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61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D846B8-CC79-4E35-B9BB-53ED8CE24E22}" v="9" dt="2024-01-25T08:17:22.9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8769" autoAdjust="0"/>
  </p:normalViewPr>
  <p:slideViewPr>
    <p:cSldViewPr snapToGrid="0">
      <p:cViewPr varScale="1">
        <p:scale>
          <a:sx n="90" d="100"/>
          <a:sy n="90" d="100"/>
        </p:scale>
        <p:origin x="133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ja Gorše" userId="37d01b0a-da10-452a-b246-4c3697d7089e" providerId="ADAL" clId="{34D846B8-CC79-4E35-B9BB-53ED8CE24E22}"/>
    <pc:docChg chg="undo redo custSel modSld">
      <pc:chgData name="Anja Gorše" userId="37d01b0a-da10-452a-b246-4c3697d7089e" providerId="ADAL" clId="{34D846B8-CC79-4E35-B9BB-53ED8CE24E22}" dt="2024-01-25T08:18:03.726" v="745" actId="255"/>
      <pc:docMkLst>
        <pc:docMk/>
      </pc:docMkLst>
      <pc:sldChg chg="modSp mod modNotesTx">
        <pc:chgData name="Anja Gorše" userId="37d01b0a-da10-452a-b246-4c3697d7089e" providerId="ADAL" clId="{34D846B8-CC79-4E35-B9BB-53ED8CE24E22}" dt="2024-01-17T10:27:10.383" v="139" actId="20577"/>
        <pc:sldMkLst>
          <pc:docMk/>
          <pc:sldMk cId="1526049356" sldId="257"/>
        </pc:sldMkLst>
        <pc:spChg chg="mod">
          <ac:chgData name="Anja Gorše" userId="37d01b0a-da10-452a-b246-4c3697d7089e" providerId="ADAL" clId="{34D846B8-CC79-4E35-B9BB-53ED8CE24E22}" dt="2024-01-17T10:14:43.986" v="97" actId="14100"/>
          <ac:spMkLst>
            <pc:docMk/>
            <pc:sldMk cId="1526049356" sldId="257"/>
            <ac:spMk id="16" creationId="{ADEAD6E7-4907-71F5-D09C-DA3E38C6B768}"/>
          </ac:spMkLst>
        </pc:spChg>
        <pc:picChg chg="mod">
          <ac:chgData name="Anja Gorše" userId="37d01b0a-da10-452a-b246-4c3697d7089e" providerId="ADAL" clId="{34D846B8-CC79-4E35-B9BB-53ED8CE24E22}" dt="2024-01-17T10:14:51.321" v="99" actId="14100"/>
          <ac:picMkLst>
            <pc:docMk/>
            <pc:sldMk cId="1526049356" sldId="257"/>
            <ac:picMk id="2" creationId="{6DB76E49-835F-FF63-0937-7E5801113D06}"/>
          </ac:picMkLst>
        </pc:picChg>
      </pc:sldChg>
      <pc:sldChg chg="modSp mod modNotesTx">
        <pc:chgData name="Anja Gorše" userId="37d01b0a-da10-452a-b246-4c3697d7089e" providerId="ADAL" clId="{34D846B8-CC79-4E35-B9BB-53ED8CE24E22}" dt="2024-01-25T08:18:03.726" v="745" actId="255"/>
        <pc:sldMkLst>
          <pc:docMk/>
          <pc:sldMk cId="1372413915" sldId="258"/>
        </pc:sldMkLst>
        <pc:spChg chg="mod">
          <ac:chgData name="Anja Gorše" userId="37d01b0a-da10-452a-b246-4c3697d7089e" providerId="ADAL" clId="{34D846B8-CC79-4E35-B9BB-53ED8CE24E22}" dt="2024-01-17T10:37:44.281" v="271" actId="20577"/>
          <ac:spMkLst>
            <pc:docMk/>
            <pc:sldMk cId="1372413915" sldId="258"/>
            <ac:spMk id="3" creationId="{61EA22DC-C071-3E37-9006-27FB682C450C}"/>
          </ac:spMkLst>
        </pc:spChg>
        <pc:spChg chg="mod">
          <ac:chgData name="Anja Gorše" userId="37d01b0a-da10-452a-b246-4c3697d7089e" providerId="ADAL" clId="{34D846B8-CC79-4E35-B9BB-53ED8CE24E22}" dt="2024-01-25T08:18:03.726" v="745" actId="255"/>
          <ac:spMkLst>
            <pc:docMk/>
            <pc:sldMk cId="1372413915" sldId="258"/>
            <ac:spMk id="17" creationId="{55566482-B9DD-ECFF-9A0B-43E366155BA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63DC4A-3EBD-45D0-86DF-A0BFFA027444}" type="datetimeFigureOut">
              <a:rPr lang="sl-SI" smtClean="0"/>
              <a:t>25. 01. 2024</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2223D0-C8BC-4FA2-81E6-ECEFB4B1B353}" type="slidenum">
              <a:rPr lang="sl-SI" smtClean="0"/>
              <a:t>‹#›</a:t>
            </a:fld>
            <a:endParaRPr lang="sl-SI"/>
          </a:p>
        </p:txBody>
      </p:sp>
    </p:spTree>
    <p:extLst>
      <p:ext uri="{BB962C8B-B14F-4D97-AF65-F5344CB8AC3E}">
        <p14:creationId xmlns:p14="http://schemas.microsoft.com/office/powerpoint/2010/main" val="4207099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b="1" dirty="0" err="1"/>
              <a:t>Main</a:t>
            </a:r>
            <a:r>
              <a:rPr lang="sl-SI" b="1" dirty="0"/>
              <a:t> </a:t>
            </a:r>
            <a:r>
              <a:rPr lang="sl-SI" b="1" dirty="0" err="1"/>
              <a:t>Activities</a:t>
            </a:r>
            <a:endParaRPr lang="sl-SI" b="1" dirty="0"/>
          </a:p>
          <a:p>
            <a:pPr marL="285750" indent="-285750">
              <a:buFont typeface="Arial" panose="020B0604020202020204" pitchFamily="34" charset="0"/>
              <a:buChar char="•"/>
            </a:pPr>
            <a:r>
              <a:rPr lang="en-US" altLang="sl-SI" dirty="0"/>
              <a:t>Lobbying for a business-friendly environment </a:t>
            </a:r>
            <a:endParaRPr lang="sl-SI" altLang="sl-SI" dirty="0"/>
          </a:p>
          <a:p>
            <a:pPr marL="285750" indent="-285750">
              <a:buFont typeface="Arial" panose="020B0604020202020204" pitchFamily="34" charset="0"/>
              <a:buChar char="•"/>
            </a:pPr>
            <a:r>
              <a:rPr lang="en-US" altLang="sl-SI" dirty="0"/>
              <a:t>Boosting </a:t>
            </a:r>
            <a:r>
              <a:rPr lang="en-AU" altLang="sl-SI" dirty="0"/>
              <a:t>the internationalisation </a:t>
            </a:r>
            <a:r>
              <a:rPr lang="en-US" altLang="sl-SI" dirty="0"/>
              <a:t>of companies </a:t>
            </a:r>
            <a:endParaRPr lang="sl-SI" altLang="sl-SI" dirty="0"/>
          </a:p>
          <a:p>
            <a:pPr marL="285750" indent="-285750">
              <a:buFont typeface="Arial" panose="020B0604020202020204" pitchFamily="34" charset="0"/>
              <a:buChar char="•"/>
            </a:pPr>
            <a:r>
              <a:rPr lang="en-US" altLang="sl-SI" dirty="0"/>
              <a:t>Promoting trade </a:t>
            </a:r>
            <a:endParaRPr lang="sl-SI" altLang="sl-SI" dirty="0"/>
          </a:p>
          <a:p>
            <a:pPr marL="285750" indent="-285750">
              <a:buFont typeface="Arial" panose="020B0604020202020204" pitchFamily="34" charset="0"/>
              <a:buChar char="•"/>
            </a:pPr>
            <a:r>
              <a:rPr lang="en-US" altLang="sl-SI" dirty="0"/>
              <a:t>Encouraging development and innovation </a:t>
            </a:r>
            <a:endParaRPr lang="en-AU" altLang="sl-SI" dirty="0"/>
          </a:p>
          <a:p>
            <a:pPr marL="285750" indent="-285750">
              <a:buFont typeface="Arial" panose="020B0604020202020204" pitchFamily="34" charset="0"/>
              <a:buChar char="•"/>
            </a:pPr>
            <a:r>
              <a:rPr lang="en-US" altLang="sl-SI" dirty="0"/>
              <a:t>Informing and educating </a:t>
            </a:r>
            <a:endParaRPr lang="sl-SI" altLang="sl-SI" dirty="0"/>
          </a:p>
          <a:p>
            <a:pPr marL="285750" indent="-285750">
              <a:buFont typeface="Arial" panose="020B0604020202020204" pitchFamily="34" charset="0"/>
              <a:buChar char="•"/>
            </a:pPr>
            <a:r>
              <a:rPr lang="en-US" altLang="sl-SI" dirty="0"/>
              <a:t>Promoting the best </a:t>
            </a:r>
            <a:endParaRPr lang="sl-SI" altLang="sl-SI" dirty="0"/>
          </a:p>
          <a:p>
            <a:pPr marL="285750" indent="-285750">
              <a:buFont typeface="Arial" panose="020B0604020202020204" pitchFamily="34" charset="0"/>
              <a:buChar char="•"/>
            </a:pPr>
            <a:r>
              <a:rPr lang="en-US" altLang="sl-SI" dirty="0"/>
              <a:t>Connecting businesses</a:t>
            </a:r>
            <a:endParaRPr lang="sl-SI" altLang="sl-SI" dirty="0"/>
          </a:p>
          <a:p>
            <a:pPr marL="0" indent="0">
              <a:buFont typeface="Arial" panose="020B0604020202020204" pitchFamily="34" charset="0"/>
              <a:buNone/>
            </a:pPr>
            <a:endParaRPr lang="sl-SI" altLang="sl-SI" dirty="0"/>
          </a:p>
          <a:p>
            <a:pPr marL="0" indent="0">
              <a:buFont typeface="Arial" panose="020B0604020202020204" pitchFamily="34" charset="0"/>
              <a:buNone/>
            </a:pPr>
            <a:r>
              <a:rPr lang="sl-SI" altLang="sl-SI" b="1" dirty="0" err="1"/>
              <a:t>Structure</a:t>
            </a:r>
            <a:r>
              <a:rPr lang="sl-SI" altLang="sl-SI" b="1" dirty="0"/>
              <a:t> </a:t>
            </a:r>
            <a:r>
              <a:rPr lang="sl-SI" altLang="sl-SI" b="1" dirty="0" err="1"/>
              <a:t>of</a:t>
            </a:r>
            <a:r>
              <a:rPr lang="sl-SI" altLang="sl-SI" b="1" dirty="0"/>
              <a:t> CCIS</a:t>
            </a:r>
          </a:p>
          <a:p>
            <a:pPr marL="0" indent="0">
              <a:buFontTx/>
              <a:buNone/>
              <a:defRPr/>
            </a:pPr>
            <a:r>
              <a:rPr lang="sl-SI" sz="1200" dirty="0" err="1"/>
              <a:t>Members</a:t>
            </a:r>
            <a:r>
              <a:rPr lang="sl-SI" sz="1200" dirty="0"/>
              <a:t> are </a:t>
            </a:r>
            <a:r>
              <a:rPr lang="sl-SI" sz="1200" dirty="0" err="1"/>
              <a:t>organised</a:t>
            </a:r>
            <a:r>
              <a:rPr lang="sl-SI" sz="1200" dirty="0"/>
              <a:t> </a:t>
            </a:r>
            <a:r>
              <a:rPr lang="sl-SI" sz="1200" dirty="0" err="1"/>
              <a:t>within</a:t>
            </a:r>
            <a:r>
              <a:rPr lang="sl-SI" sz="1200" dirty="0"/>
              <a:t>:</a:t>
            </a:r>
          </a:p>
          <a:p>
            <a:pPr marL="0" indent="0">
              <a:buFontTx/>
              <a:buNone/>
              <a:defRPr/>
            </a:pPr>
            <a:endParaRPr lang="sl-SI" sz="1200" dirty="0"/>
          </a:p>
          <a:p>
            <a:pPr marL="171450" indent="-171450">
              <a:buFont typeface="Arial" panose="020B0604020202020204" pitchFamily="34" charset="0"/>
              <a:buChar char="•"/>
              <a:defRPr/>
            </a:pPr>
            <a:r>
              <a:rPr lang="en-US" sz="1200" dirty="0"/>
              <a:t>25 branch associations/chambers representing specific sectors of the Slovenian economy,</a:t>
            </a:r>
          </a:p>
          <a:p>
            <a:pPr marL="171450" indent="-171450">
              <a:buFont typeface="Arial" panose="020B0604020202020204" pitchFamily="34" charset="0"/>
              <a:buChar char="•"/>
              <a:defRPr/>
            </a:pPr>
            <a:r>
              <a:rPr lang="en-US" sz="1200" dirty="0"/>
              <a:t>13 regional chambers representing regional interests.</a:t>
            </a:r>
            <a:endParaRPr lang="sl-SI" altLang="sl-SI" dirty="0"/>
          </a:p>
          <a:p>
            <a:endParaRPr lang="sl-SI" dirty="0"/>
          </a:p>
        </p:txBody>
      </p:sp>
      <p:sp>
        <p:nvSpPr>
          <p:cNvPr id="4" name="Označba mesta številke diapozitiva 3"/>
          <p:cNvSpPr>
            <a:spLocks noGrp="1"/>
          </p:cNvSpPr>
          <p:nvPr>
            <p:ph type="sldNum" sz="quarter" idx="5"/>
          </p:nvPr>
        </p:nvSpPr>
        <p:spPr/>
        <p:txBody>
          <a:bodyPr/>
          <a:lstStyle/>
          <a:p>
            <a:fld id="{7C2223D0-C8BC-4FA2-81E6-ECEFB4B1B353}" type="slidenum">
              <a:rPr lang="sl-SI" smtClean="0"/>
              <a:t>1</a:t>
            </a:fld>
            <a:endParaRPr lang="sl-SI"/>
          </a:p>
        </p:txBody>
      </p:sp>
    </p:spTree>
    <p:extLst>
      <p:ext uri="{BB962C8B-B14F-4D97-AF65-F5344CB8AC3E}">
        <p14:creationId xmlns:p14="http://schemas.microsoft.com/office/powerpoint/2010/main" val="1016134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algn="l"/>
            <a:r>
              <a:rPr lang="en-US" sz="1800" b="0" i="0" u="none" strike="noStrike" baseline="0" dirty="0">
                <a:latin typeface="Roboto-Regular"/>
              </a:rPr>
              <a:t>GZS has many years of experience with international projects. The project office supports the</a:t>
            </a:r>
            <a:r>
              <a:rPr lang="sl-SI" sz="1800" b="0" i="0" u="none" strike="noStrike" baseline="0" dirty="0">
                <a:latin typeface="Roboto-Regular"/>
              </a:rPr>
              <a:t> </a:t>
            </a:r>
            <a:r>
              <a:rPr lang="en-US" sz="1800" b="0" i="0" u="none" strike="noStrike" baseline="0" dirty="0">
                <a:latin typeface="Roboto-Regular"/>
              </a:rPr>
              <a:t>implementation of projects in the departments, sector associations and regional chambers of IHK. In</a:t>
            </a:r>
            <a:r>
              <a:rPr lang="sl-SI" sz="1800" b="0" i="0" u="none" strike="noStrike" baseline="0" dirty="0">
                <a:latin typeface="Roboto-Regular"/>
              </a:rPr>
              <a:t> </a:t>
            </a:r>
            <a:r>
              <a:rPr lang="en-US" sz="1800" b="0" i="0" u="none" strike="noStrike" baseline="0" dirty="0">
                <a:latin typeface="Roboto-Regular"/>
              </a:rPr>
              <a:t>the past three years, GZS has participated as a partner in several cross-border projects with Austria and</a:t>
            </a:r>
            <a:r>
              <a:rPr lang="sl-SI" sz="1800" b="0" i="0" u="none" strike="noStrike" baseline="0" dirty="0">
                <a:latin typeface="Roboto-Regular"/>
              </a:rPr>
              <a:t> </a:t>
            </a:r>
            <a:r>
              <a:rPr lang="en-US" sz="1800" b="0" i="0" u="none" strike="noStrike" baseline="0" dirty="0">
                <a:latin typeface="Roboto-Regular"/>
              </a:rPr>
              <a:t>Italy in the field of circular economy, SME competitiveness and improved cooperation between SMEs</a:t>
            </a:r>
            <a:r>
              <a:rPr lang="sl-SI" sz="1800" b="0" i="0" u="none" strike="noStrike" baseline="0" dirty="0">
                <a:latin typeface="Roboto-Regular"/>
              </a:rPr>
              <a:t> </a:t>
            </a:r>
            <a:r>
              <a:rPr lang="en-US" sz="1800" b="0" i="0" u="none" strike="noStrike" baseline="0" dirty="0">
                <a:latin typeface="Roboto-Regular"/>
              </a:rPr>
              <a:t>and R&amp;D institutions. GZS has been a partner of the Enterprise Europe Network (EEN) for technology</a:t>
            </a:r>
            <a:r>
              <a:rPr lang="sl-SI" sz="1800" b="0" i="0" u="none" strike="noStrike" baseline="0" dirty="0">
                <a:latin typeface="Roboto-Regular"/>
              </a:rPr>
              <a:t> </a:t>
            </a:r>
            <a:r>
              <a:rPr lang="en-US" sz="1800" b="0" i="0" u="none" strike="noStrike" baseline="0" dirty="0">
                <a:latin typeface="Roboto-Regular"/>
              </a:rPr>
              <a:t>and business services since 2008 and lead partner of the Slovenian EEN consortium since 2022. With</a:t>
            </a:r>
            <a:r>
              <a:rPr lang="sl-SI" sz="1800" b="0" i="0" u="none" strike="noStrike" baseline="0" dirty="0">
                <a:latin typeface="Roboto-Regular"/>
              </a:rPr>
              <a:t> </a:t>
            </a:r>
            <a:r>
              <a:rPr lang="en-US" sz="1800" b="0" i="0" u="none" strike="noStrike" baseline="0" dirty="0">
                <a:latin typeface="Roboto-Regular"/>
              </a:rPr>
              <a:t>the SPOT project, GZS is lead partner of the consortium for the Central Slovenia region. Both projects</a:t>
            </a:r>
            <a:r>
              <a:rPr lang="sl-SI" sz="1800" b="0" i="0" u="none" strike="noStrike" baseline="0" dirty="0">
                <a:latin typeface="Roboto-Regular"/>
              </a:rPr>
              <a:t> </a:t>
            </a:r>
            <a:r>
              <a:rPr lang="en-US" sz="1800" b="0" i="0" u="none" strike="noStrike" baseline="0" dirty="0">
                <a:latin typeface="Roboto-Regular"/>
              </a:rPr>
              <a:t>have trained staff advising both scale-ups and start-ups looking for new business opportunities,</a:t>
            </a:r>
            <a:r>
              <a:rPr lang="sl-SI" sz="1800" b="0" i="0" u="none" strike="noStrike" baseline="0" dirty="0">
                <a:latin typeface="Roboto-Regular"/>
              </a:rPr>
              <a:t> </a:t>
            </a:r>
            <a:r>
              <a:rPr lang="en-US" sz="1800" b="0" i="0" u="none" strike="noStrike" baseline="0" dirty="0">
                <a:latin typeface="Roboto-Regular"/>
              </a:rPr>
              <a:t>entering new markets and integrating into new value chains. GZS was a partner in the </a:t>
            </a:r>
            <a:r>
              <a:rPr lang="en-US" sz="1800" b="0" i="0" u="none" strike="noStrike" baseline="0" dirty="0" err="1">
                <a:latin typeface="Roboto-Regular"/>
              </a:rPr>
              <a:t>Corpostart</a:t>
            </a:r>
            <a:r>
              <a:rPr lang="sl-SI" sz="1800" b="0" i="0" u="none" strike="noStrike" baseline="0" dirty="0">
                <a:latin typeface="Roboto-Regular"/>
              </a:rPr>
              <a:t> </a:t>
            </a:r>
            <a:r>
              <a:rPr lang="en-US" sz="1800" b="0" i="0" u="none" strike="noStrike" baseline="0" dirty="0">
                <a:latin typeface="Roboto-Regular"/>
              </a:rPr>
              <a:t>project, where we brought start-ups together with large</a:t>
            </a:r>
            <a:r>
              <a:rPr lang="sl-SI" sz="1800" b="0" i="0" u="none" strike="noStrike" baseline="0" dirty="0">
                <a:latin typeface="Roboto-Regular"/>
              </a:rPr>
              <a:t> </a:t>
            </a:r>
            <a:r>
              <a:rPr lang="en-US" sz="1800" b="0" i="0" u="none" strike="noStrike" baseline="0" dirty="0">
                <a:latin typeface="Roboto-Regular"/>
              </a:rPr>
              <a:t>companies to create new opportunities for startups.</a:t>
            </a:r>
            <a:r>
              <a:rPr lang="sl-SI" sz="1800" b="0" i="0" u="none" strike="noStrike" baseline="0" dirty="0">
                <a:latin typeface="Roboto-Regular"/>
              </a:rPr>
              <a:t> </a:t>
            </a:r>
            <a:r>
              <a:rPr lang="en-US" sz="1800" b="0" i="0" u="none" strike="noStrike" baseline="0" dirty="0">
                <a:latin typeface="Roboto-Regular"/>
              </a:rPr>
              <a:t>At the same time, we strengthen entrepreneurial skills in the PODVIG and POGUM projects and</a:t>
            </a:r>
            <a:r>
              <a:rPr lang="sl-SI" sz="1800" b="0" i="0" u="none" strike="noStrike" baseline="0" dirty="0">
                <a:latin typeface="Roboto-Regular"/>
              </a:rPr>
              <a:t> </a:t>
            </a:r>
            <a:r>
              <a:rPr lang="en-US" sz="1800" b="0" i="0" u="none" strike="noStrike" baseline="0" dirty="0">
                <a:latin typeface="Roboto-Regular"/>
              </a:rPr>
              <a:t>promote flexible transitions between</a:t>
            </a:r>
            <a:r>
              <a:rPr lang="sl-SI" sz="1800" b="0" i="0" u="none" strike="noStrike" baseline="0" dirty="0">
                <a:latin typeface="Roboto-Regular"/>
              </a:rPr>
              <a:t> </a:t>
            </a:r>
            <a:r>
              <a:rPr lang="en-US" sz="1800" b="0" i="0" u="none" strike="noStrike" baseline="0" dirty="0">
                <a:latin typeface="Roboto-Regular"/>
              </a:rPr>
              <a:t>education and the environment in high schools and primary</a:t>
            </a:r>
            <a:r>
              <a:rPr lang="sl-SI" sz="1800" b="0" i="0" u="none" strike="noStrike" baseline="0" dirty="0">
                <a:latin typeface="Roboto-Regular"/>
              </a:rPr>
              <a:t> </a:t>
            </a:r>
            <a:r>
              <a:rPr lang="sl-SI" sz="1800" b="0" i="0" u="none" strike="noStrike" baseline="0" dirty="0" err="1">
                <a:latin typeface="Roboto-Regular"/>
              </a:rPr>
              <a:t>schools</a:t>
            </a:r>
            <a:r>
              <a:rPr lang="sl-SI" sz="1800" b="0" i="0" u="none" strike="noStrike" baseline="0" dirty="0">
                <a:latin typeface="Roboto-Regular"/>
              </a:rPr>
              <a:t>.</a:t>
            </a:r>
          </a:p>
          <a:p>
            <a:pPr algn="l"/>
            <a:endParaRPr lang="sl-SI" sz="1800" b="0" i="0" u="none" strike="noStrike" baseline="0" dirty="0">
              <a:latin typeface="Roboto-Regular"/>
            </a:endParaRPr>
          </a:p>
          <a:p>
            <a:pPr algn="l"/>
            <a:r>
              <a:rPr lang="en-US" sz="1800" b="0" i="0" u="none" strike="noStrike" baseline="0" dirty="0">
                <a:latin typeface="Roboto-Regular"/>
              </a:rPr>
              <a:t>The section Start</a:t>
            </a:r>
            <a:r>
              <a:rPr lang="sl-SI" sz="1800" b="0" i="0" u="none" strike="noStrike" baseline="0" dirty="0">
                <a:latin typeface="Roboto-Regular"/>
              </a:rPr>
              <a:t>-</a:t>
            </a:r>
            <a:r>
              <a:rPr lang="en-US" sz="1800" b="0" i="0" u="none" strike="noStrike" baseline="0" dirty="0">
                <a:latin typeface="Roboto-Regular"/>
              </a:rPr>
              <a:t>up and scale</a:t>
            </a:r>
            <a:r>
              <a:rPr lang="sl-SI" sz="1800" b="0" i="0" u="none" strike="noStrike" baseline="0" dirty="0">
                <a:latin typeface="Roboto-Regular"/>
              </a:rPr>
              <a:t>-</a:t>
            </a:r>
            <a:r>
              <a:rPr lang="en-US" sz="1800" b="0" i="0" u="none" strike="noStrike" baseline="0" dirty="0">
                <a:latin typeface="Roboto-Regular"/>
              </a:rPr>
              <a:t>up companies is an independent professional association of companies, independent entrepreneurs, natural persons, investors and actors of the supporting environment, which operate in the field of the Slovenian, European and global market and are primarily united by the need for connection, cooperation, exchange of knowledge and skills , support, as well as the creation of a strong, attractive Slovenian startup and scaleup ecosystem for investors and strategic partners.</a:t>
            </a:r>
            <a:r>
              <a:rPr lang="sl-SI" sz="1800" b="0" i="0" u="none" strike="noStrike" baseline="0" dirty="0">
                <a:latin typeface="Roboto-Regular"/>
              </a:rPr>
              <a:t> </a:t>
            </a:r>
            <a:r>
              <a:rPr lang="sl-SI" sz="1800" b="0" i="0" u="none" strike="noStrike" baseline="0" dirty="0" err="1">
                <a:latin typeface="Roboto-Regular"/>
              </a:rPr>
              <a:t>They</a:t>
            </a:r>
            <a:r>
              <a:rPr lang="sl-SI" sz="1800" b="0" i="0" u="none" strike="noStrike" baseline="0" dirty="0">
                <a:latin typeface="Roboto-Regular"/>
              </a:rPr>
              <a:t> </a:t>
            </a:r>
            <a:r>
              <a:rPr lang="sl-SI" sz="1800" b="0" i="0" u="none" strike="noStrike" baseline="0" dirty="0" err="1">
                <a:latin typeface="Roboto-Regular"/>
              </a:rPr>
              <a:t>support</a:t>
            </a:r>
            <a:r>
              <a:rPr lang="sl-SI" sz="1800" b="0" i="0" u="none" strike="noStrike" baseline="0" dirty="0">
                <a:latin typeface="Roboto-Regular"/>
              </a:rPr>
              <a:t> </a:t>
            </a:r>
            <a:r>
              <a:rPr lang="sl-SI" sz="1800" b="0" i="0" u="none" strike="noStrike" baseline="0" dirty="0" err="1">
                <a:latin typeface="Roboto-Regular"/>
              </a:rPr>
              <a:t>all</a:t>
            </a:r>
            <a:r>
              <a:rPr lang="sl-SI" sz="1800" b="0" i="0" u="none" strike="noStrike" baseline="0" dirty="0">
                <a:latin typeface="Roboto-Regular"/>
              </a:rPr>
              <a:t> start-</a:t>
            </a:r>
            <a:r>
              <a:rPr lang="sl-SI" sz="1800" b="0" i="0" u="none" strike="noStrike" baseline="0" dirty="0" err="1">
                <a:latin typeface="Roboto-Regular"/>
              </a:rPr>
              <a:t>ups</a:t>
            </a:r>
            <a:r>
              <a:rPr lang="sl-SI" sz="1800" b="0" i="0" u="none" strike="noStrike" baseline="0" dirty="0">
                <a:latin typeface="Roboto-Regular"/>
              </a:rPr>
              <a:t> </a:t>
            </a:r>
            <a:r>
              <a:rPr lang="sl-SI" sz="1800" b="0" i="0" u="none" strike="noStrike" baseline="0" dirty="0" err="1">
                <a:latin typeface="Roboto-Regular"/>
              </a:rPr>
              <a:t>and</a:t>
            </a:r>
            <a:r>
              <a:rPr lang="sl-SI" sz="1800" b="0" i="0" u="none" strike="noStrike" baseline="0" dirty="0">
                <a:latin typeface="Roboto-Regular"/>
              </a:rPr>
              <a:t> scale-</a:t>
            </a:r>
            <a:r>
              <a:rPr lang="sl-SI" sz="1800" b="0" i="0" u="none" strike="noStrike" baseline="0" dirty="0" err="1">
                <a:latin typeface="Roboto-Regular"/>
              </a:rPr>
              <a:t>ups</a:t>
            </a:r>
            <a:r>
              <a:rPr lang="sl-SI" sz="1800" b="0" i="0" u="none" strike="noStrike" baseline="0" dirty="0">
                <a:latin typeface="Roboto-Regular"/>
              </a:rPr>
              <a:t> </a:t>
            </a:r>
            <a:r>
              <a:rPr lang="sl-SI" sz="1800" b="0" i="0" u="none" strike="noStrike" baseline="0" dirty="0" err="1">
                <a:latin typeface="Roboto-Regular"/>
              </a:rPr>
              <a:t>regardless</a:t>
            </a:r>
            <a:r>
              <a:rPr lang="sl-SI" sz="1800" b="0" i="0" u="none" strike="noStrike" baseline="0" dirty="0">
                <a:latin typeface="Roboto-Regular"/>
              </a:rPr>
              <a:t> </a:t>
            </a:r>
            <a:r>
              <a:rPr lang="sl-SI" sz="1800" b="0" i="0" u="none" strike="noStrike" baseline="0" dirty="0" err="1">
                <a:latin typeface="Roboto-Regular"/>
              </a:rPr>
              <a:t>of</a:t>
            </a:r>
            <a:r>
              <a:rPr lang="sl-SI" sz="1800" b="0" i="0" u="none" strike="noStrike" baseline="0" dirty="0">
                <a:latin typeface="Roboto-Regular"/>
              </a:rPr>
              <a:t> </a:t>
            </a:r>
            <a:r>
              <a:rPr lang="sl-SI" sz="1800" b="0" i="0" u="none" strike="noStrike" baseline="0" dirty="0" err="1">
                <a:latin typeface="Roboto-Regular"/>
              </a:rPr>
              <a:t>the</a:t>
            </a:r>
            <a:r>
              <a:rPr lang="sl-SI" sz="1800" b="0" i="0" u="none" strike="noStrike" baseline="0" dirty="0">
                <a:latin typeface="Roboto-Regular"/>
              </a:rPr>
              <a:t> age </a:t>
            </a:r>
            <a:r>
              <a:rPr lang="sl-SI" sz="1800" b="0" i="0" u="none" strike="noStrike" baseline="0" dirty="0" err="1">
                <a:latin typeface="Roboto-Regular"/>
              </a:rPr>
              <a:t>of</a:t>
            </a:r>
            <a:r>
              <a:rPr lang="sl-SI" sz="1800" b="0" i="0" u="none" strike="noStrike" baseline="0" dirty="0">
                <a:latin typeface="Roboto-Regular"/>
              </a:rPr>
              <a:t> </a:t>
            </a:r>
            <a:r>
              <a:rPr lang="sl-SI" sz="1800" b="0" i="0" u="none" strike="noStrike" baseline="0" dirty="0" err="1">
                <a:latin typeface="Roboto-Regular"/>
              </a:rPr>
              <a:t>the</a:t>
            </a:r>
            <a:r>
              <a:rPr lang="sl-SI" sz="1800" b="0" i="0" u="none" strike="noStrike" baseline="0" dirty="0">
                <a:latin typeface="Roboto-Regular"/>
              </a:rPr>
              <a:t> </a:t>
            </a:r>
            <a:r>
              <a:rPr lang="sl-SI" sz="1800" b="0" i="0" u="none" strike="noStrike" baseline="0" dirty="0" err="1">
                <a:latin typeface="Roboto-Regular"/>
              </a:rPr>
              <a:t>founders</a:t>
            </a:r>
            <a:r>
              <a:rPr lang="sl-SI" sz="1800" b="0" i="0" u="none" strike="noStrike" baseline="0" dirty="0">
                <a:latin typeface="Roboto-Regular"/>
              </a:rPr>
              <a:t>/</a:t>
            </a:r>
            <a:r>
              <a:rPr lang="sl-SI" sz="1800" b="0" i="0" u="none" strike="noStrike" baseline="0" dirty="0" err="1">
                <a:latin typeface="Roboto-Regular"/>
              </a:rPr>
              <a:t>owners</a:t>
            </a:r>
            <a:r>
              <a:rPr lang="sl-SI" sz="1800" b="0" i="0" u="none" strike="noStrike" baseline="0" dirty="0">
                <a:latin typeface="Roboto-Regular"/>
              </a:rPr>
              <a:t> </a:t>
            </a:r>
            <a:r>
              <a:rPr lang="sl-SI" sz="1800" b="0" i="0" u="none" strike="noStrike" baseline="0" dirty="0" err="1">
                <a:latin typeface="Roboto-Regular"/>
              </a:rPr>
              <a:t>and</a:t>
            </a:r>
            <a:r>
              <a:rPr lang="sl-SI" sz="1800" b="0" i="0" u="none" strike="noStrike" baseline="0" dirty="0">
                <a:latin typeface="Roboto-Regular"/>
              </a:rPr>
              <a:t> </a:t>
            </a:r>
            <a:r>
              <a:rPr lang="sl-SI" sz="1800" b="0" i="0" u="none" strike="noStrike" baseline="0" dirty="0" err="1">
                <a:latin typeface="Roboto-Regular"/>
              </a:rPr>
              <a:t>the</a:t>
            </a:r>
            <a:r>
              <a:rPr lang="sl-SI" sz="1800" b="0" i="0" u="none" strike="noStrike" baseline="0" dirty="0">
                <a:latin typeface="Roboto-Regular"/>
              </a:rPr>
              <a:t> </a:t>
            </a:r>
            <a:r>
              <a:rPr lang="sl-SI" sz="1800" b="0" i="0" u="none" strike="noStrike" baseline="0" dirty="0" err="1">
                <a:latin typeface="Roboto-Regular"/>
              </a:rPr>
              <a:t>main</a:t>
            </a:r>
            <a:r>
              <a:rPr lang="sl-SI" sz="1800" b="0" i="0" u="none" strike="noStrike" baseline="0" dirty="0">
                <a:latin typeface="Roboto-Regular"/>
              </a:rPr>
              <a:t> </a:t>
            </a:r>
            <a:r>
              <a:rPr lang="sl-SI" sz="1800" b="0" i="0" u="none" strike="noStrike" baseline="0" dirty="0" err="1">
                <a:latin typeface="Roboto-Regular"/>
              </a:rPr>
              <a:t>activity</a:t>
            </a:r>
            <a:r>
              <a:rPr lang="sl-SI" sz="1800" b="0" i="0" u="none" strike="noStrike" baseline="0" dirty="0">
                <a:latin typeface="Roboto-Regular"/>
              </a:rPr>
              <a:t> </a:t>
            </a:r>
            <a:r>
              <a:rPr lang="sl-SI" sz="1800" b="0" i="0" u="none" strike="noStrike" baseline="0" dirty="0" err="1">
                <a:latin typeface="Roboto-Regular"/>
              </a:rPr>
              <a:t>of</a:t>
            </a:r>
            <a:r>
              <a:rPr lang="sl-SI" sz="1800" b="0" i="0" u="none" strike="noStrike" baseline="0" dirty="0">
                <a:latin typeface="Roboto-Regular"/>
              </a:rPr>
              <a:t> </a:t>
            </a:r>
            <a:r>
              <a:rPr lang="sl-SI" sz="1800" b="0" i="0" u="none" strike="noStrike" baseline="0" dirty="0" err="1">
                <a:latin typeface="Roboto-Regular"/>
              </a:rPr>
              <a:t>the</a:t>
            </a:r>
            <a:r>
              <a:rPr lang="sl-SI" sz="1800" b="0" i="0" u="none" strike="noStrike" baseline="0" dirty="0">
                <a:latin typeface="Roboto-Regular"/>
              </a:rPr>
              <a:t> </a:t>
            </a:r>
            <a:r>
              <a:rPr lang="sl-SI" sz="1800" b="0" i="0" u="none" strike="noStrike" baseline="0" dirty="0" err="1">
                <a:latin typeface="Roboto-Regular"/>
              </a:rPr>
              <a:t>company</a:t>
            </a:r>
            <a:r>
              <a:rPr lang="sl-SI" sz="1800" b="0" i="0" u="none" strike="noStrike" baseline="0" dirty="0">
                <a:latin typeface="Roboto-Regular"/>
              </a:rPr>
              <a:t>. It </a:t>
            </a:r>
            <a:r>
              <a:rPr lang="sl-SI" sz="1800" b="0" i="0" u="none" strike="noStrike" baseline="0" dirty="0" err="1">
                <a:latin typeface="Roboto-Regular"/>
              </a:rPr>
              <a:t>was</a:t>
            </a:r>
            <a:r>
              <a:rPr lang="sl-SI" sz="1800" b="0" i="0" u="none" strike="noStrike" baseline="0" dirty="0">
                <a:latin typeface="Roboto-Regular"/>
              </a:rPr>
              <a:t> </a:t>
            </a:r>
            <a:r>
              <a:rPr lang="sl-SI" sz="1800" b="0" i="0" u="none" strike="noStrike" baseline="0" dirty="0" err="1">
                <a:latin typeface="Roboto-Regular"/>
              </a:rPr>
              <a:t>formed</a:t>
            </a:r>
            <a:r>
              <a:rPr lang="sl-SI" sz="1800" b="0" i="0" u="none" strike="noStrike" baseline="0" dirty="0">
                <a:latin typeface="Roboto-Regular"/>
              </a:rPr>
              <a:t> in December 2022.</a:t>
            </a:r>
          </a:p>
        </p:txBody>
      </p:sp>
      <p:sp>
        <p:nvSpPr>
          <p:cNvPr id="4" name="Označba mesta številke diapozitiva 3"/>
          <p:cNvSpPr>
            <a:spLocks noGrp="1"/>
          </p:cNvSpPr>
          <p:nvPr>
            <p:ph type="sldNum" sz="quarter" idx="5"/>
          </p:nvPr>
        </p:nvSpPr>
        <p:spPr/>
        <p:txBody>
          <a:bodyPr/>
          <a:lstStyle/>
          <a:p>
            <a:fld id="{7C2223D0-C8BC-4FA2-81E6-ECEFB4B1B353}" type="slidenum">
              <a:rPr lang="sl-SI" smtClean="0"/>
              <a:t>2</a:t>
            </a:fld>
            <a:endParaRPr lang="sl-SI"/>
          </a:p>
        </p:txBody>
      </p:sp>
    </p:spTree>
    <p:extLst>
      <p:ext uri="{BB962C8B-B14F-4D97-AF65-F5344CB8AC3E}">
        <p14:creationId xmlns:p14="http://schemas.microsoft.com/office/powerpoint/2010/main" val="1391433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F8B7EA-E3C3-FDAC-60B4-033E92DB4EF3}"/>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75DD3B2D-D0A4-2294-7A80-A7F0E1CD19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158BA926-F967-2892-73E6-50E10C6F52BD}"/>
              </a:ext>
            </a:extLst>
          </p:cNvPr>
          <p:cNvSpPr>
            <a:spLocks noGrp="1"/>
          </p:cNvSpPr>
          <p:nvPr>
            <p:ph type="dt" sz="half" idx="10"/>
          </p:nvPr>
        </p:nvSpPr>
        <p:spPr/>
        <p:txBody>
          <a:bodyPr/>
          <a:lstStyle/>
          <a:p>
            <a:fld id="{5E73616A-F047-432E-BF5A-7AFC8FBF194B}" type="datetimeFigureOut">
              <a:rPr lang="de-DE" smtClean="0"/>
              <a:t>25.01.2024</a:t>
            </a:fld>
            <a:endParaRPr lang="de-DE"/>
          </a:p>
        </p:txBody>
      </p:sp>
      <p:sp>
        <p:nvSpPr>
          <p:cNvPr id="5" name="Fußzeilenplatzhalter 4">
            <a:extLst>
              <a:ext uri="{FF2B5EF4-FFF2-40B4-BE49-F238E27FC236}">
                <a16:creationId xmlns:a16="http://schemas.microsoft.com/office/drawing/2014/main" id="{A8035642-E0D8-B611-D63C-C3E5EA4449F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AEEADC1-54BA-350C-ACF3-FA58CCEE8CB0}"/>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4214153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072B30-B5A8-03E4-D655-3780A93F26B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AE3CFB7E-3CFF-722C-638A-5ED2E3A538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DD43347-8AA8-3AAC-F4C6-8D5EE722E373}"/>
              </a:ext>
            </a:extLst>
          </p:cNvPr>
          <p:cNvSpPr>
            <a:spLocks noGrp="1"/>
          </p:cNvSpPr>
          <p:nvPr>
            <p:ph type="dt" sz="half" idx="10"/>
          </p:nvPr>
        </p:nvSpPr>
        <p:spPr/>
        <p:txBody>
          <a:bodyPr/>
          <a:lstStyle/>
          <a:p>
            <a:fld id="{5E73616A-F047-432E-BF5A-7AFC8FBF194B}" type="datetimeFigureOut">
              <a:rPr lang="de-DE" smtClean="0"/>
              <a:t>25.01.2024</a:t>
            </a:fld>
            <a:endParaRPr lang="de-DE"/>
          </a:p>
        </p:txBody>
      </p:sp>
      <p:sp>
        <p:nvSpPr>
          <p:cNvPr id="5" name="Fußzeilenplatzhalter 4">
            <a:extLst>
              <a:ext uri="{FF2B5EF4-FFF2-40B4-BE49-F238E27FC236}">
                <a16:creationId xmlns:a16="http://schemas.microsoft.com/office/drawing/2014/main" id="{59A99C64-9BE4-5F81-4F02-7936E9F0615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E2F9661-CA24-927A-E7B0-474B16A9FAAC}"/>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2666080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300070C-6D68-3572-AA94-2AF3CCDC8AE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042948C-0D52-7BE7-5743-2CE7F6B4BE68}"/>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24B57AF-54F7-798D-1BEF-10799309A050}"/>
              </a:ext>
            </a:extLst>
          </p:cNvPr>
          <p:cNvSpPr>
            <a:spLocks noGrp="1"/>
          </p:cNvSpPr>
          <p:nvPr>
            <p:ph type="dt" sz="half" idx="10"/>
          </p:nvPr>
        </p:nvSpPr>
        <p:spPr/>
        <p:txBody>
          <a:bodyPr/>
          <a:lstStyle/>
          <a:p>
            <a:fld id="{5E73616A-F047-432E-BF5A-7AFC8FBF194B}" type="datetimeFigureOut">
              <a:rPr lang="de-DE" smtClean="0"/>
              <a:t>25.01.2024</a:t>
            </a:fld>
            <a:endParaRPr lang="de-DE"/>
          </a:p>
        </p:txBody>
      </p:sp>
      <p:sp>
        <p:nvSpPr>
          <p:cNvPr id="5" name="Fußzeilenplatzhalter 4">
            <a:extLst>
              <a:ext uri="{FF2B5EF4-FFF2-40B4-BE49-F238E27FC236}">
                <a16:creationId xmlns:a16="http://schemas.microsoft.com/office/drawing/2014/main" id="{50D370A6-6738-14FC-B639-3CE78CD0CC5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75498BA-D911-EADC-D16A-7328016266C7}"/>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2724856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25D559-5A82-A163-F229-B27EA59150F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029D14C-224C-EEB6-B0C0-ECB65BD33D9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4E643EE-7869-BD3C-785F-D7B3977EEFCF}"/>
              </a:ext>
            </a:extLst>
          </p:cNvPr>
          <p:cNvSpPr>
            <a:spLocks noGrp="1"/>
          </p:cNvSpPr>
          <p:nvPr>
            <p:ph type="dt" sz="half" idx="10"/>
          </p:nvPr>
        </p:nvSpPr>
        <p:spPr/>
        <p:txBody>
          <a:bodyPr/>
          <a:lstStyle/>
          <a:p>
            <a:fld id="{5E73616A-F047-432E-BF5A-7AFC8FBF194B}" type="datetimeFigureOut">
              <a:rPr lang="de-DE" smtClean="0"/>
              <a:t>25.01.2024</a:t>
            </a:fld>
            <a:endParaRPr lang="de-DE"/>
          </a:p>
        </p:txBody>
      </p:sp>
      <p:sp>
        <p:nvSpPr>
          <p:cNvPr id="5" name="Fußzeilenplatzhalter 4">
            <a:extLst>
              <a:ext uri="{FF2B5EF4-FFF2-40B4-BE49-F238E27FC236}">
                <a16:creationId xmlns:a16="http://schemas.microsoft.com/office/drawing/2014/main" id="{82E7E922-F1CC-7ECA-661D-FFAEC896171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FF49EE3-AF6C-4C85-0661-438538109E0F}"/>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2377677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608951-1EC4-DDB4-E5D0-F6BC53A8E2AF}"/>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CEE8BFB-3B2D-E5E9-0AD8-31F4A7A5E2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2BD259CA-16C3-3312-304F-0E6EB307EF84}"/>
              </a:ext>
            </a:extLst>
          </p:cNvPr>
          <p:cNvSpPr>
            <a:spLocks noGrp="1"/>
          </p:cNvSpPr>
          <p:nvPr>
            <p:ph type="dt" sz="half" idx="10"/>
          </p:nvPr>
        </p:nvSpPr>
        <p:spPr/>
        <p:txBody>
          <a:bodyPr/>
          <a:lstStyle/>
          <a:p>
            <a:fld id="{5E73616A-F047-432E-BF5A-7AFC8FBF194B}" type="datetimeFigureOut">
              <a:rPr lang="de-DE" smtClean="0"/>
              <a:t>25.01.2024</a:t>
            </a:fld>
            <a:endParaRPr lang="de-DE"/>
          </a:p>
        </p:txBody>
      </p:sp>
      <p:sp>
        <p:nvSpPr>
          <p:cNvPr id="5" name="Fußzeilenplatzhalter 4">
            <a:extLst>
              <a:ext uri="{FF2B5EF4-FFF2-40B4-BE49-F238E27FC236}">
                <a16:creationId xmlns:a16="http://schemas.microsoft.com/office/drawing/2014/main" id="{07058C1C-A54E-F237-46D7-177B0C7B06C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D441D9C-685A-2C63-E564-2852908FCD9D}"/>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1715374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927E45-6E37-41CB-8264-041960D76A5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0603AFA-EA5E-4B88-E54E-8B9401D1C85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AB3A0BE4-B05A-8936-4592-91612DFA111A}"/>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2903DE-02C5-5D55-E01B-ABD13199F81B}"/>
              </a:ext>
            </a:extLst>
          </p:cNvPr>
          <p:cNvSpPr>
            <a:spLocks noGrp="1"/>
          </p:cNvSpPr>
          <p:nvPr>
            <p:ph type="dt" sz="half" idx="10"/>
          </p:nvPr>
        </p:nvSpPr>
        <p:spPr/>
        <p:txBody>
          <a:bodyPr/>
          <a:lstStyle/>
          <a:p>
            <a:fld id="{5E73616A-F047-432E-BF5A-7AFC8FBF194B}" type="datetimeFigureOut">
              <a:rPr lang="de-DE" smtClean="0"/>
              <a:t>25.01.2024</a:t>
            </a:fld>
            <a:endParaRPr lang="de-DE"/>
          </a:p>
        </p:txBody>
      </p:sp>
      <p:sp>
        <p:nvSpPr>
          <p:cNvPr id="6" name="Fußzeilenplatzhalter 5">
            <a:extLst>
              <a:ext uri="{FF2B5EF4-FFF2-40B4-BE49-F238E27FC236}">
                <a16:creationId xmlns:a16="http://schemas.microsoft.com/office/drawing/2014/main" id="{0CCF9C48-9E7D-416D-3298-6671EEF517C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505F4A5-D4A5-780A-80D5-E00F471F8F99}"/>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819223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FDFA71-C0F9-E5FD-0CC0-626C8669A824}"/>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417D48E-5024-E1D8-BDBD-2641D707BF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A9B0A09-3C96-8E2E-506B-55F3DEC9B9E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AAD41FFD-B410-E8B1-6418-9F03D191FC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DF81DCF2-4682-D31D-B7EE-AB6ED12DCA56}"/>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5C2DC82-8DE3-1285-9A29-B5B975BFA808}"/>
              </a:ext>
            </a:extLst>
          </p:cNvPr>
          <p:cNvSpPr>
            <a:spLocks noGrp="1"/>
          </p:cNvSpPr>
          <p:nvPr>
            <p:ph type="dt" sz="half" idx="10"/>
          </p:nvPr>
        </p:nvSpPr>
        <p:spPr/>
        <p:txBody>
          <a:bodyPr/>
          <a:lstStyle/>
          <a:p>
            <a:fld id="{5E73616A-F047-432E-BF5A-7AFC8FBF194B}" type="datetimeFigureOut">
              <a:rPr lang="de-DE" smtClean="0"/>
              <a:t>25.01.2024</a:t>
            </a:fld>
            <a:endParaRPr lang="de-DE"/>
          </a:p>
        </p:txBody>
      </p:sp>
      <p:sp>
        <p:nvSpPr>
          <p:cNvPr id="8" name="Fußzeilenplatzhalter 7">
            <a:extLst>
              <a:ext uri="{FF2B5EF4-FFF2-40B4-BE49-F238E27FC236}">
                <a16:creationId xmlns:a16="http://schemas.microsoft.com/office/drawing/2014/main" id="{AB858C0C-8639-9A69-32F1-B2A742F56A75}"/>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10E5CAD5-81CC-6487-E104-35609DB824E3}"/>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1931319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90EA99-0EED-DDEC-EBBB-56984F9A4A63}"/>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1CC4DD1-7A3F-20AD-298D-6285C0A7602B}"/>
              </a:ext>
            </a:extLst>
          </p:cNvPr>
          <p:cNvSpPr>
            <a:spLocks noGrp="1"/>
          </p:cNvSpPr>
          <p:nvPr>
            <p:ph type="dt" sz="half" idx="10"/>
          </p:nvPr>
        </p:nvSpPr>
        <p:spPr/>
        <p:txBody>
          <a:bodyPr/>
          <a:lstStyle/>
          <a:p>
            <a:fld id="{5E73616A-F047-432E-BF5A-7AFC8FBF194B}" type="datetimeFigureOut">
              <a:rPr lang="de-DE" smtClean="0"/>
              <a:t>25.01.2024</a:t>
            </a:fld>
            <a:endParaRPr lang="de-DE"/>
          </a:p>
        </p:txBody>
      </p:sp>
      <p:sp>
        <p:nvSpPr>
          <p:cNvPr id="4" name="Fußzeilenplatzhalter 3">
            <a:extLst>
              <a:ext uri="{FF2B5EF4-FFF2-40B4-BE49-F238E27FC236}">
                <a16:creationId xmlns:a16="http://schemas.microsoft.com/office/drawing/2014/main" id="{E4E1B425-2793-04C3-36F0-08E2BBD581CA}"/>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B9370AFB-B3A7-DEA8-DE23-883A56A27ACE}"/>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362525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6F597A3F-5325-FB0F-9A7A-96007FD4B027}"/>
              </a:ext>
            </a:extLst>
          </p:cNvPr>
          <p:cNvSpPr>
            <a:spLocks noGrp="1"/>
          </p:cNvSpPr>
          <p:nvPr>
            <p:ph type="dt" sz="half" idx="10"/>
          </p:nvPr>
        </p:nvSpPr>
        <p:spPr/>
        <p:txBody>
          <a:bodyPr/>
          <a:lstStyle/>
          <a:p>
            <a:fld id="{5E73616A-F047-432E-BF5A-7AFC8FBF194B}" type="datetimeFigureOut">
              <a:rPr lang="de-DE" smtClean="0"/>
              <a:t>25.01.2024</a:t>
            </a:fld>
            <a:endParaRPr lang="de-DE"/>
          </a:p>
        </p:txBody>
      </p:sp>
      <p:sp>
        <p:nvSpPr>
          <p:cNvPr id="3" name="Fußzeilenplatzhalter 2">
            <a:extLst>
              <a:ext uri="{FF2B5EF4-FFF2-40B4-BE49-F238E27FC236}">
                <a16:creationId xmlns:a16="http://schemas.microsoft.com/office/drawing/2014/main" id="{D40BC42C-8EFB-B2F3-A2C8-EBD9F1E88281}"/>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4DAE64A2-DE09-8494-E9A6-626D3F0FF17F}"/>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2206250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7E20F-B9CD-F0F7-7FC1-5077C7B8232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125CECB8-CD4B-1C50-262F-8C249419EB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084507B-96C7-B634-C15C-02CCDF19F9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ED93797-37E2-63D1-78BE-38E66E49523A}"/>
              </a:ext>
            </a:extLst>
          </p:cNvPr>
          <p:cNvSpPr>
            <a:spLocks noGrp="1"/>
          </p:cNvSpPr>
          <p:nvPr>
            <p:ph type="dt" sz="half" idx="10"/>
          </p:nvPr>
        </p:nvSpPr>
        <p:spPr/>
        <p:txBody>
          <a:bodyPr/>
          <a:lstStyle/>
          <a:p>
            <a:fld id="{5E73616A-F047-432E-BF5A-7AFC8FBF194B}" type="datetimeFigureOut">
              <a:rPr lang="de-DE" smtClean="0"/>
              <a:t>25.01.2024</a:t>
            </a:fld>
            <a:endParaRPr lang="de-DE"/>
          </a:p>
        </p:txBody>
      </p:sp>
      <p:sp>
        <p:nvSpPr>
          <p:cNvPr id="6" name="Fußzeilenplatzhalter 5">
            <a:extLst>
              <a:ext uri="{FF2B5EF4-FFF2-40B4-BE49-F238E27FC236}">
                <a16:creationId xmlns:a16="http://schemas.microsoft.com/office/drawing/2014/main" id="{41886C49-6232-ED8A-324B-7CBB0F1C8E8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9F12C54-8117-9E18-9AD6-6E673030EF42}"/>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800067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D7C125-FE9E-63FF-2C63-CC5CB3E52B1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E85C85A-EF83-158F-39B3-22FFC62846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DA259815-F882-CFD0-67F8-A9B991F4FA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2118EBC-6917-C275-D71B-42B7F75BFE76}"/>
              </a:ext>
            </a:extLst>
          </p:cNvPr>
          <p:cNvSpPr>
            <a:spLocks noGrp="1"/>
          </p:cNvSpPr>
          <p:nvPr>
            <p:ph type="dt" sz="half" idx="10"/>
          </p:nvPr>
        </p:nvSpPr>
        <p:spPr/>
        <p:txBody>
          <a:bodyPr/>
          <a:lstStyle/>
          <a:p>
            <a:fld id="{5E73616A-F047-432E-BF5A-7AFC8FBF194B}" type="datetimeFigureOut">
              <a:rPr lang="de-DE" smtClean="0"/>
              <a:t>25.01.2024</a:t>
            </a:fld>
            <a:endParaRPr lang="de-DE"/>
          </a:p>
        </p:txBody>
      </p:sp>
      <p:sp>
        <p:nvSpPr>
          <p:cNvPr id="6" name="Fußzeilenplatzhalter 5">
            <a:extLst>
              <a:ext uri="{FF2B5EF4-FFF2-40B4-BE49-F238E27FC236}">
                <a16:creationId xmlns:a16="http://schemas.microsoft.com/office/drawing/2014/main" id="{A0F9D44C-FB4E-2C2D-B27D-6925FF2AC64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2E4D279-2D77-3AE4-11B1-4A0B3BF3F66B}"/>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2326123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9EE761A-236B-D080-D8DF-3410C616F4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083AF62-AEF1-332D-6E2A-E00EB402D3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239ACF1-E091-A7EE-9AEF-5969A40CC1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73616A-F047-432E-BF5A-7AFC8FBF194B}" type="datetimeFigureOut">
              <a:rPr lang="de-DE" smtClean="0"/>
              <a:t>25.01.2024</a:t>
            </a:fld>
            <a:endParaRPr lang="de-DE"/>
          </a:p>
        </p:txBody>
      </p:sp>
      <p:sp>
        <p:nvSpPr>
          <p:cNvPr id="5" name="Fußzeilenplatzhalter 4">
            <a:extLst>
              <a:ext uri="{FF2B5EF4-FFF2-40B4-BE49-F238E27FC236}">
                <a16:creationId xmlns:a16="http://schemas.microsoft.com/office/drawing/2014/main" id="{85A94C47-A076-D681-EEB8-EC5B64F771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0563B9AF-1E2E-9826-064C-BEB41E8983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BF5E35-482F-4365-9895-21039269C6D8}" type="slidenum">
              <a:rPr lang="de-DE" smtClean="0"/>
              <a:t>‹#›</a:t>
            </a:fld>
            <a:endParaRPr lang="de-DE"/>
          </a:p>
        </p:txBody>
      </p:sp>
    </p:spTree>
    <p:extLst>
      <p:ext uri="{BB962C8B-B14F-4D97-AF65-F5344CB8AC3E}">
        <p14:creationId xmlns:p14="http://schemas.microsoft.com/office/powerpoint/2010/main" val="543373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mailto:Petra.Arzensek@gzs.si" TargetMode="External"/><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hyperlink" Target="https://eng.gzs.si/"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hyperlink" Target="mailto:Anja.Gorse@gzs.si" TargetMode="External"/><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hyperlink" Target="mailto:Andrej.Brvar@gzs.s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10B40A55-21C4-5E6F-BEBE-1A43D991F6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95861" y="172002"/>
            <a:ext cx="3748645" cy="1936956"/>
          </a:xfrm>
          <a:prstGeom prst="rect">
            <a:avLst/>
          </a:prstGeom>
        </p:spPr>
      </p:pic>
      <p:pic>
        <p:nvPicPr>
          <p:cNvPr id="7" name="Grafik 6">
            <a:extLst>
              <a:ext uri="{FF2B5EF4-FFF2-40B4-BE49-F238E27FC236}">
                <a16:creationId xmlns:a16="http://schemas.microsoft.com/office/drawing/2014/main" id="{F81E451C-E373-D0E6-4707-57D94256149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9629" y="5983702"/>
            <a:ext cx="857250" cy="754380"/>
          </a:xfrm>
          <a:prstGeom prst="rect">
            <a:avLst/>
          </a:prstGeom>
        </p:spPr>
      </p:pic>
      <p:pic>
        <p:nvPicPr>
          <p:cNvPr id="8" name="Grafik 7">
            <a:extLst>
              <a:ext uri="{FF2B5EF4-FFF2-40B4-BE49-F238E27FC236}">
                <a16:creationId xmlns:a16="http://schemas.microsoft.com/office/drawing/2014/main" id="{98B5DD60-3B2C-CB21-31E3-D2EBA1EDF1E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50301" y="6137593"/>
            <a:ext cx="1313180" cy="581660"/>
          </a:xfrm>
          <a:prstGeom prst="rect">
            <a:avLst/>
          </a:prstGeom>
        </p:spPr>
      </p:pic>
      <p:pic>
        <p:nvPicPr>
          <p:cNvPr id="9" name="Grafik 8">
            <a:extLst>
              <a:ext uri="{FF2B5EF4-FFF2-40B4-BE49-F238E27FC236}">
                <a16:creationId xmlns:a16="http://schemas.microsoft.com/office/drawing/2014/main" id="{B3A66FA3-AA25-3E35-D45F-20F4C10216D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01911" y="6356585"/>
            <a:ext cx="885825" cy="348615"/>
          </a:xfrm>
          <a:prstGeom prst="rect">
            <a:avLst/>
          </a:prstGeom>
        </p:spPr>
      </p:pic>
      <p:pic>
        <p:nvPicPr>
          <p:cNvPr id="10" name="Grafik 9">
            <a:extLst>
              <a:ext uri="{FF2B5EF4-FFF2-40B4-BE49-F238E27FC236}">
                <a16:creationId xmlns:a16="http://schemas.microsoft.com/office/drawing/2014/main" id="{566B287A-AB8D-C2F6-BF4F-6B0260C78DF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883121" y="6360892"/>
            <a:ext cx="1428750" cy="358775"/>
          </a:xfrm>
          <a:prstGeom prst="rect">
            <a:avLst/>
          </a:prstGeom>
        </p:spPr>
      </p:pic>
      <p:pic>
        <p:nvPicPr>
          <p:cNvPr id="11" name="Grafik 10">
            <a:extLst>
              <a:ext uri="{FF2B5EF4-FFF2-40B4-BE49-F238E27FC236}">
                <a16:creationId xmlns:a16="http://schemas.microsoft.com/office/drawing/2014/main" id="{9795861F-2BF6-C322-34EA-1CFB9AE100C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05319" y="6309678"/>
            <a:ext cx="914400" cy="479425"/>
          </a:xfrm>
          <a:prstGeom prst="rect">
            <a:avLst/>
          </a:prstGeom>
        </p:spPr>
      </p:pic>
      <p:pic>
        <p:nvPicPr>
          <p:cNvPr id="12" name="Grafik 11">
            <a:extLst>
              <a:ext uri="{FF2B5EF4-FFF2-40B4-BE49-F238E27FC236}">
                <a16:creationId xmlns:a16="http://schemas.microsoft.com/office/drawing/2014/main" id="{E8EA17F7-C392-727F-8A7E-FB0547958853}"/>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295861" y="6309678"/>
            <a:ext cx="1769110" cy="409575"/>
          </a:xfrm>
          <a:prstGeom prst="rect">
            <a:avLst/>
          </a:prstGeom>
        </p:spPr>
      </p:pic>
      <p:pic>
        <p:nvPicPr>
          <p:cNvPr id="13" name="Grafik 12">
            <a:extLst>
              <a:ext uri="{FF2B5EF4-FFF2-40B4-BE49-F238E27FC236}">
                <a16:creationId xmlns:a16="http://schemas.microsoft.com/office/drawing/2014/main" id="{31E7C9C7-128E-1DFD-F50D-24D1300125DA}"/>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275396" y="6290628"/>
            <a:ext cx="1074420" cy="428625"/>
          </a:xfrm>
          <a:prstGeom prst="rect">
            <a:avLst/>
          </a:prstGeom>
        </p:spPr>
      </p:pic>
      <p:pic>
        <p:nvPicPr>
          <p:cNvPr id="14" name="Grafik 13">
            <a:extLst>
              <a:ext uri="{FF2B5EF4-FFF2-40B4-BE49-F238E27FC236}">
                <a16:creationId xmlns:a16="http://schemas.microsoft.com/office/drawing/2014/main" id="{685C4033-CB65-A822-ED5A-4CB0128C5A8F}"/>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446336" y="6185632"/>
            <a:ext cx="598170" cy="552450"/>
          </a:xfrm>
          <a:prstGeom prst="rect">
            <a:avLst/>
          </a:prstGeom>
        </p:spPr>
      </p:pic>
      <p:sp>
        <p:nvSpPr>
          <p:cNvPr id="15" name="Rectangle 2">
            <a:extLst>
              <a:ext uri="{FF2B5EF4-FFF2-40B4-BE49-F238E27FC236}">
                <a16:creationId xmlns:a16="http://schemas.microsoft.com/office/drawing/2014/main" id="{86CA23DB-D351-E04B-3F8D-BD0A24E3FF48}"/>
              </a:ext>
            </a:extLst>
          </p:cNvPr>
          <p:cNvSpPr>
            <a:spLocks noChangeArrowheads="1"/>
          </p:cNvSpPr>
          <p:nvPr/>
        </p:nvSpPr>
        <p:spPr bwMode="auto">
          <a:xfrm flipV="1">
            <a:off x="119641" y="5912079"/>
            <a:ext cx="11961263" cy="45719"/>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 name="Textfeld 2">
            <a:extLst>
              <a:ext uri="{FF2B5EF4-FFF2-40B4-BE49-F238E27FC236}">
                <a16:creationId xmlns:a16="http://schemas.microsoft.com/office/drawing/2014/main" id="{61EA22DC-C071-3E37-9006-27FB682C450C}"/>
              </a:ext>
            </a:extLst>
          </p:cNvPr>
          <p:cNvSpPr txBox="1"/>
          <p:nvPr/>
        </p:nvSpPr>
        <p:spPr>
          <a:xfrm>
            <a:off x="147493" y="1187394"/>
            <a:ext cx="7582485" cy="461665"/>
          </a:xfrm>
          <a:prstGeom prst="rect">
            <a:avLst/>
          </a:prstGeom>
          <a:noFill/>
        </p:spPr>
        <p:txBody>
          <a:bodyPr wrap="square">
            <a:spAutoFit/>
          </a:bodyPr>
          <a:lstStyle/>
          <a:p>
            <a:pPr>
              <a:lnSpc>
                <a:spcPct val="100000"/>
              </a:lnSpc>
            </a:pPr>
            <a:r>
              <a:rPr lang="en-US" sz="2400" b="1" strike="noStrike" spc="-1" dirty="0">
                <a:solidFill>
                  <a:srgbClr val="3C61B0"/>
                </a:solidFill>
                <a:latin typeface="Calibri"/>
                <a:ea typeface="Cambria"/>
              </a:rPr>
              <a:t>Chamber of Commerce and Industry of Slovenia</a:t>
            </a:r>
            <a:r>
              <a:rPr lang="sl-SI" sz="2400" b="1" strike="noStrike" spc="-1" dirty="0">
                <a:solidFill>
                  <a:srgbClr val="3C61B0"/>
                </a:solidFill>
                <a:latin typeface="Calibri"/>
                <a:ea typeface="Cambria"/>
              </a:rPr>
              <a:t> (CCIS)</a:t>
            </a:r>
            <a:endParaRPr lang="it-IT" sz="2400" b="0" strike="noStrike" spc="-1" dirty="0">
              <a:solidFill>
                <a:srgbClr val="3C61B0"/>
              </a:solidFill>
              <a:latin typeface="Arial"/>
            </a:endParaRPr>
          </a:p>
        </p:txBody>
      </p:sp>
      <p:sp>
        <p:nvSpPr>
          <p:cNvPr id="6" name="Textfeld 5">
            <a:extLst>
              <a:ext uri="{FF2B5EF4-FFF2-40B4-BE49-F238E27FC236}">
                <a16:creationId xmlns:a16="http://schemas.microsoft.com/office/drawing/2014/main" id="{51801DF4-6139-849A-CF13-80338EED1EEA}"/>
              </a:ext>
            </a:extLst>
          </p:cNvPr>
          <p:cNvSpPr txBox="1"/>
          <p:nvPr/>
        </p:nvSpPr>
        <p:spPr>
          <a:xfrm>
            <a:off x="119641" y="1720840"/>
            <a:ext cx="11897012" cy="3416320"/>
          </a:xfrm>
          <a:prstGeom prst="rect">
            <a:avLst/>
          </a:prstGeom>
          <a:solidFill>
            <a:schemeClr val="bg1">
              <a:lumMod val="95000"/>
            </a:schemeClr>
          </a:solidFill>
          <a:ln w="3175">
            <a:solidFill>
              <a:schemeClr val="tx1"/>
            </a:solidFill>
            <a:prstDash val="sysDot"/>
          </a:ln>
        </p:spPr>
        <p:txBody>
          <a:bodyPr wrap="square" rtlCol="0">
            <a:spAutoFit/>
          </a:bodyPr>
          <a:lstStyle/>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16" name="Textfeld 15">
            <a:extLst>
              <a:ext uri="{FF2B5EF4-FFF2-40B4-BE49-F238E27FC236}">
                <a16:creationId xmlns:a16="http://schemas.microsoft.com/office/drawing/2014/main" id="{ADEAD6E7-4907-71F5-D09C-DA3E38C6B768}"/>
              </a:ext>
            </a:extLst>
          </p:cNvPr>
          <p:cNvSpPr txBox="1"/>
          <p:nvPr/>
        </p:nvSpPr>
        <p:spPr>
          <a:xfrm>
            <a:off x="133568" y="1720840"/>
            <a:ext cx="5310717" cy="3970318"/>
          </a:xfrm>
          <a:prstGeom prst="rect">
            <a:avLst/>
          </a:prstGeom>
          <a:noFill/>
        </p:spPr>
        <p:txBody>
          <a:bodyPr wrap="square" rtlCol="0">
            <a:spAutoFit/>
          </a:bodyPr>
          <a:lstStyle/>
          <a:p>
            <a:r>
              <a:rPr lang="de-DE" b="1" dirty="0"/>
              <a:t>About CCIS</a:t>
            </a:r>
            <a:endParaRPr lang="sl-SI" b="1" dirty="0"/>
          </a:p>
          <a:p>
            <a:endParaRPr lang="sl-SI" b="1" dirty="0"/>
          </a:p>
          <a:p>
            <a:pPr marL="285750" indent="-285750">
              <a:buFont typeface="Arial" panose="020B0604020202020204" pitchFamily="34" charset="0"/>
              <a:buChar char="•"/>
            </a:pPr>
            <a:r>
              <a:rPr lang="en-US" altLang="sl-SI" sz="1800" dirty="0"/>
              <a:t>Slovenia's most influential</a:t>
            </a:r>
            <a:r>
              <a:rPr lang="sl-SI" altLang="sl-SI" sz="1800" dirty="0"/>
              <a:t> </a:t>
            </a:r>
            <a:r>
              <a:rPr lang="sl-SI" altLang="sl-SI" sz="1800" dirty="0" err="1"/>
              <a:t>and</a:t>
            </a:r>
            <a:r>
              <a:rPr lang="sl-SI" altLang="sl-SI" sz="1800" dirty="0"/>
              <a:t> </a:t>
            </a:r>
            <a:r>
              <a:rPr lang="sl-SI" altLang="sl-SI" sz="1800" dirty="0" err="1"/>
              <a:t>largest</a:t>
            </a:r>
            <a:r>
              <a:rPr lang="en-US" altLang="sl-SI" sz="1800" dirty="0"/>
              <a:t> business association</a:t>
            </a:r>
            <a:endParaRPr lang="sl-SI" altLang="sl-SI" sz="1800" dirty="0"/>
          </a:p>
          <a:p>
            <a:pPr marL="285750" indent="-285750">
              <a:buFont typeface="Arial" panose="020B0604020202020204" pitchFamily="34" charset="0"/>
              <a:buChar char="•"/>
            </a:pPr>
            <a:r>
              <a:rPr lang="sl-SI" altLang="sl-SI" sz="1800" dirty="0"/>
              <a:t>N</a:t>
            </a:r>
            <a:r>
              <a:rPr lang="en-US" altLang="sl-SI" sz="1800" dirty="0"/>
              <a:t>on-profit, non-governmental, independent business </a:t>
            </a:r>
            <a:r>
              <a:rPr lang="en-US" altLang="sl-SI" sz="1800" dirty="0" err="1"/>
              <a:t>organisation</a:t>
            </a:r>
            <a:r>
              <a:rPr lang="en-US" altLang="sl-SI" sz="1800" dirty="0"/>
              <a:t> representing the interest of its members</a:t>
            </a:r>
            <a:endParaRPr lang="sl-SI" altLang="sl-SI" sz="1800" dirty="0"/>
          </a:p>
          <a:p>
            <a:pPr marL="285750" indent="-285750">
              <a:buFont typeface="Arial" panose="020B0604020202020204" pitchFamily="34" charset="0"/>
              <a:buChar char="•"/>
            </a:pPr>
            <a:r>
              <a:rPr lang="sl-SI" altLang="sl-SI" sz="1800" dirty="0"/>
              <a:t>M</a:t>
            </a:r>
            <a:r>
              <a:rPr lang="en-US" altLang="sl-SI" sz="1800" dirty="0"/>
              <a:t>ember of the Economic and Social Council in Slovenia</a:t>
            </a:r>
            <a:endParaRPr lang="sl-SI" altLang="sl-SI" sz="1800" dirty="0"/>
          </a:p>
          <a:p>
            <a:pPr marL="285750" indent="-285750">
              <a:buFont typeface="Arial" panose="020B0604020202020204" pitchFamily="34" charset="0"/>
              <a:buChar char="•"/>
            </a:pPr>
            <a:r>
              <a:rPr lang="sl-SI" altLang="sl-SI" sz="1800" dirty="0"/>
              <a:t>R</a:t>
            </a:r>
            <a:r>
              <a:rPr lang="en-US" altLang="sl-SI" sz="1800" dirty="0" err="1"/>
              <a:t>epresentative</a:t>
            </a:r>
            <a:r>
              <a:rPr lang="en-US" altLang="sl-SI" sz="1800" dirty="0"/>
              <a:t> Chamber of Commerce </a:t>
            </a:r>
            <a:endParaRPr lang="sl-SI" altLang="sl-SI" sz="1800" dirty="0"/>
          </a:p>
          <a:p>
            <a:pPr marL="285750" indent="-285750">
              <a:buFont typeface="Arial" panose="020B0604020202020204" pitchFamily="34" charset="0"/>
              <a:buChar char="•"/>
            </a:pPr>
            <a:r>
              <a:rPr lang="sl-SI" altLang="sl-SI" sz="1800" dirty="0"/>
              <a:t>S</a:t>
            </a:r>
            <a:r>
              <a:rPr lang="en-US" altLang="sl-SI" sz="1800" dirty="0" err="1"/>
              <a:t>ocial</a:t>
            </a:r>
            <a:r>
              <a:rPr lang="en-US" altLang="sl-SI" sz="1800" dirty="0"/>
              <a:t> partner organization and signatory party of more than 20 branch</a:t>
            </a:r>
            <a:r>
              <a:rPr lang="sl-SI" altLang="sl-SI" sz="1800" dirty="0"/>
              <a:t>-</a:t>
            </a:r>
            <a:r>
              <a:rPr lang="sl-SI" altLang="sl-SI" sz="1800" dirty="0" err="1"/>
              <a:t>level</a:t>
            </a:r>
            <a:r>
              <a:rPr lang="en-US" altLang="sl-SI" sz="1800" dirty="0"/>
              <a:t> collective agreements</a:t>
            </a:r>
          </a:p>
          <a:p>
            <a:endParaRPr lang="sl-SI" b="1" dirty="0"/>
          </a:p>
          <a:p>
            <a:endParaRPr lang="de-DE" b="1" dirty="0"/>
          </a:p>
        </p:txBody>
      </p:sp>
      <p:pic>
        <p:nvPicPr>
          <p:cNvPr id="2" name="Slika 1">
            <a:extLst>
              <a:ext uri="{FF2B5EF4-FFF2-40B4-BE49-F238E27FC236}">
                <a16:creationId xmlns:a16="http://schemas.microsoft.com/office/drawing/2014/main" id="{6DB76E49-835F-FF63-0937-7E5801113D06}"/>
              </a:ext>
            </a:extLst>
          </p:cNvPr>
          <p:cNvPicPr>
            <a:picLocks noChangeAspect="1"/>
          </p:cNvPicPr>
          <p:nvPr/>
        </p:nvPicPr>
        <p:blipFill>
          <a:blip r:embed="rId12"/>
          <a:stretch>
            <a:fillRect/>
          </a:stretch>
        </p:blipFill>
        <p:spPr>
          <a:xfrm>
            <a:off x="5225275" y="1720840"/>
            <a:ext cx="6791379" cy="3416320"/>
          </a:xfrm>
          <a:prstGeom prst="rect">
            <a:avLst/>
          </a:prstGeom>
        </p:spPr>
      </p:pic>
    </p:spTree>
    <p:extLst>
      <p:ext uri="{BB962C8B-B14F-4D97-AF65-F5344CB8AC3E}">
        <p14:creationId xmlns:p14="http://schemas.microsoft.com/office/powerpoint/2010/main" val="1526049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10B40A55-21C4-5E6F-BEBE-1A43D991F6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95861" y="172002"/>
            <a:ext cx="3748645" cy="1936956"/>
          </a:xfrm>
          <a:prstGeom prst="rect">
            <a:avLst/>
          </a:prstGeom>
        </p:spPr>
      </p:pic>
      <p:pic>
        <p:nvPicPr>
          <p:cNvPr id="7" name="Grafik 6">
            <a:extLst>
              <a:ext uri="{FF2B5EF4-FFF2-40B4-BE49-F238E27FC236}">
                <a16:creationId xmlns:a16="http://schemas.microsoft.com/office/drawing/2014/main" id="{F81E451C-E373-D0E6-4707-57D94256149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9629" y="5983702"/>
            <a:ext cx="857250" cy="754380"/>
          </a:xfrm>
          <a:prstGeom prst="rect">
            <a:avLst/>
          </a:prstGeom>
        </p:spPr>
      </p:pic>
      <p:pic>
        <p:nvPicPr>
          <p:cNvPr id="8" name="Grafik 7">
            <a:extLst>
              <a:ext uri="{FF2B5EF4-FFF2-40B4-BE49-F238E27FC236}">
                <a16:creationId xmlns:a16="http://schemas.microsoft.com/office/drawing/2014/main" id="{98B5DD60-3B2C-CB21-31E3-D2EBA1EDF1E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50301" y="6137593"/>
            <a:ext cx="1313180" cy="581660"/>
          </a:xfrm>
          <a:prstGeom prst="rect">
            <a:avLst/>
          </a:prstGeom>
        </p:spPr>
      </p:pic>
      <p:pic>
        <p:nvPicPr>
          <p:cNvPr id="9" name="Grafik 8">
            <a:extLst>
              <a:ext uri="{FF2B5EF4-FFF2-40B4-BE49-F238E27FC236}">
                <a16:creationId xmlns:a16="http://schemas.microsoft.com/office/drawing/2014/main" id="{B3A66FA3-AA25-3E35-D45F-20F4C10216D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01911" y="6356585"/>
            <a:ext cx="885825" cy="348615"/>
          </a:xfrm>
          <a:prstGeom prst="rect">
            <a:avLst/>
          </a:prstGeom>
        </p:spPr>
      </p:pic>
      <p:pic>
        <p:nvPicPr>
          <p:cNvPr id="10" name="Grafik 9">
            <a:extLst>
              <a:ext uri="{FF2B5EF4-FFF2-40B4-BE49-F238E27FC236}">
                <a16:creationId xmlns:a16="http://schemas.microsoft.com/office/drawing/2014/main" id="{566B287A-AB8D-C2F6-BF4F-6B0260C78DF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883121" y="6360892"/>
            <a:ext cx="1428750" cy="358775"/>
          </a:xfrm>
          <a:prstGeom prst="rect">
            <a:avLst/>
          </a:prstGeom>
        </p:spPr>
      </p:pic>
      <p:pic>
        <p:nvPicPr>
          <p:cNvPr id="11" name="Grafik 10">
            <a:extLst>
              <a:ext uri="{FF2B5EF4-FFF2-40B4-BE49-F238E27FC236}">
                <a16:creationId xmlns:a16="http://schemas.microsoft.com/office/drawing/2014/main" id="{9795861F-2BF6-C322-34EA-1CFB9AE100C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05319" y="6309678"/>
            <a:ext cx="914400" cy="479425"/>
          </a:xfrm>
          <a:prstGeom prst="rect">
            <a:avLst/>
          </a:prstGeom>
        </p:spPr>
      </p:pic>
      <p:pic>
        <p:nvPicPr>
          <p:cNvPr id="12" name="Grafik 11">
            <a:extLst>
              <a:ext uri="{FF2B5EF4-FFF2-40B4-BE49-F238E27FC236}">
                <a16:creationId xmlns:a16="http://schemas.microsoft.com/office/drawing/2014/main" id="{E8EA17F7-C392-727F-8A7E-FB0547958853}"/>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295861" y="6309678"/>
            <a:ext cx="1769110" cy="409575"/>
          </a:xfrm>
          <a:prstGeom prst="rect">
            <a:avLst/>
          </a:prstGeom>
        </p:spPr>
      </p:pic>
      <p:pic>
        <p:nvPicPr>
          <p:cNvPr id="13" name="Grafik 12">
            <a:extLst>
              <a:ext uri="{FF2B5EF4-FFF2-40B4-BE49-F238E27FC236}">
                <a16:creationId xmlns:a16="http://schemas.microsoft.com/office/drawing/2014/main" id="{31E7C9C7-128E-1DFD-F50D-24D1300125DA}"/>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275396" y="6290628"/>
            <a:ext cx="1074420" cy="428625"/>
          </a:xfrm>
          <a:prstGeom prst="rect">
            <a:avLst/>
          </a:prstGeom>
        </p:spPr>
      </p:pic>
      <p:pic>
        <p:nvPicPr>
          <p:cNvPr id="14" name="Grafik 13">
            <a:extLst>
              <a:ext uri="{FF2B5EF4-FFF2-40B4-BE49-F238E27FC236}">
                <a16:creationId xmlns:a16="http://schemas.microsoft.com/office/drawing/2014/main" id="{685C4033-CB65-A822-ED5A-4CB0128C5A8F}"/>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446336" y="6185632"/>
            <a:ext cx="598170" cy="552450"/>
          </a:xfrm>
          <a:prstGeom prst="rect">
            <a:avLst/>
          </a:prstGeom>
        </p:spPr>
      </p:pic>
      <p:sp>
        <p:nvSpPr>
          <p:cNvPr id="15" name="Rectangle 2">
            <a:extLst>
              <a:ext uri="{FF2B5EF4-FFF2-40B4-BE49-F238E27FC236}">
                <a16:creationId xmlns:a16="http://schemas.microsoft.com/office/drawing/2014/main" id="{86CA23DB-D351-E04B-3F8D-BD0A24E3FF48}"/>
              </a:ext>
            </a:extLst>
          </p:cNvPr>
          <p:cNvSpPr>
            <a:spLocks noChangeArrowheads="1"/>
          </p:cNvSpPr>
          <p:nvPr/>
        </p:nvSpPr>
        <p:spPr bwMode="auto">
          <a:xfrm flipV="1">
            <a:off x="119641" y="5912079"/>
            <a:ext cx="11961263" cy="45719"/>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 name="Textfeld 2">
            <a:extLst>
              <a:ext uri="{FF2B5EF4-FFF2-40B4-BE49-F238E27FC236}">
                <a16:creationId xmlns:a16="http://schemas.microsoft.com/office/drawing/2014/main" id="{61EA22DC-C071-3E37-9006-27FB682C450C}"/>
              </a:ext>
            </a:extLst>
          </p:cNvPr>
          <p:cNvSpPr txBox="1"/>
          <p:nvPr/>
        </p:nvSpPr>
        <p:spPr>
          <a:xfrm>
            <a:off x="147494" y="1187394"/>
            <a:ext cx="6094602" cy="461665"/>
          </a:xfrm>
          <a:prstGeom prst="rect">
            <a:avLst/>
          </a:prstGeom>
          <a:noFill/>
        </p:spPr>
        <p:txBody>
          <a:bodyPr wrap="square">
            <a:spAutoFit/>
          </a:bodyPr>
          <a:lstStyle/>
          <a:p>
            <a:pPr>
              <a:lnSpc>
                <a:spcPct val="100000"/>
              </a:lnSpc>
            </a:pPr>
            <a:r>
              <a:rPr lang="it-IT" sz="2400" b="1" strike="noStrike" spc="-1" dirty="0">
                <a:solidFill>
                  <a:srgbClr val="3C61B0"/>
                </a:solidFill>
                <a:latin typeface="Calibri"/>
                <a:ea typeface="Cambria"/>
              </a:rPr>
              <a:t> </a:t>
            </a:r>
            <a:r>
              <a:rPr lang="sl-SI" sz="2400" b="1" strike="noStrike" spc="-1" dirty="0" err="1">
                <a:solidFill>
                  <a:srgbClr val="3C61B0"/>
                </a:solidFill>
                <a:latin typeface="Calibri"/>
                <a:ea typeface="Cambria"/>
              </a:rPr>
              <a:t>Our</a:t>
            </a:r>
            <a:r>
              <a:rPr lang="sl-SI" sz="2400" b="1" strike="noStrike" spc="-1" dirty="0">
                <a:solidFill>
                  <a:srgbClr val="3C61B0"/>
                </a:solidFill>
                <a:latin typeface="Calibri"/>
                <a:ea typeface="Cambria"/>
              </a:rPr>
              <a:t> (CCIS) </a:t>
            </a:r>
            <a:r>
              <a:rPr lang="it-IT" sz="2400" b="1" strike="noStrike" spc="-1" dirty="0" err="1">
                <a:solidFill>
                  <a:srgbClr val="3C61B0"/>
                </a:solidFill>
                <a:latin typeface="Calibri"/>
                <a:ea typeface="Cambria"/>
              </a:rPr>
              <a:t>specific</a:t>
            </a:r>
            <a:r>
              <a:rPr lang="it-IT" sz="2400" b="1" strike="noStrike" spc="-1" dirty="0">
                <a:solidFill>
                  <a:srgbClr val="3C61B0"/>
                </a:solidFill>
                <a:latin typeface="Calibri"/>
                <a:ea typeface="Cambria"/>
              </a:rPr>
              <a:t> competence</a:t>
            </a:r>
            <a:endParaRPr lang="it-IT" sz="2400" b="0" strike="noStrike" spc="-1" dirty="0">
              <a:solidFill>
                <a:srgbClr val="3C61B0"/>
              </a:solidFill>
              <a:latin typeface="Arial"/>
            </a:endParaRPr>
          </a:p>
        </p:txBody>
      </p:sp>
      <p:sp>
        <p:nvSpPr>
          <p:cNvPr id="16" name="Textfeld 15">
            <a:extLst>
              <a:ext uri="{FF2B5EF4-FFF2-40B4-BE49-F238E27FC236}">
                <a16:creationId xmlns:a16="http://schemas.microsoft.com/office/drawing/2014/main" id="{B2233E71-7001-FA15-A7AC-B3CB3085C832}"/>
              </a:ext>
            </a:extLst>
          </p:cNvPr>
          <p:cNvSpPr txBox="1"/>
          <p:nvPr/>
        </p:nvSpPr>
        <p:spPr>
          <a:xfrm>
            <a:off x="299894" y="1888921"/>
            <a:ext cx="11897012" cy="3416320"/>
          </a:xfrm>
          <a:prstGeom prst="rect">
            <a:avLst/>
          </a:prstGeom>
          <a:solidFill>
            <a:schemeClr val="bg1">
              <a:lumMod val="95000"/>
            </a:schemeClr>
          </a:solidFill>
          <a:ln w="3175">
            <a:solidFill>
              <a:schemeClr val="tx1"/>
            </a:solidFill>
            <a:prstDash val="sysDot"/>
          </a:ln>
        </p:spPr>
        <p:txBody>
          <a:bodyPr wrap="square" rtlCol="0">
            <a:spAutoFit/>
          </a:bodyPr>
          <a:lstStyle/>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17" name="Textfeld 16">
            <a:extLst>
              <a:ext uri="{FF2B5EF4-FFF2-40B4-BE49-F238E27FC236}">
                <a16:creationId xmlns:a16="http://schemas.microsoft.com/office/drawing/2014/main" id="{55566482-B9DD-ECFF-9A0B-43E366155BA2}"/>
              </a:ext>
            </a:extLst>
          </p:cNvPr>
          <p:cNvSpPr txBox="1"/>
          <p:nvPr/>
        </p:nvSpPr>
        <p:spPr>
          <a:xfrm>
            <a:off x="299894" y="2012031"/>
            <a:ext cx="11892106" cy="3139321"/>
          </a:xfrm>
          <a:prstGeom prst="rect">
            <a:avLst/>
          </a:prstGeom>
          <a:noFill/>
        </p:spPr>
        <p:txBody>
          <a:bodyPr wrap="square" rtlCol="0">
            <a:spAutoFit/>
          </a:bodyPr>
          <a:lstStyle/>
          <a:p>
            <a:pPr marL="285750" indent="-285750">
              <a:buFont typeface="Arial" panose="020B0604020202020204" pitchFamily="34" charset="0"/>
              <a:buChar char="•"/>
            </a:pPr>
            <a:r>
              <a:rPr lang="sl-SI" b="1" dirty="0">
                <a:latin typeface="Calibri" panose="020F0502020204030204" pitchFamily="34" charset="0"/>
                <a:ea typeface="Calibri" panose="020F0502020204030204" pitchFamily="34" charset="0"/>
              </a:rPr>
              <a:t>S</a:t>
            </a:r>
            <a:r>
              <a:rPr lang="en-US" b="1" dirty="0" err="1">
                <a:effectLst/>
                <a:latin typeface="Calibri" panose="020F0502020204030204" pitchFamily="34" charset="0"/>
                <a:ea typeface="Calibri" panose="020F0502020204030204" pitchFamily="34" charset="0"/>
              </a:rPr>
              <a:t>everal</a:t>
            </a:r>
            <a:r>
              <a:rPr lang="en-US" b="1" dirty="0">
                <a:effectLst/>
                <a:latin typeface="Calibri" panose="020F0502020204030204" pitchFamily="34" charset="0"/>
                <a:ea typeface="Calibri" panose="020F0502020204030204" pitchFamily="34" charset="0"/>
              </a:rPr>
              <a:t> cross-border projects with Austria and Italy </a:t>
            </a:r>
            <a:r>
              <a:rPr lang="sl-SI" b="1" dirty="0">
                <a:latin typeface="Calibri" panose="020F0502020204030204" pitchFamily="34" charset="0"/>
                <a:ea typeface="Calibri" panose="020F0502020204030204" pitchFamily="34" charset="0"/>
              </a:rPr>
              <a:t>- </a:t>
            </a:r>
            <a:r>
              <a:rPr lang="en-US" dirty="0">
                <a:effectLst/>
                <a:latin typeface="Calibri" panose="020F0502020204030204" pitchFamily="34" charset="0"/>
                <a:ea typeface="Calibri" panose="020F0502020204030204" pitchFamily="34" charset="0"/>
              </a:rPr>
              <a:t>circular economy, SME competitiveness and improved cooperation between SMEs and R&amp;D institutions</a:t>
            </a:r>
            <a:endParaRPr lang="sl-SI" dirty="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US" b="1" dirty="0">
                <a:effectLst/>
                <a:latin typeface="Calibri" panose="020F0502020204030204" pitchFamily="34" charset="0"/>
                <a:ea typeface="Calibri" panose="020F0502020204030204" pitchFamily="34" charset="0"/>
              </a:rPr>
              <a:t>Enterprise Europe Network (EEN)</a:t>
            </a:r>
            <a:r>
              <a:rPr lang="en-US" dirty="0">
                <a:effectLst/>
                <a:latin typeface="Calibri" panose="020F0502020204030204" pitchFamily="34" charset="0"/>
                <a:ea typeface="Calibri" panose="020F0502020204030204" pitchFamily="34" charset="0"/>
              </a:rPr>
              <a:t> for technology and business services since 2008</a:t>
            </a:r>
            <a:r>
              <a:rPr lang="sl-SI" dirty="0">
                <a:effectLst/>
                <a:latin typeface="Calibri" panose="020F0502020204030204" pitchFamily="34" charset="0"/>
                <a:ea typeface="Calibri" panose="020F0502020204030204" pitchFamily="34" charset="0"/>
              </a:rPr>
              <a:t> (partner)</a:t>
            </a:r>
            <a:r>
              <a:rPr lang="en-US" dirty="0">
                <a:effectLst/>
                <a:latin typeface="Calibri" panose="020F0502020204030204" pitchFamily="34" charset="0"/>
                <a:ea typeface="Calibri" panose="020F0502020204030204" pitchFamily="34" charset="0"/>
              </a:rPr>
              <a:t> and </a:t>
            </a:r>
            <a:r>
              <a:rPr lang="en-US" b="1" dirty="0">
                <a:effectLst/>
                <a:latin typeface="Calibri" panose="020F0502020204030204" pitchFamily="34" charset="0"/>
                <a:ea typeface="Calibri" panose="020F0502020204030204" pitchFamily="34" charset="0"/>
              </a:rPr>
              <a:t>Slovenian EEN consortium</a:t>
            </a:r>
            <a:r>
              <a:rPr lang="sl-SI" b="1" dirty="0">
                <a:effectLst/>
                <a:latin typeface="Calibri" panose="020F0502020204030204" pitchFamily="34" charset="0"/>
                <a:ea typeface="Calibri" panose="020F0502020204030204" pitchFamily="34" charset="0"/>
              </a:rPr>
              <a:t> </a:t>
            </a:r>
            <a:r>
              <a:rPr lang="sl-SI" dirty="0">
                <a:effectLst/>
                <a:latin typeface="Calibri" panose="020F0502020204030204" pitchFamily="34" charset="0"/>
                <a:ea typeface="Calibri" panose="020F0502020204030204" pitchFamily="34" charset="0"/>
              </a:rPr>
              <a:t>(</a:t>
            </a:r>
            <a:r>
              <a:rPr lang="sl-SI" dirty="0" err="1">
                <a:effectLst/>
                <a:latin typeface="Calibri" panose="020F0502020204030204" pitchFamily="34" charset="0"/>
                <a:ea typeface="Calibri" panose="020F0502020204030204" pitchFamily="34" charset="0"/>
              </a:rPr>
              <a:t>lead</a:t>
            </a:r>
            <a:r>
              <a:rPr lang="sl-SI" dirty="0">
                <a:effectLst/>
                <a:latin typeface="Calibri" panose="020F0502020204030204" pitchFamily="34" charset="0"/>
                <a:ea typeface="Calibri" panose="020F0502020204030204" pitchFamily="34" charset="0"/>
              </a:rPr>
              <a:t> partner)</a:t>
            </a:r>
            <a:r>
              <a:rPr lang="en-US" dirty="0">
                <a:effectLst/>
                <a:latin typeface="Calibri" panose="020F0502020204030204" pitchFamily="34" charset="0"/>
                <a:ea typeface="Calibri" panose="020F0502020204030204" pitchFamily="34" charset="0"/>
              </a:rPr>
              <a:t> since 2022</a:t>
            </a:r>
            <a:endParaRPr lang="sl-SI" dirty="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sl-SI" b="1" dirty="0" err="1">
                <a:latin typeface="Calibri" panose="020F0502020204030204" pitchFamily="34" charset="0"/>
                <a:ea typeface="Calibri" panose="020F0502020204030204" pitchFamily="34" charset="0"/>
              </a:rPr>
              <a:t>Section</a:t>
            </a:r>
            <a:r>
              <a:rPr lang="sl-SI" b="1" dirty="0">
                <a:latin typeface="Calibri" panose="020F0502020204030204" pitchFamily="34" charset="0"/>
                <a:ea typeface="Calibri" panose="020F0502020204030204" pitchFamily="34" charset="0"/>
              </a:rPr>
              <a:t> Start-up </a:t>
            </a:r>
            <a:r>
              <a:rPr lang="sl-SI" b="1" dirty="0" err="1">
                <a:latin typeface="Calibri" panose="020F0502020204030204" pitchFamily="34" charset="0"/>
                <a:ea typeface="Calibri" panose="020F0502020204030204" pitchFamily="34" charset="0"/>
              </a:rPr>
              <a:t>and</a:t>
            </a:r>
            <a:r>
              <a:rPr lang="sl-SI" b="1" dirty="0">
                <a:latin typeface="Calibri" panose="020F0502020204030204" pitchFamily="34" charset="0"/>
                <a:ea typeface="Calibri" panose="020F0502020204030204" pitchFamily="34" charset="0"/>
              </a:rPr>
              <a:t> scale-up </a:t>
            </a:r>
            <a:r>
              <a:rPr lang="sl-SI" b="1" dirty="0" err="1">
                <a:latin typeface="Calibri" panose="020F0502020204030204" pitchFamily="34" charset="0"/>
                <a:ea typeface="Calibri" panose="020F0502020204030204" pitchFamily="34" charset="0"/>
              </a:rPr>
              <a:t>companies</a:t>
            </a:r>
            <a:r>
              <a:rPr lang="sl-SI" b="1" dirty="0">
                <a:latin typeface="Calibri" panose="020F0502020204030204" pitchFamily="34" charset="0"/>
                <a:ea typeface="Calibri" panose="020F0502020204030204" pitchFamily="34" charset="0"/>
              </a:rPr>
              <a:t> </a:t>
            </a:r>
            <a:r>
              <a:rPr lang="sl-SI" dirty="0">
                <a:latin typeface="Calibri" panose="020F0502020204030204" pitchFamily="34" charset="0"/>
                <a:ea typeface="Calibri" panose="020F0502020204030204" pitchFamily="34" charset="0"/>
              </a:rPr>
              <a:t>at CCIS</a:t>
            </a:r>
            <a:endParaRPr lang="sl-SI" dirty="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sl-SI" b="1" dirty="0">
                <a:effectLst/>
                <a:latin typeface="Calibri" panose="020F0502020204030204" pitchFamily="34" charset="0"/>
                <a:ea typeface="Calibri" panose="020F0502020204030204" pitchFamily="34" charset="0"/>
              </a:rPr>
              <a:t>SPOT </a:t>
            </a:r>
            <a:r>
              <a:rPr lang="sl-SI" b="1" dirty="0" err="1">
                <a:effectLst/>
                <a:latin typeface="Calibri" panose="020F0502020204030204" pitchFamily="34" charset="0"/>
                <a:ea typeface="Calibri" panose="020F0502020204030204" pitchFamily="34" charset="0"/>
              </a:rPr>
              <a:t>project</a:t>
            </a:r>
            <a:r>
              <a:rPr lang="sl-SI" b="1" dirty="0">
                <a:effectLst/>
                <a:latin typeface="Calibri" panose="020F0502020204030204" pitchFamily="34" charset="0"/>
                <a:ea typeface="Calibri" panose="020F0502020204030204" pitchFamily="34" charset="0"/>
              </a:rPr>
              <a:t> </a:t>
            </a:r>
            <a:r>
              <a:rPr lang="sl-SI" dirty="0">
                <a:effectLst/>
                <a:latin typeface="Calibri" panose="020F0502020204030204" pitchFamily="34" charset="0"/>
                <a:ea typeface="Calibri" panose="020F0502020204030204" pitchFamily="34" charset="0"/>
              </a:rPr>
              <a:t>(</a:t>
            </a:r>
            <a:r>
              <a:rPr lang="sl-SI" dirty="0">
                <a:latin typeface="Calibri" panose="020F0502020204030204" pitchFamily="34" charset="0"/>
                <a:ea typeface="Calibri" panose="020F0502020204030204" pitchFamily="34" charset="0"/>
              </a:rPr>
              <a:t>L</a:t>
            </a:r>
            <a:r>
              <a:rPr lang="en-US" dirty="0" err="1">
                <a:effectLst/>
                <a:latin typeface="Calibri" panose="020F0502020204030204" pitchFamily="34" charset="0"/>
                <a:ea typeface="Calibri" panose="020F0502020204030204" pitchFamily="34" charset="0"/>
              </a:rPr>
              <a:t>ead</a:t>
            </a:r>
            <a:r>
              <a:rPr lang="en-US" dirty="0">
                <a:effectLst/>
                <a:latin typeface="Calibri" panose="020F0502020204030204" pitchFamily="34" charset="0"/>
                <a:ea typeface="Calibri" panose="020F0502020204030204" pitchFamily="34" charset="0"/>
              </a:rPr>
              <a:t> partner</a:t>
            </a:r>
            <a:r>
              <a:rPr lang="sl-SI" dirty="0">
                <a:effectLst/>
                <a:latin typeface="Calibri" panose="020F0502020204030204" pitchFamily="34" charset="0"/>
                <a:ea typeface="Calibri" panose="020F0502020204030204" pitchFamily="34" charset="0"/>
              </a:rPr>
              <a:t> </a:t>
            </a:r>
            <a:r>
              <a:rPr lang="en-US" dirty="0">
                <a:effectLst/>
                <a:latin typeface="Calibri" panose="020F0502020204030204" pitchFamily="34" charset="0"/>
                <a:ea typeface="Calibri" panose="020F0502020204030204" pitchFamily="34" charset="0"/>
              </a:rPr>
              <a:t>of the consortium for the Central Slovenia region</a:t>
            </a:r>
            <a:r>
              <a:rPr lang="sl-SI" dirty="0">
                <a:effectLst/>
                <a:latin typeface="Calibri" panose="020F0502020204030204" pitchFamily="34" charset="0"/>
                <a:ea typeface="Calibri" panose="020F0502020204030204" pitchFamily="34" charset="0"/>
              </a:rPr>
              <a:t>)</a:t>
            </a:r>
          </a:p>
          <a:p>
            <a:pPr marL="285750" indent="-285750">
              <a:buFont typeface="Arial" panose="020B0604020202020204" pitchFamily="34" charset="0"/>
              <a:buChar char="•"/>
            </a:pPr>
            <a:r>
              <a:rPr lang="en-US" b="1" dirty="0" err="1">
                <a:effectLst/>
                <a:latin typeface="Calibri" panose="020F0502020204030204" pitchFamily="34" charset="0"/>
                <a:ea typeface="Calibri" panose="020F0502020204030204" pitchFamily="34" charset="0"/>
              </a:rPr>
              <a:t>Corpostart</a:t>
            </a:r>
            <a:r>
              <a:rPr lang="en-US" b="1" dirty="0">
                <a:effectLst/>
                <a:latin typeface="Calibri" panose="020F0502020204030204" pitchFamily="34" charset="0"/>
                <a:ea typeface="Calibri" panose="020F0502020204030204" pitchFamily="34" charset="0"/>
              </a:rPr>
              <a:t> project</a:t>
            </a:r>
            <a:r>
              <a:rPr lang="sl-SI" b="1" dirty="0">
                <a:effectLst/>
                <a:latin typeface="Calibri" panose="020F0502020204030204" pitchFamily="34" charset="0"/>
                <a:ea typeface="Calibri" panose="020F0502020204030204" pitchFamily="34" charset="0"/>
              </a:rPr>
              <a:t> </a:t>
            </a:r>
            <a:r>
              <a:rPr lang="sl-SI" dirty="0">
                <a:effectLst/>
                <a:latin typeface="Calibri" panose="020F0502020204030204" pitchFamily="34" charset="0"/>
                <a:ea typeface="Calibri" panose="020F0502020204030204" pitchFamily="34" charset="0"/>
              </a:rPr>
              <a:t>(partner)</a:t>
            </a:r>
            <a:r>
              <a:rPr lang="sl-SI" dirty="0">
                <a:latin typeface="Calibri" panose="020F0502020204030204" pitchFamily="34" charset="0"/>
                <a:ea typeface="Calibri" panose="020F0502020204030204" pitchFamily="34" charset="0"/>
              </a:rPr>
              <a:t> -</a:t>
            </a:r>
            <a:r>
              <a:rPr lang="en-US" dirty="0">
                <a:effectLst/>
                <a:latin typeface="Calibri" panose="020F0502020204030204" pitchFamily="34" charset="0"/>
                <a:ea typeface="Calibri" panose="020F0502020204030204" pitchFamily="34" charset="0"/>
              </a:rPr>
              <a:t> brought start-ups together with large companies to create new opportunities for start</a:t>
            </a:r>
            <a:r>
              <a:rPr lang="sl-SI" dirty="0">
                <a:effectLst/>
                <a:latin typeface="Calibri" panose="020F0502020204030204" pitchFamily="34" charset="0"/>
                <a:ea typeface="Calibri" panose="020F0502020204030204" pitchFamily="34" charset="0"/>
              </a:rPr>
              <a:t>-</a:t>
            </a:r>
            <a:r>
              <a:rPr lang="en-US" dirty="0">
                <a:effectLst/>
                <a:latin typeface="Calibri" panose="020F0502020204030204" pitchFamily="34" charset="0"/>
                <a:ea typeface="Calibri" panose="020F0502020204030204" pitchFamily="34" charset="0"/>
              </a:rPr>
              <a:t>ups</a:t>
            </a:r>
            <a:endParaRPr lang="sl-SI" b="1" dirty="0">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sl-SI" b="1" dirty="0">
                <a:latin typeface="Calibri" panose="020F0502020204030204" pitchFamily="34" charset="0"/>
                <a:ea typeface="Calibri" panose="020F0502020204030204" pitchFamily="34" charset="0"/>
              </a:rPr>
              <a:t>T</a:t>
            </a:r>
            <a:r>
              <a:rPr lang="en-US" b="1" dirty="0">
                <a:effectLst/>
                <a:latin typeface="Calibri" panose="020F0502020204030204" pitchFamily="34" charset="0"/>
                <a:ea typeface="Calibri" panose="020F0502020204030204" pitchFamily="34" charset="0"/>
              </a:rPr>
              <a:t>rained staff</a:t>
            </a:r>
            <a:r>
              <a:rPr lang="en-US" dirty="0">
                <a:effectLst/>
                <a:latin typeface="Calibri" panose="020F0502020204030204" pitchFamily="34" charset="0"/>
                <a:ea typeface="Calibri" panose="020F0502020204030204" pitchFamily="34" charset="0"/>
              </a:rPr>
              <a:t> advising both scale-ups and start-ups looking for new business opportunities, entering new markets and integrating into new value chains</a:t>
            </a:r>
            <a:endParaRPr lang="sl-SI" dirty="0">
              <a:effectLst/>
              <a:latin typeface="Calibri" panose="020F0502020204030204" pitchFamily="34" charset="0"/>
              <a:ea typeface="Calibri" panose="020F0502020204030204" pitchFamily="34" charset="0"/>
            </a:endParaRPr>
          </a:p>
          <a:p>
            <a:r>
              <a:rPr lang="sl-SI" dirty="0" err="1">
                <a:latin typeface="Calibri" panose="020F0502020204030204" pitchFamily="34" charset="0"/>
                <a:ea typeface="Calibri" panose="020F0502020204030204" pitchFamily="34" charset="0"/>
              </a:rPr>
              <a:t>Website</a:t>
            </a:r>
            <a:r>
              <a:rPr lang="sl-SI" dirty="0">
                <a:latin typeface="Calibri" panose="020F0502020204030204" pitchFamily="34" charset="0"/>
                <a:ea typeface="Calibri" panose="020F0502020204030204" pitchFamily="34" charset="0"/>
              </a:rPr>
              <a:t>: </a:t>
            </a:r>
            <a:r>
              <a:rPr lang="en-US" dirty="0">
                <a:hlinkClick r:id="rId12"/>
              </a:rPr>
              <a:t>Chamber of Commerce and Industry of Slovenia (gzs.si)</a:t>
            </a:r>
            <a:r>
              <a:rPr lang="sl-SI" dirty="0">
                <a:latin typeface="Calibri" panose="020F0502020204030204" pitchFamily="34" charset="0"/>
              </a:rPr>
              <a:t> </a:t>
            </a:r>
          </a:p>
          <a:p>
            <a:r>
              <a:rPr lang="sl-SI" dirty="0" err="1">
                <a:effectLst/>
                <a:latin typeface="Calibri" panose="020F0502020204030204" pitchFamily="34" charset="0"/>
                <a:ea typeface="Calibri" panose="020F0502020204030204" pitchFamily="34" charset="0"/>
              </a:rPr>
              <a:t>Contacts</a:t>
            </a:r>
            <a:r>
              <a:rPr lang="sl-SI" dirty="0">
                <a:effectLst/>
                <a:latin typeface="Calibri" panose="020F0502020204030204" pitchFamily="34" charset="0"/>
                <a:ea typeface="Calibri" panose="020F0502020204030204" pitchFamily="34" charset="0"/>
              </a:rPr>
              <a:t>: Petra Arzenšek (</a:t>
            </a:r>
            <a:r>
              <a:rPr lang="sl-SI" dirty="0">
                <a:effectLst/>
                <a:latin typeface="Calibri" panose="020F0502020204030204" pitchFamily="34" charset="0"/>
                <a:ea typeface="Calibri" panose="020F0502020204030204" pitchFamily="34" charset="0"/>
                <a:hlinkClick r:id="rId13"/>
              </a:rPr>
              <a:t>Petra.Arzensek@gzs.si</a:t>
            </a:r>
            <a:r>
              <a:rPr lang="sl-SI" dirty="0">
                <a:effectLst/>
                <a:latin typeface="Calibri" panose="020F0502020204030204" pitchFamily="34" charset="0"/>
                <a:ea typeface="Calibri" panose="020F0502020204030204" pitchFamily="34" charset="0"/>
              </a:rPr>
              <a:t>), </a:t>
            </a:r>
            <a:r>
              <a:rPr lang="da-DK" dirty="0">
                <a:effectLst/>
                <a:latin typeface="Calibri" panose="020F0502020204030204" pitchFamily="34" charset="0"/>
                <a:ea typeface="Calibri" panose="020F0502020204030204" pitchFamily="34" charset="0"/>
              </a:rPr>
              <a:t>Andrej Brvar </a:t>
            </a:r>
            <a:r>
              <a:rPr lang="sl-SI" dirty="0">
                <a:latin typeface="Calibri" panose="020F0502020204030204" pitchFamily="34" charset="0"/>
                <a:ea typeface="Calibri" panose="020F0502020204030204" pitchFamily="34" charset="0"/>
              </a:rPr>
              <a:t>(</a:t>
            </a:r>
            <a:r>
              <a:rPr lang="da-DK" dirty="0">
                <a:effectLst/>
                <a:latin typeface="Calibri" panose="020F0502020204030204" pitchFamily="34" charset="0"/>
                <a:ea typeface="Calibri" panose="020F0502020204030204" pitchFamily="34" charset="0"/>
                <a:hlinkClick r:id="rId14"/>
              </a:rPr>
              <a:t>Andrej.Brvar@gzs.si</a:t>
            </a:r>
            <a:r>
              <a:rPr lang="sl-SI" dirty="0">
                <a:effectLst/>
                <a:latin typeface="Calibri" panose="020F0502020204030204" pitchFamily="34" charset="0"/>
                <a:ea typeface="Calibri" panose="020F0502020204030204" pitchFamily="34" charset="0"/>
              </a:rPr>
              <a:t>), </a:t>
            </a:r>
            <a:r>
              <a:rPr lang="pt-BR" dirty="0">
                <a:effectLst/>
                <a:latin typeface="Calibri" panose="020F0502020204030204" pitchFamily="34" charset="0"/>
                <a:ea typeface="Calibri" panose="020F0502020204030204" pitchFamily="34" charset="0"/>
              </a:rPr>
              <a:t>Anja Gorše </a:t>
            </a:r>
            <a:r>
              <a:rPr lang="sl-SI" dirty="0">
                <a:effectLst/>
                <a:latin typeface="Calibri" panose="020F0502020204030204" pitchFamily="34" charset="0"/>
                <a:ea typeface="Calibri" panose="020F0502020204030204" pitchFamily="34" charset="0"/>
              </a:rPr>
              <a:t>(</a:t>
            </a:r>
            <a:r>
              <a:rPr lang="pt-BR" dirty="0">
                <a:effectLst/>
                <a:latin typeface="Calibri" panose="020F0502020204030204" pitchFamily="34" charset="0"/>
                <a:ea typeface="Calibri" panose="020F0502020204030204" pitchFamily="34" charset="0"/>
                <a:hlinkClick r:id="rId15"/>
              </a:rPr>
              <a:t>Anja.Gorse@gzs.si</a:t>
            </a:r>
            <a:r>
              <a:rPr lang="sl-SI" dirty="0">
                <a:effectLst/>
                <a:latin typeface="Calibri" panose="020F0502020204030204" pitchFamily="34" charset="0"/>
                <a:ea typeface="Calibri" panose="020F0502020204030204" pitchFamily="34" charset="0"/>
              </a:rPr>
              <a:t>)</a:t>
            </a:r>
          </a:p>
        </p:txBody>
      </p:sp>
    </p:spTree>
    <p:extLst>
      <p:ext uri="{BB962C8B-B14F-4D97-AF65-F5344CB8AC3E}">
        <p14:creationId xmlns:p14="http://schemas.microsoft.com/office/powerpoint/2010/main" val="137241391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1565</TotalTime>
  <Words>606</Words>
  <Application>Microsoft Office PowerPoint</Application>
  <PresentationFormat>Širokozaslonsko</PresentationFormat>
  <Paragraphs>56</Paragraphs>
  <Slides>2</Slides>
  <Notes>2</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2</vt:i4>
      </vt:variant>
    </vt:vector>
  </HeadingPairs>
  <TitlesOfParts>
    <vt:vector size="7" baseType="lpstr">
      <vt:lpstr>Arial</vt:lpstr>
      <vt:lpstr>Calibri</vt:lpstr>
      <vt:lpstr>Calibri Light</vt:lpstr>
      <vt:lpstr>Roboto-Regular</vt:lpstr>
      <vt:lpstr>Office</vt:lpstr>
      <vt:lpstr>PowerPointova predstavitev</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Claudia Krobath</dc:creator>
  <cp:lastModifiedBy>Anja Gorše</cp:lastModifiedBy>
  <cp:revision>4</cp:revision>
  <dcterms:created xsi:type="dcterms:W3CDTF">2024-01-09T14:12:28Z</dcterms:created>
  <dcterms:modified xsi:type="dcterms:W3CDTF">2024-01-25T08:18:10Z</dcterms:modified>
</cp:coreProperties>
</file>