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73" r:id="rId4"/>
    <p:sldId id="268" r:id="rId5"/>
    <p:sldId id="267" r:id="rId6"/>
    <p:sldId id="272" r:id="rId7"/>
  </p:sldIdLst>
  <p:sldSz cx="18288000" cy="10287000"/>
  <p:notesSz cx="6858000" cy="9144000"/>
  <p:embeddedFontLst>
    <p:embeddedFont>
      <p:font typeface="Candara" panose="020E0502030303020204" pitchFamily="34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256"/>
    <a:srgbClr val="3C1C5A"/>
    <a:srgbClr val="221C5A"/>
    <a:srgbClr val="300551"/>
    <a:srgbClr val="230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A425C-70E7-C9CD-93F9-8FBA0AF4FDDF}" v="3" dt="2024-09-24T09:24:23.210"/>
    <p1510:client id="{E4A46D46-E101-40B8-AE04-45F45CB7F89F}" v="1" dt="2024-09-24T09:42:20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46327-D3A7-B54F-96E8-916EAE80D7E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1B4ED-4065-384B-82D3-47CE779D0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1B4ED-4065-384B-82D3-47CE779D0A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6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GB" b="1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Networking Events</a:t>
            </a:r>
            <a:r>
              <a:rPr lang="en-GB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Host regular networking events such as meet-and-greets, mixers, or social gatherings where members can connect with each other, share experiences, and build professional relationships.</a:t>
            </a:r>
          </a:p>
          <a:p>
            <a:pPr algn="l">
              <a:buFont typeface="+mj-lt"/>
              <a:buAutoNum type="arabicPeriod"/>
            </a:pPr>
            <a:r>
              <a:rPr lang="en-GB" b="1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Educational Workshops</a:t>
            </a:r>
            <a:r>
              <a:rPr lang="en-GB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Organize workshops, seminars, or webinars on topics relevant to the automotive aftermarket industry, such as technical skills training, career development, leadership, entrepreneurship, or industry trends.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3. Recognition and Awards Programs</a:t>
            </a:r>
            <a:r>
              <a:rPr lang="en-GB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Establish recognition and awards programs to celebrate the achievements, contributions, and leadership of women in the automotive aftermarket, inspiring others and fostering a culture of excellence.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1B4ED-4065-384B-82D3-47CE779D0A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6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GB" b="1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Networking Events</a:t>
            </a:r>
            <a:r>
              <a:rPr lang="en-GB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Host regular networking events such as meet-and-greets, mixers, or social gatherings where members can connect with each other, share experiences, and build professional relationships.</a:t>
            </a:r>
          </a:p>
          <a:p>
            <a:pPr algn="l">
              <a:buFont typeface="+mj-lt"/>
              <a:buAutoNum type="arabicPeriod"/>
            </a:pPr>
            <a:r>
              <a:rPr lang="en-GB" b="1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Educational Workshops</a:t>
            </a:r>
            <a:r>
              <a:rPr lang="en-GB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Organize workshops, seminars, or webinars on topics relevant to the automotive aftermarket industry, such as technical skills training, career development, leadership, entrepreneurship, or industry trends.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3. Recognition and Awards Programs</a:t>
            </a:r>
            <a:r>
              <a:rPr lang="en-GB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Establish recognition and awards programs to celebrate the achievements, contributions, and leadership of women in the automotive aftermarket, inspiring others and fostering a culture of excellence.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1B4ED-4065-384B-82D3-47CE779D0A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7453">
            <a:off x="-212140" y="-387359"/>
            <a:ext cx="18712279" cy="11061715"/>
          </a:xfrm>
          <a:custGeom>
            <a:avLst/>
            <a:gdLst/>
            <a:ahLst/>
            <a:cxnLst/>
            <a:rect l="l" t="t" r="r" b="b"/>
            <a:pathLst>
              <a:path w="18712279" h="11061715">
                <a:moveTo>
                  <a:pt x="441100" y="0"/>
                </a:moveTo>
                <a:lnTo>
                  <a:pt x="18712280" y="784177"/>
                </a:lnTo>
                <a:lnTo>
                  <a:pt x="18271180" y="11061716"/>
                </a:lnTo>
                <a:lnTo>
                  <a:pt x="0" y="10277539"/>
                </a:lnTo>
                <a:lnTo>
                  <a:pt x="441100" y="0"/>
                </a:lnTo>
                <a:close/>
              </a:path>
            </a:pathLst>
          </a:custGeom>
          <a:blipFill>
            <a:blip r:embed="rId3"/>
            <a:stretch>
              <a:fillRect l="-9549" t="-14710" r="-62593" b="-49091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E85DCEF-0F3E-179E-6B29-17F370E1D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9777" y="-335748"/>
            <a:ext cx="10989129" cy="10969783"/>
          </a:xfrm>
          <a:prstGeom prst="rect">
            <a:avLst/>
          </a:prstGeom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87598B3-0015-320B-3F97-E1A9FAA9E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8475" y="2974603"/>
            <a:ext cx="3545704" cy="45937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51028" flipH="1">
            <a:off x="-1272661" y="-3109670"/>
            <a:ext cx="20833322" cy="16506339"/>
          </a:xfrm>
          <a:custGeom>
            <a:avLst/>
            <a:gdLst/>
            <a:ahLst/>
            <a:cxnLst/>
            <a:rect l="l" t="t" r="r" b="b"/>
            <a:pathLst>
              <a:path w="20833322" h="16506339">
                <a:moveTo>
                  <a:pt x="20833322" y="7003569"/>
                </a:moveTo>
                <a:lnTo>
                  <a:pt x="3939507" y="0"/>
                </a:lnTo>
                <a:lnTo>
                  <a:pt x="0" y="9502771"/>
                </a:lnTo>
                <a:lnTo>
                  <a:pt x="16893815" y="16506340"/>
                </a:lnTo>
                <a:lnTo>
                  <a:pt x="20833322" y="7003569"/>
                </a:lnTo>
                <a:close/>
              </a:path>
            </a:pathLst>
          </a:custGeom>
          <a:blipFill>
            <a:blip r:embed="rId2"/>
            <a:stretch>
              <a:fillRect l="-20427" r="-2042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906059" y="1805470"/>
            <a:ext cx="6511495" cy="6973368"/>
            <a:chOff x="0" y="0"/>
            <a:chExt cx="1350514" cy="14463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50514" cy="1446309"/>
            </a:xfrm>
            <a:custGeom>
              <a:avLst/>
              <a:gdLst/>
              <a:ahLst/>
              <a:cxnLst/>
              <a:rect l="l" t="t" r="r" b="b"/>
              <a:pathLst>
                <a:path w="1350514" h="1446309">
                  <a:moveTo>
                    <a:pt x="0" y="0"/>
                  </a:moveTo>
                  <a:lnTo>
                    <a:pt x="1350514" y="0"/>
                  </a:lnTo>
                  <a:lnTo>
                    <a:pt x="1350514" y="1446309"/>
                  </a:lnTo>
                  <a:lnTo>
                    <a:pt x="0" y="1446309"/>
                  </a:lnTo>
                  <a:close/>
                </a:path>
              </a:pathLst>
            </a:custGeom>
            <a:solidFill>
              <a:srgbClr val="F5F5F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350514" cy="14748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81812" y="1805470"/>
            <a:ext cx="6511495" cy="6973368"/>
            <a:chOff x="0" y="0"/>
            <a:chExt cx="1350514" cy="14463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50514" cy="1446309"/>
            </a:xfrm>
            <a:custGeom>
              <a:avLst/>
              <a:gdLst/>
              <a:ahLst/>
              <a:cxnLst/>
              <a:rect l="l" t="t" r="r" b="b"/>
              <a:pathLst>
                <a:path w="1350514" h="1446309">
                  <a:moveTo>
                    <a:pt x="0" y="0"/>
                  </a:moveTo>
                  <a:lnTo>
                    <a:pt x="1350514" y="0"/>
                  </a:lnTo>
                  <a:lnTo>
                    <a:pt x="1350514" y="1446309"/>
                  </a:lnTo>
                  <a:lnTo>
                    <a:pt x="0" y="1446309"/>
                  </a:lnTo>
                  <a:close/>
                </a:path>
              </a:pathLst>
            </a:custGeom>
            <a:solidFill>
              <a:srgbClr val="F5F5F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350514" cy="14748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90349" y="3211684"/>
            <a:ext cx="5361964" cy="1428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10050" spc="-100">
                <a:solidFill>
                  <a:srgbClr val="162256"/>
                </a:solidFill>
                <a:latin typeface="Tahoma"/>
                <a:ea typeface="Verdana"/>
                <a:cs typeface="Verdana" panose="020B0604030504040204" pitchFamily="34" charset="0"/>
              </a:rPr>
              <a:t>Mission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03796" y="3156413"/>
            <a:ext cx="4876777" cy="155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20"/>
              </a:lnSpc>
            </a:pPr>
            <a:r>
              <a:rPr lang="en-US" sz="10100" spc="-101">
                <a:solidFill>
                  <a:srgbClr val="162256"/>
                </a:solidFill>
                <a:latin typeface="Tahoma"/>
                <a:ea typeface="Verdana"/>
                <a:cs typeface="Helvetica"/>
              </a:rPr>
              <a:t>Vision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37949" y="5204217"/>
            <a:ext cx="585097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800" b="0" i="0">
                <a:solidFill>
                  <a:srgbClr val="0D0D0D"/>
                </a:solidFill>
                <a:effectLst/>
                <a:latin typeface="Tahoma"/>
                <a:ea typeface="Verdana"/>
                <a:cs typeface="Helvetica"/>
              </a:rPr>
              <a:t>Create a platform that empowers and supports women across the automotive aftermarket industry by providing networking opportunities, professional development resources and a supportive community.</a:t>
            </a:r>
            <a:r>
              <a:rPr lang="en-GB" sz="2800">
                <a:solidFill>
                  <a:srgbClr val="0D0D0D"/>
                </a:solidFill>
                <a:latin typeface="Candara"/>
                <a:ea typeface="Verdana"/>
                <a:cs typeface="Helvetica"/>
              </a:rPr>
              <a:t> </a:t>
            </a:r>
            <a:endParaRPr lang="en-GB" sz="2800" b="0" i="0">
              <a:solidFill>
                <a:srgbClr val="0D0D0D"/>
              </a:solidFill>
              <a:effectLst/>
              <a:latin typeface="Candara"/>
              <a:ea typeface="Verdana"/>
              <a:cs typeface="Helvetic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889434" y="5139689"/>
            <a:ext cx="59055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latin typeface="Tahoma"/>
                <a:ea typeface="Verdana"/>
                <a:cs typeface="Helvetica"/>
              </a:rPr>
              <a:t>Our vision at AWN is to be the advocate for the advancement of women in the automotive aftermarket industry. </a:t>
            </a:r>
          </a:p>
          <a:p>
            <a:pPr>
              <a:spcBef>
                <a:spcPct val="0"/>
              </a:spcBef>
            </a:pPr>
            <a:r>
              <a:rPr lang="en-US" sz="2800">
                <a:latin typeface="Tahoma"/>
                <a:ea typeface="Verdana"/>
                <a:cs typeface="Helvetica"/>
              </a:rPr>
              <a:t>We envision a future where women are empowered, celebrated and represented at every level of the automotive aftermarket sector.</a:t>
            </a:r>
          </a:p>
        </p:txBody>
      </p:sp>
      <p:sp>
        <p:nvSpPr>
          <p:cNvPr id="15" name="AutoShape 15"/>
          <p:cNvSpPr/>
          <p:nvPr/>
        </p:nvSpPr>
        <p:spPr>
          <a:xfrm flipH="1" flipV="1">
            <a:off x="-6739003" y="4937588"/>
            <a:ext cx="15156557" cy="0"/>
          </a:xfrm>
          <a:prstGeom prst="line">
            <a:avLst/>
          </a:prstGeom>
          <a:ln w="76200" cap="flat">
            <a:solidFill>
              <a:srgbClr val="C23A9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 flipH="1" flipV="1">
            <a:off x="9581812" y="4899488"/>
            <a:ext cx="15156557" cy="0"/>
          </a:xfrm>
          <a:prstGeom prst="line">
            <a:avLst/>
          </a:prstGeom>
          <a:ln w="76200" cap="flat">
            <a:solidFill>
              <a:srgbClr val="C23A9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DD4BCC4-B514-EA40-31AB-F69F2DDA5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15" y="-240913"/>
            <a:ext cx="1566286" cy="1563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5" y="633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687" t="-65773" r="-340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646642" y="3579"/>
            <a:ext cx="8650431" cy="10287826"/>
          </a:xfrm>
          <a:custGeom>
            <a:avLst/>
            <a:gdLst/>
            <a:ahLst/>
            <a:cxnLst/>
            <a:rect l="l" t="t" r="r" b="b"/>
            <a:pathLst>
              <a:path w="3839869" h="3139011">
                <a:moveTo>
                  <a:pt x="0" y="0"/>
                </a:moveTo>
                <a:lnTo>
                  <a:pt x="3839869" y="0"/>
                </a:lnTo>
                <a:lnTo>
                  <a:pt x="3839869" y="3139011"/>
                </a:lnTo>
                <a:lnTo>
                  <a:pt x="0" y="3139011"/>
                </a:lnTo>
                <a:close/>
              </a:path>
            </a:pathLst>
          </a:custGeom>
          <a:solidFill>
            <a:srgbClr val="F5F5F5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985404" y="-98057"/>
            <a:ext cx="8304525" cy="103814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869"/>
              </a:lnSpc>
            </a:pPr>
            <a:endParaRPr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8A8E8BB-DBD2-DE79-3342-003825DDA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215" y="-240913"/>
            <a:ext cx="1566286" cy="1563529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C479CE5B-DE27-D7EE-203B-44B3AA94B430}"/>
              </a:ext>
            </a:extLst>
          </p:cNvPr>
          <p:cNvSpPr txBox="1"/>
          <p:nvPr/>
        </p:nvSpPr>
        <p:spPr>
          <a:xfrm>
            <a:off x="3211772" y="4855185"/>
            <a:ext cx="3409182" cy="368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3"/>
              </a:lnSpc>
              <a:spcBef>
                <a:spcPct val="0"/>
              </a:spcBef>
            </a:pPr>
            <a:r>
              <a:rPr lang="en-US" sz="23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Mariam </a:t>
            </a:r>
            <a:r>
              <a:rPr lang="en-US" sz="2300" b="1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Lochoshvili</a:t>
            </a:r>
            <a:endParaRPr lang="en-US" sz="2300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1D81FB05-6A32-9F20-26AC-724387620ACF}"/>
              </a:ext>
            </a:extLst>
          </p:cNvPr>
          <p:cNvSpPr txBox="1"/>
          <p:nvPr/>
        </p:nvSpPr>
        <p:spPr>
          <a:xfrm>
            <a:off x="3738969" y="5242046"/>
            <a:ext cx="2373060" cy="34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  <a:spcBef>
                <a:spcPct val="0"/>
              </a:spcBef>
            </a:pPr>
            <a:r>
              <a:rPr lang="en-US" sz="23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Project manager</a:t>
            </a: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D3D20837-F1BE-DC0E-CFA3-4F160C671788}"/>
              </a:ext>
            </a:extLst>
          </p:cNvPr>
          <p:cNvSpPr txBox="1"/>
          <p:nvPr/>
        </p:nvSpPr>
        <p:spPr>
          <a:xfrm>
            <a:off x="3462851" y="9247557"/>
            <a:ext cx="2918588" cy="368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3"/>
              </a:lnSpc>
              <a:spcBef>
                <a:spcPct val="0"/>
              </a:spcBef>
            </a:pPr>
            <a:r>
              <a:rPr lang="en-US" sz="23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Natalia </a:t>
            </a:r>
            <a:r>
              <a:rPr lang="en-US" sz="2300" b="1" err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Kushch</a:t>
            </a:r>
            <a:endParaRPr lang="en-US" sz="2300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071C8BB5-5CCD-20FC-CE93-194D9519AE85}"/>
              </a:ext>
            </a:extLst>
          </p:cNvPr>
          <p:cNvSpPr txBox="1"/>
          <p:nvPr/>
        </p:nvSpPr>
        <p:spPr>
          <a:xfrm>
            <a:off x="3741520" y="9629837"/>
            <a:ext cx="2373060" cy="350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  <a:spcBef>
                <a:spcPct val="0"/>
              </a:spcBef>
            </a:pPr>
            <a:r>
              <a:rPr lang="en-US" sz="23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Project manager</a:t>
            </a:r>
          </a:p>
        </p:txBody>
      </p:sp>
      <p:pic>
        <p:nvPicPr>
          <p:cNvPr id="25" name="Picture 24" descr="A person with long brown hair wearing a blue shirt&#10;&#10;Description automatically generated">
            <a:extLst>
              <a:ext uri="{FF2B5EF4-FFF2-40B4-BE49-F238E27FC236}">
                <a16:creationId xmlns:a16="http://schemas.microsoft.com/office/drawing/2014/main" id="{69943B4B-E6C3-C2D3-1D45-A4505B4DFD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14544" r="4074" b="26583"/>
          <a:stretch/>
        </p:blipFill>
        <p:spPr>
          <a:xfrm>
            <a:off x="3397369" y="1488901"/>
            <a:ext cx="3175200" cy="315372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2C9CFA8-BDED-70C7-82D0-F88C3BB1D0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 t="22572" r="17214" b="15492"/>
          <a:stretch/>
        </p:blipFill>
        <p:spPr>
          <a:xfrm>
            <a:off x="3397367" y="5805536"/>
            <a:ext cx="2952000" cy="3116353"/>
          </a:xfrm>
          <a:prstGeom prst="ellipse">
            <a:avLst/>
          </a:prstGeom>
          <a:ln w="63500" cap="rnd">
            <a:noFill/>
          </a:ln>
          <a:effectLst>
            <a:softEdge rad="127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DF4372DB-435F-FBA8-0062-A0DE46B268B5}"/>
              </a:ext>
            </a:extLst>
          </p:cNvPr>
          <p:cNvSpPr txBox="1"/>
          <p:nvPr/>
        </p:nvSpPr>
        <p:spPr>
          <a:xfrm>
            <a:off x="9138595" y="1282389"/>
            <a:ext cx="8868414" cy="1290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4800" b="1" spc="-100">
                <a:solidFill>
                  <a:srgbClr val="162256"/>
                </a:solidFill>
                <a:latin typeface="Tahoma"/>
                <a:ea typeface="Tahoma"/>
                <a:cs typeface="Tahoma"/>
              </a:rPr>
              <a:t>MEET THE TEAM</a:t>
            </a:r>
            <a:endParaRPr lang="en-US" sz="4800" b="1">
              <a:solidFill>
                <a:srgbClr val="162256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72638-2A80-997C-031B-92046E8C3EEC}"/>
              </a:ext>
            </a:extLst>
          </p:cNvPr>
          <p:cNvSpPr txBox="1"/>
          <p:nvPr/>
        </p:nvSpPr>
        <p:spPr>
          <a:xfrm>
            <a:off x="10253318" y="3077881"/>
            <a:ext cx="8043755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SzPct val="60000"/>
              <a:buFont typeface="Wingdings" pitchFamily="2" charset="2"/>
              <a:buChar char="§"/>
            </a:pPr>
            <a:r>
              <a:rPr lang="en-US" sz="3200">
                <a:solidFill>
                  <a:srgbClr val="162256"/>
                </a:solidFill>
                <a:latin typeface="Tahoma"/>
                <a:ea typeface="Tahoma"/>
                <a:cs typeface="Tahoma"/>
              </a:rPr>
              <a:t>7 years in Automotive Aftermarket</a:t>
            </a:r>
          </a:p>
          <a:p>
            <a:pPr marL="571500" indent="-571500">
              <a:buSzPct val="60000"/>
              <a:buFont typeface="Wingdings" pitchFamily="2" charset="2"/>
              <a:buChar char="§"/>
            </a:pPr>
            <a:endParaRPr lang="en-US" sz="3200">
              <a:solidFill>
                <a:srgbClr val="162256"/>
              </a:solidFill>
              <a:latin typeface="Tahoma"/>
              <a:ea typeface="Tahoma"/>
              <a:cs typeface="Tahoma"/>
            </a:endParaRPr>
          </a:p>
          <a:p>
            <a:pPr marL="571500" indent="-571500">
              <a:buSzPct val="60000"/>
              <a:buFont typeface="Wingdings" pitchFamily="2" charset="2"/>
              <a:buChar char="§"/>
            </a:pPr>
            <a:r>
              <a:rPr lang="en-US" sz="3200">
                <a:solidFill>
                  <a:srgbClr val="162256"/>
                </a:solidFill>
                <a:latin typeface="Tahoma"/>
                <a:ea typeface="Tahoma"/>
                <a:cs typeface="Tahoma"/>
              </a:rPr>
              <a:t>4 years of active participation in the industry</a:t>
            </a:r>
          </a:p>
          <a:p>
            <a:pPr marL="571500" indent="-571500">
              <a:buSzPct val="60000"/>
              <a:buFont typeface="Wingdings" pitchFamily="2" charset="2"/>
              <a:buChar char="§"/>
            </a:pPr>
            <a:endParaRPr lang="en-US" sz="3200">
              <a:solidFill>
                <a:srgbClr val="162256"/>
              </a:solidFill>
              <a:latin typeface="Calibri"/>
              <a:ea typeface="Calibri"/>
              <a:cs typeface="Calibri"/>
            </a:endParaRPr>
          </a:p>
          <a:p>
            <a:pPr marL="571500" indent="-571500">
              <a:buSzPct val="60000"/>
              <a:buFont typeface="Wingdings" pitchFamily="2" charset="2"/>
              <a:buChar char="§"/>
            </a:pPr>
            <a:r>
              <a:rPr lang="en-US" sz="3200">
                <a:solidFill>
                  <a:srgbClr val="162256"/>
                </a:solidFill>
                <a:latin typeface="Tahoma"/>
                <a:ea typeface="Tahoma"/>
                <a:cs typeface="Tahoma"/>
              </a:rPr>
              <a:t>Extensive experience in Sales and Marketing</a:t>
            </a:r>
          </a:p>
          <a:p>
            <a:pPr marL="571500" indent="-571500">
              <a:buSzPct val="60000"/>
              <a:buFont typeface="Wingdings" pitchFamily="2" charset="2"/>
              <a:buChar char="§"/>
            </a:pPr>
            <a:endParaRPr lang="en-US" sz="3200">
              <a:solidFill>
                <a:srgbClr val="162256"/>
              </a:solidFill>
              <a:latin typeface="Tahoma"/>
              <a:ea typeface="Calibri"/>
              <a:cs typeface="Calibri"/>
            </a:endParaRPr>
          </a:p>
          <a:p>
            <a:pPr marL="571500" indent="-571500">
              <a:buSzPct val="60000"/>
              <a:buFont typeface="Wingdings" pitchFamily="2" charset="2"/>
              <a:buChar char="§"/>
            </a:pPr>
            <a:r>
              <a:rPr lang="en-US" sz="3200">
                <a:solidFill>
                  <a:srgbClr val="162256"/>
                </a:solidFill>
                <a:latin typeface="Tahoma"/>
                <a:ea typeface="Tahoma"/>
                <a:cs typeface="Tahoma"/>
              </a:rPr>
              <a:t>Millennials with diverse international background</a:t>
            </a:r>
          </a:p>
          <a:p>
            <a:pPr marL="571500" indent="-571500">
              <a:buSzPct val="60000"/>
              <a:buFont typeface="Wingdings" pitchFamily="2" charset="2"/>
              <a:buChar char="§"/>
            </a:pPr>
            <a:endParaRPr lang="en-US" sz="3200">
              <a:solidFill>
                <a:srgbClr val="162256"/>
              </a:solidFill>
              <a:latin typeface="Tahoma"/>
              <a:ea typeface="Calibri"/>
              <a:cs typeface="Calibri"/>
            </a:endParaRPr>
          </a:p>
          <a:p>
            <a:pPr>
              <a:buSzPct val="60000"/>
            </a:pPr>
            <a:endParaRPr lang="en-US" sz="3200">
              <a:solidFill>
                <a:srgbClr val="162256"/>
              </a:solidFill>
              <a:latin typeface="Tahoma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32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356" t="-19866" r="-347" b="-3383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80286" y="-1126670"/>
            <a:ext cx="7015976" cy="12171720"/>
            <a:chOff x="0" y="0"/>
            <a:chExt cx="1455146" cy="2524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5146" cy="2524471"/>
            </a:xfrm>
            <a:custGeom>
              <a:avLst/>
              <a:gdLst/>
              <a:ahLst/>
              <a:cxnLst/>
              <a:rect l="l" t="t" r="r" b="b"/>
              <a:pathLst>
                <a:path w="1455146" h="2524471">
                  <a:moveTo>
                    <a:pt x="0" y="0"/>
                  </a:moveTo>
                  <a:lnTo>
                    <a:pt x="1455146" y="0"/>
                  </a:lnTo>
                  <a:lnTo>
                    <a:pt x="1455146" y="2524471"/>
                  </a:lnTo>
                  <a:lnTo>
                    <a:pt x="0" y="2524471"/>
                  </a:lnTo>
                  <a:close/>
                </a:path>
              </a:pathLst>
            </a:custGeom>
            <a:solidFill>
              <a:srgbClr val="F5F5F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455146" cy="2553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9012250" y="5297579"/>
            <a:ext cx="7961908" cy="3561920"/>
          </a:xfrm>
          <a:custGeom>
            <a:avLst/>
            <a:gdLst/>
            <a:ahLst/>
            <a:cxnLst/>
            <a:rect l="l" t="t" r="r" b="b"/>
            <a:pathLst>
              <a:path w="7961908" h="3561920">
                <a:moveTo>
                  <a:pt x="0" y="0"/>
                </a:moveTo>
                <a:lnTo>
                  <a:pt x="7961908" y="0"/>
                </a:lnTo>
                <a:lnTo>
                  <a:pt x="7961908" y="3561920"/>
                </a:lnTo>
                <a:lnTo>
                  <a:pt x="0" y="35619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91" t="-40236" b="-155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012250" y="1427501"/>
            <a:ext cx="7961908" cy="3605788"/>
          </a:xfrm>
          <a:custGeom>
            <a:avLst/>
            <a:gdLst/>
            <a:ahLst/>
            <a:cxnLst/>
            <a:rect l="l" t="t" r="r" b="b"/>
            <a:pathLst>
              <a:path w="7961908" h="3605788">
                <a:moveTo>
                  <a:pt x="0" y="0"/>
                </a:moveTo>
                <a:lnTo>
                  <a:pt x="7961908" y="0"/>
                </a:lnTo>
                <a:lnTo>
                  <a:pt x="7961908" y="3605788"/>
                </a:lnTo>
                <a:lnTo>
                  <a:pt x="0" y="36057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369" r="-93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346783" y="274353"/>
            <a:ext cx="5473970" cy="2947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8000" b="1">
                <a:solidFill>
                  <a:srgbClr val="162256"/>
                </a:solidFill>
                <a:latin typeface="Tahoma"/>
                <a:ea typeface="Tahoma"/>
                <a:cs typeface="Tahoma"/>
              </a:rPr>
              <a:t>Why Join AWN?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ECB0C2-9EFC-9E9F-A12A-473E06D89833}"/>
              </a:ext>
            </a:extLst>
          </p:cNvPr>
          <p:cNvSpPr txBox="1"/>
          <p:nvPr/>
        </p:nvSpPr>
        <p:spPr>
          <a:xfrm>
            <a:off x="1670962" y="3594625"/>
            <a:ext cx="6837110" cy="64633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i="0">
                <a:effectLst/>
                <a:latin typeface="Tahoma"/>
                <a:ea typeface="Tahoma"/>
                <a:cs typeface="Tahoma"/>
              </a:rPr>
              <a:t>Feeling like outnumbered during automotive networking events?</a:t>
            </a:r>
            <a:endParaRPr lang="en-US"/>
          </a:p>
          <a:p>
            <a:endParaRPr lang="en-GB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i="0">
                <a:effectLst/>
                <a:latin typeface="Tahoma"/>
                <a:ea typeface="Tahoma"/>
                <a:cs typeface="Tahoma"/>
              </a:rPr>
              <a:t>Are you eager to connect with other wome</a:t>
            </a:r>
            <a:r>
              <a:rPr lang="en-GB" sz="2800">
                <a:latin typeface="Tahoma"/>
                <a:ea typeface="Tahoma"/>
                <a:cs typeface="Tahoma"/>
              </a:rPr>
              <a:t>n in the automotive aftermarket</a:t>
            </a:r>
            <a:r>
              <a:rPr lang="en-GB" sz="2800" b="0" i="0">
                <a:effectLst/>
                <a:latin typeface="Tahoma"/>
                <a:ea typeface="Tahoma"/>
                <a:cs typeface="Tahoma"/>
              </a:rPr>
              <a:t> who understand the ins and outs of our industry?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>
              <a:latin typeface="Tahoma"/>
              <a:ea typeface="Tahoma"/>
              <a:cs typeface="Tahom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Tahoma"/>
                <a:ea typeface="Tahoma"/>
                <a:cs typeface="Tahoma"/>
              </a:rPr>
              <a:t>Are you looking for a community where you can help each other grow?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latin typeface="Tahoma"/>
              <a:ea typeface="Tahoma"/>
              <a:cs typeface="Tahom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i="0">
                <a:effectLst/>
                <a:latin typeface="Tahoma"/>
                <a:ea typeface="Tahoma"/>
                <a:cs typeface="Tahoma"/>
              </a:rPr>
              <a:t>Want to stay ahead of the curve in the fast-paced world of automotive?</a:t>
            </a:r>
            <a:r>
              <a:rPr lang="en-GB" sz="2800">
                <a:latin typeface="Tahoma"/>
                <a:ea typeface="Tahoma"/>
                <a:cs typeface="Tahoma"/>
              </a:rPr>
              <a:t> </a:t>
            </a:r>
            <a:endParaRPr lang="en-GB" sz="2800" b="0" i="0">
              <a:effectLst/>
              <a:latin typeface="Tahoma"/>
              <a:ea typeface="Tahoma"/>
              <a:cs typeface="Tahoma"/>
            </a:endParaRPr>
          </a:p>
          <a:p>
            <a:endParaRPr lang="en-US" sz="3600" b="1"/>
          </a:p>
          <a:p>
            <a:pPr marL="0" indent="0" algn="ctr">
              <a:buNone/>
            </a:pPr>
            <a:r>
              <a:rPr lang="en-US" sz="2800" b="1">
                <a:solidFill>
                  <a:srgbClr val="162256"/>
                </a:solidFill>
                <a:latin typeface="Tahoma"/>
                <a:ea typeface="Tahoma"/>
                <a:cs typeface="Tahoma"/>
              </a:rPr>
              <a:t>JOIN AWN TODAY!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B09F787-0091-353D-0D84-92DE3B95F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215" y="-240913"/>
            <a:ext cx="1566286" cy="15635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687" t="-65773" r="-3408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54190" y="-1137133"/>
            <a:ext cx="14579503" cy="11918432"/>
            <a:chOff x="0" y="0"/>
            <a:chExt cx="3839869" cy="31390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39869" cy="3139011"/>
            </a:xfrm>
            <a:custGeom>
              <a:avLst/>
              <a:gdLst/>
              <a:ahLst/>
              <a:cxnLst/>
              <a:rect l="l" t="t" r="r" b="b"/>
              <a:pathLst>
                <a:path w="3839869" h="3139011">
                  <a:moveTo>
                    <a:pt x="0" y="0"/>
                  </a:moveTo>
                  <a:lnTo>
                    <a:pt x="3839869" y="0"/>
                  </a:lnTo>
                  <a:lnTo>
                    <a:pt x="3839869" y="3139011"/>
                  </a:lnTo>
                  <a:lnTo>
                    <a:pt x="0" y="3139011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839869" cy="3167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77806" y="4346536"/>
            <a:ext cx="1954753" cy="195475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34593">
                    <a:alpha val="100000"/>
                  </a:srgbClr>
                </a:gs>
                <a:gs pos="100000">
                  <a:srgbClr val="151F5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90194" y="4346535"/>
            <a:ext cx="1974933" cy="1954753"/>
            <a:chOff x="76200" y="22571"/>
            <a:chExt cx="821191" cy="812800"/>
          </a:xfrm>
        </p:grpSpPr>
        <p:sp>
          <p:nvSpPr>
            <p:cNvPr id="11" name="Freeform 11"/>
            <p:cNvSpPr/>
            <p:nvPr/>
          </p:nvSpPr>
          <p:spPr>
            <a:xfrm>
              <a:off x="84591" y="2257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34593">
                    <a:alpha val="100000"/>
                  </a:srgbClr>
                </a:gs>
                <a:gs pos="100000">
                  <a:srgbClr val="151F5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042942" y="4346536"/>
            <a:ext cx="1954753" cy="195475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34593">
                    <a:alpha val="100000"/>
                  </a:srgbClr>
                </a:gs>
                <a:gs pos="100000">
                  <a:srgbClr val="151F52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977806" y="913430"/>
            <a:ext cx="10778479" cy="1416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9600" spc="-100">
                <a:solidFill>
                  <a:srgbClr val="162256"/>
                </a:solidFill>
                <a:latin typeface="Tahoma"/>
                <a:ea typeface="Tahoma"/>
                <a:cs typeface="Tahoma"/>
              </a:rPr>
              <a:t>What We Do: </a:t>
            </a:r>
          </a:p>
        </p:txBody>
      </p:sp>
      <p:sp>
        <p:nvSpPr>
          <p:cNvPr id="20" name="AutoShape 20"/>
          <p:cNvSpPr/>
          <p:nvPr/>
        </p:nvSpPr>
        <p:spPr>
          <a:xfrm flipH="1">
            <a:off x="1854191" y="2986426"/>
            <a:ext cx="14579503" cy="21934"/>
          </a:xfrm>
          <a:prstGeom prst="line">
            <a:avLst/>
          </a:prstGeom>
          <a:ln w="76200" cap="flat">
            <a:solidFill>
              <a:srgbClr val="C23A9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7219950" y="6984460"/>
            <a:ext cx="3532316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GB" sz="2800" b="1" i="0">
                <a:solidFill>
                  <a:srgbClr val="162256"/>
                </a:solidFill>
                <a:effectLst/>
                <a:latin typeface="Tahoma"/>
                <a:ea typeface="Tahoma"/>
                <a:cs typeface="Tahoma"/>
              </a:rPr>
              <a:t>Educational Workshops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25034E-BBB2-0A26-CDFF-2B186F6C5A45}"/>
              </a:ext>
            </a:extLst>
          </p:cNvPr>
          <p:cNvSpPr txBox="1"/>
          <p:nvPr/>
        </p:nvSpPr>
        <p:spPr>
          <a:xfrm>
            <a:off x="3786880" y="8590443"/>
            <a:ext cx="1119009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>
                <a:solidFill>
                  <a:srgbClr val="162256"/>
                </a:solidFill>
                <a:latin typeface="Tahoma"/>
                <a:ea typeface="Tahoma"/>
                <a:cs typeface="Tahoma"/>
              </a:rPr>
              <a:t>Together, we aim to drive positive change, inspire innovation, and shape the future of the automotive industry for generations to come.</a:t>
            </a:r>
          </a:p>
        </p:txBody>
      </p:sp>
      <p:pic>
        <p:nvPicPr>
          <p:cNvPr id="28" name="Graphic 27" descr="Cycle with people with solid fill">
            <a:extLst>
              <a:ext uri="{FF2B5EF4-FFF2-40B4-BE49-F238E27FC236}">
                <a16:creationId xmlns:a16="http://schemas.microsoft.com/office/drawing/2014/main" id="{48EF1407-4683-9FBE-6742-A227CB9B9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7200" y="4607957"/>
            <a:ext cx="1359815" cy="1359815"/>
          </a:xfrm>
          <a:prstGeom prst="rect">
            <a:avLst/>
          </a:prstGeom>
        </p:spPr>
      </p:pic>
      <p:pic>
        <p:nvPicPr>
          <p:cNvPr id="32" name="Graphic 31" descr="Open hand with solid fill">
            <a:extLst>
              <a:ext uri="{FF2B5EF4-FFF2-40B4-BE49-F238E27FC236}">
                <a16:creationId xmlns:a16="http://schemas.microsoft.com/office/drawing/2014/main" id="{65631E31-C7D9-A1BF-25DE-53868A04D6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94659" y="4822083"/>
            <a:ext cx="1251318" cy="1251318"/>
          </a:xfrm>
          <a:prstGeom prst="rect">
            <a:avLst/>
          </a:prstGeom>
        </p:spPr>
      </p:pic>
      <p:pic>
        <p:nvPicPr>
          <p:cNvPr id="34" name="Graphic 33" descr="Books with solid fill">
            <a:extLst>
              <a:ext uri="{FF2B5EF4-FFF2-40B4-BE49-F238E27FC236}">
                <a16:creationId xmlns:a16="http://schemas.microsoft.com/office/drawing/2014/main" id="{BDFA9017-D209-51DB-003F-BF80B371EC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9818" y="4865378"/>
            <a:ext cx="1028613" cy="1028613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8A8E8BB-DBD2-DE79-3342-003825DDA4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9215" y="-240913"/>
            <a:ext cx="1566286" cy="1563529"/>
          </a:xfrm>
          <a:prstGeom prst="rect">
            <a:avLst/>
          </a:prstGeom>
        </p:spPr>
      </p:pic>
      <p:sp>
        <p:nvSpPr>
          <p:cNvPr id="13" name="TextBox 21">
            <a:extLst>
              <a:ext uri="{FF2B5EF4-FFF2-40B4-BE49-F238E27FC236}">
                <a16:creationId xmlns:a16="http://schemas.microsoft.com/office/drawing/2014/main" id="{16D9E14C-0841-F62D-B918-683930258E84}"/>
              </a:ext>
            </a:extLst>
          </p:cNvPr>
          <p:cNvSpPr txBox="1"/>
          <p:nvPr/>
        </p:nvSpPr>
        <p:spPr>
          <a:xfrm>
            <a:off x="3181349" y="6984459"/>
            <a:ext cx="3532316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GB" sz="2800" b="1">
                <a:solidFill>
                  <a:srgbClr val="162256"/>
                </a:solidFill>
                <a:latin typeface="Tahoma"/>
                <a:ea typeface="Tahoma"/>
                <a:cs typeface="Tahoma"/>
              </a:rPr>
              <a:t>Networking </a:t>
            </a:r>
            <a:endParaRPr lang="en-US"/>
          </a:p>
          <a:p>
            <a:pPr algn="ctr"/>
            <a:r>
              <a:rPr lang="en-GB" sz="2800" b="1">
                <a:solidFill>
                  <a:srgbClr val="162256"/>
                </a:solidFill>
                <a:latin typeface="Tahoma"/>
                <a:ea typeface="Tahoma"/>
                <a:cs typeface="Tahoma"/>
              </a:rPr>
              <a:t>Events</a:t>
            </a:r>
            <a:endParaRPr lang="en-GB"/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74E56D5C-A9DC-3852-6857-D69B802EE6B6}"/>
              </a:ext>
            </a:extLst>
          </p:cNvPr>
          <p:cNvSpPr txBox="1"/>
          <p:nvPr/>
        </p:nvSpPr>
        <p:spPr>
          <a:xfrm>
            <a:off x="10915649" y="6984459"/>
            <a:ext cx="421811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>
                <a:solidFill>
                  <a:srgbClr val="162256"/>
                </a:solidFill>
                <a:latin typeface="Tahoma"/>
                <a:ea typeface="Tahoma"/>
                <a:cs typeface="Tahoma"/>
              </a:rPr>
              <a:t>Support &amp; Recognition Programs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154204" y="2736253"/>
            <a:ext cx="324049" cy="402318"/>
          </a:xfrm>
          <a:custGeom>
            <a:avLst/>
            <a:gdLst/>
            <a:ahLst/>
            <a:cxnLst/>
            <a:rect l="l" t="t" r="r" b="b"/>
            <a:pathLst>
              <a:path w="324049" h="402318">
                <a:moveTo>
                  <a:pt x="0" y="0"/>
                </a:moveTo>
                <a:lnTo>
                  <a:pt x="324049" y="0"/>
                </a:lnTo>
                <a:lnTo>
                  <a:pt x="324049" y="402318"/>
                </a:lnTo>
                <a:lnTo>
                  <a:pt x="0" y="4023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661837" y="2788021"/>
            <a:ext cx="5803138" cy="405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68"/>
              </a:lnSpc>
            </a:pPr>
            <a:r>
              <a:rPr lang="en-US" sz="2800" spc="209">
                <a:solidFill>
                  <a:srgbClr val="FFFFFF"/>
                </a:solidFill>
                <a:latin typeface="Tahoma"/>
                <a:ea typeface="Tahoma"/>
                <a:cs typeface="Tahoma"/>
              </a:rPr>
              <a:t>How to get involved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16774379" y="0"/>
            <a:ext cx="0" cy="11126024"/>
          </a:xfrm>
          <a:prstGeom prst="line">
            <a:avLst/>
          </a:prstGeom>
          <a:ln w="38100" cap="flat">
            <a:solidFill>
              <a:srgbClr val="F5F5F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40BF18-E183-B43B-D85E-5D302F9D26E4}"/>
              </a:ext>
            </a:extLst>
          </p:cNvPr>
          <p:cNvGrpSpPr/>
          <p:nvPr/>
        </p:nvGrpSpPr>
        <p:grpSpPr>
          <a:xfrm>
            <a:off x="5029200" y="3511004"/>
            <a:ext cx="7831618" cy="2163699"/>
            <a:chOff x="8831529" y="2504063"/>
            <a:chExt cx="7831618" cy="2163699"/>
          </a:xfrm>
        </p:grpSpPr>
        <p:grpSp>
          <p:nvGrpSpPr>
            <p:cNvPr id="15" name="Group 15"/>
            <p:cNvGrpSpPr/>
            <p:nvPr/>
          </p:nvGrpSpPr>
          <p:grpSpPr>
            <a:xfrm>
              <a:off x="9782469" y="2504063"/>
              <a:ext cx="6880678" cy="2163699"/>
              <a:chOff x="0" y="-28575"/>
              <a:chExt cx="1812195" cy="56986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812195" cy="541288"/>
              </a:xfrm>
              <a:custGeom>
                <a:avLst/>
                <a:gdLst/>
                <a:ahLst/>
                <a:cxnLst/>
                <a:rect l="l" t="t" r="r" b="b"/>
                <a:pathLst>
                  <a:path w="1812195" h="541288">
                    <a:moveTo>
                      <a:pt x="0" y="0"/>
                    </a:moveTo>
                    <a:lnTo>
                      <a:pt x="1812195" y="0"/>
                    </a:lnTo>
                    <a:lnTo>
                      <a:pt x="1812195" y="541288"/>
                    </a:lnTo>
                    <a:lnTo>
                      <a:pt x="0" y="54128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5F5F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812195" cy="5698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6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8831529" y="3087397"/>
              <a:ext cx="7239660" cy="1201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212"/>
                </a:lnSpc>
              </a:pPr>
              <a:r>
                <a:rPr lang="en-US" sz="8800" spc="334">
                  <a:solidFill>
                    <a:srgbClr val="FFFFFF"/>
                  </a:solidFill>
                  <a:latin typeface="Tahoma"/>
                  <a:ea typeface="Tahoma"/>
                  <a:cs typeface="Tahoma"/>
                </a:rPr>
                <a:t>Let's Chat</a:t>
              </a:r>
            </a:p>
          </p:txBody>
        </p:sp>
      </p:grp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8509977-0652-9F01-15D3-0C7E92D05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215" y="-240913"/>
            <a:ext cx="1566286" cy="15635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6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Pink Professional Business Strategy Presentation</dc:title>
  <cp:revision>2</cp:revision>
  <dcterms:created xsi:type="dcterms:W3CDTF">2006-08-16T00:00:00Z</dcterms:created>
  <dcterms:modified xsi:type="dcterms:W3CDTF">2025-03-19T16:49:02Z</dcterms:modified>
  <dc:identifier>DAGEKhwUZHg</dc:identifier>
</cp:coreProperties>
</file>