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bdoDWjsBVXk+FQY+0+TeYv4DP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Please add your notes here.</a:t>
            </a:r>
            <a:endParaRPr/>
          </a:p>
          <a:p>
            <a:pPr marL="0" lvl="0" indent="0" algn="l" rtl="0">
              <a:spcBef>
                <a:spcPts val="0"/>
              </a:spcBef>
              <a:spcAft>
                <a:spcPts val="0"/>
              </a:spcAft>
              <a:buNone/>
            </a:pPr>
            <a:r>
              <a:rPr lang="en-US"/>
              <a:t>Title; First name, last name of speaker(s); Name of Organization, Name of Country, Name of Session (as written in Agenda)</a:t>
            </a:r>
            <a:endParaRPr/>
          </a:p>
          <a:p>
            <a:pPr marL="0" lvl="0" indent="0" algn="l" rtl="0">
              <a:spcBef>
                <a:spcPts val="0"/>
              </a:spcBef>
              <a:spcAft>
                <a:spcPts val="0"/>
              </a:spcAft>
              <a:buNone/>
            </a:pPr>
            <a:r>
              <a:rPr lang="en-US"/>
              <a:t>#ZeroCon24</a:t>
            </a:r>
            <a:endParaRPr/>
          </a:p>
          <a:p>
            <a:pPr marL="0" lvl="0" indent="0" algn="l" rtl="0">
              <a:spcBef>
                <a:spcPts val="0"/>
              </a:spcBef>
              <a:spcAft>
                <a:spcPts val="0"/>
              </a:spcAft>
              <a:buNone/>
            </a:pPr>
            <a:r>
              <a:rPr lang="en-US"/>
              <a:t>Day and Time of Session</a:t>
            </a:r>
            <a:endParaRPr/>
          </a:p>
          <a:p>
            <a:pPr marL="0" lvl="0" indent="0" algn="l" rtl="0">
              <a:spcBef>
                <a:spcPts val="0"/>
              </a:spcBef>
              <a:spcAft>
                <a:spcPts val="0"/>
              </a:spcAft>
              <a:buNone/>
            </a:pPr>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b2fe87069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b2fe870691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19" name="Google Shape;119;g2b2fe870691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2fe87069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b2fe87069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31" name="Google Shape;131;g2b2fe870691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2fe87069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b2fe870691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43" name="Google Shape;143;g2b2fe870691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2fe870691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b2fe870691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53" name="Google Shape;153;g2b2fe870691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2fe870691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b2fe870691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64" name="Google Shape;164;g2b2fe870691_0_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2fe870691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2fe870691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73" name="Google Shape;173;g2b2fe870691_0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347550e6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347550e6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83" name="Google Shape;183;g2b347550e6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20" name="Google Shape;20;p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
        <p:nvSpPr>
          <p:cNvPr id="21" name="Google Shape;21;p4"/>
          <p:cNvSpPr txBox="1"/>
          <p:nvPr/>
        </p:nvSpPr>
        <p:spPr>
          <a:xfrm>
            <a:off x="393290" y="276328"/>
            <a:ext cx="3010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B882E"/>
                </a:solidFill>
                <a:latin typeface="Arial"/>
                <a:ea typeface="Arial"/>
                <a:cs typeface="Arial"/>
                <a:sym typeface="Arial"/>
              </a:rPr>
              <a:t>#ZeroCon24</a:t>
            </a:r>
            <a:endParaRPr sz="3600" b="1">
              <a:solidFill>
                <a:srgbClr val="2B882E"/>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4165387" y="-1534669"/>
            <a:ext cx="386122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87" name="Google Shape;87;p13"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94" name="Google Shape;94;p1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28" name="Google Shape;28;p5"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35" name="Google Shape;35;p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43" name="Google Shape;43;p7"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53" name="Google Shape;53;p8"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59" name="Google Shape;59;p9"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64" name="Google Shape;64;p10"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72" name="Google Shape;72;p11"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a:spLocks noGrp="1"/>
          </p:cNvSpPr>
          <p:nvPr>
            <p:ph type="pic" idx="2"/>
          </p:nvPr>
        </p:nvSpPr>
        <p:spPr>
          <a:xfrm>
            <a:off x="5183188" y="987425"/>
            <a:ext cx="6172200" cy="4873625"/>
          </a:xfrm>
          <a:prstGeom prst="rect">
            <a:avLst/>
          </a:prstGeom>
          <a:noFill/>
          <a:ln>
            <a:noFill/>
          </a:ln>
        </p:spPr>
      </p:sp>
      <p:sp>
        <p:nvSpPr>
          <p:cNvPr id="76" name="Google Shape;7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80" name="Google Shape;80;p12"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inkedin.com/in/tiago-marit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tiagomaritan@lavid.ufpb.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524000" y="1122363"/>
            <a:ext cx="9144000" cy="14340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VLibras</a:t>
            </a:r>
            <a:r>
              <a:rPr lang="en-US"/>
              <a:t> </a:t>
            </a:r>
            <a:endParaRPr/>
          </a:p>
        </p:txBody>
      </p:sp>
      <p:sp>
        <p:nvSpPr>
          <p:cNvPr id="101" name="Google Shape;101;p1"/>
          <p:cNvSpPr txBox="1">
            <a:spLocks noGrp="1"/>
          </p:cNvSpPr>
          <p:nvPr>
            <p:ph type="subTitle" idx="1"/>
          </p:nvPr>
        </p:nvSpPr>
        <p:spPr>
          <a:xfrm>
            <a:off x="1524000" y="2708787"/>
            <a:ext cx="9144000" cy="27015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dk1"/>
              </a:buClr>
              <a:buSzPts val="2800"/>
              <a:buNone/>
            </a:pPr>
            <a:r>
              <a:rPr lang="en-US" sz="2800"/>
              <a:t>Prof. Dr. Tiago Maritan</a:t>
            </a:r>
            <a:endParaRPr sz="2800"/>
          </a:p>
          <a:p>
            <a:pPr marL="0" lvl="0" indent="0" algn="ctr" rtl="0">
              <a:lnSpc>
                <a:spcPct val="90000"/>
              </a:lnSpc>
              <a:spcBef>
                <a:spcPts val="0"/>
              </a:spcBef>
              <a:spcAft>
                <a:spcPts val="0"/>
              </a:spcAft>
              <a:buClr>
                <a:schemeClr val="dk1"/>
              </a:buClr>
              <a:buSzPts val="2800"/>
              <a:buNone/>
            </a:pPr>
            <a:r>
              <a:rPr lang="en-US" sz="2800"/>
              <a:t>Prof. Dr. Guido Lemos </a:t>
            </a:r>
            <a:endParaRPr sz="2800"/>
          </a:p>
          <a:p>
            <a:pPr marL="0" lvl="0" indent="0" algn="ctr" rtl="0">
              <a:lnSpc>
                <a:spcPct val="90000"/>
              </a:lnSpc>
              <a:spcBef>
                <a:spcPts val="0"/>
              </a:spcBef>
              <a:spcAft>
                <a:spcPts val="0"/>
              </a:spcAft>
              <a:buClr>
                <a:schemeClr val="dk1"/>
              </a:buClr>
              <a:buSzPts val="2800"/>
              <a:buNone/>
            </a:pPr>
            <a:r>
              <a:rPr lang="en-US" sz="2800"/>
              <a:t>Prof. Dr. Rostand Costa</a:t>
            </a:r>
            <a:endParaRPr sz="2800"/>
          </a:p>
          <a:p>
            <a:pPr marL="0" lvl="0" indent="0" algn="ctr" rtl="0">
              <a:lnSpc>
                <a:spcPct val="90000"/>
              </a:lnSpc>
              <a:spcBef>
                <a:spcPts val="1000"/>
              </a:spcBef>
              <a:spcAft>
                <a:spcPts val="0"/>
              </a:spcAft>
              <a:buClr>
                <a:schemeClr val="dk1"/>
              </a:buClr>
              <a:buSzPts val="2800"/>
              <a:buNone/>
            </a:pPr>
            <a:r>
              <a:rPr lang="en-US" sz="2800"/>
              <a:t>Federal University of Paraíba </a:t>
            </a:r>
            <a:endParaRPr sz="2800"/>
          </a:p>
          <a:p>
            <a:pPr marL="0" lvl="0" indent="0" algn="ctr" rtl="0">
              <a:lnSpc>
                <a:spcPct val="90000"/>
              </a:lnSpc>
              <a:spcBef>
                <a:spcPts val="1000"/>
              </a:spcBef>
              <a:spcAft>
                <a:spcPts val="0"/>
              </a:spcAft>
              <a:buClr>
                <a:schemeClr val="dk1"/>
              </a:buClr>
              <a:buSzPts val="2800"/>
              <a:buNone/>
            </a:pPr>
            <a:r>
              <a:rPr lang="en-US" sz="2800"/>
              <a:t>Brazil</a:t>
            </a:r>
            <a:endParaRPr/>
          </a:p>
          <a:p>
            <a:pPr marL="0" lvl="0" indent="0" algn="ctr" rtl="0">
              <a:lnSpc>
                <a:spcPct val="90000"/>
              </a:lnSpc>
              <a:spcBef>
                <a:spcPts val="1000"/>
              </a:spcBef>
              <a:spcAft>
                <a:spcPts val="0"/>
              </a:spcAft>
              <a:buClr>
                <a:schemeClr val="dk1"/>
              </a:buClr>
              <a:buSzPts val="2800"/>
              <a:buNone/>
            </a:pPr>
            <a:r>
              <a:rPr lang="en-US" sz="2800"/>
              <a:t>Innovative tech solutions enhancing sign language communication</a:t>
            </a:r>
            <a:endParaRPr/>
          </a:p>
        </p:txBody>
      </p:sp>
      <p:sp>
        <p:nvSpPr>
          <p:cNvPr id="102" name="Google Shape;102;p1"/>
          <p:cNvSpPr txBox="1"/>
          <p:nvPr/>
        </p:nvSpPr>
        <p:spPr>
          <a:xfrm>
            <a:off x="3903251" y="5692100"/>
            <a:ext cx="5533200" cy="8469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rPr>
              <a:t>21 February 2024 | 12:00 - 13:00</a:t>
            </a:r>
            <a:endParaRPr/>
          </a:p>
        </p:txBody>
      </p:sp>
      <p:sp>
        <p:nvSpPr>
          <p:cNvPr id="103" name="Google Shape;10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04" name="Google Shape;10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05" name="Google Shape;105;p1" descr="Icaro, the 3D avatar of the VLibras Project, smiling and giving a thumbs-up."/>
          <p:cNvPicPr preferRelativeResize="0"/>
          <p:nvPr/>
        </p:nvPicPr>
        <p:blipFill rotWithShape="1">
          <a:blip r:embed="rId3">
            <a:alphaModFix/>
          </a:blip>
          <a:srcRect/>
          <a:stretch/>
        </p:blipFill>
        <p:spPr>
          <a:xfrm>
            <a:off x="8839212" y="1108823"/>
            <a:ext cx="5142576" cy="426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About Us</a:t>
            </a:r>
            <a:endParaRPr/>
          </a:p>
        </p:txBody>
      </p:sp>
      <p:sp>
        <p:nvSpPr>
          <p:cNvPr id="112" name="Google Shape;112;p2"/>
          <p:cNvSpPr txBox="1">
            <a:spLocks noGrp="1"/>
          </p:cNvSpPr>
          <p:nvPr>
            <p:ph type="body" idx="1"/>
          </p:nvPr>
        </p:nvSpPr>
        <p:spPr>
          <a:xfrm>
            <a:off x="762000" y="1563925"/>
            <a:ext cx="6156000" cy="5233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Digital Video Applications Lab - LAVID</a:t>
            </a:r>
            <a:endParaRPr b="1"/>
          </a:p>
          <a:p>
            <a:pPr marL="228600" lvl="0" indent="-228600" algn="l" rtl="0">
              <a:lnSpc>
                <a:spcPct val="90000"/>
              </a:lnSpc>
              <a:spcBef>
                <a:spcPts val="1000"/>
              </a:spcBef>
              <a:spcAft>
                <a:spcPts val="0"/>
              </a:spcAft>
              <a:buClr>
                <a:schemeClr val="dk1"/>
              </a:buClr>
              <a:buSzPts val="2800"/>
              <a:buChar char="•"/>
            </a:pPr>
            <a:r>
              <a:rPr lang="en-US"/>
              <a:t>Research Lab at Federal University of Paraiba (UFPB) - Brazil</a:t>
            </a:r>
            <a:endParaRPr/>
          </a:p>
          <a:p>
            <a:pPr marL="228600" lvl="0" indent="-228600" algn="l" rtl="0">
              <a:spcBef>
                <a:spcPts val="1000"/>
              </a:spcBef>
              <a:spcAft>
                <a:spcPts val="0"/>
              </a:spcAft>
              <a:buSzPts val="1800"/>
              <a:buChar char="•"/>
            </a:pPr>
            <a:r>
              <a:rPr lang="en-US"/>
              <a:t>Comprising </a:t>
            </a:r>
            <a:r>
              <a:rPr lang="en-US" b="1"/>
              <a:t>12 professors</a:t>
            </a:r>
            <a:r>
              <a:rPr lang="en-US"/>
              <a:t> and </a:t>
            </a:r>
            <a:r>
              <a:rPr lang="en-US" b="1"/>
              <a:t>130 researchers/students</a:t>
            </a:r>
            <a:r>
              <a:rPr lang="en-US"/>
              <a:t>  in diverse fields such as Computer Science, Linguistics, Communication, Design, Education, etc.</a:t>
            </a:r>
            <a:endParaRPr/>
          </a:p>
          <a:p>
            <a:pPr marL="228600" lvl="0" indent="-292100" algn="l" rtl="0">
              <a:spcBef>
                <a:spcPts val="1000"/>
              </a:spcBef>
              <a:spcAft>
                <a:spcPts val="0"/>
              </a:spcAft>
              <a:buSzPts val="2800"/>
              <a:buChar char="•"/>
            </a:pPr>
            <a:r>
              <a:rPr lang="en-US"/>
              <a:t>Holds</a:t>
            </a:r>
            <a:r>
              <a:rPr lang="en-US" b="1"/>
              <a:t> 11 patents</a:t>
            </a:r>
            <a:r>
              <a:rPr lang="en-US"/>
              <a:t> and</a:t>
            </a:r>
            <a:r>
              <a:rPr lang="en-US" b="1"/>
              <a:t> </a:t>
            </a:r>
            <a:r>
              <a:rPr lang="en-US"/>
              <a:t>has incubated </a:t>
            </a:r>
            <a:r>
              <a:rPr lang="en-US" b="1"/>
              <a:t>10 start-ups</a:t>
            </a:r>
            <a:r>
              <a:rPr lang="en-US"/>
              <a:t> with clients spanning Taiwan, China, Argentina, Chile, USA, Portugal and Madrid</a:t>
            </a:r>
            <a:endParaRPr/>
          </a:p>
        </p:txBody>
      </p:sp>
      <p:sp>
        <p:nvSpPr>
          <p:cNvPr id="113" name="Google Shape;1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14" name="Google Shape;1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15" name="Google Shape;115;p2" descr="The image show the group of researchers from the Digital Video Applications Lab (LAVID) at the Federal University of Paraíba, Brazil. Some researchers are standing and others are sitting. On the right side is a folder written LAVID."/>
          <p:cNvPicPr preferRelativeResize="0"/>
          <p:nvPr/>
        </p:nvPicPr>
        <p:blipFill>
          <a:blip r:embed="rId3">
            <a:alphaModFix/>
          </a:blip>
          <a:stretch>
            <a:fillRect/>
          </a:stretch>
        </p:blipFill>
        <p:spPr>
          <a:xfrm>
            <a:off x="6938600" y="2123600"/>
            <a:ext cx="5122524" cy="2881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g2b2fe870691_0_75">
            <a:extLst>
              <a:ext uri="{C183D7F6-B498-43B3-948B-1728B52AA6E4}">
                <adec:decorative xmlns:adec="http://schemas.microsoft.com/office/drawing/2017/decorative" val="0"/>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Motivation</a:t>
            </a:r>
            <a:endParaRPr/>
          </a:p>
        </p:txBody>
      </p:sp>
      <p:sp>
        <p:nvSpPr>
          <p:cNvPr id="121" name="Google Shape;121;g2b2fe870691_0_75"/>
          <p:cNvSpPr txBox="1">
            <a:spLocks noGrp="1"/>
          </p:cNvSpPr>
          <p:nvPr>
            <p:ph type="body" idx="1"/>
          </p:nvPr>
        </p:nvSpPr>
        <p:spPr>
          <a:xfrm>
            <a:off x="685800" y="1420856"/>
            <a:ext cx="10515600" cy="5233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a:t>Amount of information in the digital world is overwhelming!</a:t>
            </a:r>
            <a:endParaRPr/>
          </a:p>
          <a:p>
            <a:pPr marL="228600" lvl="0" indent="-165100" algn="l" rtl="0">
              <a:spcBef>
                <a:spcPts val="1000"/>
              </a:spcBef>
              <a:spcAft>
                <a:spcPts val="0"/>
              </a:spcAft>
              <a:buSzPts val="1800"/>
              <a:buChar char="•"/>
            </a:pPr>
            <a:r>
              <a:rPr lang="en-US" b="1"/>
              <a:t>How can we make all this  information accessible to Deaf people?</a:t>
            </a:r>
            <a:endParaRPr b="1"/>
          </a:p>
          <a:p>
            <a:pPr marL="685800" lvl="1" indent="-228600" algn="l" rtl="0">
              <a:spcBef>
                <a:spcPts val="500"/>
              </a:spcBef>
              <a:spcAft>
                <a:spcPts val="0"/>
              </a:spcAft>
              <a:buSzPts val="1800"/>
              <a:buChar char="•"/>
            </a:pPr>
            <a:r>
              <a:rPr lang="en-US"/>
              <a:t>Human interpretation can only cover a small part of this content</a:t>
            </a:r>
            <a:endParaRPr/>
          </a:p>
        </p:txBody>
      </p:sp>
      <p:pic>
        <p:nvPicPr>
          <p:cNvPr id="125" name="Google Shape;125;g2b2fe870691_0_75" descr="Bar graphs show the amount of information generated per minute in 2013 and 2022 on platforms such as Google, Youtube, Instagram, Twitter, Facebook, and Emails."/>
          <p:cNvPicPr preferRelativeResize="0"/>
          <p:nvPr/>
        </p:nvPicPr>
        <p:blipFill>
          <a:blip r:embed="rId3">
            <a:alphaModFix/>
          </a:blip>
          <a:stretch>
            <a:fillRect/>
          </a:stretch>
        </p:blipFill>
        <p:spPr>
          <a:xfrm>
            <a:off x="838200" y="3081500"/>
            <a:ext cx="11201399" cy="2894251"/>
          </a:xfrm>
          <a:prstGeom prst="rect">
            <a:avLst/>
          </a:prstGeom>
          <a:noFill/>
          <a:ln>
            <a:noFill/>
          </a:ln>
        </p:spPr>
      </p:pic>
      <p:sp>
        <p:nvSpPr>
          <p:cNvPr id="126" name="Google Shape;126;g2b2fe870691_0_75"/>
          <p:cNvSpPr txBox="1"/>
          <p:nvPr/>
        </p:nvSpPr>
        <p:spPr>
          <a:xfrm>
            <a:off x="2327775" y="5841025"/>
            <a:ext cx="7671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Information per minute on some digital platforms!</a:t>
            </a:r>
            <a:endParaRPr sz="2800">
              <a:solidFill>
                <a:schemeClr val="dk1"/>
              </a:solidFill>
              <a:latin typeface="Calibri"/>
              <a:ea typeface="Calibri"/>
              <a:cs typeface="Calibri"/>
              <a:sym typeface="Calibri"/>
            </a:endParaRPr>
          </a:p>
        </p:txBody>
      </p:sp>
      <p:sp>
        <p:nvSpPr>
          <p:cNvPr id="127" name="Google Shape;127;g2b2fe870691_0_75"/>
          <p:cNvSpPr txBox="1"/>
          <p:nvPr/>
        </p:nvSpPr>
        <p:spPr>
          <a:xfrm>
            <a:off x="1720150" y="6231100"/>
            <a:ext cx="3776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solidFill>
                  <a:schemeClr val="dk1"/>
                </a:solidFill>
                <a:latin typeface="Calibri"/>
                <a:ea typeface="Calibri"/>
                <a:cs typeface="Calibri"/>
                <a:sym typeface="Calibri"/>
              </a:rPr>
              <a:t>Font: domo.com</a:t>
            </a:r>
            <a:endParaRPr sz="2800">
              <a:solidFill>
                <a:schemeClr val="dk1"/>
              </a:solidFill>
              <a:latin typeface="Calibri"/>
              <a:ea typeface="Calibri"/>
              <a:cs typeface="Calibri"/>
              <a:sym typeface="Calibri"/>
            </a:endParaRPr>
          </a:p>
        </p:txBody>
      </p:sp>
      <p:sp>
        <p:nvSpPr>
          <p:cNvPr id="123" name="Google Shape;123;g2b2fe870691_0_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24" name="Google Shape;124;g2b2fe870691_0_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b2fe870691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t>VLibras</a:t>
            </a:r>
            <a:endParaRPr dirty="0"/>
          </a:p>
        </p:txBody>
      </p:sp>
      <p:sp>
        <p:nvSpPr>
          <p:cNvPr id="134" name="Google Shape;134;g2b2fe870691_0_35"/>
          <p:cNvSpPr txBox="1">
            <a:spLocks noGrp="1"/>
          </p:cNvSpPr>
          <p:nvPr>
            <p:ph type="body" idx="1"/>
          </p:nvPr>
        </p:nvSpPr>
        <p:spPr>
          <a:xfrm>
            <a:off x="685800" y="1640125"/>
            <a:ext cx="10668000" cy="3861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Machine Translates Tool from Portuguese to Brazilian Sign Language</a:t>
            </a:r>
            <a:endParaRPr/>
          </a:p>
          <a:p>
            <a:pPr marL="685800" lvl="1" indent="-228600" algn="l" rtl="0">
              <a:lnSpc>
                <a:spcPct val="90000"/>
              </a:lnSpc>
              <a:spcBef>
                <a:spcPts val="0"/>
              </a:spcBef>
              <a:spcAft>
                <a:spcPts val="0"/>
              </a:spcAft>
              <a:buSzPts val="1800"/>
              <a:buChar char="•"/>
            </a:pPr>
            <a:r>
              <a:rPr lang="en-US"/>
              <a:t>An Open-source and free AI Tool</a:t>
            </a:r>
            <a:endParaRPr/>
          </a:p>
          <a:p>
            <a:pPr marL="685800" lvl="1" indent="-228600" algn="l" rtl="0">
              <a:lnSpc>
                <a:spcPct val="90000"/>
              </a:lnSpc>
              <a:spcBef>
                <a:spcPts val="0"/>
              </a:spcBef>
              <a:spcAft>
                <a:spcPts val="0"/>
              </a:spcAft>
              <a:buSzPts val="1800"/>
              <a:buChar char="•"/>
            </a:pPr>
            <a:r>
              <a:rPr lang="en-US"/>
              <a:t>Works as an </a:t>
            </a:r>
            <a:r>
              <a:rPr lang="en-US" u="sng"/>
              <a:t>additional layer of accessibility for Deaf individuals</a:t>
            </a:r>
            <a:r>
              <a:rPr lang="en-US"/>
              <a:t>  in ICTs</a:t>
            </a:r>
            <a:endParaRPr/>
          </a:p>
          <a:p>
            <a:pPr marL="0" lvl="0" indent="0" algn="l" rtl="0">
              <a:lnSpc>
                <a:spcPct val="90000"/>
              </a:lnSpc>
              <a:spcBef>
                <a:spcPts val="1000"/>
              </a:spcBef>
              <a:spcAft>
                <a:spcPts val="0"/>
              </a:spcAft>
              <a:buNone/>
            </a:pPr>
            <a:endParaRPr/>
          </a:p>
        </p:txBody>
      </p:sp>
      <p:pic>
        <p:nvPicPr>
          <p:cNvPr id="137" name="Google Shape;137;g2b2fe870691_0_35" descr="Text, image, audio and video icons."/>
          <p:cNvPicPr preferRelativeResize="0"/>
          <p:nvPr/>
        </p:nvPicPr>
        <p:blipFill rotWithShape="1">
          <a:blip r:embed="rId3">
            <a:alphaModFix/>
          </a:blip>
          <a:srcRect/>
          <a:stretch/>
        </p:blipFill>
        <p:spPr>
          <a:xfrm>
            <a:off x="2873182" y="3392286"/>
            <a:ext cx="1872209" cy="1872209"/>
          </a:xfrm>
          <a:prstGeom prst="rect">
            <a:avLst/>
          </a:prstGeom>
          <a:noFill/>
          <a:ln>
            <a:noFill/>
          </a:ln>
        </p:spPr>
      </p:pic>
      <p:pic>
        <p:nvPicPr>
          <p:cNvPr id="138" name="Google Shape;138;g2b2fe870691_0_35" descr="A black arrow to the right"/>
          <p:cNvPicPr preferRelativeResize="0"/>
          <p:nvPr/>
        </p:nvPicPr>
        <p:blipFill rotWithShape="1">
          <a:blip r:embed="rId4">
            <a:alphaModFix/>
          </a:blip>
          <a:srcRect/>
          <a:stretch/>
        </p:blipFill>
        <p:spPr>
          <a:xfrm>
            <a:off x="5180229" y="3707926"/>
            <a:ext cx="1057534" cy="936103"/>
          </a:xfrm>
          <a:prstGeom prst="rect">
            <a:avLst/>
          </a:prstGeom>
          <a:noFill/>
          <a:ln>
            <a:noFill/>
          </a:ln>
        </p:spPr>
      </p:pic>
      <p:pic>
        <p:nvPicPr>
          <p:cNvPr id="139" name="Google Shape;139;g2b2fe870691_0_35" descr="Icaro is signing in Brazilian Sign Language"/>
          <p:cNvPicPr preferRelativeResize="0"/>
          <p:nvPr/>
        </p:nvPicPr>
        <p:blipFill>
          <a:blip r:embed="rId5">
            <a:alphaModFix/>
          </a:blip>
          <a:stretch>
            <a:fillRect/>
          </a:stretch>
        </p:blipFill>
        <p:spPr>
          <a:xfrm>
            <a:off x="6672600" y="3121400"/>
            <a:ext cx="1872225" cy="2718810"/>
          </a:xfrm>
          <a:prstGeom prst="rect">
            <a:avLst/>
          </a:prstGeom>
          <a:noFill/>
          <a:ln>
            <a:noFill/>
          </a:ln>
        </p:spPr>
      </p:pic>
      <p:sp>
        <p:nvSpPr>
          <p:cNvPr id="135" name="Google Shape;135;g2b2fe870691_0_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36" name="Google Shape;136;g2b2fe870691_0_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b2fe870691_0_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VLibras Suite</a:t>
            </a:r>
            <a:endParaRPr/>
          </a:p>
        </p:txBody>
      </p:sp>
      <p:sp>
        <p:nvSpPr>
          <p:cNvPr id="146" name="Google Shape;146;g2b2fe870691_0_64"/>
          <p:cNvSpPr txBox="1">
            <a:spLocks noGrp="1"/>
          </p:cNvSpPr>
          <p:nvPr>
            <p:ph type="body" idx="1"/>
          </p:nvPr>
        </p:nvSpPr>
        <p:spPr>
          <a:xfrm>
            <a:off x="457200" y="1716325"/>
            <a:ext cx="5583300" cy="5005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VLibras provides tools for </a:t>
            </a:r>
            <a:r>
              <a:rPr lang="en-US" b="1"/>
              <a:t>websites, smartphones, VoD, TV and Cinema </a:t>
            </a:r>
            <a:r>
              <a:rPr lang="en-US"/>
              <a:t>in the Brazilian context</a:t>
            </a:r>
            <a:endParaRPr/>
          </a:p>
          <a:p>
            <a:pPr marL="228600" lvl="0" indent="0" algn="l" rtl="0">
              <a:lnSpc>
                <a:spcPct val="90000"/>
              </a:lnSpc>
              <a:spcBef>
                <a:spcPts val="0"/>
              </a:spcBef>
              <a:spcAft>
                <a:spcPts val="0"/>
              </a:spcAft>
              <a:buNone/>
            </a:pPr>
            <a:endParaRPr/>
          </a:p>
          <a:p>
            <a:pPr marL="228600" lvl="0" indent="-165100" algn="l" rtl="0">
              <a:lnSpc>
                <a:spcPct val="90000"/>
              </a:lnSpc>
              <a:spcBef>
                <a:spcPts val="0"/>
              </a:spcBef>
              <a:spcAft>
                <a:spcPts val="0"/>
              </a:spcAft>
              <a:buSzPts val="1800"/>
              <a:buChar char="•"/>
            </a:pPr>
            <a:r>
              <a:rPr lang="en-US"/>
              <a:t>Additionally: </a:t>
            </a:r>
            <a:endParaRPr/>
          </a:p>
          <a:p>
            <a:pPr marL="228600" lvl="0" indent="0" algn="l" rtl="0">
              <a:lnSpc>
                <a:spcPct val="90000"/>
              </a:lnSpc>
              <a:spcBef>
                <a:spcPts val="0"/>
              </a:spcBef>
              <a:spcAft>
                <a:spcPts val="0"/>
              </a:spcAft>
              <a:buNone/>
            </a:pPr>
            <a:r>
              <a:rPr lang="en-US"/>
              <a:t>Over </a:t>
            </a:r>
            <a:r>
              <a:rPr lang="en-US" b="1"/>
              <a:t>100k sentences </a:t>
            </a:r>
            <a:r>
              <a:rPr lang="en-US"/>
              <a:t>for AI training</a:t>
            </a:r>
            <a:endParaRPr/>
          </a:p>
          <a:p>
            <a:pPr marL="228600" lvl="0" indent="0" algn="l" rtl="0">
              <a:lnSpc>
                <a:spcPct val="90000"/>
              </a:lnSpc>
              <a:spcBef>
                <a:spcPts val="0"/>
              </a:spcBef>
              <a:spcAft>
                <a:spcPts val="0"/>
              </a:spcAft>
              <a:buNone/>
            </a:pPr>
            <a:r>
              <a:rPr lang="en-US"/>
              <a:t>Over</a:t>
            </a:r>
            <a:r>
              <a:rPr lang="en-US" b="1"/>
              <a:t> 22k signs</a:t>
            </a:r>
            <a:r>
              <a:rPr lang="en-US"/>
              <a:t> - animated in 3D</a:t>
            </a:r>
            <a:endParaRPr/>
          </a:p>
          <a:p>
            <a:pPr marL="0" lvl="0" indent="0" algn="l" rtl="0">
              <a:lnSpc>
                <a:spcPct val="90000"/>
              </a:lnSpc>
              <a:spcBef>
                <a:spcPts val="0"/>
              </a:spcBef>
              <a:spcAft>
                <a:spcPts val="0"/>
              </a:spcAft>
              <a:buNone/>
            </a:pPr>
            <a:endParaRPr u="sng"/>
          </a:p>
          <a:p>
            <a:pPr marL="228600" lvl="0" indent="-165100" algn="l" rtl="0">
              <a:spcBef>
                <a:spcPts val="0"/>
              </a:spcBef>
              <a:spcAft>
                <a:spcPts val="0"/>
              </a:spcAft>
              <a:buSzPts val="1800"/>
              <a:buChar char="•"/>
            </a:pPr>
            <a:r>
              <a:rPr lang="en-US"/>
              <a:t>Research started in 2009;</a:t>
            </a:r>
            <a:endParaRPr/>
          </a:p>
          <a:p>
            <a:pPr marL="228600" lvl="0" indent="-165100" algn="l" rtl="0">
              <a:spcBef>
                <a:spcPts val="0"/>
              </a:spcBef>
              <a:spcAft>
                <a:spcPts val="0"/>
              </a:spcAft>
              <a:buSzPts val="1800"/>
              <a:buChar char="•"/>
            </a:pPr>
            <a:r>
              <a:rPr lang="en-US"/>
              <a:t>The products were launched in 2016 by the Brazilian Federal Government;</a:t>
            </a:r>
            <a:endParaRPr/>
          </a:p>
        </p:txBody>
      </p:sp>
      <p:sp>
        <p:nvSpPr>
          <p:cNvPr id="147" name="Google Shape;147;g2b2fe870691_0_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48" name="Google Shape;148;g2b2fe870691_0_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9" name="Google Shape;149;g2b2fe870691_0_64" descr="The image shows VLibras running on a tablet, a smartphone, and a website."/>
          <p:cNvPicPr preferRelativeResize="0"/>
          <p:nvPr/>
        </p:nvPicPr>
        <p:blipFill>
          <a:blip r:embed="rId3">
            <a:alphaModFix/>
          </a:blip>
          <a:stretch>
            <a:fillRect/>
          </a:stretch>
        </p:blipFill>
        <p:spPr>
          <a:xfrm>
            <a:off x="6227776" y="1711939"/>
            <a:ext cx="5583231" cy="386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b2fe870691_0_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Use of VLibras</a:t>
            </a:r>
            <a:endParaRPr/>
          </a:p>
        </p:txBody>
      </p:sp>
      <p:sp>
        <p:nvSpPr>
          <p:cNvPr id="156" name="Google Shape;156;g2b2fe870691_0_88"/>
          <p:cNvSpPr txBox="1">
            <a:spLocks noGrp="1"/>
          </p:cNvSpPr>
          <p:nvPr>
            <p:ph type="body" idx="1"/>
          </p:nvPr>
        </p:nvSpPr>
        <p:spPr>
          <a:xfrm>
            <a:off x="457200" y="1563925"/>
            <a:ext cx="5459400" cy="4858200"/>
          </a:xfrm>
          <a:prstGeom prst="rect">
            <a:avLst/>
          </a:prstGeom>
          <a:noFill/>
          <a:ln>
            <a:noFill/>
          </a:ln>
        </p:spPr>
        <p:txBody>
          <a:bodyPr spcFirstLastPara="1" wrap="square" lIns="91425" tIns="45700" rIns="91425" bIns="45700" anchor="t" anchorCtr="0">
            <a:normAutofit fontScale="92500"/>
          </a:bodyPr>
          <a:lstStyle/>
          <a:p>
            <a:pPr marL="228600" lvl="0" indent="-228600" algn="l" rtl="0">
              <a:spcBef>
                <a:spcPts val="0"/>
              </a:spcBef>
              <a:spcAft>
                <a:spcPts val="0"/>
              </a:spcAft>
              <a:buSzPts val="1800"/>
              <a:buChar char="•"/>
            </a:pPr>
            <a:r>
              <a:rPr lang="en-US" b="1"/>
              <a:t>+ 30M of downloads</a:t>
            </a:r>
            <a:r>
              <a:rPr lang="en-US"/>
              <a:t> daily;</a:t>
            </a:r>
            <a:endParaRPr/>
          </a:p>
          <a:p>
            <a:pPr marL="228600" lvl="0" indent="0" algn="l" rtl="0">
              <a:spcBef>
                <a:spcPts val="0"/>
              </a:spcBef>
              <a:spcAft>
                <a:spcPts val="0"/>
              </a:spcAft>
              <a:buNone/>
            </a:pPr>
            <a:r>
              <a:rPr lang="en-US"/>
              <a:t>(</a:t>
            </a:r>
            <a:r>
              <a:rPr lang="en-US" b="1"/>
              <a:t>+1 billion of downloads</a:t>
            </a:r>
            <a:r>
              <a:rPr lang="en-US"/>
              <a:t> monthly);</a:t>
            </a:r>
            <a:endParaRPr/>
          </a:p>
          <a:p>
            <a:pPr marL="228600" lvl="0" indent="0" algn="l" rtl="0">
              <a:spcBef>
                <a:spcPts val="0"/>
              </a:spcBef>
              <a:spcAft>
                <a:spcPts val="0"/>
              </a:spcAft>
              <a:buNone/>
            </a:pPr>
            <a:endParaRPr/>
          </a:p>
          <a:p>
            <a:pPr marL="228600" lvl="0" indent="-228600" algn="l" rtl="0">
              <a:spcBef>
                <a:spcPts val="0"/>
              </a:spcBef>
              <a:spcAft>
                <a:spcPts val="0"/>
              </a:spcAft>
              <a:buSzPts val="1800"/>
              <a:buChar char="•"/>
            </a:pPr>
            <a:r>
              <a:rPr lang="en-US"/>
              <a:t>+</a:t>
            </a:r>
            <a:r>
              <a:rPr lang="en-US" b="1"/>
              <a:t> 3M of translations</a:t>
            </a:r>
            <a:r>
              <a:rPr lang="en-US"/>
              <a:t> monthly </a:t>
            </a:r>
            <a:endParaRPr/>
          </a:p>
          <a:p>
            <a:pPr marL="228600" lvl="0" indent="0" algn="l" rtl="0">
              <a:spcBef>
                <a:spcPts val="0"/>
              </a:spcBef>
              <a:spcAft>
                <a:spcPts val="0"/>
              </a:spcAft>
              <a:buNone/>
            </a:pPr>
            <a:r>
              <a:rPr lang="en-US"/>
              <a:t>(+ </a:t>
            </a:r>
            <a:r>
              <a:rPr lang="en-US" b="1"/>
              <a:t>150M translations over time</a:t>
            </a:r>
            <a:r>
              <a:rPr lang="en-US"/>
              <a:t>);</a:t>
            </a:r>
            <a:endParaRPr/>
          </a:p>
          <a:p>
            <a:pPr marL="228600" lvl="0" indent="0" algn="l" rtl="0">
              <a:spcBef>
                <a:spcPts val="0"/>
              </a:spcBef>
              <a:spcAft>
                <a:spcPts val="0"/>
              </a:spcAft>
              <a:buNone/>
            </a:pPr>
            <a:endParaRPr/>
          </a:p>
          <a:p>
            <a:pPr marL="228600" lvl="0" indent="-228600" algn="l" rtl="0">
              <a:spcBef>
                <a:spcPts val="0"/>
              </a:spcBef>
              <a:spcAft>
                <a:spcPts val="0"/>
              </a:spcAft>
              <a:buSzPts val="1800"/>
              <a:buChar char="•"/>
            </a:pPr>
            <a:r>
              <a:rPr lang="en-US"/>
              <a:t>Installed on over </a:t>
            </a:r>
            <a:r>
              <a:rPr lang="en-US" b="1"/>
              <a:t>120K websites</a:t>
            </a:r>
            <a:r>
              <a:rPr lang="en-US"/>
              <a:t>, including:</a:t>
            </a:r>
            <a:endParaRPr/>
          </a:p>
          <a:p>
            <a:pPr marL="685800" lvl="1" indent="-228600" algn="l" rtl="0">
              <a:spcBef>
                <a:spcPts val="0"/>
              </a:spcBef>
              <a:spcAft>
                <a:spcPts val="0"/>
              </a:spcAft>
              <a:buSzPts val="1800"/>
              <a:buChar char="•"/>
            </a:pPr>
            <a:r>
              <a:rPr lang="en-US"/>
              <a:t>Brazilian Federal Government</a:t>
            </a:r>
            <a:endParaRPr/>
          </a:p>
          <a:p>
            <a:pPr marL="685800" lvl="1" indent="-228600" algn="l" rtl="0">
              <a:spcBef>
                <a:spcPts val="0"/>
              </a:spcBef>
              <a:spcAft>
                <a:spcPts val="0"/>
              </a:spcAft>
              <a:buSzPts val="1800"/>
              <a:buChar char="•"/>
            </a:pPr>
            <a:r>
              <a:rPr lang="en-US"/>
              <a:t>Chamber of Deputies</a:t>
            </a:r>
            <a:endParaRPr/>
          </a:p>
          <a:p>
            <a:pPr marL="685800" lvl="1" indent="-228600" algn="l" rtl="0">
              <a:spcBef>
                <a:spcPts val="0"/>
              </a:spcBef>
              <a:spcAft>
                <a:spcPts val="0"/>
              </a:spcAft>
              <a:buSzPts val="1800"/>
              <a:buChar char="•"/>
            </a:pPr>
            <a:r>
              <a:rPr lang="en-US"/>
              <a:t>Federal Senate</a:t>
            </a:r>
            <a:endParaRPr/>
          </a:p>
          <a:p>
            <a:pPr marL="685800" lvl="1" indent="-228600" algn="l" rtl="0">
              <a:spcBef>
                <a:spcPts val="0"/>
              </a:spcBef>
              <a:spcAft>
                <a:spcPts val="0"/>
              </a:spcAft>
              <a:buSzPts val="1800"/>
              <a:buChar char="•"/>
            </a:pPr>
            <a:r>
              <a:rPr lang="en-US"/>
              <a:t>Superior Justice Tribunal </a:t>
            </a:r>
            <a:endParaRPr/>
          </a:p>
          <a:p>
            <a:pPr marL="685800" lvl="1" indent="-228600" algn="l" rtl="0">
              <a:spcBef>
                <a:spcPts val="0"/>
              </a:spcBef>
              <a:spcAft>
                <a:spcPts val="0"/>
              </a:spcAft>
              <a:buSzPts val="1800"/>
              <a:buChar char="•"/>
            </a:pPr>
            <a:r>
              <a:rPr lang="en-US"/>
              <a:t>Numerous websites of public institutions</a:t>
            </a:r>
            <a:endParaRPr/>
          </a:p>
          <a:p>
            <a:pPr marL="685800" lvl="1" indent="-228600" algn="l" rtl="0">
              <a:spcBef>
                <a:spcPts val="0"/>
              </a:spcBef>
              <a:spcAft>
                <a:spcPts val="0"/>
              </a:spcAft>
              <a:buSzPts val="1800"/>
              <a:buChar char="•"/>
            </a:pPr>
            <a:r>
              <a:rPr lang="en-US"/>
              <a:t>Numerous commercial websites</a:t>
            </a:r>
            <a:endParaRPr/>
          </a:p>
        </p:txBody>
      </p:sp>
      <p:sp>
        <p:nvSpPr>
          <p:cNvPr id="157" name="Google Shape;157;g2b2fe870691_0_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58" name="Google Shape;158;g2b2fe870691_0_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9" name="Google Shape;159;g2b2fe870691_0_88" descr="The Brazilian Federal Government website (gov.br) with VLibras embedded and running."/>
          <p:cNvPicPr preferRelativeResize="0"/>
          <p:nvPr/>
        </p:nvPicPr>
        <p:blipFill>
          <a:blip r:embed="rId3">
            <a:alphaModFix/>
          </a:blip>
          <a:stretch>
            <a:fillRect/>
          </a:stretch>
        </p:blipFill>
        <p:spPr>
          <a:xfrm>
            <a:off x="6112556" y="3066375"/>
            <a:ext cx="5701420" cy="3167450"/>
          </a:xfrm>
          <a:prstGeom prst="rect">
            <a:avLst/>
          </a:prstGeom>
          <a:noFill/>
          <a:ln>
            <a:noFill/>
          </a:ln>
        </p:spPr>
      </p:pic>
      <p:pic>
        <p:nvPicPr>
          <p:cNvPr id="160" name="Google Shape;160;g2b2fe870691_0_88" descr="The image shows Hozana, Icaro, and Guga, the three VLibras avatars, smiling and giving a thumbs up. Hozana is an adult female avatar, Ícaro is an adult female avatar, and Guga is a child avatar."/>
          <p:cNvPicPr preferRelativeResize="0"/>
          <p:nvPr/>
        </p:nvPicPr>
        <p:blipFill rotWithShape="1">
          <a:blip r:embed="rId4">
            <a:alphaModFix/>
          </a:blip>
          <a:srcRect/>
          <a:stretch/>
        </p:blipFill>
        <p:spPr>
          <a:xfrm>
            <a:off x="6824550" y="350900"/>
            <a:ext cx="4114801" cy="24853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2fe870691_0_2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Our Plan for Scaling: The OpenSigns Concept</a:t>
            </a:r>
            <a:endParaRPr/>
          </a:p>
        </p:txBody>
      </p:sp>
      <p:sp>
        <p:nvSpPr>
          <p:cNvPr id="167" name="Google Shape;167;g2b2fe870691_0_2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68" name="Google Shape;168;g2b2fe870691_0_2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9" name="Google Shape;169;g2b2fe870691_0_235"/>
          <p:cNvSpPr txBox="1">
            <a:spLocks noGrp="1"/>
          </p:cNvSpPr>
          <p:nvPr>
            <p:ph type="body" idx="1"/>
          </p:nvPr>
        </p:nvSpPr>
        <p:spPr>
          <a:xfrm>
            <a:off x="685800" y="1563925"/>
            <a:ext cx="10515600" cy="485820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SzPts val="1800"/>
              <a:buChar char="•"/>
            </a:pPr>
            <a:r>
              <a:rPr lang="en-US"/>
              <a:t>Machine Translation into other Sign Languages</a:t>
            </a:r>
            <a:endParaRPr/>
          </a:p>
          <a:p>
            <a:pPr marL="685800" lvl="1" indent="-228600" algn="l" rtl="0">
              <a:spcBef>
                <a:spcPts val="0"/>
              </a:spcBef>
              <a:spcAft>
                <a:spcPts val="0"/>
              </a:spcAft>
              <a:buSzPts val="1800"/>
              <a:buChar char="•"/>
            </a:pPr>
            <a:r>
              <a:rPr lang="en-US"/>
              <a:t>Reuse VLibras components to speedup the development</a:t>
            </a:r>
            <a:endParaRPr/>
          </a:p>
          <a:p>
            <a:pPr marL="685800" lvl="1" indent="-228600" algn="l" rtl="0">
              <a:spcBef>
                <a:spcPts val="0"/>
              </a:spcBef>
              <a:spcAft>
                <a:spcPts val="0"/>
              </a:spcAft>
              <a:buSzPts val="1800"/>
              <a:buChar char="•"/>
            </a:pPr>
            <a:r>
              <a:rPr lang="en-US"/>
              <a:t>Required funding and involvement of sign language experts</a:t>
            </a:r>
            <a:endParaRPr/>
          </a:p>
          <a:p>
            <a:pPr marL="1143000" lvl="2" indent="-228600" algn="l" rtl="0">
              <a:spcBef>
                <a:spcPts val="0"/>
              </a:spcBef>
              <a:spcAft>
                <a:spcPts val="0"/>
              </a:spcAft>
              <a:buSzPts val="1800"/>
              <a:buChar char="•"/>
            </a:pPr>
            <a:r>
              <a:rPr lang="en-US"/>
              <a:t>Creation of a sign vocabulary and database in the target sign language</a:t>
            </a:r>
            <a:endParaRPr/>
          </a:p>
          <a:p>
            <a:pPr marL="0" lvl="0" indent="0" algn="l" rtl="0">
              <a:spcBef>
                <a:spcPts val="0"/>
              </a:spcBef>
              <a:spcAft>
                <a:spcPts val="0"/>
              </a:spcAft>
              <a:buNone/>
            </a:pPr>
            <a:endParaRPr/>
          </a:p>
          <a:p>
            <a:pPr marL="228600" lvl="0" indent="-228600" algn="l" rtl="0">
              <a:spcBef>
                <a:spcPts val="0"/>
              </a:spcBef>
              <a:spcAft>
                <a:spcPts val="0"/>
              </a:spcAft>
              <a:buSzPts val="1800"/>
              <a:buChar char="•"/>
            </a:pPr>
            <a:r>
              <a:rPr lang="en-US"/>
              <a:t>We need to develop sustainable strategies for the evolution and infrastructure financing of VLibras</a:t>
            </a:r>
            <a:endParaRPr/>
          </a:p>
          <a:p>
            <a:pPr marL="685800" lvl="1" indent="-228600" algn="l" rtl="0">
              <a:spcBef>
                <a:spcPts val="0"/>
              </a:spcBef>
              <a:spcAft>
                <a:spcPts val="0"/>
              </a:spcAft>
              <a:buSzPts val="1800"/>
              <a:buChar char="•"/>
            </a:pPr>
            <a:r>
              <a:rPr lang="en-US"/>
              <a:t>VLibras is funded by the Brazilian Federal Government and is subject to the risk of funding interruption when government change.</a:t>
            </a:r>
            <a:endParaRPr/>
          </a:p>
          <a:p>
            <a:pPr marL="0" lvl="0" indent="0" algn="l" rtl="0">
              <a:spcBef>
                <a:spcPts val="0"/>
              </a:spcBef>
              <a:spcAft>
                <a:spcPts val="0"/>
              </a:spcAft>
              <a:buNone/>
            </a:pPr>
            <a:endParaRPr/>
          </a:p>
          <a:p>
            <a:pPr marL="228600" lvl="0" indent="-228600" algn="l" rtl="0">
              <a:spcBef>
                <a:spcPts val="0"/>
              </a:spcBef>
              <a:spcAft>
                <a:spcPts val="0"/>
              </a:spcAft>
              <a:buSzPts val="1800"/>
              <a:buChar char="•"/>
            </a:pPr>
            <a:r>
              <a:rPr lang="en-US"/>
              <a:t>We are open to partnerships and collaborations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2fe870691_0_2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Acknowledgements</a:t>
            </a:r>
            <a:endParaRPr/>
          </a:p>
        </p:txBody>
      </p:sp>
      <p:sp>
        <p:nvSpPr>
          <p:cNvPr id="178" name="Google Shape;178;g2b2fe870691_0_245"/>
          <p:cNvSpPr txBox="1">
            <a:spLocks noGrp="1"/>
          </p:cNvSpPr>
          <p:nvPr>
            <p:ph type="body" idx="1"/>
          </p:nvPr>
        </p:nvSpPr>
        <p:spPr>
          <a:xfrm>
            <a:off x="457200" y="1563925"/>
            <a:ext cx="8153400" cy="485820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SzPts val="1800"/>
              <a:buChar char="•"/>
            </a:pPr>
            <a:r>
              <a:rPr lang="en-US"/>
              <a:t>A special thanks to the Brazilian Federal Government (gov.br) for financing VLibras since 2014, enabling us to achieve these results.</a:t>
            </a:r>
            <a:endParaRPr/>
          </a:p>
          <a:p>
            <a:pPr marL="228600" lvl="0" indent="0" algn="l" rtl="0">
              <a:spcBef>
                <a:spcPts val="0"/>
              </a:spcBef>
              <a:spcAft>
                <a:spcPts val="0"/>
              </a:spcAft>
              <a:buNone/>
            </a:pPr>
            <a:endParaRPr/>
          </a:p>
          <a:p>
            <a:pPr marL="228600" lvl="0" indent="-228600" algn="l" rtl="0">
              <a:spcBef>
                <a:spcPts val="0"/>
              </a:spcBef>
              <a:spcAft>
                <a:spcPts val="0"/>
              </a:spcAft>
              <a:buSzPts val="1800"/>
              <a:buChar char="•"/>
            </a:pPr>
            <a:r>
              <a:rPr lang="en-US"/>
              <a:t>I also extend my congratulations and express special thanks to the two VLibras enthusiasts present here:: </a:t>
            </a:r>
            <a:br>
              <a:rPr lang="en-US"/>
            </a:br>
            <a:endParaRPr/>
          </a:p>
          <a:p>
            <a:pPr marL="685800" lvl="0" indent="-228600" algn="l" rtl="0">
              <a:spcBef>
                <a:spcPts val="0"/>
              </a:spcBef>
              <a:spcAft>
                <a:spcPts val="0"/>
              </a:spcAft>
              <a:buSzPts val="1800"/>
              <a:buChar char="•"/>
            </a:pPr>
            <a:r>
              <a:rPr lang="en-US" b="1"/>
              <a:t>Prof. Dr. Guido Lemos</a:t>
            </a:r>
            <a:r>
              <a:rPr lang="en-US"/>
              <a:t>, founder of LAVID and pioneer of VLibras, and </a:t>
            </a:r>
            <a:endParaRPr/>
          </a:p>
          <a:p>
            <a:pPr marL="914400" lvl="0" indent="0" algn="l" rtl="0">
              <a:spcBef>
                <a:spcPts val="0"/>
              </a:spcBef>
              <a:spcAft>
                <a:spcPts val="0"/>
              </a:spcAft>
              <a:buNone/>
            </a:pPr>
            <a:endParaRPr/>
          </a:p>
          <a:p>
            <a:pPr marL="685800" lvl="0" indent="-228600" algn="l" rtl="0">
              <a:spcBef>
                <a:spcPts val="0"/>
              </a:spcBef>
              <a:spcAft>
                <a:spcPts val="0"/>
              </a:spcAft>
              <a:buSzPts val="1800"/>
              <a:buChar char="•"/>
            </a:pPr>
            <a:r>
              <a:rPr lang="en-US" b="1"/>
              <a:t>Cesar Bonfim</a:t>
            </a:r>
            <a:r>
              <a:rPr lang="en-US"/>
              <a:t>, VLibras representative in the Brazilian Federal Government</a:t>
            </a:r>
            <a:endParaRPr/>
          </a:p>
          <a:p>
            <a:pPr marL="0" lvl="0" indent="0" algn="l" rtl="0">
              <a:lnSpc>
                <a:spcPct val="90000"/>
              </a:lnSpc>
              <a:spcBef>
                <a:spcPts val="1000"/>
              </a:spcBef>
              <a:spcAft>
                <a:spcPts val="0"/>
              </a:spcAft>
              <a:buNone/>
            </a:pPr>
            <a:endParaRPr/>
          </a:p>
        </p:txBody>
      </p:sp>
      <p:pic>
        <p:nvPicPr>
          <p:cNvPr id="179" name="Google Shape;179;g2b2fe870691_0_245" descr="Icaro, the 3D avatar of the VLibras Project, smiling and giving a thumbs-up."/>
          <p:cNvPicPr preferRelativeResize="0"/>
          <p:nvPr/>
        </p:nvPicPr>
        <p:blipFill rotWithShape="1">
          <a:blip r:embed="rId3">
            <a:alphaModFix/>
          </a:blip>
          <a:srcRect/>
          <a:stretch/>
        </p:blipFill>
        <p:spPr>
          <a:xfrm>
            <a:off x="8839212" y="1108823"/>
            <a:ext cx="5142576" cy="4264025"/>
          </a:xfrm>
          <a:prstGeom prst="rect">
            <a:avLst/>
          </a:prstGeom>
          <a:noFill/>
          <a:ln>
            <a:noFill/>
          </a:ln>
        </p:spPr>
      </p:pic>
      <p:sp>
        <p:nvSpPr>
          <p:cNvPr id="176" name="Google Shape;176;g2b2fe870691_0_2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77" name="Google Shape;177;g2b2fe870691_0_2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b347550e63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My Contacts</a:t>
            </a:r>
            <a:endParaRPr/>
          </a:p>
        </p:txBody>
      </p:sp>
      <p:sp>
        <p:nvSpPr>
          <p:cNvPr id="188" name="Google Shape;188;g2b347550e63_0_6"/>
          <p:cNvSpPr txBox="1">
            <a:spLocks noGrp="1"/>
          </p:cNvSpPr>
          <p:nvPr>
            <p:ph type="body" idx="1"/>
          </p:nvPr>
        </p:nvSpPr>
        <p:spPr>
          <a:xfrm>
            <a:off x="457200" y="1563925"/>
            <a:ext cx="8153400" cy="118590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SzPts val="1800"/>
              <a:buChar char="•"/>
            </a:pPr>
            <a:r>
              <a:rPr lang="en-US"/>
              <a:t>LinkedIn: </a:t>
            </a:r>
            <a:r>
              <a:rPr lang="en-US" u="sng">
                <a:solidFill>
                  <a:schemeClr val="hlink"/>
                </a:solidFill>
                <a:hlinkClick r:id="rId3"/>
              </a:rPr>
              <a:t>www.linkedin.com/in/tiago-maritan</a:t>
            </a:r>
            <a:endParaRPr/>
          </a:p>
          <a:p>
            <a:pPr marL="228600" lvl="0" indent="-228600" algn="l" rtl="0">
              <a:spcBef>
                <a:spcPts val="0"/>
              </a:spcBef>
              <a:spcAft>
                <a:spcPts val="0"/>
              </a:spcAft>
              <a:buSzPts val="1800"/>
              <a:buChar char="•"/>
            </a:pPr>
            <a:r>
              <a:rPr lang="en-US"/>
              <a:t>E-mail: </a:t>
            </a:r>
            <a:r>
              <a:rPr lang="en-US" u="sng">
                <a:solidFill>
                  <a:schemeClr val="hlink"/>
                </a:solidFill>
                <a:hlinkClick r:id="rId4"/>
              </a:rPr>
              <a:t>tiagomaritan@lavid.ufpb.br</a:t>
            </a:r>
            <a:endParaRPr/>
          </a:p>
        </p:txBody>
      </p:sp>
      <p:sp>
        <p:nvSpPr>
          <p:cNvPr id="190" name="Google Shape;190;g2b347550e63_0_6"/>
          <p:cNvSpPr txBox="1">
            <a:spLocks noGrp="1"/>
          </p:cNvSpPr>
          <p:nvPr>
            <p:ph type="title"/>
          </p:nvPr>
        </p:nvSpPr>
        <p:spPr>
          <a:xfrm>
            <a:off x="838200" y="29559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VLibras Contacts</a:t>
            </a:r>
            <a:endParaRPr/>
          </a:p>
        </p:txBody>
      </p:sp>
      <p:sp>
        <p:nvSpPr>
          <p:cNvPr id="191" name="Google Shape;191;g2b347550e63_0_6"/>
          <p:cNvSpPr txBox="1">
            <a:spLocks noGrp="1"/>
          </p:cNvSpPr>
          <p:nvPr>
            <p:ph type="body" idx="1"/>
          </p:nvPr>
        </p:nvSpPr>
        <p:spPr>
          <a:xfrm>
            <a:off x="533400" y="4129225"/>
            <a:ext cx="8153400" cy="155490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SzPts val="1800"/>
              <a:buChar char="•"/>
            </a:pPr>
            <a:r>
              <a:rPr lang="en-US"/>
              <a:t>Instagram: @vlibrasoficial</a:t>
            </a:r>
            <a:endParaRPr/>
          </a:p>
          <a:p>
            <a:pPr marL="228600" lvl="0" indent="-228600" algn="l" rtl="0">
              <a:spcBef>
                <a:spcPts val="0"/>
              </a:spcBef>
              <a:spcAft>
                <a:spcPts val="0"/>
              </a:spcAft>
              <a:buSzPts val="1800"/>
              <a:buChar char="•"/>
            </a:pPr>
            <a:r>
              <a:rPr lang="en-US"/>
              <a:t>Facebook: facebook.com/vlibras</a:t>
            </a:r>
            <a:endParaRPr/>
          </a:p>
          <a:p>
            <a:pPr marL="228600" lvl="0" indent="-228600" algn="l" rtl="0">
              <a:spcBef>
                <a:spcPts val="0"/>
              </a:spcBef>
              <a:spcAft>
                <a:spcPts val="0"/>
              </a:spcAft>
              <a:buSzPts val="1800"/>
              <a:buChar char="•"/>
            </a:pPr>
            <a:r>
              <a:rPr lang="en-US"/>
              <a:t>Website: vlibras.gov.br</a:t>
            </a:r>
            <a:endParaRPr/>
          </a:p>
          <a:p>
            <a:pPr marL="0" lvl="0" indent="0" algn="l" rtl="0">
              <a:spcBef>
                <a:spcPts val="0"/>
              </a:spcBef>
              <a:spcAft>
                <a:spcPts val="0"/>
              </a:spcAft>
              <a:buNone/>
            </a:pPr>
            <a:endParaRPr/>
          </a:p>
        </p:txBody>
      </p:sp>
      <p:pic>
        <p:nvPicPr>
          <p:cNvPr id="189" name="Google Shape;189;g2b347550e63_0_6" descr="Icaro, the 3D avatar of the VLibras Project, smiling and giving a thumbs-up."/>
          <p:cNvPicPr preferRelativeResize="0"/>
          <p:nvPr/>
        </p:nvPicPr>
        <p:blipFill rotWithShape="1">
          <a:blip r:embed="rId5">
            <a:alphaModFix/>
          </a:blip>
          <a:srcRect/>
          <a:stretch/>
        </p:blipFill>
        <p:spPr>
          <a:xfrm>
            <a:off x="8839212" y="1108823"/>
            <a:ext cx="5142576" cy="4264025"/>
          </a:xfrm>
          <a:prstGeom prst="rect">
            <a:avLst/>
          </a:prstGeom>
          <a:noFill/>
          <a:ln>
            <a:noFill/>
          </a:ln>
        </p:spPr>
      </p:pic>
      <p:sp>
        <p:nvSpPr>
          <p:cNvPr id="186" name="Google Shape;186;g2b347550e63_0_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87" name="Google Shape;187;g2b347550e63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850</Words>
  <Application>Microsoft Office PowerPoint</Application>
  <PresentationFormat>Widescreen</PresentationFormat>
  <Paragraphs>109</Paragraphs>
  <Slides>9</Slides>
  <Notes>9</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9</vt:i4>
      </vt:variant>
    </vt:vector>
  </HeadingPairs>
  <TitlesOfParts>
    <vt:vector size="12" baseType="lpstr">
      <vt:lpstr>Arial</vt:lpstr>
      <vt:lpstr>Calibri</vt:lpstr>
      <vt:lpstr>Office Theme</vt:lpstr>
      <vt:lpstr>VLibras </vt:lpstr>
      <vt:lpstr>About Us</vt:lpstr>
      <vt:lpstr>Motivation</vt:lpstr>
      <vt:lpstr>VLibras</vt:lpstr>
      <vt:lpstr>VLibras Suite</vt:lpstr>
      <vt:lpstr>Use of VLibras</vt:lpstr>
      <vt:lpstr>Our Plan for Scaling: The OpenSigns Concept</vt:lpstr>
      <vt:lpstr>Acknowledgements</vt:lpstr>
      <vt:lpstr>My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VLibras </dc:title>
  <dc:creator>Katerina Stanton Balazs</dc:creator>
  <cp:lastModifiedBy>Tiago Maritan Ugulino de Araújo</cp:lastModifiedBy>
  <cp:revision>2</cp:revision>
  <dcterms:created xsi:type="dcterms:W3CDTF">2022-12-05T13:52:15Z</dcterms:created>
  <dcterms:modified xsi:type="dcterms:W3CDTF">2024-01-26T12:56:46Z</dcterms:modified>
</cp:coreProperties>
</file>