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8" r:id="rId2"/>
    <p:sldId id="259" r:id="rId3"/>
    <p:sldId id="260" r:id="rId4"/>
    <p:sldId id="261" r:id="rId5"/>
    <p:sldId id="262" r:id="rId6"/>
    <p:sldId id="264" r:id="rId7"/>
    <p:sldId id="265" r:id="rId8"/>
    <p:sldId id="266" r:id="rId9"/>
    <p:sldId id="267"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2B8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77" autoAdjust="0"/>
    <p:restoredTop sz="75497" autoAdjust="0"/>
  </p:normalViewPr>
  <p:slideViewPr>
    <p:cSldViewPr snapToGrid="0">
      <p:cViewPr varScale="1">
        <p:scale>
          <a:sx n="62" d="100"/>
          <a:sy n="62" d="100"/>
        </p:scale>
        <p:origin x="350" y="77"/>
      </p:cViewPr>
      <p:guideLst/>
    </p:cSldViewPr>
  </p:slideViewPr>
  <p:notesTextViewPr>
    <p:cViewPr>
      <p:scale>
        <a:sx n="1" d="1"/>
        <a:sy n="1" d="1"/>
      </p:scale>
      <p:origin x="0" y="0"/>
    </p:cViewPr>
  </p:notesTextViewPr>
  <p:notesViewPr>
    <p:cSldViewPr snapToGrid="0">
      <p:cViewPr varScale="1">
        <p:scale>
          <a:sx n="49" d="100"/>
          <a:sy n="49" d="100"/>
        </p:scale>
        <p:origin x="266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C92A86-C5C9-6113-6AC7-4064BBD094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6277400-9A88-4A14-1B97-2E611F2842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4067AC-4DA6-47DD-9DAA-82F8496AEA1D}" type="datetimeFigureOut">
              <a:rPr lang="en-GB" smtClean="0"/>
              <a:t>02/03/2025</a:t>
            </a:fld>
            <a:endParaRPr lang="en-GB"/>
          </a:p>
        </p:txBody>
      </p:sp>
      <p:sp>
        <p:nvSpPr>
          <p:cNvPr id="4" name="Footer Placeholder 3">
            <a:extLst>
              <a:ext uri="{FF2B5EF4-FFF2-40B4-BE49-F238E27FC236}">
                <a16:creationId xmlns:a16="http://schemas.microsoft.com/office/drawing/2014/main" id="{BA149F3E-834F-ADBB-A517-1E7341E464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0F16239-9E04-27B8-09A3-ACB4AC19F6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62F9E2-E68F-463D-B409-4BB1E4E53707}" type="slidenum">
              <a:rPr lang="en-GB" smtClean="0"/>
              <a:t>‹#›</a:t>
            </a:fld>
            <a:endParaRPr lang="en-GB"/>
          </a:p>
        </p:txBody>
      </p:sp>
    </p:spTree>
    <p:extLst>
      <p:ext uri="{BB962C8B-B14F-4D97-AF65-F5344CB8AC3E}">
        <p14:creationId xmlns:p14="http://schemas.microsoft.com/office/powerpoint/2010/main" val="223648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B6916-6BB4-491D-A9F6-98CF7382B083}" type="datetimeFigureOut">
              <a:rPr lang="en-GB" smtClean="0"/>
              <a:t>02/03/2025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881E3-068B-48DF-8881-A991B8AEA704}" type="slidenum">
              <a:rPr lang="en-GB" smtClean="0"/>
              <a:t>‹#›</a:t>
            </a:fld>
            <a:endParaRPr lang="en-GB"/>
          </a:p>
        </p:txBody>
      </p:sp>
    </p:spTree>
    <p:extLst>
      <p:ext uri="{BB962C8B-B14F-4D97-AF65-F5344CB8AC3E}">
        <p14:creationId xmlns:p14="http://schemas.microsoft.com/office/powerpoint/2010/main" val="973556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add your notes here.</a:t>
            </a:r>
          </a:p>
          <a:p>
            <a:r>
              <a:rPr lang="en-US" dirty="0"/>
              <a:t>Title; First name, last name of speaker(s); Name of Organization, Name of Country, Name of Session (as written in Agenda)</a:t>
            </a:r>
          </a:p>
          <a:p>
            <a:r>
              <a:rPr lang="en-US" dirty="0"/>
              <a:t>#ZeroCon24</a:t>
            </a:r>
          </a:p>
          <a:p>
            <a:r>
              <a:rPr lang="en-US" dirty="0"/>
              <a:t>Day and Time of Session</a:t>
            </a:r>
          </a:p>
          <a:p>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1</a:t>
            </a:fld>
            <a:endParaRPr lang="en-GB"/>
          </a:p>
        </p:txBody>
      </p:sp>
    </p:spTree>
    <p:extLst>
      <p:ext uri="{BB962C8B-B14F-4D97-AF65-F5344CB8AC3E}">
        <p14:creationId xmlns:p14="http://schemas.microsoft.com/office/powerpoint/2010/main" val="1078220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7AD56-4017-BFE1-745A-D2010AF9F3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6C508A-05FB-2AC5-39FC-F5529DA9DE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265E3D-1D11-077C-FBBA-FF92ACB77C32}"/>
              </a:ext>
            </a:extLst>
          </p:cNvPr>
          <p:cNvSpPr>
            <a:spLocks noGrp="1"/>
          </p:cNvSpPr>
          <p:nvPr>
            <p:ph type="body" idx="1"/>
          </p:nvPr>
        </p:nvSpPr>
        <p:spPr/>
        <p:txBody>
          <a:bodyPr/>
          <a:lstStyle/>
          <a:p>
            <a:r>
              <a:rPr lang="en-US" dirty="0"/>
              <a:t>Sample Slide: presenting three points on our project and the relationship to this year’s theme of the Zero Project Conference. Point 1; Point 2; Point 3 connect together </a:t>
            </a:r>
            <a:r>
              <a:rPr lang="en-US"/>
              <a:t>in this way. </a:t>
            </a:r>
            <a:endParaRPr lang="en-GB"/>
          </a:p>
        </p:txBody>
      </p:sp>
      <p:sp>
        <p:nvSpPr>
          <p:cNvPr id="4" name="Slide Number Placeholder 3">
            <a:extLst>
              <a:ext uri="{FF2B5EF4-FFF2-40B4-BE49-F238E27FC236}">
                <a16:creationId xmlns:a16="http://schemas.microsoft.com/office/drawing/2014/main" id="{3DF4F368-78B3-3873-9C69-FB44706FB140}"/>
              </a:ext>
            </a:extLst>
          </p:cNvPr>
          <p:cNvSpPr>
            <a:spLocks noGrp="1"/>
          </p:cNvSpPr>
          <p:nvPr>
            <p:ph type="sldNum" sz="quarter" idx="5"/>
          </p:nvPr>
        </p:nvSpPr>
        <p:spPr/>
        <p:txBody>
          <a:bodyPr/>
          <a:lstStyle/>
          <a:p>
            <a:fld id="{7A8881E3-068B-48DF-8881-A991B8AEA704}" type="slidenum">
              <a:rPr lang="en-GB" smtClean="0"/>
              <a:t>10</a:t>
            </a:fld>
            <a:endParaRPr lang="en-GB"/>
          </a:p>
        </p:txBody>
      </p:sp>
    </p:spTree>
    <p:extLst>
      <p:ext uri="{BB962C8B-B14F-4D97-AF65-F5344CB8AC3E}">
        <p14:creationId xmlns:p14="http://schemas.microsoft.com/office/powerpoint/2010/main" val="2275391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Slide: presenting three points on our project and the relationship to this year’s theme of the Zero Project Conference. Point 1; Point 2; Point 3 connect together </a:t>
            </a:r>
            <a:r>
              <a:rPr lang="en-US"/>
              <a:t>in this way. </a:t>
            </a:r>
            <a:endParaRPr lang="en-GB"/>
          </a:p>
        </p:txBody>
      </p:sp>
      <p:sp>
        <p:nvSpPr>
          <p:cNvPr id="4" name="Slide Number Placeholder 3"/>
          <p:cNvSpPr>
            <a:spLocks noGrp="1"/>
          </p:cNvSpPr>
          <p:nvPr>
            <p:ph type="sldNum" sz="quarter" idx="5"/>
          </p:nvPr>
        </p:nvSpPr>
        <p:spPr/>
        <p:txBody>
          <a:bodyPr/>
          <a:lstStyle/>
          <a:p>
            <a:fld id="{7A8881E3-068B-48DF-8881-A991B8AEA704}" type="slidenum">
              <a:rPr lang="en-GB" smtClean="0"/>
              <a:t>2</a:t>
            </a:fld>
            <a:endParaRPr lang="en-GB"/>
          </a:p>
        </p:txBody>
      </p:sp>
    </p:spTree>
    <p:extLst>
      <p:ext uri="{BB962C8B-B14F-4D97-AF65-F5344CB8AC3E}">
        <p14:creationId xmlns:p14="http://schemas.microsoft.com/office/powerpoint/2010/main" val="2603332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CE245-A021-A2DD-1D43-407F4EA3EC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3D2713-5578-0DCA-53A7-945602E29D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825426-A9B4-7CEA-BBE7-B40024971ED0}"/>
              </a:ext>
            </a:extLst>
          </p:cNvPr>
          <p:cNvSpPr>
            <a:spLocks noGrp="1"/>
          </p:cNvSpPr>
          <p:nvPr>
            <p:ph type="body" idx="1"/>
          </p:nvPr>
        </p:nvSpPr>
        <p:spPr/>
        <p:txBody>
          <a:bodyPr/>
          <a:lstStyle/>
          <a:p>
            <a:r>
              <a:rPr lang="en-US" dirty="0"/>
              <a:t>Sample Slide: presenting three points on our project and the relationship to this year’s theme of the Zero Project Conference. Point 1; Point 2; Point 3 connect together </a:t>
            </a:r>
            <a:r>
              <a:rPr lang="en-US"/>
              <a:t>in this way. </a:t>
            </a:r>
            <a:endParaRPr lang="en-GB"/>
          </a:p>
        </p:txBody>
      </p:sp>
      <p:sp>
        <p:nvSpPr>
          <p:cNvPr id="4" name="Slide Number Placeholder 3">
            <a:extLst>
              <a:ext uri="{FF2B5EF4-FFF2-40B4-BE49-F238E27FC236}">
                <a16:creationId xmlns:a16="http://schemas.microsoft.com/office/drawing/2014/main" id="{47B1CD5F-6D94-99A7-0EA9-EF299A4E63CA}"/>
              </a:ext>
            </a:extLst>
          </p:cNvPr>
          <p:cNvSpPr>
            <a:spLocks noGrp="1"/>
          </p:cNvSpPr>
          <p:nvPr>
            <p:ph type="sldNum" sz="quarter" idx="5"/>
          </p:nvPr>
        </p:nvSpPr>
        <p:spPr/>
        <p:txBody>
          <a:bodyPr/>
          <a:lstStyle/>
          <a:p>
            <a:fld id="{7A8881E3-068B-48DF-8881-A991B8AEA704}" type="slidenum">
              <a:rPr lang="en-GB" smtClean="0"/>
              <a:t>3</a:t>
            </a:fld>
            <a:endParaRPr lang="en-GB"/>
          </a:p>
        </p:txBody>
      </p:sp>
    </p:spTree>
    <p:extLst>
      <p:ext uri="{BB962C8B-B14F-4D97-AF65-F5344CB8AC3E}">
        <p14:creationId xmlns:p14="http://schemas.microsoft.com/office/powerpoint/2010/main" val="3930257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2E757-DE56-15E3-F387-ECB4080990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B2E8FB-C10A-BCB8-6709-D038D432FE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588BAF-D8A4-692A-B2E6-6BC9340A78C7}"/>
              </a:ext>
            </a:extLst>
          </p:cNvPr>
          <p:cNvSpPr>
            <a:spLocks noGrp="1"/>
          </p:cNvSpPr>
          <p:nvPr>
            <p:ph type="body" idx="1"/>
          </p:nvPr>
        </p:nvSpPr>
        <p:spPr/>
        <p:txBody>
          <a:bodyPr/>
          <a:lstStyle/>
          <a:p>
            <a:r>
              <a:rPr lang="en-US" dirty="0"/>
              <a:t>Sample Slide: presenting three points on our project and the relationship to this year’s theme of the Zero Project Conference. Point 1; Point 2; Point 3 connect together </a:t>
            </a:r>
            <a:r>
              <a:rPr lang="en-US"/>
              <a:t>in this way. </a:t>
            </a:r>
            <a:endParaRPr lang="en-GB"/>
          </a:p>
        </p:txBody>
      </p:sp>
      <p:sp>
        <p:nvSpPr>
          <p:cNvPr id="4" name="Slide Number Placeholder 3">
            <a:extLst>
              <a:ext uri="{FF2B5EF4-FFF2-40B4-BE49-F238E27FC236}">
                <a16:creationId xmlns:a16="http://schemas.microsoft.com/office/drawing/2014/main" id="{276A4CFF-7836-CF9D-9BC2-0F59BEA01C3A}"/>
              </a:ext>
            </a:extLst>
          </p:cNvPr>
          <p:cNvSpPr>
            <a:spLocks noGrp="1"/>
          </p:cNvSpPr>
          <p:nvPr>
            <p:ph type="sldNum" sz="quarter" idx="5"/>
          </p:nvPr>
        </p:nvSpPr>
        <p:spPr/>
        <p:txBody>
          <a:bodyPr/>
          <a:lstStyle/>
          <a:p>
            <a:fld id="{7A8881E3-068B-48DF-8881-A991B8AEA704}" type="slidenum">
              <a:rPr lang="en-GB" smtClean="0"/>
              <a:t>4</a:t>
            </a:fld>
            <a:endParaRPr lang="en-GB"/>
          </a:p>
        </p:txBody>
      </p:sp>
    </p:spTree>
    <p:extLst>
      <p:ext uri="{BB962C8B-B14F-4D97-AF65-F5344CB8AC3E}">
        <p14:creationId xmlns:p14="http://schemas.microsoft.com/office/powerpoint/2010/main" val="3183689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7A371-212C-7AD1-97DC-3DA738AD4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F761EC-A968-43B3-5389-6D09D81385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4AAA07-8201-764D-68A5-7E9F60A1EB0D}"/>
              </a:ext>
            </a:extLst>
          </p:cNvPr>
          <p:cNvSpPr>
            <a:spLocks noGrp="1"/>
          </p:cNvSpPr>
          <p:nvPr>
            <p:ph type="body" idx="1"/>
          </p:nvPr>
        </p:nvSpPr>
        <p:spPr/>
        <p:txBody>
          <a:bodyPr/>
          <a:lstStyle/>
          <a:p>
            <a:r>
              <a:rPr lang="en-US" dirty="0"/>
              <a:t>Sample Slide: presenting three points on our project and the relationship to this year’s theme of the Zero Project Conference. Point 1; Point 2; Point 3 connect together </a:t>
            </a:r>
            <a:r>
              <a:rPr lang="en-US"/>
              <a:t>in this way. </a:t>
            </a:r>
            <a:endParaRPr lang="en-GB"/>
          </a:p>
        </p:txBody>
      </p:sp>
      <p:sp>
        <p:nvSpPr>
          <p:cNvPr id="4" name="Slide Number Placeholder 3">
            <a:extLst>
              <a:ext uri="{FF2B5EF4-FFF2-40B4-BE49-F238E27FC236}">
                <a16:creationId xmlns:a16="http://schemas.microsoft.com/office/drawing/2014/main" id="{A0763E1A-D4F9-83B5-7872-9C1046BD44BE}"/>
              </a:ext>
            </a:extLst>
          </p:cNvPr>
          <p:cNvSpPr>
            <a:spLocks noGrp="1"/>
          </p:cNvSpPr>
          <p:nvPr>
            <p:ph type="sldNum" sz="quarter" idx="5"/>
          </p:nvPr>
        </p:nvSpPr>
        <p:spPr/>
        <p:txBody>
          <a:bodyPr/>
          <a:lstStyle/>
          <a:p>
            <a:fld id="{7A8881E3-068B-48DF-8881-A991B8AEA704}" type="slidenum">
              <a:rPr lang="en-GB" smtClean="0"/>
              <a:t>5</a:t>
            </a:fld>
            <a:endParaRPr lang="en-GB"/>
          </a:p>
        </p:txBody>
      </p:sp>
    </p:spTree>
    <p:extLst>
      <p:ext uri="{BB962C8B-B14F-4D97-AF65-F5344CB8AC3E}">
        <p14:creationId xmlns:p14="http://schemas.microsoft.com/office/powerpoint/2010/main" val="2008324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3CE95-8169-DEE2-912C-0625D6CB2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F471F1-22A8-5488-BA32-85E4D1EBBB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568631-2154-A559-CD3D-E4448CDCAF6D}"/>
              </a:ext>
            </a:extLst>
          </p:cNvPr>
          <p:cNvSpPr>
            <a:spLocks noGrp="1"/>
          </p:cNvSpPr>
          <p:nvPr>
            <p:ph type="body" idx="1"/>
          </p:nvPr>
        </p:nvSpPr>
        <p:spPr/>
        <p:txBody>
          <a:bodyPr/>
          <a:lstStyle/>
          <a:p>
            <a:r>
              <a:rPr lang="en-US" dirty="0"/>
              <a:t>Sample Slide: presenting three points on our project and the relationship to this year’s theme of the Zero Project Conference. Point 1; Point 2; Point 3 connect together </a:t>
            </a:r>
            <a:r>
              <a:rPr lang="en-US"/>
              <a:t>in this way. </a:t>
            </a:r>
            <a:endParaRPr lang="en-GB"/>
          </a:p>
        </p:txBody>
      </p:sp>
      <p:sp>
        <p:nvSpPr>
          <p:cNvPr id="4" name="Slide Number Placeholder 3">
            <a:extLst>
              <a:ext uri="{FF2B5EF4-FFF2-40B4-BE49-F238E27FC236}">
                <a16:creationId xmlns:a16="http://schemas.microsoft.com/office/drawing/2014/main" id="{42A7C40A-A971-3D4D-EC3D-6EDB0EAA4708}"/>
              </a:ext>
            </a:extLst>
          </p:cNvPr>
          <p:cNvSpPr>
            <a:spLocks noGrp="1"/>
          </p:cNvSpPr>
          <p:nvPr>
            <p:ph type="sldNum" sz="quarter" idx="5"/>
          </p:nvPr>
        </p:nvSpPr>
        <p:spPr/>
        <p:txBody>
          <a:bodyPr/>
          <a:lstStyle/>
          <a:p>
            <a:fld id="{7A8881E3-068B-48DF-8881-A991B8AEA704}" type="slidenum">
              <a:rPr lang="en-GB" smtClean="0"/>
              <a:t>6</a:t>
            </a:fld>
            <a:endParaRPr lang="en-GB"/>
          </a:p>
        </p:txBody>
      </p:sp>
    </p:spTree>
    <p:extLst>
      <p:ext uri="{BB962C8B-B14F-4D97-AF65-F5344CB8AC3E}">
        <p14:creationId xmlns:p14="http://schemas.microsoft.com/office/powerpoint/2010/main" val="3154804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60ED0-06B5-F031-71D2-A806D4194E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5BB557-589A-27B0-3900-97CD5F6001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8DA93E-BBFD-B478-B0F6-AE91ED1978BD}"/>
              </a:ext>
            </a:extLst>
          </p:cNvPr>
          <p:cNvSpPr>
            <a:spLocks noGrp="1"/>
          </p:cNvSpPr>
          <p:nvPr>
            <p:ph type="body" idx="1"/>
          </p:nvPr>
        </p:nvSpPr>
        <p:spPr/>
        <p:txBody>
          <a:bodyPr/>
          <a:lstStyle/>
          <a:p>
            <a:r>
              <a:rPr lang="en-US" dirty="0"/>
              <a:t>Sample Slide: presenting three points on our project and the relationship to this year’s theme of the Zero Project Conference. Point 1; Point 2; Point 3 connect together </a:t>
            </a:r>
            <a:r>
              <a:rPr lang="en-US"/>
              <a:t>in this way. </a:t>
            </a:r>
            <a:endParaRPr lang="en-GB"/>
          </a:p>
        </p:txBody>
      </p:sp>
      <p:sp>
        <p:nvSpPr>
          <p:cNvPr id="4" name="Slide Number Placeholder 3">
            <a:extLst>
              <a:ext uri="{FF2B5EF4-FFF2-40B4-BE49-F238E27FC236}">
                <a16:creationId xmlns:a16="http://schemas.microsoft.com/office/drawing/2014/main" id="{7997F60F-BA9C-F294-B211-E434B0269623}"/>
              </a:ext>
            </a:extLst>
          </p:cNvPr>
          <p:cNvSpPr>
            <a:spLocks noGrp="1"/>
          </p:cNvSpPr>
          <p:nvPr>
            <p:ph type="sldNum" sz="quarter" idx="5"/>
          </p:nvPr>
        </p:nvSpPr>
        <p:spPr/>
        <p:txBody>
          <a:bodyPr/>
          <a:lstStyle/>
          <a:p>
            <a:fld id="{7A8881E3-068B-48DF-8881-A991B8AEA704}" type="slidenum">
              <a:rPr lang="en-GB" smtClean="0"/>
              <a:t>7</a:t>
            </a:fld>
            <a:endParaRPr lang="en-GB"/>
          </a:p>
        </p:txBody>
      </p:sp>
    </p:spTree>
    <p:extLst>
      <p:ext uri="{BB962C8B-B14F-4D97-AF65-F5344CB8AC3E}">
        <p14:creationId xmlns:p14="http://schemas.microsoft.com/office/powerpoint/2010/main" val="2878855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FD0CB-C9BE-0C9A-CA1A-29371469AF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3244F8-D9D5-7182-72A2-B40ACD7571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2433F2-7DCE-217F-D4AC-C7EE68594A9B}"/>
              </a:ext>
            </a:extLst>
          </p:cNvPr>
          <p:cNvSpPr>
            <a:spLocks noGrp="1"/>
          </p:cNvSpPr>
          <p:nvPr>
            <p:ph type="body" idx="1"/>
          </p:nvPr>
        </p:nvSpPr>
        <p:spPr/>
        <p:txBody>
          <a:bodyPr/>
          <a:lstStyle/>
          <a:p>
            <a:r>
              <a:rPr lang="en-US" dirty="0"/>
              <a:t>Sample Slide: presenting three points on our project and the relationship to this year’s theme of the Zero Project Conference. Point 1; Point 2; Point 3 connect together </a:t>
            </a:r>
            <a:r>
              <a:rPr lang="en-US"/>
              <a:t>in this way. </a:t>
            </a:r>
            <a:endParaRPr lang="en-GB"/>
          </a:p>
        </p:txBody>
      </p:sp>
      <p:sp>
        <p:nvSpPr>
          <p:cNvPr id="4" name="Slide Number Placeholder 3">
            <a:extLst>
              <a:ext uri="{FF2B5EF4-FFF2-40B4-BE49-F238E27FC236}">
                <a16:creationId xmlns:a16="http://schemas.microsoft.com/office/drawing/2014/main" id="{EA81E3B4-0722-7C84-76DD-32D150D07A48}"/>
              </a:ext>
            </a:extLst>
          </p:cNvPr>
          <p:cNvSpPr>
            <a:spLocks noGrp="1"/>
          </p:cNvSpPr>
          <p:nvPr>
            <p:ph type="sldNum" sz="quarter" idx="5"/>
          </p:nvPr>
        </p:nvSpPr>
        <p:spPr/>
        <p:txBody>
          <a:bodyPr/>
          <a:lstStyle/>
          <a:p>
            <a:fld id="{7A8881E3-068B-48DF-8881-A991B8AEA704}" type="slidenum">
              <a:rPr lang="en-GB" smtClean="0"/>
              <a:t>8</a:t>
            </a:fld>
            <a:endParaRPr lang="en-GB"/>
          </a:p>
        </p:txBody>
      </p:sp>
    </p:spTree>
    <p:extLst>
      <p:ext uri="{BB962C8B-B14F-4D97-AF65-F5344CB8AC3E}">
        <p14:creationId xmlns:p14="http://schemas.microsoft.com/office/powerpoint/2010/main" val="3802621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D1CDC-61DC-4225-E56C-4BFDC8F854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C77B7F-8EEC-1711-4977-9EA66DDF62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21F21C-8240-6ABF-C45B-97448799C35E}"/>
              </a:ext>
            </a:extLst>
          </p:cNvPr>
          <p:cNvSpPr>
            <a:spLocks noGrp="1"/>
          </p:cNvSpPr>
          <p:nvPr>
            <p:ph type="body" idx="1"/>
          </p:nvPr>
        </p:nvSpPr>
        <p:spPr/>
        <p:txBody>
          <a:bodyPr/>
          <a:lstStyle/>
          <a:p>
            <a:r>
              <a:rPr lang="en-US" dirty="0"/>
              <a:t>Sample Slide: presenting three points on our project and the relationship to this year’s theme of the Zero Project Conference. Point 1; Point 2; Point 3 connect together </a:t>
            </a:r>
            <a:r>
              <a:rPr lang="en-US"/>
              <a:t>in this way. </a:t>
            </a:r>
            <a:endParaRPr lang="en-GB"/>
          </a:p>
        </p:txBody>
      </p:sp>
      <p:sp>
        <p:nvSpPr>
          <p:cNvPr id="4" name="Slide Number Placeholder 3">
            <a:extLst>
              <a:ext uri="{FF2B5EF4-FFF2-40B4-BE49-F238E27FC236}">
                <a16:creationId xmlns:a16="http://schemas.microsoft.com/office/drawing/2014/main" id="{5D05373A-EA3A-EF76-C8AA-BE296429A175}"/>
              </a:ext>
            </a:extLst>
          </p:cNvPr>
          <p:cNvSpPr>
            <a:spLocks noGrp="1"/>
          </p:cNvSpPr>
          <p:nvPr>
            <p:ph type="sldNum" sz="quarter" idx="5"/>
          </p:nvPr>
        </p:nvSpPr>
        <p:spPr/>
        <p:txBody>
          <a:bodyPr/>
          <a:lstStyle/>
          <a:p>
            <a:fld id="{7A8881E3-068B-48DF-8881-A991B8AEA704}" type="slidenum">
              <a:rPr lang="en-GB" smtClean="0"/>
              <a:t>9</a:t>
            </a:fld>
            <a:endParaRPr lang="en-GB"/>
          </a:p>
        </p:txBody>
      </p:sp>
    </p:spTree>
    <p:extLst>
      <p:ext uri="{BB962C8B-B14F-4D97-AF65-F5344CB8AC3E}">
        <p14:creationId xmlns:p14="http://schemas.microsoft.com/office/powerpoint/2010/main" val="7586300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B8CD-9207-0F5A-87AB-B27A517BCE8C}"/>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AA2C4F2-5991-51CC-558C-A4D5E1F7B1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4EA569FD-5A00-3B11-103C-21BA8A71B265}"/>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9" name="Picture 8" descr="Zero Project Plant: an icon showing a green seedling breaking through a circle.">
            <a:extLst>
              <a:ext uri="{FF2B5EF4-FFF2-40B4-BE49-F238E27FC236}">
                <a16:creationId xmlns:a16="http://schemas.microsoft.com/office/drawing/2014/main" id="{0F1C7164-87D9-4217-364F-45206FDAD5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
        <p:nvSpPr>
          <p:cNvPr id="7" name="TextBox 6">
            <a:extLst>
              <a:ext uri="{FF2B5EF4-FFF2-40B4-BE49-F238E27FC236}">
                <a16:creationId xmlns:a16="http://schemas.microsoft.com/office/drawing/2014/main" id="{8F0236DA-C301-789C-C8AF-938A5F826071}"/>
              </a:ext>
            </a:extLst>
          </p:cNvPr>
          <p:cNvSpPr txBox="1"/>
          <p:nvPr userDrawn="1"/>
        </p:nvSpPr>
        <p:spPr>
          <a:xfrm>
            <a:off x="393290" y="276328"/>
            <a:ext cx="8339893" cy="584775"/>
          </a:xfrm>
          <a:prstGeom prst="rect">
            <a:avLst/>
          </a:prstGeom>
          <a:noFill/>
        </p:spPr>
        <p:txBody>
          <a:bodyPr wrap="square">
            <a:spAutoFit/>
          </a:bodyPr>
          <a:lstStyle/>
          <a:p>
            <a:r>
              <a:rPr lang="en-US" sz="3200" b="0" dirty="0">
                <a:solidFill>
                  <a:srgbClr val="2B882E"/>
                </a:solidFill>
                <a:latin typeface="Arial" panose="020B0604020202020204" pitchFamily="34" charset="0"/>
                <a:cs typeface="Arial" panose="020B0604020202020204" pitchFamily="34" charset="0"/>
              </a:rPr>
              <a:t>Zero Project Conference 2025 (#ZeroCon25)</a:t>
            </a:r>
            <a:endParaRPr lang="en-GB" sz="3200" b="0" dirty="0">
              <a:solidFill>
                <a:srgbClr val="2B882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25722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9A398-607E-19AA-2FA2-6A9486FF41E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67A71F-93D1-3FE1-9D98-47190B6F93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4B76AF-A44B-BCC8-6368-2FCB924767B6}"/>
              </a:ext>
            </a:extLst>
          </p:cNvPr>
          <p:cNvSpPr>
            <a:spLocks noGrp="1"/>
          </p:cNvSpPr>
          <p:nvPr>
            <p:ph type="dt" sz="half" idx="10"/>
          </p:nvPr>
        </p:nvSpPr>
        <p:spPr/>
        <p:txBody>
          <a:bodyPr/>
          <a:lstStyle/>
          <a:p>
            <a:fld id="{952FF940-A1E4-49C1-A94C-258B66B1FEFB}" type="datetime1">
              <a:rPr lang="en-GB" smtClean="0"/>
              <a:t>02/03/2025</a:t>
            </a:fld>
            <a:endParaRPr lang="en-GB"/>
          </a:p>
        </p:txBody>
      </p:sp>
      <p:sp>
        <p:nvSpPr>
          <p:cNvPr id="5" name="Footer Placeholder 4">
            <a:extLst>
              <a:ext uri="{FF2B5EF4-FFF2-40B4-BE49-F238E27FC236}">
                <a16:creationId xmlns:a16="http://schemas.microsoft.com/office/drawing/2014/main" id="{428CFEDC-9A6E-A3AD-47BB-4544BD985678}"/>
              </a:ext>
            </a:extLst>
          </p:cNvPr>
          <p:cNvSpPr>
            <a:spLocks noGrp="1"/>
          </p:cNvSpPr>
          <p:nvPr>
            <p:ph type="ftr" sz="quarter" idx="11"/>
          </p:nvPr>
        </p:nvSpPr>
        <p:spPr/>
        <p:txBody>
          <a:bodyPr/>
          <a:lstStyle/>
          <a:p>
            <a:r>
              <a:rPr lang="en-US" dirty="0"/>
              <a:t>#ZeroCon25</a:t>
            </a:r>
            <a:endParaRPr lang="en-GB" dirty="0"/>
          </a:p>
        </p:txBody>
      </p:sp>
      <p:sp>
        <p:nvSpPr>
          <p:cNvPr id="6" name="Slide Number Placeholder 5">
            <a:extLst>
              <a:ext uri="{FF2B5EF4-FFF2-40B4-BE49-F238E27FC236}">
                <a16:creationId xmlns:a16="http://schemas.microsoft.com/office/drawing/2014/main" id="{9A38CCB9-6F66-B343-A239-09809FB7E75D}"/>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D6B42D19-6742-C21D-3E3A-50AF0056C0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011962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8C57BD-472C-6054-F85B-C6E7EBFD78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A5734E-BF7C-6ADA-36DF-8345F81F3D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9FA9AB-245D-7C9C-7F7C-F0DDADFC869E}"/>
              </a:ext>
            </a:extLst>
          </p:cNvPr>
          <p:cNvSpPr>
            <a:spLocks noGrp="1"/>
          </p:cNvSpPr>
          <p:nvPr>
            <p:ph type="dt" sz="half" idx="10"/>
          </p:nvPr>
        </p:nvSpPr>
        <p:spPr/>
        <p:txBody>
          <a:bodyPr/>
          <a:lstStyle/>
          <a:p>
            <a:fld id="{30DA194E-3B7B-4619-9F0B-8946120CC2C2}" type="datetime1">
              <a:rPr lang="en-GB" smtClean="0"/>
              <a:t>02/03/2025</a:t>
            </a:fld>
            <a:endParaRPr lang="en-GB"/>
          </a:p>
        </p:txBody>
      </p:sp>
      <p:sp>
        <p:nvSpPr>
          <p:cNvPr id="6" name="Slide Number Placeholder 5">
            <a:extLst>
              <a:ext uri="{FF2B5EF4-FFF2-40B4-BE49-F238E27FC236}">
                <a16:creationId xmlns:a16="http://schemas.microsoft.com/office/drawing/2014/main" id="{B88715A0-7D97-C371-F46C-459234CE37EA}"/>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A92BB482-4C0F-1893-218E-340DCE3E41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930465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2CDE7-D24B-A1C8-5E44-202ABECFC7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62AA8D-420E-E8B5-CDB6-88D3206323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C8133A-0964-2A2C-F557-E8A9D21E46C6}"/>
              </a:ext>
            </a:extLst>
          </p:cNvPr>
          <p:cNvSpPr>
            <a:spLocks noGrp="1"/>
          </p:cNvSpPr>
          <p:nvPr>
            <p:ph type="dt" sz="half" idx="10"/>
          </p:nvPr>
        </p:nvSpPr>
        <p:spPr/>
        <p:txBody>
          <a:bodyPr/>
          <a:lstStyle/>
          <a:p>
            <a:fld id="{BB89F230-EE29-4360-9E5D-C4AB95018DB3}" type="datetime1">
              <a:rPr lang="en-GB" smtClean="0"/>
              <a:t>02/03/2025</a:t>
            </a:fld>
            <a:endParaRPr lang="en-GB"/>
          </a:p>
        </p:txBody>
      </p:sp>
      <p:sp>
        <p:nvSpPr>
          <p:cNvPr id="5" name="Footer Placeholder 4">
            <a:extLst>
              <a:ext uri="{FF2B5EF4-FFF2-40B4-BE49-F238E27FC236}">
                <a16:creationId xmlns:a16="http://schemas.microsoft.com/office/drawing/2014/main" id="{026AD633-B6D6-91FA-64FB-501EA2FB2B77}"/>
              </a:ext>
            </a:extLst>
          </p:cNvPr>
          <p:cNvSpPr>
            <a:spLocks noGrp="1"/>
          </p:cNvSpPr>
          <p:nvPr>
            <p:ph type="ftr" sz="quarter" idx="11"/>
          </p:nvPr>
        </p:nvSpPr>
        <p:spPr/>
        <p:txBody>
          <a:bodyPr/>
          <a:lstStyle/>
          <a:p>
            <a:r>
              <a:rPr lang="en-US" dirty="0"/>
              <a:t>#ZeroCon25</a:t>
            </a:r>
            <a:endParaRPr lang="en-GB" dirty="0"/>
          </a:p>
        </p:txBody>
      </p:sp>
      <p:sp>
        <p:nvSpPr>
          <p:cNvPr id="6" name="Slide Number Placeholder 5">
            <a:extLst>
              <a:ext uri="{FF2B5EF4-FFF2-40B4-BE49-F238E27FC236}">
                <a16:creationId xmlns:a16="http://schemas.microsoft.com/office/drawing/2014/main" id="{F7EAAD51-9D5D-25E1-F465-809F007ECFE0}"/>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7A3ADA9-529C-6BD8-8B18-D897077722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57203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D86FF-9CEB-1D25-2E90-369E9B0FF7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E08384C-F6AC-F088-2F50-A86FF934D8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C40FCB-67DF-CE66-B624-667997970E05}"/>
              </a:ext>
            </a:extLst>
          </p:cNvPr>
          <p:cNvSpPr>
            <a:spLocks noGrp="1"/>
          </p:cNvSpPr>
          <p:nvPr>
            <p:ph type="dt" sz="half" idx="10"/>
          </p:nvPr>
        </p:nvSpPr>
        <p:spPr/>
        <p:txBody>
          <a:bodyPr/>
          <a:lstStyle/>
          <a:p>
            <a:fld id="{CE7C451A-BAE8-4BB7-B4A9-840375C61CF2}" type="datetime1">
              <a:rPr lang="en-GB" smtClean="0"/>
              <a:t>02/03/2025</a:t>
            </a:fld>
            <a:endParaRPr lang="en-GB"/>
          </a:p>
        </p:txBody>
      </p:sp>
      <p:sp>
        <p:nvSpPr>
          <p:cNvPr id="5" name="Footer Placeholder 4">
            <a:extLst>
              <a:ext uri="{FF2B5EF4-FFF2-40B4-BE49-F238E27FC236}">
                <a16:creationId xmlns:a16="http://schemas.microsoft.com/office/drawing/2014/main" id="{96D9611E-370E-03AF-C519-6268D0A6631F}"/>
              </a:ext>
            </a:extLst>
          </p:cNvPr>
          <p:cNvSpPr>
            <a:spLocks noGrp="1"/>
          </p:cNvSpPr>
          <p:nvPr>
            <p:ph type="ftr" sz="quarter" idx="11"/>
          </p:nvPr>
        </p:nvSpPr>
        <p:spPr/>
        <p:txBody>
          <a:bodyPr/>
          <a:lstStyle/>
          <a:p>
            <a:r>
              <a:rPr lang="en-US" dirty="0"/>
              <a:t>#ZeroCon25</a:t>
            </a:r>
            <a:endParaRPr lang="en-GB" dirty="0"/>
          </a:p>
        </p:txBody>
      </p:sp>
      <p:sp>
        <p:nvSpPr>
          <p:cNvPr id="6" name="Slide Number Placeholder 5">
            <a:extLst>
              <a:ext uri="{FF2B5EF4-FFF2-40B4-BE49-F238E27FC236}">
                <a16:creationId xmlns:a16="http://schemas.microsoft.com/office/drawing/2014/main" id="{F9F8EE00-A0DC-F045-A7B2-6D6970D172FB}"/>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8684AF3-AE79-E964-B9D1-32174968E2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232813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0645F-4ADB-34A8-8348-8DA5EC0B3F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7DEFF4-799C-B171-FDEC-9F32D3683D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2E9D5E4-9475-B9C9-B19F-C6F90A2573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D3DB3A-533A-A389-C798-9BB43D1F7DA4}"/>
              </a:ext>
            </a:extLst>
          </p:cNvPr>
          <p:cNvSpPr>
            <a:spLocks noGrp="1"/>
          </p:cNvSpPr>
          <p:nvPr>
            <p:ph type="dt" sz="half" idx="10"/>
          </p:nvPr>
        </p:nvSpPr>
        <p:spPr/>
        <p:txBody>
          <a:bodyPr/>
          <a:lstStyle/>
          <a:p>
            <a:fld id="{551F48CE-F800-44D8-9FB8-C2F14BB717AF}" type="datetime1">
              <a:rPr lang="en-GB" smtClean="0"/>
              <a:t>02/03/2025</a:t>
            </a:fld>
            <a:endParaRPr lang="en-GB"/>
          </a:p>
        </p:txBody>
      </p:sp>
      <p:sp>
        <p:nvSpPr>
          <p:cNvPr id="6" name="Footer Placeholder 5">
            <a:extLst>
              <a:ext uri="{FF2B5EF4-FFF2-40B4-BE49-F238E27FC236}">
                <a16:creationId xmlns:a16="http://schemas.microsoft.com/office/drawing/2014/main" id="{5A692D28-6A9A-84C4-8E6F-E19FDA416BEF}"/>
              </a:ext>
            </a:extLst>
          </p:cNvPr>
          <p:cNvSpPr>
            <a:spLocks noGrp="1"/>
          </p:cNvSpPr>
          <p:nvPr>
            <p:ph type="ftr" sz="quarter" idx="11"/>
          </p:nvPr>
        </p:nvSpPr>
        <p:spPr/>
        <p:txBody>
          <a:bodyPr/>
          <a:lstStyle/>
          <a:p>
            <a:r>
              <a:rPr lang="en-US" dirty="0"/>
              <a:t>#ZeroCon25</a:t>
            </a:r>
            <a:endParaRPr lang="en-GB" dirty="0"/>
          </a:p>
        </p:txBody>
      </p:sp>
      <p:sp>
        <p:nvSpPr>
          <p:cNvPr id="7" name="Slide Number Placeholder 6">
            <a:extLst>
              <a:ext uri="{FF2B5EF4-FFF2-40B4-BE49-F238E27FC236}">
                <a16:creationId xmlns:a16="http://schemas.microsoft.com/office/drawing/2014/main" id="{F67EFDAC-0A32-E484-69C9-CAC7902FDD0B}"/>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509410CA-2628-6086-32C8-F078A3F00D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14812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298A-1F8E-C04A-F0FC-303981F8889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04B0BE-77C8-FC6F-2D01-52EA579BE8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30E7F1-9FCB-C624-0AD0-0B4362A9CC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940BA5-6077-6C83-9A0A-D929E1353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1A5F4E-F46E-F9D4-EB91-01F3AF3BB7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A89E74-A823-F039-110E-16DB1050A213}"/>
              </a:ext>
            </a:extLst>
          </p:cNvPr>
          <p:cNvSpPr>
            <a:spLocks noGrp="1"/>
          </p:cNvSpPr>
          <p:nvPr>
            <p:ph type="dt" sz="half" idx="10"/>
          </p:nvPr>
        </p:nvSpPr>
        <p:spPr/>
        <p:txBody>
          <a:bodyPr/>
          <a:lstStyle/>
          <a:p>
            <a:fld id="{76BEAA53-9EBB-475F-81CE-60A0FA17D35A}" type="datetime1">
              <a:rPr lang="en-GB" smtClean="0"/>
              <a:t>02/03/2025</a:t>
            </a:fld>
            <a:endParaRPr lang="en-GB"/>
          </a:p>
        </p:txBody>
      </p:sp>
      <p:sp>
        <p:nvSpPr>
          <p:cNvPr id="8" name="Footer Placeholder 7">
            <a:extLst>
              <a:ext uri="{FF2B5EF4-FFF2-40B4-BE49-F238E27FC236}">
                <a16:creationId xmlns:a16="http://schemas.microsoft.com/office/drawing/2014/main" id="{6D5C4120-5D85-2DAB-1B82-679CBFE0F312}"/>
              </a:ext>
            </a:extLst>
          </p:cNvPr>
          <p:cNvSpPr>
            <a:spLocks noGrp="1"/>
          </p:cNvSpPr>
          <p:nvPr>
            <p:ph type="ftr" sz="quarter" idx="11"/>
          </p:nvPr>
        </p:nvSpPr>
        <p:spPr/>
        <p:txBody>
          <a:bodyPr/>
          <a:lstStyle/>
          <a:p>
            <a:r>
              <a:rPr lang="en-US" dirty="0"/>
              <a:t>#ZeroCon25</a:t>
            </a:r>
            <a:endParaRPr lang="en-GB" dirty="0"/>
          </a:p>
        </p:txBody>
      </p:sp>
      <p:sp>
        <p:nvSpPr>
          <p:cNvPr id="9" name="Slide Number Placeholder 8">
            <a:extLst>
              <a:ext uri="{FF2B5EF4-FFF2-40B4-BE49-F238E27FC236}">
                <a16:creationId xmlns:a16="http://schemas.microsoft.com/office/drawing/2014/main" id="{B22AED93-B0A6-16E2-54DD-BAC7D1CFF05C}"/>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10" name="Picture 9" descr="Zero Project Plant: an icon showing a green seedling breaking through a circle.">
            <a:extLst>
              <a:ext uri="{FF2B5EF4-FFF2-40B4-BE49-F238E27FC236}">
                <a16:creationId xmlns:a16="http://schemas.microsoft.com/office/drawing/2014/main" id="{6C21E80C-5188-0E99-CB29-5452401034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3297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EC525-402E-F69C-210B-5268E9E93C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2CFC308-6A34-9878-DECA-D72CAED76938}"/>
              </a:ext>
            </a:extLst>
          </p:cNvPr>
          <p:cNvSpPr>
            <a:spLocks noGrp="1"/>
          </p:cNvSpPr>
          <p:nvPr>
            <p:ph type="dt" sz="half" idx="10"/>
          </p:nvPr>
        </p:nvSpPr>
        <p:spPr/>
        <p:txBody>
          <a:bodyPr/>
          <a:lstStyle/>
          <a:p>
            <a:fld id="{323E1DF0-723F-4583-B7C7-FD8C4EA08810}" type="datetime1">
              <a:rPr lang="en-GB" smtClean="0"/>
              <a:t>02/03/2025</a:t>
            </a:fld>
            <a:endParaRPr lang="en-GB"/>
          </a:p>
        </p:txBody>
      </p:sp>
      <p:sp>
        <p:nvSpPr>
          <p:cNvPr id="4" name="Footer Placeholder 3">
            <a:extLst>
              <a:ext uri="{FF2B5EF4-FFF2-40B4-BE49-F238E27FC236}">
                <a16:creationId xmlns:a16="http://schemas.microsoft.com/office/drawing/2014/main" id="{6250079B-A083-6A7F-4194-BA4D85C4883C}"/>
              </a:ext>
            </a:extLst>
          </p:cNvPr>
          <p:cNvSpPr>
            <a:spLocks noGrp="1"/>
          </p:cNvSpPr>
          <p:nvPr>
            <p:ph type="ftr" sz="quarter" idx="11"/>
          </p:nvPr>
        </p:nvSpPr>
        <p:spPr/>
        <p:txBody>
          <a:bodyPr/>
          <a:lstStyle/>
          <a:p>
            <a:r>
              <a:rPr lang="en-US" dirty="0"/>
              <a:t>#ZeroCon25</a:t>
            </a:r>
            <a:endParaRPr lang="en-GB" dirty="0"/>
          </a:p>
        </p:txBody>
      </p:sp>
      <p:sp>
        <p:nvSpPr>
          <p:cNvPr id="5" name="Slide Number Placeholder 4">
            <a:extLst>
              <a:ext uri="{FF2B5EF4-FFF2-40B4-BE49-F238E27FC236}">
                <a16:creationId xmlns:a16="http://schemas.microsoft.com/office/drawing/2014/main" id="{206EC79D-9860-3786-8D4E-46E02CC0ECE3}"/>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6" name="Picture 5" descr="Zero Project Plant: an icon showing a green seedling breaking through a circle.">
            <a:extLst>
              <a:ext uri="{FF2B5EF4-FFF2-40B4-BE49-F238E27FC236}">
                <a16:creationId xmlns:a16="http://schemas.microsoft.com/office/drawing/2014/main" id="{9B978296-E8D6-80D7-911A-F4F68A8F61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839318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DBA8C4-CBF7-6C7C-BB26-6A44D83DE51B}"/>
              </a:ext>
            </a:extLst>
          </p:cNvPr>
          <p:cNvSpPr>
            <a:spLocks noGrp="1"/>
          </p:cNvSpPr>
          <p:nvPr>
            <p:ph type="dt" sz="half" idx="10"/>
          </p:nvPr>
        </p:nvSpPr>
        <p:spPr/>
        <p:txBody>
          <a:bodyPr/>
          <a:lstStyle/>
          <a:p>
            <a:fld id="{920F14AC-2947-477D-A5A3-42D95CFB8153}" type="datetime1">
              <a:rPr lang="en-GB" smtClean="0"/>
              <a:t>02/03/2025</a:t>
            </a:fld>
            <a:endParaRPr lang="en-GB"/>
          </a:p>
        </p:txBody>
      </p:sp>
      <p:sp>
        <p:nvSpPr>
          <p:cNvPr id="3" name="Footer Placeholder 2">
            <a:extLst>
              <a:ext uri="{FF2B5EF4-FFF2-40B4-BE49-F238E27FC236}">
                <a16:creationId xmlns:a16="http://schemas.microsoft.com/office/drawing/2014/main" id="{C0A765CF-3B46-DDD1-5D61-DEE3956934CA}"/>
              </a:ext>
            </a:extLst>
          </p:cNvPr>
          <p:cNvSpPr>
            <a:spLocks noGrp="1"/>
          </p:cNvSpPr>
          <p:nvPr>
            <p:ph type="ftr" sz="quarter" idx="11"/>
          </p:nvPr>
        </p:nvSpPr>
        <p:spPr/>
        <p:txBody>
          <a:bodyPr/>
          <a:lstStyle/>
          <a:p>
            <a:r>
              <a:rPr lang="en-US" dirty="0"/>
              <a:t>#ZeroCon25</a:t>
            </a:r>
            <a:endParaRPr lang="en-GB" dirty="0"/>
          </a:p>
        </p:txBody>
      </p:sp>
      <p:sp>
        <p:nvSpPr>
          <p:cNvPr id="4" name="Slide Number Placeholder 3">
            <a:extLst>
              <a:ext uri="{FF2B5EF4-FFF2-40B4-BE49-F238E27FC236}">
                <a16:creationId xmlns:a16="http://schemas.microsoft.com/office/drawing/2014/main" id="{DD92119D-5AC0-FA92-AC8A-20B4D8168F90}"/>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5" name="Picture 4" descr="Zero Project Plant: an icon showing a green seedling breaking through a circle.">
            <a:extLst>
              <a:ext uri="{FF2B5EF4-FFF2-40B4-BE49-F238E27FC236}">
                <a16:creationId xmlns:a16="http://schemas.microsoft.com/office/drawing/2014/main" id="{D0459225-7B96-6284-00B2-CF639F8926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4252805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85413-E692-6DD2-584B-C153D1CDA3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1573494-908C-8287-2878-B8109DD71A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E99BDB-AE6B-E7B3-79DD-6DA3BEF43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EEE4D6-70C6-0DAC-3D3B-CEF908DC77D5}"/>
              </a:ext>
            </a:extLst>
          </p:cNvPr>
          <p:cNvSpPr>
            <a:spLocks noGrp="1"/>
          </p:cNvSpPr>
          <p:nvPr>
            <p:ph type="dt" sz="half" idx="10"/>
          </p:nvPr>
        </p:nvSpPr>
        <p:spPr/>
        <p:txBody>
          <a:bodyPr/>
          <a:lstStyle/>
          <a:p>
            <a:fld id="{48BA894F-2169-40F5-A488-0DED1E32D92D}" type="datetime1">
              <a:rPr lang="en-GB" smtClean="0"/>
              <a:t>02/03/2025</a:t>
            </a:fld>
            <a:endParaRPr lang="en-GB"/>
          </a:p>
        </p:txBody>
      </p:sp>
      <p:sp>
        <p:nvSpPr>
          <p:cNvPr id="6" name="Footer Placeholder 5">
            <a:extLst>
              <a:ext uri="{FF2B5EF4-FFF2-40B4-BE49-F238E27FC236}">
                <a16:creationId xmlns:a16="http://schemas.microsoft.com/office/drawing/2014/main" id="{F49C3971-79A3-C209-564C-BD5D9D86E4C7}"/>
              </a:ext>
            </a:extLst>
          </p:cNvPr>
          <p:cNvSpPr>
            <a:spLocks noGrp="1"/>
          </p:cNvSpPr>
          <p:nvPr>
            <p:ph type="ftr" sz="quarter" idx="11"/>
          </p:nvPr>
        </p:nvSpPr>
        <p:spPr/>
        <p:txBody>
          <a:bodyPr/>
          <a:lstStyle/>
          <a:p>
            <a:r>
              <a:rPr lang="en-US" dirty="0"/>
              <a:t>#ZeroCon25</a:t>
            </a:r>
            <a:endParaRPr lang="en-GB" dirty="0"/>
          </a:p>
        </p:txBody>
      </p:sp>
      <p:sp>
        <p:nvSpPr>
          <p:cNvPr id="7" name="Slide Number Placeholder 6">
            <a:extLst>
              <a:ext uri="{FF2B5EF4-FFF2-40B4-BE49-F238E27FC236}">
                <a16:creationId xmlns:a16="http://schemas.microsoft.com/office/drawing/2014/main" id="{30402702-277B-3ACF-851A-C0C404ED8B54}"/>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2A8373D0-4AD4-04E7-6DAC-6E1FA94700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98966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3E06-41AF-0ACA-CCBD-F5BAB7AC3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6BC9B1-E8C2-C7D8-0ACB-3D5B734FE3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8FB8E-65FD-4C56-E3A9-054836CB1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E3F7DA-8E45-6DD8-7482-BC161C4701CB}"/>
              </a:ext>
            </a:extLst>
          </p:cNvPr>
          <p:cNvSpPr>
            <a:spLocks noGrp="1"/>
          </p:cNvSpPr>
          <p:nvPr>
            <p:ph type="dt" sz="half" idx="10"/>
          </p:nvPr>
        </p:nvSpPr>
        <p:spPr/>
        <p:txBody>
          <a:bodyPr/>
          <a:lstStyle/>
          <a:p>
            <a:fld id="{AC800F5A-532D-4F87-AB6D-3F2ECE8BF666}" type="datetime1">
              <a:rPr lang="en-GB" smtClean="0"/>
              <a:t>02/03/2025</a:t>
            </a:fld>
            <a:endParaRPr lang="en-GB"/>
          </a:p>
        </p:txBody>
      </p:sp>
      <p:sp>
        <p:nvSpPr>
          <p:cNvPr id="6" name="Footer Placeholder 5">
            <a:extLst>
              <a:ext uri="{FF2B5EF4-FFF2-40B4-BE49-F238E27FC236}">
                <a16:creationId xmlns:a16="http://schemas.microsoft.com/office/drawing/2014/main" id="{A0FDB1F6-A587-5CC5-B4A1-6CBC2452EDC2}"/>
              </a:ext>
            </a:extLst>
          </p:cNvPr>
          <p:cNvSpPr>
            <a:spLocks noGrp="1"/>
          </p:cNvSpPr>
          <p:nvPr>
            <p:ph type="ftr" sz="quarter" idx="11"/>
          </p:nvPr>
        </p:nvSpPr>
        <p:spPr/>
        <p:txBody>
          <a:bodyPr/>
          <a:lstStyle/>
          <a:p>
            <a:r>
              <a:rPr lang="en-US" dirty="0"/>
              <a:t>#ZeroCon25</a:t>
            </a:r>
            <a:endParaRPr lang="en-GB" dirty="0"/>
          </a:p>
        </p:txBody>
      </p:sp>
      <p:sp>
        <p:nvSpPr>
          <p:cNvPr id="7" name="Slide Number Placeholder 6">
            <a:extLst>
              <a:ext uri="{FF2B5EF4-FFF2-40B4-BE49-F238E27FC236}">
                <a16:creationId xmlns:a16="http://schemas.microsoft.com/office/drawing/2014/main" id="{3C3402A9-A0E0-7045-EA1F-7AA57991E93E}"/>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C97FE7C3-62EE-EBCF-7381-9E13CB86EC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402175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C4DFD2-A48F-938F-9C39-58C9547BD1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1346B3-1FB5-CBE0-B15E-5E254CF78A18}"/>
              </a:ext>
            </a:extLst>
          </p:cNvPr>
          <p:cNvSpPr>
            <a:spLocks noGrp="1"/>
          </p:cNvSpPr>
          <p:nvPr>
            <p:ph type="body" idx="1"/>
          </p:nvPr>
        </p:nvSpPr>
        <p:spPr>
          <a:xfrm>
            <a:off x="838200" y="1792518"/>
            <a:ext cx="10515600" cy="38612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D545C8-B46A-1919-AEB8-64178D1CD9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3C978-C8B7-45B7-A1FD-262897265120}" type="datetime1">
              <a:rPr lang="en-GB" smtClean="0"/>
              <a:t>02/03/2025</a:t>
            </a:fld>
            <a:endParaRPr lang="en-GB"/>
          </a:p>
        </p:txBody>
      </p:sp>
      <p:sp>
        <p:nvSpPr>
          <p:cNvPr id="5" name="Footer Placeholder 4">
            <a:extLst>
              <a:ext uri="{FF2B5EF4-FFF2-40B4-BE49-F238E27FC236}">
                <a16:creationId xmlns:a16="http://schemas.microsoft.com/office/drawing/2014/main" id="{21ACA2EC-9AAA-A334-BAFC-D20203C40D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400">
                <a:solidFill>
                  <a:schemeClr val="tx1">
                    <a:tint val="75000"/>
                  </a:schemeClr>
                </a:solidFill>
              </a:defRPr>
            </a:lvl1pPr>
          </a:lstStyle>
          <a:p>
            <a:r>
              <a:rPr lang="en-US" dirty="0"/>
              <a:t>#ZeroCon25</a:t>
            </a:r>
            <a:endParaRPr lang="en-GB" dirty="0"/>
          </a:p>
        </p:txBody>
      </p:sp>
      <p:sp>
        <p:nvSpPr>
          <p:cNvPr id="6" name="Slide Number Placeholder 5">
            <a:extLst>
              <a:ext uri="{FF2B5EF4-FFF2-40B4-BE49-F238E27FC236}">
                <a16:creationId xmlns:a16="http://schemas.microsoft.com/office/drawing/2014/main" id="{E2F4DD50-8E12-ED09-0BAF-BA8058E0E3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95A9E4-2CE9-4E32-BE85-7C32F0F78A6D}" type="slidenum">
              <a:rPr lang="en-GB" smtClean="0"/>
              <a:t>‹#›</a:t>
            </a:fld>
            <a:endParaRPr lang="en-GB"/>
          </a:p>
        </p:txBody>
      </p:sp>
    </p:spTree>
    <p:extLst>
      <p:ext uri="{BB962C8B-B14F-4D97-AF65-F5344CB8AC3E}">
        <p14:creationId xmlns:p14="http://schemas.microsoft.com/office/powerpoint/2010/main" val="65587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782FC-8B01-42F4-8056-DCC2EFED95D1}"/>
              </a:ext>
            </a:extLst>
          </p:cNvPr>
          <p:cNvSpPr>
            <a:spLocks noGrp="1"/>
          </p:cNvSpPr>
          <p:nvPr>
            <p:ph type="ctrTitle"/>
          </p:nvPr>
        </p:nvSpPr>
        <p:spPr>
          <a:xfrm>
            <a:off x="431073" y="1201784"/>
            <a:ext cx="11390812" cy="2073065"/>
          </a:xfrm>
        </p:spPr>
        <p:txBody>
          <a:bodyPr>
            <a:noAutofit/>
          </a:bodyPr>
          <a:lstStyle/>
          <a:p>
            <a:r>
              <a:rPr lang="en-GB" sz="4800" dirty="0">
                <a:solidFill>
                  <a:srgbClr val="595959"/>
                </a:solidFill>
                <a:latin typeface="Roboto" panose="02000000000000000000" pitchFamily="2" charset="0"/>
                <a:ea typeface="Roboto" panose="02000000000000000000" pitchFamily="2" charset="0"/>
              </a:rPr>
              <a:t>Diverse Minds, New Insights: (Student) Researchers with Disabilities</a:t>
            </a:r>
            <a:r>
              <a:rPr lang="en-US" sz="4000" dirty="0">
                <a:solidFill>
                  <a:srgbClr val="595959"/>
                </a:solidFill>
                <a:latin typeface="Roboto" panose="02000000000000000000" pitchFamily="2" charset="0"/>
                <a:ea typeface="Roboto" panose="02000000000000000000" pitchFamily="2" charset="0"/>
              </a:rPr>
              <a:t> </a:t>
            </a:r>
            <a:endParaRPr lang="en-GB" sz="4000" dirty="0">
              <a:solidFill>
                <a:srgbClr val="595959"/>
              </a:solidFill>
              <a:latin typeface="Roboto" panose="02000000000000000000" pitchFamily="2" charset="0"/>
              <a:ea typeface="Roboto" panose="02000000000000000000" pitchFamily="2" charset="0"/>
            </a:endParaRPr>
          </a:p>
        </p:txBody>
      </p:sp>
      <p:sp>
        <p:nvSpPr>
          <p:cNvPr id="3" name="Subtitle 2">
            <a:extLst>
              <a:ext uri="{FF2B5EF4-FFF2-40B4-BE49-F238E27FC236}">
                <a16:creationId xmlns:a16="http://schemas.microsoft.com/office/drawing/2014/main" id="{28D29E75-4221-A94E-345A-B32600075CE2}"/>
              </a:ext>
            </a:extLst>
          </p:cNvPr>
          <p:cNvSpPr>
            <a:spLocks noGrp="1"/>
          </p:cNvSpPr>
          <p:nvPr>
            <p:ph type="subTitle" idx="1"/>
          </p:nvPr>
        </p:nvSpPr>
        <p:spPr>
          <a:xfrm>
            <a:off x="509451" y="3444665"/>
            <a:ext cx="11234057" cy="2211557"/>
          </a:xfrm>
        </p:spPr>
        <p:txBody>
          <a:bodyPr>
            <a:normAutofit/>
          </a:bodyPr>
          <a:lstStyle/>
          <a:p>
            <a:r>
              <a:rPr lang="en-US" dirty="0">
                <a:solidFill>
                  <a:srgbClr val="595959"/>
                </a:solidFill>
                <a:latin typeface="Roboto" panose="02000000000000000000" pitchFamily="2" charset="0"/>
                <a:ea typeface="Roboto" panose="02000000000000000000" pitchFamily="2" charset="0"/>
              </a:rPr>
              <a:t>Kristie Patten, PhD, OT/L, FAOTA</a:t>
            </a:r>
          </a:p>
          <a:p>
            <a:r>
              <a:rPr lang="en-GB" dirty="0">
                <a:solidFill>
                  <a:srgbClr val="595959"/>
                </a:solidFill>
                <a:latin typeface="Roboto" panose="02000000000000000000" pitchFamily="2" charset="0"/>
                <a:ea typeface="Roboto" panose="02000000000000000000" pitchFamily="2" charset="0"/>
              </a:rPr>
              <a:t>New York University</a:t>
            </a:r>
            <a:r>
              <a:rPr lang="pl-PL" dirty="0">
                <a:solidFill>
                  <a:srgbClr val="595959"/>
                </a:solidFill>
                <a:latin typeface="Roboto" panose="02000000000000000000" pitchFamily="2" charset="0"/>
                <a:ea typeface="Roboto" panose="02000000000000000000" pitchFamily="2" charset="0"/>
              </a:rPr>
              <a:t>, United </a:t>
            </a:r>
            <a:r>
              <a:rPr lang="pl-PL" dirty="0" err="1">
                <a:solidFill>
                  <a:srgbClr val="595959"/>
                </a:solidFill>
                <a:latin typeface="Roboto" panose="02000000000000000000" pitchFamily="2" charset="0"/>
                <a:ea typeface="Roboto" panose="02000000000000000000" pitchFamily="2" charset="0"/>
              </a:rPr>
              <a:t>States</a:t>
            </a:r>
            <a:endParaRPr lang="en-US" dirty="0">
              <a:solidFill>
                <a:srgbClr val="595959"/>
              </a:solidFill>
              <a:latin typeface="Roboto" panose="02000000000000000000" pitchFamily="2" charset="0"/>
              <a:ea typeface="Roboto" panose="02000000000000000000" pitchFamily="2" charset="0"/>
            </a:endParaRPr>
          </a:p>
          <a:p>
            <a:r>
              <a:rPr lang="en-GB" dirty="0">
                <a:solidFill>
                  <a:srgbClr val="595959"/>
                </a:solidFill>
                <a:latin typeface="Roboto" panose="02000000000000000000" pitchFamily="2" charset="0"/>
                <a:ea typeface="Roboto" panose="02000000000000000000" pitchFamily="2" charset="0"/>
              </a:rPr>
              <a:t>Diverse Minds, New Insights: Researchers with disabilities</a:t>
            </a:r>
          </a:p>
        </p:txBody>
      </p:sp>
      <p:sp>
        <p:nvSpPr>
          <p:cNvPr id="4" name="Titel 1">
            <a:extLst>
              <a:ext uri="{FF2B5EF4-FFF2-40B4-BE49-F238E27FC236}">
                <a16:creationId xmlns:a16="http://schemas.microsoft.com/office/drawing/2014/main" id="{E4771D02-F4E4-C632-E5D7-C5E26F71C09C}"/>
              </a:ext>
            </a:extLst>
          </p:cNvPr>
          <p:cNvSpPr txBox="1">
            <a:spLocks/>
          </p:cNvSpPr>
          <p:nvPr/>
        </p:nvSpPr>
        <p:spPr>
          <a:xfrm>
            <a:off x="842554" y="5692088"/>
            <a:ext cx="10567851" cy="84682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r>
              <a:rPr lang="en-GB" sz="2400" b="1" dirty="0">
                <a:solidFill>
                  <a:srgbClr val="595959"/>
                </a:solidFill>
                <a:latin typeface="Roboto" panose="02000000000000000000" pitchFamily="2" charset="0"/>
                <a:ea typeface="Roboto" panose="02000000000000000000" pitchFamily="2" charset="0"/>
              </a:rPr>
              <a:t>Wednesday, March 5th, 202</a:t>
            </a:r>
            <a:r>
              <a:rPr lang="pl-PL" sz="2400" b="1" dirty="0">
                <a:solidFill>
                  <a:srgbClr val="595959"/>
                </a:solidFill>
                <a:latin typeface="Roboto" panose="02000000000000000000" pitchFamily="2" charset="0"/>
                <a:ea typeface="Roboto" panose="02000000000000000000" pitchFamily="2" charset="0"/>
              </a:rPr>
              <a:t>5</a:t>
            </a:r>
            <a:r>
              <a:rPr lang="en-GB" sz="2400" b="1" dirty="0">
                <a:solidFill>
                  <a:srgbClr val="595959"/>
                </a:solidFill>
                <a:latin typeface="Roboto" panose="02000000000000000000" pitchFamily="2" charset="0"/>
                <a:ea typeface="Roboto" panose="02000000000000000000" pitchFamily="2" charset="0"/>
              </a:rPr>
              <a:t> </a:t>
            </a:r>
          </a:p>
          <a:p>
            <a:pPr algn="ctr"/>
            <a:r>
              <a:rPr lang="en-GB" sz="2400" b="1" dirty="0">
                <a:solidFill>
                  <a:srgbClr val="595959"/>
                </a:solidFill>
                <a:latin typeface="Roboto" panose="02000000000000000000" pitchFamily="2" charset="0"/>
                <a:ea typeface="Roboto" panose="02000000000000000000" pitchFamily="2" charset="0"/>
              </a:rPr>
              <a:t>15:00 PM CET – 16:00 PM CET</a:t>
            </a:r>
          </a:p>
        </p:txBody>
      </p:sp>
      <p:sp>
        <p:nvSpPr>
          <p:cNvPr id="7" name="Slide Number Placeholder 6">
            <a:extLst>
              <a:ext uri="{FF2B5EF4-FFF2-40B4-BE49-F238E27FC236}">
                <a16:creationId xmlns:a16="http://schemas.microsoft.com/office/drawing/2014/main" id="{59DF2F47-DE12-0075-6EDB-366148F7F176}"/>
              </a:ext>
            </a:extLst>
          </p:cNvPr>
          <p:cNvSpPr>
            <a:spLocks noGrp="1"/>
          </p:cNvSpPr>
          <p:nvPr>
            <p:ph type="sldNum" sz="quarter" idx="12"/>
          </p:nvPr>
        </p:nvSpPr>
        <p:spPr/>
        <p:txBody>
          <a:bodyPr/>
          <a:lstStyle/>
          <a:p>
            <a:fld id="{1195A9E4-2CE9-4E32-BE85-7C32F0F78A6D}" type="slidenum">
              <a:rPr lang="en-GB" smtClean="0">
                <a:latin typeface="Roboto" panose="02000000000000000000" pitchFamily="2" charset="0"/>
                <a:ea typeface="Roboto" panose="02000000000000000000" pitchFamily="2" charset="0"/>
              </a:rPr>
              <a:t>1</a:t>
            </a:fld>
            <a:endParaRPr lang="en-GB">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5437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AC100-90BD-9BF6-943D-CF2F5651C388}"/>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B5BFD256-CF12-8808-6D85-9182271CD0F6}"/>
              </a:ext>
            </a:extLst>
          </p:cNvPr>
          <p:cNvSpPr>
            <a:spLocks noGrp="1"/>
          </p:cNvSpPr>
          <p:nvPr>
            <p:ph type="title"/>
          </p:nvPr>
        </p:nvSpPr>
        <p:spPr>
          <a:xfrm>
            <a:off x="168875" y="-116796"/>
            <a:ext cx="10043160" cy="1325563"/>
          </a:xfrm>
        </p:spPr>
        <p:txBody>
          <a:bodyPr>
            <a:normAutofit/>
          </a:bodyPr>
          <a:lstStyle/>
          <a:p>
            <a:r>
              <a:rPr lang="pl-PL" sz="4000" b="1" dirty="0">
                <a:solidFill>
                  <a:srgbClr val="595959"/>
                </a:solidFill>
                <a:latin typeface="Calibri" panose="020F0502020204030204" pitchFamily="34" charset="0"/>
                <a:ea typeface="Calibri" panose="020F0502020204030204" pitchFamily="34" charset="0"/>
                <a:cs typeface="Calibri" panose="020F0502020204030204" pitchFamily="34" charset="0"/>
              </a:rPr>
              <a:t>Presentations/</a:t>
            </a:r>
            <a:r>
              <a:rPr lang="pl-PL" sz="4000" b="1" dirty="0" err="1">
                <a:solidFill>
                  <a:srgbClr val="595959"/>
                </a:solidFill>
                <a:latin typeface="Calibri" panose="020F0502020204030204" pitchFamily="34" charset="0"/>
                <a:ea typeface="Calibri" panose="020F0502020204030204" pitchFamily="34" charset="0"/>
                <a:cs typeface="Calibri" panose="020F0502020204030204" pitchFamily="34" charset="0"/>
              </a:rPr>
              <a:t>Conferences</a:t>
            </a:r>
            <a:endParaRPr lang="en-GB" sz="4000" b="1" dirty="0">
              <a:solidFill>
                <a:srgbClr val="595959"/>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Content Placeholder 10">
            <a:extLst>
              <a:ext uri="{FF2B5EF4-FFF2-40B4-BE49-F238E27FC236}">
                <a16:creationId xmlns:a16="http://schemas.microsoft.com/office/drawing/2014/main" id="{42780180-4145-55C9-C924-F679ED365EC8}"/>
              </a:ext>
            </a:extLst>
          </p:cNvPr>
          <p:cNvSpPr>
            <a:spLocks noGrp="1"/>
          </p:cNvSpPr>
          <p:nvPr>
            <p:ph idx="1"/>
          </p:nvPr>
        </p:nvSpPr>
        <p:spPr>
          <a:xfrm>
            <a:off x="0" y="1075813"/>
            <a:ext cx="12023125" cy="3861226"/>
          </a:xfrm>
        </p:spPr>
        <p:txBody>
          <a:bodyPr>
            <a:noAutofit/>
          </a:bodyPr>
          <a:lstStyle/>
          <a:p>
            <a:pPr marL="0" indent="0">
              <a:buNone/>
            </a:pPr>
            <a:r>
              <a:rPr lang="pl-PL" b="1" i="1" dirty="0">
                <a:solidFill>
                  <a:srgbClr val="595959"/>
                </a:solidFill>
                <a:latin typeface="Calibri" panose="020F0502020204030204" pitchFamily="34" charset="0"/>
                <a:ea typeface="Calibri" panose="020F0502020204030204" pitchFamily="34" charset="0"/>
                <a:cs typeface="Calibri" panose="020F0502020204030204" pitchFamily="34" charset="0"/>
              </a:rPr>
              <a:t>1.</a:t>
            </a:r>
            <a:r>
              <a:rPr lang="pl-PL" i="1" dirty="0">
                <a:solidFill>
                  <a:srgbClr val="595959"/>
                </a:solidFill>
                <a:latin typeface="Calibri" panose="020F0502020204030204" pitchFamily="34" charset="0"/>
                <a:ea typeface="Calibri" panose="020F0502020204030204" pitchFamily="34" charset="0"/>
                <a:cs typeface="Calibri" panose="020F0502020204030204" pitchFamily="34" charset="0"/>
              </a:rPr>
              <a:t> </a:t>
            </a:r>
            <a:r>
              <a:rPr lang="en-GB" i="1" dirty="0">
                <a:solidFill>
                  <a:srgbClr val="595959"/>
                </a:solidFill>
                <a:latin typeface="Calibri" panose="020F0502020204030204" pitchFamily="34" charset="0"/>
                <a:ea typeface="Calibri" panose="020F0502020204030204" pitchFamily="34" charset="0"/>
                <a:cs typeface="Calibri" panose="020F0502020204030204" pitchFamily="34" charset="0"/>
              </a:rPr>
              <a:t>Perspectives from an Autistic-to-Autistic Mentorship Program: A Journey of Shared Experiences</a:t>
            </a:r>
            <a:r>
              <a:rPr lang="en-GB" dirty="0">
                <a:solidFill>
                  <a:srgbClr val="595959"/>
                </a:solidFill>
                <a:latin typeface="Calibri" panose="020F0502020204030204" pitchFamily="34" charset="0"/>
                <a:ea typeface="Calibri" panose="020F0502020204030204" pitchFamily="34" charset="0"/>
                <a:cs typeface="Calibri" panose="020F0502020204030204" pitchFamily="34" charset="0"/>
              </a:rPr>
              <a:t>🗓️October 18, 2023 |🏛️College Autism Summit, </a:t>
            </a:r>
            <a:r>
              <a:rPr lang="en-GB" dirty="0" err="1">
                <a:solidFill>
                  <a:srgbClr val="595959"/>
                </a:solidFill>
                <a:latin typeface="Calibri" panose="020F0502020204030204" pitchFamily="34" charset="0"/>
                <a:ea typeface="Calibri" panose="020F0502020204030204" pitchFamily="34" charset="0"/>
                <a:cs typeface="Calibri" panose="020F0502020204030204" pitchFamily="34" charset="0"/>
              </a:rPr>
              <a:t>Nashville,TN</a:t>
            </a:r>
            <a:endParaRPr lang="en-GB" dirty="0">
              <a:solidFill>
                <a:srgbClr val="595959"/>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pl-PL" b="1" i="1" dirty="0">
                <a:solidFill>
                  <a:srgbClr val="595959"/>
                </a:solidFill>
                <a:latin typeface="Calibri" panose="020F0502020204030204" pitchFamily="34" charset="0"/>
                <a:ea typeface="Calibri" panose="020F0502020204030204" pitchFamily="34" charset="0"/>
                <a:cs typeface="Calibri" panose="020F0502020204030204" pitchFamily="34" charset="0"/>
              </a:rPr>
              <a:t>2.</a:t>
            </a:r>
            <a:r>
              <a:rPr lang="pl-PL" i="1" dirty="0">
                <a:solidFill>
                  <a:srgbClr val="595959"/>
                </a:solidFill>
                <a:latin typeface="Calibri" panose="020F0502020204030204" pitchFamily="34" charset="0"/>
                <a:ea typeface="Calibri" panose="020F0502020204030204" pitchFamily="34" charset="0"/>
                <a:cs typeface="Calibri" panose="020F0502020204030204" pitchFamily="34" charset="0"/>
              </a:rPr>
              <a:t> </a:t>
            </a:r>
            <a:r>
              <a:rPr lang="en-GB" i="1" dirty="0">
                <a:solidFill>
                  <a:srgbClr val="595959"/>
                </a:solidFill>
                <a:latin typeface="Calibri" panose="020F0502020204030204" pitchFamily="34" charset="0"/>
                <a:ea typeface="Calibri" panose="020F0502020204030204" pitchFamily="34" charset="0"/>
                <a:cs typeface="Calibri" panose="020F0502020204030204" pitchFamily="34" charset="0"/>
              </a:rPr>
              <a:t>"What Double Empathy Problem?" Exploring Self-Advocacy in an Interest-Based Autistic-to-Autistic Peer Mentorship Program</a:t>
            </a:r>
            <a:r>
              <a:rPr lang="en-GB" dirty="0">
                <a:solidFill>
                  <a:srgbClr val="595959"/>
                </a:solidFill>
                <a:latin typeface="Calibri" panose="020F0502020204030204" pitchFamily="34" charset="0"/>
                <a:ea typeface="Calibri" panose="020F0502020204030204" pitchFamily="34" charset="0"/>
                <a:cs typeface="Calibri" panose="020F0502020204030204" pitchFamily="34" charset="0"/>
              </a:rPr>
              <a:t>🗓️2024 |🏛️American Occupational Therapy Foundation (AOTF)</a:t>
            </a:r>
          </a:p>
          <a:p>
            <a:pPr marL="0" indent="0">
              <a:buNone/>
            </a:pPr>
            <a:r>
              <a:rPr lang="pl-PL" b="1" i="1" dirty="0">
                <a:solidFill>
                  <a:srgbClr val="595959"/>
                </a:solidFill>
                <a:latin typeface="Calibri" panose="020F0502020204030204" pitchFamily="34" charset="0"/>
                <a:ea typeface="Calibri" panose="020F0502020204030204" pitchFamily="34" charset="0"/>
                <a:cs typeface="Calibri" panose="020F0502020204030204" pitchFamily="34" charset="0"/>
              </a:rPr>
              <a:t>3.</a:t>
            </a:r>
            <a:r>
              <a:rPr lang="pl-PL" i="1" dirty="0">
                <a:solidFill>
                  <a:srgbClr val="595959"/>
                </a:solidFill>
                <a:latin typeface="Calibri" panose="020F0502020204030204" pitchFamily="34" charset="0"/>
                <a:ea typeface="Calibri" panose="020F0502020204030204" pitchFamily="34" charset="0"/>
                <a:cs typeface="Calibri" panose="020F0502020204030204" pitchFamily="34" charset="0"/>
              </a:rPr>
              <a:t> </a:t>
            </a:r>
            <a:r>
              <a:rPr lang="en-GB" i="1" dirty="0">
                <a:solidFill>
                  <a:srgbClr val="595959"/>
                </a:solidFill>
                <a:latin typeface="Calibri" panose="020F0502020204030204" pitchFamily="34" charset="0"/>
                <a:ea typeface="Calibri" panose="020F0502020204030204" pitchFamily="34" charset="0"/>
                <a:cs typeface="Calibri" panose="020F0502020204030204" pitchFamily="34" charset="0"/>
              </a:rPr>
              <a:t>Facilitation of Self-Advocacy in an Autistic-to-Autistic Peer Mentorship Program: A Pilot Study of Stakeholder Perspectives</a:t>
            </a:r>
            <a:r>
              <a:rPr lang="en-GB" dirty="0">
                <a:solidFill>
                  <a:srgbClr val="595959"/>
                </a:solidFill>
                <a:latin typeface="Calibri" panose="020F0502020204030204" pitchFamily="34" charset="0"/>
                <a:ea typeface="Calibri" panose="020F0502020204030204" pitchFamily="34" charset="0"/>
                <a:cs typeface="Calibri" panose="020F0502020204030204" pitchFamily="34" charset="0"/>
              </a:rPr>
              <a:t>🗓️2024</a:t>
            </a:r>
            <a:r>
              <a:rPr lang="pl-PL" dirty="0">
                <a:solidFill>
                  <a:srgbClr val="595959"/>
                </a:solidFill>
                <a:latin typeface="Calibri" panose="020F0502020204030204" pitchFamily="34" charset="0"/>
                <a:ea typeface="Calibri" panose="020F0502020204030204" pitchFamily="34" charset="0"/>
                <a:cs typeface="Calibri" panose="020F0502020204030204" pitchFamily="34" charset="0"/>
              </a:rPr>
              <a:t> </a:t>
            </a:r>
            <a:r>
              <a:rPr lang="en-GB" dirty="0">
                <a:solidFill>
                  <a:srgbClr val="595959"/>
                </a:solidFill>
                <a:latin typeface="Calibri" panose="020F0502020204030204" pitchFamily="34" charset="0"/>
                <a:ea typeface="Calibri" panose="020F0502020204030204" pitchFamily="34" charset="0"/>
                <a:cs typeface="Calibri" panose="020F0502020204030204" pitchFamily="34" charset="0"/>
              </a:rPr>
              <a:t>|🏛️International Society for Autism Research (INSAR)</a:t>
            </a:r>
          </a:p>
          <a:p>
            <a:pPr marL="0" indent="0">
              <a:buNone/>
            </a:pPr>
            <a:r>
              <a:rPr lang="pl-PL" b="1" i="1" dirty="0">
                <a:solidFill>
                  <a:srgbClr val="595959"/>
                </a:solidFill>
                <a:latin typeface="Calibri" panose="020F0502020204030204" pitchFamily="34" charset="0"/>
                <a:ea typeface="Calibri" panose="020F0502020204030204" pitchFamily="34" charset="0"/>
                <a:cs typeface="Calibri" panose="020F0502020204030204" pitchFamily="34" charset="0"/>
              </a:rPr>
              <a:t>4.</a:t>
            </a:r>
            <a:r>
              <a:rPr lang="pl-PL" i="1" dirty="0">
                <a:solidFill>
                  <a:srgbClr val="595959"/>
                </a:solidFill>
                <a:latin typeface="Calibri" panose="020F0502020204030204" pitchFamily="34" charset="0"/>
                <a:ea typeface="Calibri" panose="020F0502020204030204" pitchFamily="34" charset="0"/>
                <a:cs typeface="Calibri" panose="020F0502020204030204" pitchFamily="34" charset="0"/>
              </a:rPr>
              <a:t> </a:t>
            </a:r>
            <a:r>
              <a:rPr lang="en-GB" i="1" dirty="0">
                <a:solidFill>
                  <a:srgbClr val="595959"/>
                </a:solidFill>
                <a:latin typeface="Calibri" panose="020F0502020204030204" pitchFamily="34" charset="0"/>
                <a:ea typeface="Calibri" panose="020F0502020204030204" pitchFamily="34" charset="0"/>
                <a:cs typeface="Calibri" panose="020F0502020204030204" pitchFamily="34" charset="0"/>
              </a:rPr>
              <a:t>Autistic Peer Mentorship: Unveiling Transformative Potential, Fostering Mental Health Resilience in the Autistic Community</a:t>
            </a:r>
            <a:r>
              <a:rPr lang="en-GB" dirty="0">
                <a:solidFill>
                  <a:srgbClr val="595959"/>
                </a:solidFill>
                <a:latin typeface="Calibri" panose="020F0502020204030204" pitchFamily="34" charset="0"/>
                <a:ea typeface="Calibri" panose="020F0502020204030204" pitchFamily="34" charset="0"/>
                <a:cs typeface="Calibri" panose="020F0502020204030204" pitchFamily="34" charset="0"/>
              </a:rPr>
              <a:t>🗓️2024 |🏛️OT Summit 2024</a:t>
            </a:r>
          </a:p>
          <a:p>
            <a:pPr marL="0" indent="0">
              <a:buNone/>
            </a:pPr>
            <a:r>
              <a:rPr lang="pl-PL" b="1" i="1" dirty="0">
                <a:solidFill>
                  <a:srgbClr val="595959"/>
                </a:solidFill>
                <a:latin typeface="Calibri" panose="020F0502020204030204" pitchFamily="34" charset="0"/>
                <a:ea typeface="Calibri" panose="020F0502020204030204" pitchFamily="34" charset="0"/>
                <a:cs typeface="Calibri" panose="020F0502020204030204" pitchFamily="34" charset="0"/>
              </a:rPr>
              <a:t>5.</a:t>
            </a:r>
            <a:r>
              <a:rPr lang="pl-PL" i="1" dirty="0">
                <a:solidFill>
                  <a:srgbClr val="595959"/>
                </a:solidFill>
                <a:latin typeface="Calibri" panose="020F0502020204030204" pitchFamily="34" charset="0"/>
                <a:ea typeface="Calibri" panose="020F0502020204030204" pitchFamily="34" charset="0"/>
                <a:cs typeface="Calibri" panose="020F0502020204030204" pitchFamily="34" charset="0"/>
              </a:rPr>
              <a:t> </a:t>
            </a:r>
            <a:r>
              <a:rPr lang="en-GB" i="1" dirty="0">
                <a:solidFill>
                  <a:srgbClr val="595959"/>
                </a:solidFill>
                <a:latin typeface="Calibri" panose="020F0502020204030204" pitchFamily="34" charset="0"/>
                <a:ea typeface="Calibri" panose="020F0502020204030204" pitchFamily="34" charset="0"/>
                <a:cs typeface="Calibri" panose="020F0502020204030204" pitchFamily="34" charset="0"/>
              </a:rPr>
              <a:t>Making a Mentorship Program Where Autistic College Students Mentor Autistic High School Students Increasingly Participatory (Poster Presentation)</a:t>
            </a:r>
            <a:r>
              <a:rPr lang="en-GB" dirty="0">
                <a:solidFill>
                  <a:srgbClr val="595959"/>
                </a:solidFill>
                <a:latin typeface="Calibri" panose="020F0502020204030204" pitchFamily="34" charset="0"/>
                <a:ea typeface="Calibri" panose="020F0502020204030204" pitchFamily="34" charset="0"/>
                <a:cs typeface="Calibri" panose="020F0502020204030204" pitchFamily="34" charset="0"/>
              </a:rPr>
              <a:t>🗓️2025 |🏛️ International Society for Autism Research (INSAR)</a:t>
            </a:r>
          </a:p>
        </p:txBody>
      </p:sp>
      <p:sp>
        <p:nvSpPr>
          <p:cNvPr id="6" name="Slide Number Placeholder 5">
            <a:extLst>
              <a:ext uri="{FF2B5EF4-FFF2-40B4-BE49-F238E27FC236}">
                <a16:creationId xmlns:a16="http://schemas.microsoft.com/office/drawing/2014/main" id="{D08CDB27-0282-1D4C-DE94-2C623C4B73BA}"/>
              </a:ext>
              <a:ext uri="{C183D7F6-B498-43B3-948B-1728B52AA6E4}">
                <adec:decorative xmlns:adec="http://schemas.microsoft.com/office/drawing/2017/decorative" val="1"/>
              </a:ext>
            </a:extLst>
          </p:cNvPr>
          <p:cNvSpPr>
            <a:spLocks noGrp="1"/>
          </p:cNvSpPr>
          <p:nvPr>
            <p:ph type="sldNum" sz="quarter" idx="12"/>
          </p:nvPr>
        </p:nvSpPr>
        <p:spPr/>
        <p:txBody>
          <a:bodyPr/>
          <a:lstStyle/>
          <a:p>
            <a:fld id="{1195A9E4-2CE9-4E32-BE85-7C32F0F78A6D}" type="slidenum">
              <a:rPr lang="en-GB" smtClean="0"/>
              <a:t>10</a:t>
            </a:fld>
            <a:endParaRPr lang="en-GB"/>
          </a:p>
        </p:txBody>
      </p:sp>
    </p:spTree>
    <p:extLst>
      <p:ext uri="{BB962C8B-B14F-4D97-AF65-F5344CB8AC3E}">
        <p14:creationId xmlns:p14="http://schemas.microsoft.com/office/powerpoint/2010/main" val="1664026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180;p35">
            <a:extLst>
              <a:ext uri="{FF2B5EF4-FFF2-40B4-BE49-F238E27FC236}">
                <a16:creationId xmlns:a16="http://schemas.microsoft.com/office/drawing/2014/main" id="{80A7656E-F2E2-2B33-C766-940FB328BA0D}"/>
              </a:ext>
            </a:extLst>
          </p:cNvPr>
          <p:cNvSpPr txBox="1">
            <a:spLocks noGrp="1"/>
          </p:cNvSpPr>
          <p:nvPr>
            <p:ph type="title" idx="4294967295"/>
          </p:nvPr>
        </p:nvSpPr>
        <p:spPr>
          <a:xfrm>
            <a:off x="3096972" y="4475145"/>
            <a:ext cx="6003000" cy="4560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Roboto" panose="02000000000000000000" pitchFamily="2" charset="0"/>
                <a:ea typeface="Roboto" panose="02000000000000000000" pitchFamily="2" charset="0"/>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tx1"/>
                </a:solidFill>
                <a:effectLst/>
                <a:uLnTx/>
                <a:uFillTx/>
                <a:latin typeface="Montserrat"/>
                <a:ea typeface="Montserrat"/>
                <a:cs typeface="Montserrat"/>
                <a:sym typeface="Montserrat"/>
              </a:rPr>
              <a:t>Nest Support Project</a:t>
            </a:r>
          </a:p>
        </p:txBody>
      </p:sp>
      <p:grpSp>
        <p:nvGrpSpPr>
          <p:cNvPr id="17" name="Google Shape;181;p35" descr="Logo of 'NYU Nest' featuring interwoven, curved lines in various colors forming a circular shape. The text 'NYU Nest' is centered in blue, with the colorful lines symbolizing connection and inclusivity.">
            <a:extLst>
              <a:ext uri="{FF2B5EF4-FFF2-40B4-BE49-F238E27FC236}">
                <a16:creationId xmlns:a16="http://schemas.microsoft.com/office/drawing/2014/main" id="{5C89A6B5-D5F1-2A3B-18CA-97D9A4966653}"/>
              </a:ext>
            </a:extLst>
          </p:cNvPr>
          <p:cNvGrpSpPr/>
          <p:nvPr/>
        </p:nvGrpSpPr>
        <p:grpSpPr>
          <a:xfrm>
            <a:off x="3922409" y="239687"/>
            <a:ext cx="4347180" cy="4109891"/>
            <a:chOff x="393797" y="-27425"/>
            <a:chExt cx="10111500" cy="9121541"/>
          </a:xfrm>
        </p:grpSpPr>
        <p:pic>
          <p:nvPicPr>
            <p:cNvPr id="18" name="Google Shape;182;p35">
              <a:extLst>
                <a:ext uri="{FF2B5EF4-FFF2-40B4-BE49-F238E27FC236}">
                  <a16:creationId xmlns:a16="http://schemas.microsoft.com/office/drawing/2014/main" id="{E7E4AD74-F571-3AEE-5C7A-C46A320309A9}"/>
                </a:ext>
              </a:extLst>
            </p:cNvPr>
            <p:cNvPicPr preferRelativeResize="0"/>
            <p:nvPr/>
          </p:nvPicPr>
          <p:blipFill rotWithShape="1">
            <a:blip r:embed="rId3">
              <a:alphaModFix/>
            </a:blip>
            <a:srcRect/>
            <a:stretch/>
          </p:blipFill>
          <p:spPr>
            <a:xfrm>
              <a:off x="888777" y="-27425"/>
              <a:ext cx="9121542" cy="9121541"/>
            </a:xfrm>
            <a:prstGeom prst="rect">
              <a:avLst/>
            </a:prstGeom>
            <a:noFill/>
            <a:ln>
              <a:noFill/>
            </a:ln>
          </p:spPr>
        </p:pic>
        <p:sp>
          <p:nvSpPr>
            <p:cNvPr id="19" name="Google Shape;183;p35">
              <a:extLst>
                <a:ext uri="{FF2B5EF4-FFF2-40B4-BE49-F238E27FC236}">
                  <a16:creationId xmlns:a16="http://schemas.microsoft.com/office/drawing/2014/main" id="{7223574F-339C-84AA-4307-DC46829C7144}"/>
                </a:ext>
              </a:extLst>
            </p:cNvPr>
            <p:cNvSpPr txBox="1"/>
            <p:nvPr/>
          </p:nvSpPr>
          <p:spPr>
            <a:xfrm>
              <a:off x="393797" y="2976218"/>
              <a:ext cx="10111500" cy="32787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4800" dirty="0">
                  <a:solidFill>
                    <a:srgbClr val="4555A5"/>
                  </a:solidFill>
                  <a:latin typeface="Montserrat"/>
                  <a:ea typeface="Montserrat"/>
                  <a:cs typeface="Montserrat"/>
                  <a:sym typeface="Montserrat"/>
                </a:rPr>
                <a:t>NYU</a:t>
              </a:r>
              <a:endParaRPr sz="200" dirty="0">
                <a:latin typeface="Montserrat"/>
                <a:ea typeface="Montserrat"/>
                <a:cs typeface="Montserrat"/>
                <a:sym typeface="Montserrat"/>
              </a:endParaRPr>
            </a:p>
            <a:p>
              <a:pPr marL="0" marR="0" lvl="0" indent="0" algn="ctr" rtl="0">
                <a:lnSpc>
                  <a:spcPct val="100000"/>
                </a:lnSpc>
                <a:spcBef>
                  <a:spcPts val="0"/>
                </a:spcBef>
                <a:spcAft>
                  <a:spcPts val="0"/>
                </a:spcAft>
                <a:buNone/>
              </a:pPr>
              <a:r>
                <a:rPr lang="en" sz="4800" i="0" u="none" strike="noStrike" cap="none" dirty="0">
                  <a:solidFill>
                    <a:srgbClr val="4555A5"/>
                  </a:solidFill>
                  <a:latin typeface="Montserrat"/>
                  <a:ea typeface="Montserrat"/>
                  <a:cs typeface="Montserrat"/>
                  <a:sym typeface="Montserrat"/>
                </a:rPr>
                <a:t>Nest</a:t>
              </a:r>
              <a:endParaRPr sz="200" dirty="0">
                <a:latin typeface="Montserrat"/>
                <a:ea typeface="Montserrat"/>
                <a:cs typeface="Montserrat"/>
                <a:sym typeface="Montserrat"/>
              </a:endParaRPr>
            </a:p>
          </p:txBody>
        </p:sp>
      </p:grpSp>
      <p:grpSp>
        <p:nvGrpSpPr>
          <p:cNvPr id="22" name="Grupa 21" descr="Logo of NYU Metro Center with a yellow background and rounded edges. It features the NYU torch symbol in white inside a purple square, followed by the text 'NYU' in bold purple letters and 'Metro Center' in purple text, separated by a vertical line.">
            <a:extLst>
              <a:ext uri="{FF2B5EF4-FFF2-40B4-BE49-F238E27FC236}">
                <a16:creationId xmlns:a16="http://schemas.microsoft.com/office/drawing/2014/main" id="{C9A2E48D-7939-0255-A6F5-70D3021811DE}"/>
              </a:ext>
            </a:extLst>
          </p:cNvPr>
          <p:cNvGrpSpPr/>
          <p:nvPr/>
        </p:nvGrpSpPr>
        <p:grpSpPr>
          <a:xfrm>
            <a:off x="105376" y="5759613"/>
            <a:ext cx="5928148" cy="858699"/>
            <a:chOff x="105376" y="5747256"/>
            <a:chExt cx="5928148" cy="858699"/>
          </a:xfrm>
        </p:grpSpPr>
        <p:sp>
          <p:nvSpPr>
            <p:cNvPr id="14" name="Google Shape;178;p35">
              <a:extLst>
                <a:ext uri="{FF2B5EF4-FFF2-40B4-BE49-F238E27FC236}">
                  <a16:creationId xmlns:a16="http://schemas.microsoft.com/office/drawing/2014/main" id="{EFD70617-6FE3-A2B0-83F8-79BAB3A0728A}"/>
                </a:ext>
              </a:extLst>
            </p:cNvPr>
            <p:cNvSpPr/>
            <p:nvPr/>
          </p:nvSpPr>
          <p:spPr>
            <a:xfrm>
              <a:off x="105376" y="5747256"/>
              <a:ext cx="5722505" cy="858699"/>
            </a:xfrm>
            <a:custGeom>
              <a:avLst/>
              <a:gdLst/>
              <a:ahLst/>
              <a:cxnLst/>
              <a:rect l="l" t="t" r="r" b="b"/>
              <a:pathLst>
                <a:path w="7560963" h="1248029" extrusionOk="0">
                  <a:moveTo>
                    <a:pt x="7007242" y="1248029"/>
                  </a:moveTo>
                  <a:lnTo>
                    <a:pt x="553720" y="1248029"/>
                  </a:lnTo>
                  <a:cubicBezTo>
                    <a:pt x="247650" y="1248029"/>
                    <a:pt x="0" y="968640"/>
                    <a:pt x="0" y="624744"/>
                  </a:cubicBezTo>
                  <a:cubicBezTo>
                    <a:pt x="0" y="279415"/>
                    <a:pt x="247650" y="0"/>
                    <a:pt x="553720" y="0"/>
                  </a:cubicBezTo>
                  <a:lnTo>
                    <a:pt x="7007242" y="0"/>
                  </a:lnTo>
                  <a:cubicBezTo>
                    <a:pt x="7313313" y="0"/>
                    <a:pt x="7560963" y="279415"/>
                    <a:pt x="7560963" y="624744"/>
                  </a:cubicBezTo>
                  <a:cubicBezTo>
                    <a:pt x="7559692" y="968640"/>
                    <a:pt x="7312042" y="1248029"/>
                    <a:pt x="7007242" y="1248029"/>
                  </a:cubicBezTo>
                  <a:close/>
                </a:path>
              </a:pathLst>
            </a:custGeom>
            <a:solidFill>
              <a:srgbClr val="FEED5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pic>
          <p:nvPicPr>
            <p:cNvPr id="15" name="Google Shape;179;p35">
              <a:extLst>
                <a:ext uri="{FF2B5EF4-FFF2-40B4-BE49-F238E27FC236}">
                  <a16:creationId xmlns:a16="http://schemas.microsoft.com/office/drawing/2014/main" id="{84020E86-F895-71B0-F45B-D34D8F4F58A0}"/>
                </a:ext>
              </a:extLst>
            </p:cNvPr>
            <p:cNvPicPr preferRelativeResize="0"/>
            <p:nvPr/>
          </p:nvPicPr>
          <p:blipFill rotWithShape="1">
            <a:blip r:embed="rId4">
              <a:alphaModFix/>
            </a:blip>
            <a:srcRect l="-3003" r="61224"/>
            <a:stretch/>
          </p:blipFill>
          <p:spPr>
            <a:xfrm>
              <a:off x="531748" y="5926913"/>
              <a:ext cx="1824007" cy="502057"/>
            </a:xfrm>
            <a:prstGeom prst="rect">
              <a:avLst/>
            </a:prstGeom>
            <a:noFill/>
            <a:ln>
              <a:noFill/>
            </a:ln>
          </p:spPr>
        </p:pic>
        <p:sp>
          <p:nvSpPr>
            <p:cNvPr id="20" name="Google Shape;184;p35">
              <a:extLst>
                <a:ext uri="{FF2B5EF4-FFF2-40B4-BE49-F238E27FC236}">
                  <a16:creationId xmlns:a16="http://schemas.microsoft.com/office/drawing/2014/main" id="{08FD29E2-FEEE-D1E5-EFAB-52BC5BD5F656}"/>
                </a:ext>
              </a:extLst>
            </p:cNvPr>
            <p:cNvSpPr txBox="1"/>
            <p:nvPr/>
          </p:nvSpPr>
          <p:spPr>
            <a:xfrm>
              <a:off x="2283511" y="5817956"/>
              <a:ext cx="3750013" cy="7386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dirty="0">
                  <a:solidFill>
                    <a:srgbClr val="674EA7"/>
                  </a:solidFill>
                  <a:latin typeface="Montserrat"/>
                  <a:ea typeface="Montserrat"/>
                  <a:cs typeface="Montserrat"/>
                  <a:sym typeface="Montserrat"/>
                </a:rPr>
                <a:t>Metro Center</a:t>
              </a:r>
              <a:endParaRPr sz="3600" b="1" dirty="0">
                <a:solidFill>
                  <a:srgbClr val="674EA7"/>
                </a:solidFill>
                <a:latin typeface="Montserrat"/>
                <a:ea typeface="Montserrat"/>
                <a:cs typeface="Montserrat"/>
                <a:sym typeface="Montserrat"/>
              </a:endParaRPr>
            </a:p>
          </p:txBody>
        </p:sp>
      </p:grpSp>
      <p:sp>
        <p:nvSpPr>
          <p:cNvPr id="6" name="Slide Number Placeholder 5">
            <a:extLst>
              <a:ext uri="{FF2B5EF4-FFF2-40B4-BE49-F238E27FC236}">
                <a16:creationId xmlns:a16="http://schemas.microsoft.com/office/drawing/2014/main" id="{0A434FAB-DF78-BB7C-E7DD-18ED148378B8}"/>
              </a:ext>
              <a:ext uri="{C183D7F6-B498-43B3-948B-1728B52AA6E4}">
                <adec:decorative xmlns:adec="http://schemas.microsoft.com/office/drawing/2017/decorative" val="1"/>
              </a:ext>
            </a:extLst>
          </p:cNvPr>
          <p:cNvSpPr>
            <a:spLocks noGrp="1"/>
          </p:cNvSpPr>
          <p:nvPr>
            <p:ph type="sldNum" sz="quarter" idx="12"/>
          </p:nvPr>
        </p:nvSpPr>
        <p:spPr/>
        <p:txBody>
          <a:bodyPr/>
          <a:lstStyle/>
          <a:p>
            <a:fld id="{1195A9E4-2CE9-4E32-BE85-7C32F0F78A6D}" type="slidenum">
              <a:rPr lang="en-GB" smtClean="0"/>
              <a:t>2</a:t>
            </a:fld>
            <a:endParaRPr lang="en-GB"/>
          </a:p>
        </p:txBody>
      </p:sp>
    </p:spTree>
    <p:extLst>
      <p:ext uri="{BB962C8B-B14F-4D97-AF65-F5344CB8AC3E}">
        <p14:creationId xmlns:p14="http://schemas.microsoft.com/office/powerpoint/2010/main" val="2056236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52F50-F648-C723-C5B3-188F4DD4C6D0}"/>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866E196-A37C-8819-D2AE-D2D0167CA13B}"/>
              </a:ext>
              <a:ext uri="{C183D7F6-B498-43B3-948B-1728B52AA6E4}">
                <adec:decorative xmlns:adec="http://schemas.microsoft.com/office/drawing/2017/decorative" val="1"/>
              </a:ext>
            </a:extLst>
          </p:cNvPr>
          <p:cNvSpPr>
            <a:spLocks noGrp="1"/>
          </p:cNvSpPr>
          <p:nvPr>
            <p:ph type="sldNum" sz="quarter" idx="12"/>
          </p:nvPr>
        </p:nvSpPr>
        <p:spPr/>
        <p:txBody>
          <a:bodyPr/>
          <a:lstStyle/>
          <a:p>
            <a:fld id="{1195A9E4-2CE9-4E32-BE85-7C32F0F78A6D}" type="slidenum">
              <a:rPr lang="en-GB" smtClean="0"/>
              <a:t>3</a:t>
            </a:fld>
            <a:endParaRPr lang="en-GB"/>
          </a:p>
        </p:txBody>
      </p:sp>
      <p:sp>
        <p:nvSpPr>
          <p:cNvPr id="7" name="Tytuł 6">
            <a:extLst>
              <a:ext uri="{FF2B5EF4-FFF2-40B4-BE49-F238E27FC236}">
                <a16:creationId xmlns:a16="http://schemas.microsoft.com/office/drawing/2014/main" id="{E8078D8F-DD2E-9011-5364-D62EE590DC2A}"/>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pl-PL" dirty="0" err="1"/>
              <a:t>Mission</a:t>
            </a:r>
            <a:r>
              <a:rPr lang="pl-PL" dirty="0"/>
              <a:t> of the NYU </a:t>
            </a:r>
            <a:r>
              <a:rPr lang="pl-PL" dirty="0" err="1"/>
              <a:t>Nest</a:t>
            </a:r>
            <a:endParaRPr lang="en-GB" dirty="0"/>
          </a:p>
        </p:txBody>
      </p:sp>
      <p:pic>
        <p:nvPicPr>
          <p:cNvPr id="4" name="Google Shape;191;p36" descr="A mission statement for the NYU Nest Support Project displayed within a white square over a textured blue background. The word 'mission' is written in large, orange letters at the top. Below, black text states that the NYU Nest Support Project trains, supports, and empowers public school communities and institutions to implement a collaborative, strengths-based model of equitable and inclusive education. At the bottom, the phrase 'NEST SUPPORT PROJECT' is in small black text, accompanied by the project’s circular, multicolored logo in the lower right corner.">
            <a:extLst>
              <a:ext uri="{FF2B5EF4-FFF2-40B4-BE49-F238E27FC236}">
                <a16:creationId xmlns:a16="http://schemas.microsoft.com/office/drawing/2014/main" id="{B2A9C521-030D-6FF8-6151-E132D7A1BC64}"/>
              </a:ext>
            </a:extLst>
          </p:cNvPr>
          <p:cNvPicPr preferRelativeResize="0"/>
          <p:nvPr/>
        </p:nvPicPr>
        <p:blipFill>
          <a:blip r:embed="rId3">
            <a:alphaModFix/>
          </a:blip>
          <a:stretch>
            <a:fillRect/>
          </a:stretch>
        </p:blipFill>
        <p:spPr>
          <a:xfrm>
            <a:off x="152399" y="152399"/>
            <a:ext cx="6594607" cy="6560511"/>
          </a:xfrm>
          <a:prstGeom prst="rect">
            <a:avLst/>
          </a:prstGeom>
          <a:noFill/>
          <a:ln>
            <a:noFill/>
          </a:ln>
        </p:spPr>
      </p:pic>
      <p:pic>
        <p:nvPicPr>
          <p:cNvPr id="2" name="Google Shape;189;p36" descr="A text box with a thin yellow border containing a statement in black font. The text reads: 'Our work is directly informed by the perspectives and experiences of autistic self-advocates in order to create systems change in schools that foster self-determination in students.'&quot;&#10;&#10;Let me know if you'd like any adjustments!">
            <a:extLst>
              <a:ext uri="{FF2B5EF4-FFF2-40B4-BE49-F238E27FC236}">
                <a16:creationId xmlns:a16="http://schemas.microsoft.com/office/drawing/2014/main" id="{F62A2DAE-12C4-F653-56AE-11B7B22810CF}"/>
              </a:ext>
            </a:extLst>
          </p:cNvPr>
          <p:cNvPicPr preferRelativeResize="0"/>
          <p:nvPr/>
        </p:nvPicPr>
        <p:blipFill rotWithShape="1">
          <a:blip r:embed="rId4">
            <a:alphaModFix/>
          </a:blip>
          <a:srcRect l="13852" t="34302" r="12930" b="25198"/>
          <a:stretch/>
        </p:blipFill>
        <p:spPr>
          <a:xfrm>
            <a:off x="6974299" y="3429000"/>
            <a:ext cx="5065302" cy="2801635"/>
          </a:xfrm>
          <a:prstGeom prst="rect">
            <a:avLst/>
          </a:prstGeom>
          <a:noFill/>
          <a:ln w="38100" cap="flat" cmpd="sng">
            <a:solidFill>
              <a:schemeClr val="accent4"/>
            </a:solidFill>
            <a:prstDash val="solid"/>
            <a:round/>
            <a:headEnd type="none" w="sm" len="sm"/>
            <a:tailEnd type="none" w="sm" len="sm"/>
          </a:ln>
        </p:spPr>
      </p:pic>
    </p:spTree>
    <p:extLst>
      <p:ext uri="{BB962C8B-B14F-4D97-AF65-F5344CB8AC3E}">
        <p14:creationId xmlns:p14="http://schemas.microsoft.com/office/powerpoint/2010/main" val="4221869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D79D2-1AA6-DAD5-D76D-304F19147B76}"/>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F3D5240-2900-94D7-D532-813BEA92C1B2}"/>
              </a:ext>
              <a:ext uri="{C183D7F6-B498-43B3-948B-1728B52AA6E4}">
                <adec:decorative xmlns:adec="http://schemas.microsoft.com/office/drawing/2017/decorative" val="1"/>
              </a:ext>
            </a:extLst>
          </p:cNvPr>
          <p:cNvSpPr>
            <a:spLocks noGrp="1"/>
          </p:cNvSpPr>
          <p:nvPr>
            <p:ph type="sldNum" sz="quarter" idx="12"/>
          </p:nvPr>
        </p:nvSpPr>
        <p:spPr/>
        <p:txBody>
          <a:bodyPr/>
          <a:lstStyle/>
          <a:p>
            <a:fld id="{1195A9E4-2CE9-4E32-BE85-7C32F0F78A6D}" type="slidenum">
              <a:rPr lang="en-GB" smtClean="0"/>
              <a:t>4</a:t>
            </a:fld>
            <a:endParaRPr lang="en-GB"/>
          </a:p>
        </p:txBody>
      </p:sp>
      <p:sp>
        <p:nvSpPr>
          <p:cNvPr id="2" name="Google Shape;197;p37">
            <a:extLst>
              <a:ext uri="{FF2B5EF4-FFF2-40B4-BE49-F238E27FC236}">
                <a16:creationId xmlns:a16="http://schemas.microsoft.com/office/drawing/2014/main" id="{5CA6EE62-854F-9428-F4B2-D7B76371BEEA}"/>
              </a:ext>
            </a:extLst>
          </p:cNvPr>
          <p:cNvSpPr txBox="1">
            <a:spLocks noGrp="1"/>
          </p:cNvSpPr>
          <p:nvPr>
            <p:ph type="title" idx="4294967295"/>
          </p:nvPr>
        </p:nvSpPr>
        <p:spPr>
          <a:xfrm>
            <a:off x="-563926" y="804784"/>
            <a:ext cx="7864709" cy="800189"/>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595959"/>
                </a:solidFill>
                <a:effectLst/>
                <a:uLnTx/>
                <a:uFillTx/>
                <a:latin typeface="+mn-lt"/>
                <a:ea typeface="Impact"/>
                <a:cs typeface="Impact"/>
                <a:sym typeface="Impact"/>
              </a:rPr>
              <a:t>Nest by the Numbers 2024-25</a:t>
            </a:r>
          </a:p>
        </p:txBody>
      </p:sp>
      <p:pic>
        <p:nvPicPr>
          <p:cNvPr id="3" name="Google Shape;199;p37" descr="Four circular icons in grayscale display key statistics related to a program. The first icon shows a school building with a clock, representing '88 Schools.' The second icon features a teacher pointing at a board with students seated, representing '429 Classrooms.' The third icon displays a single person silhouette in a darker circle, representing '2,155 Nest Students.' The fourth icon shows three people silhouettes, representing '7,195 Non-IEP Peers.' The numbers and labels are written below each icon in bold text.">
            <a:extLst>
              <a:ext uri="{FF2B5EF4-FFF2-40B4-BE49-F238E27FC236}">
                <a16:creationId xmlns:a16="http://schemas.microsoft.com/office/drawing/2014/main" id="{A160DB72-F6FE-3CE4-D941-6B7722A42694}"/>
              </a:ext>
            </a:extLst>
          </p:cNvPr>
          <p:cNvPicPr preferRelativeResize="0"/>
          <p:nvPr/>
        </p:nvPicPr>
        <p:blipFill rotWithShape="1">
          <a:blip r:embed="rId3">
            <a:alphaModFix/>
            <a:extLst>
              <a:ext uri="{BEBA8EAE-BF5A-486C-A8C5-ECC9F3942E4B}">
                <a14:imgProps xmlns:a14="http://schemas.microsoft.com/office/drawing/2010/main">
                  <a14:imgLayer r:embed="rId4">
                    <a14:imgEffect>
                      <a14:saturation sat="0"/>
                    </a14:imgEffect>
                  </a14:imgLayer>
                </a14:imgProps>
              </a:ext>
            </a:extLst>
          </a:blip>
          <a:srcRect t="8194" b="5188"/>
          <a:stretch/>
        </p:blipFill>
        <p:spPr>
          <a:xfrm>
            <a:off x="925185" y="2207623"/>
            <a:ext cx="10341630" cy="3808651"/>
          </a:xfrm>
          <a:prstGeom prst="rect">
            <a:avLst/>
          </a:prstGeom>
          <a:noFill/>
          <a:ln>
            <a:noFill/>
          </a:ln>
        </p:spPr>
      </p:pic>
    </p:spTree>
    <p:extLst>
      <p:ext uri="{BB962C8B-B14F-4D97-AF65-F5344CB8AC3E}">
        <p14:creationId xmlns:p14="http://schemas.microsoft.com/office/powerpoint/2010/main" val="2239460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D37CF-AE62-EC6F-313D-115C03782E46}"/>
            </a:ext>
          </a:extLst>
        </p:cNvPr>
        <p:cNvGrpSpPr/>
        <p:nvPr/>
      </p:nvGrpSpPr>
      <p:grpSpPr>
        <a:xfrm>
          <a:off x="0" y="0"/>
          <a:ext cx="0" cy="0"/>
          <a:chOff x="0" y="0"/>
          <a:chExt cx="0" cy="0"/>
        </a:xfrm>
      </p:grpSpPr>
      <p:pic>
        <p:nvPicPr>
          <p:cNvPr id="2" name="Google Shape;204;p38">
            <a:extLst>
              <a:ext uri="{FF2B5EF4-FFF2-40B4-BE49-F238E27FC236}">
                <a16:creationId xmlns:a16="http://schemas.microsoft.com/office/drawing/2014/main" id="{69A0E3B7-CB06-67E3-10FE-EA75B64AAA35}"/>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74156" y="140427"/>
            <a:ext cx="6161329" cy="1005050"/>
          </a:xfrm>
          <a:prstGeom prst="rect">
            <a:avLst/>
          </a:prstGeom>
          <a:noFill/>
          <a:ln>
            <a:noFill/>
          </a:ln>
        </p:spPr>
      </p:pic>
      <p:sp>
        <p:nvSpPr>
          <p:cNvPr id="12" name="Tytuł 11">
            <a:extLst>
              <a:ext uri="{FF2B5EF4-FFF2-40B4-BE49-F238E27FC236}">
                <a16:creationId xmlns:a16="http://schemas.microsoft.com/office/drawing/2014/main" id="{AB120FE0-A9EC-1E13-13AC-C354444F406D}"/>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pl-PL" dirty="0" err="1"/>
              <a:t>Making</a:t>
            </a:r>
            <a:r>
              <a:rPr lang="pl-PL" dirty="0"/>
              <a:t> </a:t>
            </a:r>
            <a:r>
              <a:rPr lang="pl-PL" dirty="0" err="1"/>
              <a:t>Mentors</a:t>
            </a:r>
            <a:endParaRPr lang="en-GB" dirty="0"/>
          </a:p>
        </p:txBody>
      </p:sp>
      <p:pic>
        <p:nvPicPr>
          <p:cNvPr id="13" name="Google Shape;217;p39" descr="making mentors logo">
            <a:extLst>
              <a:ext uri="{FF2B5EF4-FFF2-40B4-BE49-F238E27FC236}">
                <a16:creationId xmlns:a16="http://schemas.microsoft.com/office/drawing/2014/main" id="{59F6EF96-046A-AF86-67F9-3B85C058F574}"/>
              </a:ext>
              <a:ext uri="{C183D7F6-B498-43B3-948B-1728B52AA6E4}">
                <adec:decorative xmlns:adec="http://schemas.microsoft.com/office/drawing/2017/decorative" val="0"/>
              </a:ext>
            </a:extLst>
          </p:cNvPr>
          <p:cNvPicPr preferRelativeResize="0"/>
          <p:nvPr/>
        </p:nvPicPr>
        <p:blipFill>
          <a:blip r:embed="rId4">
            <a:alphaModFix/>
          </a:blip>
          <a:stretch>
            <a:fillRect/>
          </a:stretch>
        </p:blipFill>
        <p:spPr>
          <a:xfrm>
            <a:off x="8447575" y="345300"/>
            <a:ext cx="1534625" cy="757000"/>
          </a:xfrm>
          <a:prstGeom prst="rect">
            <a:avLst/>
          </a:prstGeom>
          <a:noFill/>
          <a:ln>
            <a:noFill/>
          </a:ln>
        </p:spPr>
      </p:pic>
      <p:sp>
        <p:nvSpPr>
          <p:cNvPr id="4" name="pole tekstowe 3">
            <a:extLst>
              <a:ext uri="{FF2B5EF4-FFF2-40B4-BE49-F238E27FC236}">
                <a16:creationId xmlns:a16="http://schemas.microsoft.com/office/drawing/2014/main" id="{B64FC0C9-44BA-4AF6-2219-E760B3DC4A53}"/>
              </a:ext>
            </a:extLst>
          </p:cNvPr>
          <p:cNvSpPr txBox="1"/>
          <p:nvPr/>
        </p:nvSpPr>
        <p:spPr>
          <a:xfrm>
            <a:off x="174157" y="1584893"/>
            <a:ext cx="11811898" cy="3531864"/>
          </a:xfrm>
          <a:prstGeom prst="rect">
            <a:avLst/>
          </a:prstGeom>
          <a:noFill/>
        </p:spPr>
        <p:txBody>
          <a:bodyPr wrap="square">
            <a:spAutoFit/>
          </a:bodyPr>
          <a:lstStyle/>
          <a:p>
            <a:pPr marL="0" lvl="0" indent="0" algn="l" rtl="0">
              <a:lnSpc>
                <a:spcPct val="115000"/>
              </a:lnSpc>
              <a:spcBef>
                <a:spcPts val="0"/>
              </a:spcBef>
              <a:spcAft>
                <a:spcPts val="0"/>
              </a:spcAft>
              <a:buNone/>
            </a:pPr>
            <a:r>
              <a:rPr lang="en-GB" sz="2800" b="1" dirty="0">
                <a:solidFill>
                  <a:srgbClr val="595959"/>
                </a:solidFill>
              </a:rPr>
              <a:t>Title:</a:t>
            </a:r>
            <a:r>
              <a:rPr lang="en-GB" sz="2800" dirty="0">
                <a:solidFill>
                  <a:srgbClr val="595959"/>
                </a:solidFill>
              </a:rPr>
              <a:t> </a:t>
            </a:r>
            <a:r>
              <a:rPr lang="en-GB" sz="2800" i="1" dirty="0">
                <a:solidFill>
                  <a:srgbClr val="595959"/>
                </a:solidFill>
              </a:rPr>
              <a:t>Making Mentors: Empowering Autistic High School &amp; College Students in STEM</a:t>
            </a:r>
            <a:r>
              <a:rPr lang="en-GB" sz="2800" dirty="0">
                <a:solidFill>
                  <a:srgbClr val="595959"/>
                </a:solidFill>
              </a:rPr>
              <a:t> (NSF Award # 2241350) </a:t>
            </a:r>
          </a:p>
          <a:p>
            <a:pPr marL="0" lvl="0" indent="0" algn="l" rtl="0">
              <a:lnSpc>
                <a:spcPct val="115000"/>
              </a:lnSpc>
              <a:spcBef>
                <a:spcPts val="0"/>
              </a:spcBef>
              <a:spcAft>
                <a:spcPts val="0"/>
              </a:spcAft>
              <a:buNone/>
            </a:pPr>
            <a:r>
              <a:rPr lang="en-GB" sz="2800" b="1" dirty="0">
                <a:solidFill>
                  <a:srgbClr val="595959"/>
                </a:solidFill>
              </a:rPr>
              <a:t>Institutions:</a:t>
            </a:r>
            <a:r>
              <a:rPr lang="en-GB" sz="2800" dirty="0">
                <a:solidFill>
                  <a:srgbClr val="595959"/>
                </a:solidFill>
              </a:rPr>
              <a:t> Education Development </a:t>
            </a:r>
            <a:r>
              <a:rPr lang="en-GB" sz="2800" dirty="0" err="1">
                <a:solidFill>
                  <a:srgbClr val="595959"/>
                </a:solidFill>
              </a:rPr>
              <a:t>Center</a:t>
            </a:r>
            <a:r>
              <a:rPr lang="en-GB" sz="2800" dirty="0">
                <a:solidFill>
                  <a:srgbClr val="595959"/>
                </a:solidFill>
              </a:rPr>
              <a:t> (EDC), New York University (NYU), City University of New York Staten Island (CUNY/SI)</a:t>
            </a:r>
          </a:p>
          <a:p>
            <a:pPr marL="0" lvl="0" indent="0" algn="l" rtl="0">
              <a:lnSpc>
                <a:spcPct val="115000"/>
              </a:lnSpc>
              <a:spcBef>
                <a:spcPts val="0"/>
              </a:spcBef>
              <a:spcAft>
                <a:spcPts val="0"/>
              </a:spcAft>
              <a:buNone/>
            </a:pPr>
            <a:r>
              <a:rPr lang="en-GB" sz="2800" b="1" dirty="0">
                <a:solidFill>
                  <a:srgbClr val="595959"/>
                </a:solidFill>
              </a:rPr>
              <a:t>Design:</a:t>
            </a:r>
            <a:r>
              <a:rPr lang="en-GB" sz="2800" dirty="0">
                <a:solidFill>
                  <a:srgbClr val="595959"/>
                </a:solidFill>
              </a:rPr>
              <a:t> Co-designing mentorship with autistic high schoolers and STEAM undergraduates and graduate students in NYC</a:t>
            </a:r>
          </a:p>
          <a:p>
            <a:pPr marL="0" lvl="0" indent="0" algn="l" rtl="0">
              <a:lnSpc>
                <a:spcPct val="115000"/>
              </a:lnSpc>
              <a:spcBef>
                <a:spcPts val="0"/>
              </a:spcBef>
              <a:spcAft>
                <a:spcPts val="0"/>
              </a:spcAft>
              <a:buNone/>
            </a:pPr>
            <a:r>
              <a:rPr lang="en-GB" sz="2800" b="1" dirty="0">
                <a:solidFill>
                  <a:srgbClr val="595959"/>
                </a:solidFill>
              </a:rPr>
              <a:t>Duration:</a:t>
            </a:r>
            <a:r>
              <a:rPr lang="en-GB" sz="2800" dirty="0">
                <a:solidFill>
                  <a:srgbClr val="595959"/>
                </a:solidFill>
              </a:rPr>
              <a:t> 3-year project</a:t>
            </a:r>
          </a:p>
        </p:txBody>
      </p:sp>
      <p:pic>
        <p:nvPicPr>
          <p:cNvPr id="8" name="Google Shape;179;p35" descr="NYU logo">
            <a:extLst>
              <a:ext uri="{FF2B5EF4-FFF2-40B4-BE49-F238E27FC236}">
                <a16:creationId xmlns:a16="http://schemas.microsoft.com/office/drawing/2014/main" id="{64B6CC8B-91B4-253C-15A8-13C83AC07E6D}"/>
              </a:ext>
            </a:extLst>
          </p:cNvPr>
          <p:cNvPicPr preferRelativeResize="0"/>
          <p:nvPr/>
        </p:nvPicPr>
        <p:blipFill rotWithShape="1">
          <a:blip r:embed="rId5">
            <a:alphaModFix/>
          </a:blip>
          <a:srcRect l="-3003" r="61224"/>
          <a:stretch/>
        </p:blipFill>
        <p:spPr>
          <a:xfrm>
            <a:off x="593124" y="5854293"/>
            <a:ext cx="1824007" cy="502057"/>
          </a:xfrm>
          <a:prstGeom prst="rect">
            <a:avLst/>
          </a:prstGeom>
          <a:noFill/>
          <a:ln>
            <a:noFill/>
          </a:ln>
        </p:spPr>
      </p:pic>
      <p:sp>
        <p:nvSpPr>
          <p:cNvPr id="7" name="Google Shape;207;p38" descr="IDEAS: Inventing, Designing and Engineering on the Autism Spectrum (NSF Award # 1614436) &#10;Developing Abilities and Knowledge for Careers in Design and Engineering for Students on the Autism Spectrum by Scaling Up Making Experiences (NSF Award # 1850289) &#10;">
            <a:extLst>
              <a:ext uri="{FF2B5EF4-FFF2-40B4-BE49-F238E27FC236}">
                <a16:creationId xmlns:a16="http://schemas.microsoft.com/office/drawing/2014/main" id="{044E3868-C334-6FD9-7150-6F1BD1DE65F4}"/>
              </a:ext>
            </a:extLst>
          </p:cNvPr>
          <p:cNvSpPr txBox="1"/>
          <p:nvPr/>
        </p:nvSpPr>
        <p:spPr>
          <a:xfrm>
            <a:off x="2417131" y="5334569"/>
            <a:ext cx="8357961" cy="156963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dirty="0">
                <a:solidFill>
                  <a:srgbClr val="0E101A"/>
                </a:solidFill>
                <a:latin typeface="Montserrat"/>
                <a:ea typeface="Montserrat"/>
                <a:cs typeface="Montserrat"/>
                <a:sym typeface="Montserrat"/>
              </a:rPr>
              <a:t>IDEAS: Inventing, Designing and Engineering on the Autism Spectrum </a:t>
            </a:r>
            <a:r>
              <a:rPr lang="en" b="1" i="1" dirty="0">
                <a:solidFill>
                  <a:srgbClr val="0E101A"/>
                </a:solidFill>
                <a:latin typeface="Montserrat"/>
                <a:ea typeface="Montserrat"/>
                <a:cs typeface="Montserrat"/>
                <a:sym typeface="Montserrat"/>
              </a:rPr>
              <a:t>(NSF Award # 1614436)</a:t>
            </a:r>
            <a:r>
              <a:rPr lang="en" b="1" i="1" dirty="0">
                <a:solidFill>
                  <a:schemeClr val="dk2"/>
                </a:solidFill>
                <a:latin typeface="Montserrat"/>
                <a:ea typeface="Montserrat"/>
                <a:cs typeface="Montserrat"/>
                <a:sym typeface="Montserrat"/>
              </a:rPr>
              <a:t> </a:t>
            </a:r>
            <a:endParaRPr b="1" i="1" dirty="0">
              <a:solidFill>
                <a:schemeClr val="dk2"/>
              </a:solidFill>
              <a:latin typeface="Montserrat"/>
              <a:ea typeface="Montserrat"/>
              <a:cs typeface="Montserrat"/>
              <a:sym typeface="Montserrat"/>
            </a:endParaRPr>
          </a:p>
          <a:p>
            <a:pPr marL="0" lvl="0" indent="0" algn="l" rtl="0">
              <a:spcBef>
                <a:spcPts val="0"/>
              </a:spcBef>
              <a:spcAft>
                <a:spcPts val="0"/>
              </a:spcAft>
              <a:buNone/>
            </a:pPr>
            <a:r>
              <a:rPr lang="en" i="1" dirty="0">
                <a:solidFill>
                  <a:schemeClr val="dk1"/>
                </a:solidFill>
                <a:latin typeface="Montserrat"/>
                <a:ea typeface="Montserrat"/>
                <a:cs typeface="Montserrat"/>
                <a:sym typeface="Montserrat"/>
              </a:rPr>
              <a:t>Developing Abilities and Knowledge for Careers in Design and Engineering for Students on the Autism Spectrum by Scaling Up Making Experiences </a:t>
            </a:r>
            <a:r>
              <a:rPr lang="en" b="1" i="1" dirty="0">
                <a:solidFill>
                  <a:schemeClr val="dk1"/>
                </a:solidFill>
                <a:latin typeface="Montserrat"/>
                <a:ea typeface="Montserrat"/>
                <a:cs typeface="Montserrat"/>
                <a:sym typeface="Montserrat"/>
              </a:rPr>
              <a:t>(NSF Award # 1850289) </a:t>
            </a:r>
            <a:endParaRPr dirty="0">
              <a:solidFill>
                <a:schemeClr val="dk1"/>
              </a:solidFill>
              <a:latin typeface="Montserrat"/>
              <a:ea typeface="Montserrat"/>
              <a:cs typeface="Montserrat"/>
              <a:sym typeface="Montserrat"/>
            </a:endParaRPr>
          </a:p>
        </p:txBody>
      </p:sp>
      <p:sp>
        <p:nvSpPr>
          <p:cNvPr id="6" name="Slide Number Placeholder 5">
            <a:extLst>
              <a:ext uri="{FF2B5EF4-FFF2-40B4-BE49-F238E27FC236}">
                <a16:creationId xmlns:a16="http://schemas.microsoft.com/office/drawing/2014/main" id="{91CA15AF-8CD7-7BBB-5B89-0E539D66EDDA}"/>
              </a:ext>
              <a:ext uri="{C183D7F6-B498-43B3-948B-1728B52AA6E4}">
                <adec:decorative xmlns:adec="http://schemas.microsoft.com/office/drawing/2017/decorative" val="1"/>
              </a:ext>
            </a:extLst>
          </p:cNvPr>
          <p:cNvSpPr>
            <a:spLocks noGrp="1"/>
          </p:cNvSpPr>
          <p:nvPr>
            <p:ph type="sldNum" sz="quarter" idx="12"/>
          </p:nvPr>
        </p:nvSpPr>
        <p:spPr/>
        <p:txBody>
          <a:bodyPr/>
          <a:lstStyle/>
          <a:p>
            <a:fld id="{1195A9E4-2CE9-4E32-BE85-7C32F0F78A6D}" type="slidenum">
              <a:rPr lang="en-GB" smtClean="0"/>
              <a:t>5</a:t>
            </a:fld>
            <a:endParaRPr lang="en-GB"/>
          </a:p>
        </p:txBody>
      </p:sp>
    </p:spTree>
    <p:extLst>
      <p:ext uri="{BB962C8B-B14F-4D97-AF65-F5344CB8AC3E}">
        <p14:creationId xmlns:p14="http://schemas.microsoft.com/office/powerpoint/2010/main" val="1912280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9BB9E-024B-B43C-F5E0-AD574BD7178F}"/>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88E65E3-8441-DFA1-93EA-1DD14390DA60}"/>
              </a:ext>
              <a:ext uri="{C183D7F6-B498-43B3-948B-1728B52AA6E4}">
                <adec:decorative xmlns:adec="http://schemas.microsoft.com/office/drawing/2017/decorative" val="1"/>
              </a:ext>
            </a:extLst>
          </p:cNvPr>
          <p:cNvSpPr>
            <a:spLocks noGrp="1"/>
          </p:cNvSpPr>
          <p:nvPr>
            <p:ph type="sldNum" sz="quarter" idx="12"/>
          </p:nvPr>
        </p:nvSpPr>
        <p:spPr/>
        <p:txBody>
          <a:bodyPr/>
          <a:lstStyle/>
          <a:p>
            <a:fld id="{1195A9E4-2CE9-4E32-BE85-7C32F0F78A6D}" type="slidenum">
              <a:rPr lang="en-GB" smtClean="0"/>
              <a:t>6</a:t>
            </a:fld>
            <a:endParaRPr lang="en-GB"/>
          </a:p>
        </p:txBody>
      </p:sp>
      <p:pic>
        <p:nvPicPr>
          <p:cNvPr id="2" name="Google Shape;204;p38">
            <a:extLst>
              <a:ext uri="{FF2B5EF4-FFF2-40B4-BE49-F238E27FC236}">
                <a16:creationId xmlns:a16="http://schemas.microsoft.com/office/drawing/2014/main" id="{DCB83D8A-570F-5950-E19B-CA3797BEA659}"/>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74156" y="140427"/>
            <a:ext cx="6161329" cy="1005050"/>
          </a:xfrm>
          <a:prstGeom prst="rect">
            <a:avLst/>
          </a:prstGeom>
          <a:noFill/>
          <a:ln>
            <a:noFill/>
          </a:ln>
        </p:spPr>
      </p:pic>
      <p:sp>
        <p:nvSpPr>
          <p:cNvPr id="8" name="Tytuł 7">
            <a:extLst>
              <a:ext uri="{FF2B5EF4-FFF2-40B4-BE49-F238E27FC236}">
                <a16:creationId xmlns:a16="http://schemas.microsoft.com/office/drawing/2014/main" id="{84DD1035-4727-9278-1FBF-92D75CFD8791}"/>
              </a:ext>
            </a:extLst>
          </p:cNvPr>
          <p:cNvSpPr txBox="1">
            <a:spLocks noGrp="1"/>
          </p:cNvSpPr>
          <p:nvPr>
            <p:ph type="title" idx="4294967295"/>
          </p:nvPr>
        </p:nvSpPr>
        <p:spPr>
          <a:xfrm>
            <a:off x="174156" y="1502979"/>
            <a:ext cx="7985554" cy="7586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595959"/>
                </a:solidFill>
                <a:effectLst/>
                <a:uLnTx/>
                <a:uFillTx/>
                <a:latin typeface="+mn-lt"/>
                <a:ea typeface="+mn-ea"/>
                <a:cs typeface="+mn-cs"/>
              </a:rPr>
              <a:t>Rationale &amp; Research Foundation</a:t>
            </a:r>
          </a:p>
        </p:txBody>
      </p:sp>
      <p:sp>
        <p:nvSpPr>
          <p:cNvPr id="4" name="pole tekstowe 3">
            <a:extLst>
              <a:ext uri="{FF2B5EF4-FFF2-40B4-BE49-F238E27FC236}">
                <a16:creationId xmlns:a16="http://schemas.microsoft.com/office/drawing/2014/main" id="{0B2FCB72-3E0D-F04A-B943-845CB95675F6}"/>
              </a:ext>
            </a:extLst>
          </p:cNvPr>
          <p:cNvSpPr txBox="1"/>
          <p:nvPr/>
        </p:nvSpPr>
        <p:spPr>
          <a:xfrm>
            <a:off x="174157" y="2437524"/>
            <a:ext cx="11811898" cy="3531864"/>
          </a:xfrm>
          <a:prstGeom prst="rect">
            <a:avLst/>
          </a:prstGeom>
          <a:noFill/>
        </p:spPr>
        <p:txBody>
          <a:bodyPr wrap="square">
            <a:spAutoFit/>
          </a:bodyPr>
          <a:lstStyle/>
          <a:p>
            <a:pPr marL="0" lvl="0" indent="0" algn="l" rtl="0">
              <a:lnSpc>
                <a:spcPct val="115000"/>
              </a:lnSpc>
              <a:spcBef>
                <a:spcPts val="0"/>
              </a:spcBef>
              <a:spcAft>
                <a:spcPts val="0"/>
              </a:spcAft>
              <a:buNone/>
            </a:pPr>
            <a:r>
              <a:rPr lang="en-GB" sz="2800" b="1" dirty="0">
                <a:solidFill>
                  <a:srgbClr val="595959"/>
                </a:solidFill>
              </a:rPr>
              <a:t>Increasing Need: </a:t>
            </a:r>
            <a:r>
              <a:rPr lang="en-GB" sz="2800" dirty="0">
                <a:solidFill>
                  <a:srgbClr val="595959"/>
                </a:solidFill>
              </a:rPr>
              <a:t>More autistic students are entering college.</a:t>
            </a:r>
          </a:p>
          <a:p>
            <a:pPr marL="0" lvl="0" indent="0" algn="l" rtl="0">
              <a:lnSpc>
                <a:spcPct val="115000"/>
              </a:lnSpc>
              <a:spcBef>
                <a:spcPts val="0"/>
              </a:spcBef>
              <a:spcAft>
                <a:spcPts val="0"/>
              </a:spcAft>
              <a:buNone/>
            </a:pPr>
            <a:r>
              <a:rPr lang="en-GB" sz="2800" b="1" dirty="0">
                <a:solidFill>
                  <a:srgbClr val="595959"/>
                </a:solidFill>
              </a:rPr>
              <a:t>Transition Challenges: </a:t>
            </a:r>
            <a:r>
              <a:rPr lang="en-GB" sz="2800" dirty="0">
                <a:solidFill>
                  <a:srgbClr val="595959"/>
                </a:solidFill>
              </a:rPr>
              <a:t>Autistic students face difficulties with self-advocacy, peer relationships, and confidence despite strong academics.</a:t>
            </a:r>
          </a:p>
          <a:p>
            <a:pPr marL="0" lvl="0" indent="0" algn="l" rtl="0">
              <a:lnSpc>
                <a:spcPct val="115000"/>
              </a:lnSpc>
              <a:spcBef>
                <a:spcPts val="0"/>
              </a:spcBef>
              <a:spcAft>
                <a:spcPts val="0"/>
              </a:spcAft>
              <a:buNone/>
            </a:pPr>
            <a:r>
              <a:rPr lang="en-GB" sz="2800" b="1" dirty="0">
                <a:solidFill>
                  <a:srgbClr val="595959"/>
                </a:solidFill>
              </a:rPr>
              <a:t>Mentorship Benefits: </a:t>
            </a:r>
            <a:r>
              <a:rPr lang="en-GB" sz="2800" dirty="0">
                <a:solidFill>
                  <a:srgbClr val="595959"/>
                </a:solidFill>
              </a:rPr>
              <a:t>Research shows autistic students connect better with autistic mentors, leading to improved transitions.</a:t>
            </a:r>
          </a:p>
          <a:p>
            <a:pPr marL="0" lvl="0" indent="0" algn="l" rtl="0">
              <a:lnSpc>
                <a:spcPct val="115000"/>
              </a:lnSpc>
              <a:spcBef>
                <a:spcPts val="0"/>
              </a:spcBef>
              <a:spcAft>
                <a:spcPts val="0"/>
              </a:spcAft>
              <a:buNone/>
            </a:pPr>
            <a:r>
              <a:rPr lang="en-GB" sz="2800" b="1" dirty="0">
                <a:solidFill>
                  <a:srgbClr val="595959"/>
                </a:solidFill>
              </a:rPr>
              <a:t>Participatory Approach: </a:t>
            </a:r>
            <a:r>
              <a:rPr lang="en-GB" sz="2800" dirty="0">
                <a:solidFill>
                  <a:srgbClr val="595959"/>
                </a:solidFill>
              </a:rPr>
              <a:t>The program is co-designed with autistic students to ensure it is effective, relevant, and empowering.</a:t>
            </a:r>
          </a:p>
        </p:txBody>
      </p:sp>
    </p:spTree>
    <p:extLst>
      <p:ext uri="{BB962C8B-B14F-4D97-AF65-F5344CB8AC3E}">
        <p14:creationId xmlns:p14="http://schemas.microsoft.com/office/powerpoint/2010/main" val="939164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99E49-FA61-524E-C4C3-377E8AAF29FB}"/>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8F2D30B-43DC-40F6-DF1E-BC2EFB67FCD6}"/>
              </a:ext>
              <a:ext uri="{C183D7F6-B498-43B3-948B-1728B52AA6E4}">
                <adec:decorative xmlns:adec="http://schemas.microsoft.com/office/drawing/2017/decorative" val="1"/>
              </a:ext>
            </a:extLst>
          </p:cNvPr>
          <p:cNvSpPr>
            <a:spLocks noGrp="1"/>
          </p:cNvSpPr>
          <p:nvPr>
            <p:ph type="sldNum" sz="quarter" idx="12"/>
          </p:nvPr>
        </p:nvSpPr>
        <p:spPr/>
        <p:txBody>
          <a:bodyPr/>
          <a:lstStyle/>
          <a:p>
            <a:fld id="{1195A9E4-2CE9-4E32-BE85-7C32F0F78A6D}" type="slidenum">
              <a:rPr lang="en-GB" smtClean="0"/>
              <a:t>7</a:t>
            </a:fld>
            <a:endParaRPr lang="en-GB"/>
          </a:p>
        </p:txBody>
      </p:sp>
      <p:pic>
        <p:nvPicPr>
          <p:cNvPr id="2" name="Google Shape;204;p38">
            <a:extLst>
              <a:ext uri="{FF2B5EF4-FFF2-40B4-BE49-F238E27FC236}">
                <a16:creationId xmlns:a16="http://schemas.microsoft.com/office/drawing/2014/main" id="{3A9ECE83-6A5A-F4DB-BBCA-B162DCB52805}"/>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74156" y="140427"/>
            <a:ext cx="6161329" cy="1005050"/>
          </a:xfrm>
          <a:prstGeom prst="rect">
            <a:avLst/>
          </a:prstGeom>
          <a:noFill/>
          <a:ln>
            <a:noFill/>
          </a:ln>
        </p:spPr>
      </p:pic>
      <p:sp>
        <p:nvSpPr>
          <p:cNvPr id="8" name="Tytuł 7">
            <a:extLst>
              <a:ext uri="{FF2B5EF4-FFF2-40B4-BE49-F238E27FC236}">
                <a16:creationId xmlns:a16="http://schemas.microsoft.com/office/drawing/2014/main" id="{D1723482-1568-60E4-6664-06547CB73367}"/>
              </a:ext>
            </a:extLst>
          </p:cNvPr>
          <p:cNvSpPr txBox="1">
            <a:spLocks noGrp="1"/>
          </p:cNvSpPr>
          <p:nvPr>
            <p:ph type="title" idx="4294967295"/>
          </p:nvPr>
        </p:nvSpPr>
        <p:spPr>
          <a:xfrm>
            <a:off x="174156" y="1492860"/>
            <a:ext cx="6098058" cy="7586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595959"/>
                </a:solidFill>
                <a:effectLst/>
                <a:uLnTx/>
                <a:uFillTx/>
                <a:latin typeface="+mn-lt"/>
                <a:ea typeface="+mn-ea"/>
                <a:cs typeface="+mn-cs"/>
              </a:rPr>
              <a:t>Yearly Breakdown</a:t>
            </a:r>
          </a:p>
        </p:txBody>
      </p:sp>
      <p:sp>
        <p:nvSpPr>
          <p:cNvPr id="4" name="pole tekstowe 3">
            <a:extLst>
              <a:ext uri="{FF2B5EF4-FFF2-40B4-BE49-F238E27FC236}">
                <a16:creationId xmlns:a16="http://schemas.microsoft.com/office/drawing/2014/main" id="{908622F1-E33C-D606-31BF-11D4EBCD5844}"/>
              </a:ext>
            </a:extLst>
          </p:cNvPr>
          <p:cNvSpPr txBox="1"/>
          <p:nvPr/>
        </p:nvSpPr>
        <p:spPr>
          <a:xfrm>
            <a:off x="174157" y="2363380"/>
            <a:ext cx="11811898" cy="4027385"/>
          </a:xfrm>
          <a:prstGeom prst="rect">
            <a:avLst/>
          </a:prstGeom>
          <a:noFill/>
        </p:spPr>
        <p:txBody>
          <a:bodyPr wrap="square">
            <a:spAutoFit/>
          </a:bodyPr>
          <a:lstStyle/>
          <a:p>
            <a:pPr marL="0" lvl="0" indent="0" algn="l" rtl="0">
              <a:lnSpc>
                <a:spcPct val="115000"/>
              </a:lnSpc>
              <a:spcBef>
                <a:spcPts val="0"/>
              </a:spcBef>
              <a:spcAft>
                <a:spcPts val="0"/>
              </a:spcAft>
              <a:buNone/>
            </a:pPr>
            <a:r>
              <a:rPr lang="en-GB" sz="2800" b="1" dirty="0">
                <a:solidFill>
                  <a:srgbClr val="595959"/>
                </a:solidFill>
              </a:rPr>
              <a:t>Year 1:	</a:t>
            </a:r>
            <a:endParaRPr lang="pl-PL" sz="2800" b="1" dirty="0">
              <a:solidFill>
                <a:srgbClr val="595959"/>
              </a:solidFill>
            </a:endParaRPr>
          </a:p>
          <a:p>
            <a:pPr marL="0" lvl="0" indent="0" algn="l" rtl="0">
              <a:lnSpc>
                <a:spcPct val="115000"/>
              </a:lnSpc>
              <a:spcBef>
                <a:spcPts val="0"/>
              </a:spcBef>
              <a:spcAft>
                <a:spcPts val="0"/>
              </a:spcAft>
              <a:buNone/>
            </a:pPr>
            <a:r>
              <a:rPr lang="pl-PL" sz="2800" b="1" dirty="0">
                <a:solidFill>
                  <a:srgbClr val="595959"/>
                </a:solidFill>
              </a:rPr>
              <a:t>	</a:t>
            </a:r>
            <a:r>
              <a:rPr lang="en-GB" sz="2800" b="1" dirty="0">
                <a:solidFill>
                  <a:srgbClr val="595959"/>
                </a:solidFill>
              </a:rPr>
              <a:t>Mentees:</a:t>
            </a:r>
            <a:r>
              <a:rPr lang="en-GB" sz="2800" dirty="0">
                <a:solidFill>
                  <a:srgbClr val="595959"/>
                </a:solidFill>
              </a:rPr>
              <a:t> 10 NYCPS high school students</a:t>
            </a:r>
            <a:endParaRPr lang="pl-PL" sz="2800" dirty="0">
              <a:solidFill>
                <a:srgbClr val="595959"/>
              </a:solidFill>
            </a:endParaRPr>
          </a:p>
          <a:p>
            <a:pPr marL="0" lvl="0" indent="0" algn="l" rtl="0">
              <a:lnSpc>
                <a:spcPct val="115000"/>
              </a:lnSpc>
              <a:spcBef>
                <a:spcPts val="0"/>
              </a:spcBef>
              <a:spcAft>
                <a:spcPts val="0"/>
              </a:spcAft>
              <a:buNone/>
            </a:pPr>
            <a:r>
              <a:rPr lang="pl-PL" sz="2800" b="1" dirty="0">
                <a:solidFill>
                  <a:srgbClr val="595959"/>
                </a:solidFill>
              </a:rPr>
              <a:t>	</a:t>
            </a:r>
            <a:r>
              <a:rPr lang="en-GB" sz="2800" b="1" dirty="0">
                <a:solidFill>
                  <a:srgbClr val="595959"/>
                </a:solidFill>
              </a:rPr>
              <a:t>Mentors:</a:t>
            </a:r>
            <a:r>
              <a:rPr lang="en-GB" sz="2800" dirty="0">
                <a:solidFill>
                  <a:srgbClr val="595959"/>
                </a:solidFill>
              </a:rPr>
              <a:t> 5 NYU STEM students, 5 CUNY STEM students </a:t>
            </a:r>
          </a:p>
          <a:p>
            <a:pPr marL="0" lvl="0" indent="0" algn="l" rtl="0">
              <a:lnSpc>
                <a:spcPct val="115000"/>
              </a:lnSpc>
              <a:spcBef>
                <a:spcPts val="0"/>
              </a:spcBef>
              <a:spcAft>
                <a:spcPts val="0"/>
              </a:spcAft>
              <a:buNone/>
            </a:pPr>
            <a:r>
              <a:rPr lang="en-GB" sz="2800" b="1" dirty="0">
                <a:solidFill>
                  <a:srgbClr val="595959"/>
                </a:solidFill>
              </a:rPr>
              <a:t>Year 2:	</a:t>
            </a:r>
            <a:endParaRPr lang="pl-PL" sz="2800" b="1" dirty="0">
              <a:solidFill>
                <a:srgbClr val="595959"/>
              </a:solidFill>
            </a:endParaRPr>
          </a:p>
          <a:p>
            <a:pPr marL="0" lvl="0" indent="0" algn="l" rtl="0">
              <a:lnSpc>
                <a:spcPct val="115000"/>
              </a:lnSpc>
              <a:spcBef>
                <a:spcPts val="0"/>
              </a:spcBef>
              <a:spcAft>
                <a:spcPts val="0"/>
              </a:spcAft>
              <a:buNone/>
            </a:pPr>
            <a:r>
              <a:rPr lang="pl-PL" sz="2800" b="1" dirty="0">
                <a:solidFill>
                  <a:srgbClr val="595959"/>
                </a:solidFill>
              </a:rPr>
              <a:t>	</a:t>
            </a:r>
            <a:r>
              <a:rPr lang="en-GB" sz="2800" b="1" dirty="0">
                <a:solidFill>
                  <a:srgbClr val="595959"/>
                </a:solidFill>
              </a:rPr>
              <a:t>Mentees:</a:t>
            </a:r>
            <a:r>
              <a:rPr lang="en-GB" sz="2800" dirty="0">
                <a:solidFill>
                  <a:srgbClr val="595959"/>
                </a:solidFill>
              </a:rPr>
              <a:t> 20 NYCPS high school students</a:t>
            </a:r>
            <a:endParaRPr lang="pl-PL" sz="2800" dirty="0">
              <a:solidFill>
                <a:srgbClr val="595959"/>
              </a:solidFill>
            </a:endParaRPr>
          </a:p>
          <a:p>
            <a:pPr marL="0" lvl="0" indent="0" algn="l" rtl="0">
              <a:lnSpc>
                <a:spcPct val="115000"/>
              </a:lnSpc>
              <a:spcBef>
                <a:spcPts val="0"/>
              </a:spcBef>
              <a:spcAft>
                <a:spcPts val="0"/>
              </a:spcAft>
              <a:buNone/>
            </a:pPr>
            <a:r>
              <a:rPr lang="pl-PL" sz="2800" b="1" dirty="0">
                <a:solidFill>
                  <a:srgbClr val="595959"/>
                </a:solidFill>
              </a:rPr>
              <a:t>	</a:t>
            </a:r>
            <a:r>
              <a:rPr lang="en-GB" sz="2800" b="1" dirty="0">
                <a:solidFill>
                  <a:srgbClr val="595959"/>
                </a:solidFill>
              </a:rPr>
              <a:t>Mentors:</a:t>
            </a:r>
            <a:r>
              <a:rPr lang="en-GB" sz="2800" dirty="0">
                <a:solidFill>
                  <a:srgbClr val="595959"/>
                </a:solidFill>
              </a:rPr>
              <a:t> 10 NYU STEM students, 10 CUNY STEM students</a:t>
            </a:r>
          </a:p>
          <a:p>
            <a:pPr marL="0" lvl="0" indent="0" algn="l" rtl="0">
              <a:lnSpc>
                <a:spcPct val="115000"/>
              </a:lnSpc>
              <a:spcBef>
                <a:spcPts val="0"/>
              </a:spcBef>
              <a:spcAft>
                <a:spcPts val="0"/>
              </a:spcAft>
              <a:buNone/>
            </a:pPr>
            <a:r>
              <a:rPr lang="en-GB" sz="2800" b="1" dirty="0">
                <a:solidFill>
                  <a:srgbClr val="595959"/>
                </a:solidFill>
              </a:rPr>
              <a:t>Year 3:	</a:t>
            </a:r>
            <a:endParaRPr lang="pl-PL" sz="2800" b="1" dirty="0">
              <a:solidFill>
                <a:srgbClr val="595959"/>
              </a:solidFill>
            </a:endParaRPr>
          </a:p>
          <a:p>
            <a:pPr marL="0" lvl="0" indent="0" algn="l" rtl="0">
              <a:lnSpc>
                <a:spcPct val="115000"/>
              </a:lnSpc>
              <a:spcBef>
                <a:spcPts val="0"/>
              </a:spcBef>
              <a:spcAft>
                <a:spcPts val="0"/>
              </a:spcAft>
              <a:buNone/>
            </a:pPr>
            <a:r>
              <a:rPr lang="pl-PL" sz="2800" b="1" dirty="0">
                <a:solidFill>
                  <a:srgbClr val="595959"/>
                </a:solidFill>
              </a:rPr>
              <a:t>	</a:t>
            </a:r>
            <a:r>
              <a:rPr lang="en-GB" sz="2800" b="1" dirty="0">
                <a:solidFill>
                  <a:srgbClr val="595959"/>
                </a:solidFill>
              </a:rPr>
              <a:t>Expansion:</a:t>
            </a:r>
            <a:r>
              <a:rPr lang="en-GB" sz="2800" dirty="0">
                <a:solidFill>
                  <a:srgbClr val="595959"/>
                </a:solidFill>
              </a:rPr>
              <a:t> 20 NYCPS students and 20 students (NYU/CUNY) </a:t>
            </a:r>
          </a:p>
        </p:txBody>
      </p:sp>
    </p:spTree>
    <p:extLst>
      <p:ext uri="{BB962C8B-B14F-4D97-AF65-F5344CB8AC3E}">
        <p14:creationId xmlns:p14="http://schemas.microsoft.com/office/powerpoint/2010/main" val="748555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6FDB1-8B60-2D27-D4DE-F1DC6247547E}"/>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FF00A-C130-6F74-AE5E-ED54BC28A5FF}"/>
              </a:ext>
              <a:ext uri="{C183D7F6-B498-43B3-948B-1728B52AA6E4}">
                <adec:decorative xmlns:adec="http://schemas.microsoft.com/office/drawing/2017/decorative" val="1"/>
              </a:ext>
            </a:extLst>
          </p:cNvPr>
          <p:cNvSpPr>
            <a:spLocks noGrp="1"/>
          </p:cNvSpPr>
          <p:nvPr>
            <p:ph type="sldNum" sz="quarter" idx="12"/>
          </p:nvPr>
        </p:nvSpPr>
        <p:spPr/>
        <p:txBody>
          <a:bodyPr/>
          <a:lstStyle/>
          <a:p>
            <a:fld id="{1195A9E4-2CE9-4E32-BE85-7C32F0F78A6D}" type="slidenum">
              <a:rPr lang="en-GB" smtClean="0"/>
              <a:t>8</a:t>
            </a:fld>
            <a:endParaRPr lang="en-GB"/>
          </a:p>
        </p:txBody>
      </p:sp>
      <p:pic>
        <p:nvPicPr>
          <p:cNvPr id="2" name="Google Shape;204;p38">
            <a:extLst>
              <a:ext uri="{FF2B5EF4-FFF2-40B4-BE49-F238E27FC236}">
                <a16:creationId xmlns:a16="http://schemas.microsoft.com/office/drawing/2014/main" id="{FB920283-B844-BCED-20DD-DDB2878F1B0E}"/>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74156" y="140427"/>
            <a:ext cx="6161329" cy="1005050"/>
          </a:xfrm>
          <a:prstGeom prst="rect">
            <a:avLst/>
          </a:prstGeom>
          <a:noFill/>
          <a:ln>
            <a:noFill/>
          </a:ln>
        </p:spPr>
      </p:pic>
      <p:sp>
        <p:nvSpPr>
          <p:cNvPr id="10" name="Tytuł 9">
            <a:extLst>
              <a:ext uri="{FF2B5EF4-FFF2-40B4-BE49-F238E27FC236}">
                <a16:creationId xmlns:a16="http://schemas.microsoft.com/office/drawing/2014/main" id="{2F208E1C-BCA9-E8B7-4E61-ED5EEF9456E4}"/>
              </a:ext>
            </a:extLst>
          </p:cNvPr>
          <p:cNvSpPr txBox="1">
            <a:spLocks noGrp="1"/>
          </p:cNvSpPr>
          <p:nvPr>
            <p:ph type="title" idx="4294967295"/>
          </p:nvPr>
        </p:nvSpPr>
        <p:spPr>
          <a:xfrm>
            <a:off x="174156" y="1504844"/>
            <a:ext cx="6098058" cy="7586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595959"/>
                </a:solidFill>
                <a:effectLst/>
                <a:uLnTx/>
                <a:uFillTx/>
                <a:latin typeface="+mn-lt"/>
                <a:ea typeface="+mn-ea"/>
                <a:cs typeface="+mn-cs"/>
              </a:rPr>
              <a:t>Program Goals &amp; Purpose</a:t>
            </a:r>
          </a:p>
        </p:txBody>
      </p:sp>
      <p:sp>
        <p:nvSpPr>
          <p:cNvPr id="4" name="pole tekstowe 3">
            <a:extLst>
              <a:ext uri="{FF2B5EF4-FFF2-40B4-BE49-F238E27FC236}">
                <a16:creationId xmlns:a16="http://schemas.microsoft.com/office/drawing/2014/main" id="{2028B015-796D-E906-72BF-C3F467413531}"/>
              </a:ext>
            </a:extLst>
          </p:cNvPr>
          <p:cNvSpPr txBox="1"/>
          <p:nvPr/>
        </p:nvSpPr>
        <p:spPr>
          <a:xfrm>
            <a:off x="174157" y="2474596"/>
            <a:ext cx="11811898" cy="3531864"/>
          </a:xfrm>
          <a:prstGeom prst="rect">
            <a:avLst/>
          </a:prstGeom>
          <a:noFill/>
        </p:spPr>
        <p:txBody>
          <a:bodyPr wrap="square">
            <a:spAutoFit/>
          </a:bodyPr>
          <a:lstStyle/>
          <a:p>
            <a:pPr marL="0" lvl="0" indent="0" algn="l" rtl="0">
              <a:lnSpc>
                <a:spcPct val="115000"/>
              </a:lnSpc>
              <a:spcBef>
                <a:spcPts val="0"/>
              </a:spcBef>
              <a:spcAft>
                <a:spcPts val="0"/>
              </a:spcAft>
              <a:buNone/>
            </a:pPr>
            <a:r>
              <a:rPr lang="en-GB" sz="2800" b="1">
                <a:solidFill>
                  <a:srgbClr val="595959"/>
                </a:solidFill>
              </a:rPr>
              <a:t>Mentorship Model:</a:t>
            </a:r>
            <a:r>
              <a:rPr lang="en-GB" sz="2800">
                <a:solidFill>
                  <a:srgbClr val="595959"/>
                </a:solidFill>
              </a:rPr>
              <a:t> Support the transition from high school STEM interests to college majors and careers.</a:t>
            </a:r>
          </a:p>
          <a:p>
            <a:pPr marL="0" lvl="0" indent="0" algn="l" rtl="0">
              <a:lnSpc>
                <a:spcPct val="115000"/>
              </a:lnSpc>
              <a:spcBef>
                <a:spcPts val="0"/>
              </a:spcBef>
              <a:spcAft>
                <a:spcPts val="0"/>
              </a:spcAft>
              <a:buNone/>
            </a:pPr>
            <a:r>
              <a:rPr lang="en-GB" sz="2800" b="1">
                <a:solidFill>
                  <a:srgbClr val="595959"/>
                </a:solidFill>
              </a:rPr>
              <a:t>Maker Programs:</a:t>
            </a:r>
            <a:r>
              <a:rPr lang="en-GB" sz="2800">
                <a:solidFill>
                  <a:srgbClr val="595959"/>
                </a:solidFill>
              </a:rPr>
              <a:t> Mentors work on shared STEM projects with mentees.</a:t>
            </a:r>
          </a:p>
          <a:p>
            <a:pPr marL="0" lvl="0" indent="0" algn="l" rtl="0">
              <a:lnSpc>
                <a:spcPct val="115000"/>
              </a:lnSpc>
              <a:spcBef>
                <a:spcPts val="0"/>
              </a:spcBef>
              <a:spcAft>
                <a:spcPts val="0"/>
              </a:spcAft>
              <a:buNone/>
            </a:pPr>
            <a:r>
              <a:rPr lang="en-GB" sz="2800" b="1">
                <a:solidFill>
                  <a:srgbClr val="595959"/>
                </a:solidFill>
              </a:rPr>
              <a:t>Guidance:</a:t>
            </a:r>
            <a:r>
              <a:rPr lang="en-GB" sz="2800">
                <a:solidFill>
                  <a:srgbClr val="595959"/>
                </a:solidFill>
              </a:rPr>
              <a:t> Provide tailored advice on college applications, coursework, and extracurricular activities.</a:t>
            </a:r>
          </a:p>
          <a:p>
            <a:pPr marL="0" lvl="0" indent="0" algn="l" rtl="0">
              <a:lnSpc>
                <a:spcPct val="115000"/>
              </a:lnSpc>
              <a:spcBef>
                <a:spcPts val="0"/>
              </a:spcBef>
              <a:spcAft>
                <a:spcPts val="0"/>
              </a:spcAft>
              <a:buNone/>
            </a:pPr>
            <a:r>
              <a:rPr lang="en-GB" sz="2800" b="1">
                <a:solidFill>
                  <a:srgbClr val="595959"/>
                </a:solidFill>
              </a:rPr>
              <a:t>Self-Advocacy:</a:t>
            </a:r>
            <a:r>
              <a:rPr lang="en-GB" sz="2800">
                <a:solidFill>
                  <a:srgbClr val="595959"/>
                </a:solidFill>
              </a:rPr>
              <a:t> Equip students with self-advocacy skills.</a:t>
            </a:r>
          </a:p>
          <a:p>
            <a:pPr marL="0" lvl="0" indent="0" algn="l" rtl="0">
              <a:lnSpc>
                <a:spcPct val="115000"/>
              </a:lnSpc>
              <a:spcBef>
                <a:spcPts val="0"/>
              </a:spcBef>
              <a:spcAft>
                <a:spcPts val="0"/>
              </a:spcAft>
              <a:buNone/>
            </a:pPr>
            <a:r>
              <a:rPr lang="en-GB" sz="2800" b="1">
                <a:solidFill>
                  <a:srgbClr val="595959"/>
                </a:solidFill>
              </a:rPr>
              <a:t>Toolkit Creation:</a:t>
            </a:r>
            <a:r>
              <a:rPr lang="en-GB" sz="2800">
                <a:solidFill>
                  <a:srgbClr val="595959"/>
                </a:solidFill>
              </a:rPr>
              <a:t> Co-develop a digital toolkit to replicate the program.</a:t>
            </a:r>
            <a:endParaRPr lang="en-GB" sz="2800" dirty="0">
              <a:solidFill>
                <a:srgbClr val="595959"/>
              </a:solidFill>
            </a:endParaRPr>
          </a:p>
        </p:txBody>
      </p:sp>
    </p:spTree>
    <p:extLst>
      <p:ext uri="{BB962C8B-B14F-4D97-AF65-F5344CB8AC3E}">
        <p14:creationId xmlns:p14="http://schemas.microsoft.com/office/powerpoint/2010/main" val="2442356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BB0BE-537D-BEAA-6241-A6D079E1BC77}"/>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A2310D5-DE5C-A45D-7AA6-A0AE70124940}"/>
              </a:ext>
              <a:ext uri="{C183D7F6-B498-43B3-948B-1728B52AA6E4}">
                <adec:decorative xmlns:adec="http://schemas.microsoft.com/office/drawing/2017/decorative" val="1"/>
              </a:ext>
            </a:extLst>
          </p:cNvPr>
          <p:cNvSpPr>
            <a:spLocks noGrp="1"/>
          </p:cNvSpPr>
          <p:nvPr>
            <p:ph type="sldNum" sz="quarter" idx="12"/>
          </p:nvPr>
        </p:nvSpPr>
        <p:spPr/>
        <p:txBody>
          <a:bodyPr/>
          <a:lstStyle/>
          <a:p>
            <a:fld id="{1195A9E4-2CE9-4E32-BE85-7C32F0F78A6D}" type="slidenum">
              <a:rPr lang="en-GB" smtClean="0"/>
              <a:t>9</a:t>
            </a:fld>
            <a:endParaRPr lang="en-GB"/>
          </a:p>
        </p:txBody>
      </p:sp>
      <p:pic>
        <p:nvPicPr>
          <p:cNvPr id="2" name="Google Shape;204;p38">
            <a:extLst>
              <a:ext uri="{FF2B5EF4-FFF2-40B4-BE49-F238E27FC236}">
                <a16:creationId xmlns:a16="http://schemas.microsoft.com/office/drawing/2014/main" id="{8FA5CAB4-83FF-DF5B-8B35-0BC05B37A06D}"/>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74156" y="140427"/>
            <a:ext cx="6161329" cy="1005050"/>
          </a:xfrm>
          <a:prstGeom prst="rect">
            <a:avLst/>
          </a:prstGeom>
          <a:noFill/>
          <a:ln>
            <a:noFill/>
          </a:ln>
        </p:spPr>
      </p:pic>
      <p:sp>
        <p:nvSpPr>
          <p:cNvPr id="5" name="Title 9">
            <a:extLst>
              <a:ext uri="{FF2B5EF4-FFF2-40B4-BE49-F238E27FC236}">
                <a16:creationId xmlns:a16="http://schemas.microsoft.com/office/drawing/2014/main" id="{93736ED5-2EDF-2239-FF11-C6891B12592B}"/>
              </a:ext>
            </a:extLst>
          </p:cNvPr>
          <p:cNvSpPr>
            <a:spLocks noGrp="1"/>
          </p:cNvSpPr>
          <p:nvPr>
            <p:ph type="title"/>
          </p:nvPr>
        </p:nvSpPr>
        <p:spPr>
          <a:xfrm>
            <a:off x="205945" y="1048051"/>
            <a:ext cx="10043160" cy="1325563"/>
          </a:xfrm>
        </p:spPr>
        <p:txBody>
          <a:bodyPr>
            <a:normAutofit/>
          </a:bodyPr>
          <a:lstStyle/>
          <a:p>
            <a:r>
              <a:rPr lang="pl-PL" sz="4000" b="1" dirty="0" err="1">
                <a:solidFill>
                  <a:srgbClr val="595959"/>
                </a:solidFill>
                <a:latin typeface="Calibri" panose="020F0502020204030204" pitchFamily="34" charset="0"/>
                <a:ea typeface="Calibri" panose="020F0502020204030204" pitchFamily="34" charset="0"/>
                <a:cs typeface="Calibri" panose="020F0502020204030204" pitchFamily="34" charset="0"/>
              </a:rPr>
              <a:t>Key</a:t>
            </a:r>
            <a:r>
              <a:rPr lang="pl-PL" sz="4000" b="1" dirty="0">
                <a:solidFill>
                  <a:srgbClr val="595959"/>
                </a:solidFill>
                <a:latin typeface="Calibri" panose="020F0502020204030204" pitchFamily="34" charset="0"/>
                <a:ea typeface="Calibri" panose="020F0502020204030204" pitchFamily="34" charset="0"/>
                <a:cs typeface="Calibri" panose="020F0502020204030204" pitchFamily="34" charset="0"/>
              </a:rPr>
              <a:t> Program Components</a:t>
            </a:r>
          </a:p>
        </p:txBody>
      </p:sp>
      <p:sp>
        <p:nvSpPr>
          <p:cNvPr id="4" name="pole tekstowe 3">
            <a:extLst>
              <a:ext uri="{FF2B5EF4-FFF2-40B4-BE49-F238E27FC236}">
                <a16:creationId xmlns:a16="http://schemas.microsoft.com/office/drawing/2014/main" id="{7C3D1A10-F384-CE17-C85B-D4361CB844D4}"/>
              </a:ext>
            </a:extLst>
          </p:cNvPr>
          <p:cNvSpPr txBox="1"/>
          <p:nvPr/>
        </p:nvSpPr>
        <p:spPr>
          <a:xfrm>
            <a:off x="205945" y="2274758"/>
            <a:ext cx="11811898" cy="4026102"/>
          </a:xfrm>
          <a:prstGeom prst="rect">
            <a:avLst/>
          </a:prstGeom>
          <a:noFill/>
        </p:spPr>
        <p:txBody>
          <a:bodyPr wrap="square">
            <a:spAutoFit/>
          </a:bodyPr>
          <a:lstStyle/>
          <a:p>
            <a:pPr marL="0" lvl="0" indent="0" algn="l" rtl="0">
              <a:lnSpc>
                <a:spcPct val="115000"/>
              </a:lnSpc>
              <a:spcBef>
                <a:spcPts val="0"/>
              </a:spcBef>
              <a:spcAft>
                <a:spcPts val="0"/>
              </a:spcAft>
              <a:buNone/>
            </a:pPr>
            <a:r>
              <a:rPr lang="en-GB" sz="2800" b="1" dirty="0">
                <a:solidFill>
                  <a:srgbClr val="595959"/>
                </a:solidFill>
              </a:rPr>
              <a:t>Near-Peer Mentoring:</a:t>
            </a:r>
            <a:r>
              <a:rPr lang="en-GB" sz="2800" dirty="0">
                <a:solidFill>
                  <a:srgbClr val="595959"/>
                </a:solidFill>
              </a:rPr>
              <a:t> Autistic college students mentor high schoolers in STEM fields </a:t>
            </a:r>
          </a:p>
          <a:p>
            <a:pPr marL="0" lvl="0" indent="0" algn="l" rtl="0">
              <a:lnSpc>
                <a:spcPct val="115000"/>
              </a:lnSpc>
              <a:spcBef>
                <a:spcPts val="0"/>
              </a:spcBef>
              <a:spcAft>
                <a:spcPts val="0"/>
              </a:spcAft>
              <a:buNone/>
            </a:pPr>
            <a:r>
              <a:rPr lang="en-GB" sz="2800" b="1" dirty="0">
                <a:solidFill>
                  <a:srgbClr val="595959"/>
                </a:solidFill>
              </a:rPr>
              <a:t>Project-Based Engagement:</a:t>
            </a:r>
            <a:r>
              <a:rPr lang="en-GB" sz="2800" dirty="0">
                <a:solidFill>
                  <a:srgbClr val="595959"/>
                </a:solidFill>
              </a:rPr>
              <a:t> Mentors guide mentees through maker projects, connecting them STEM fields.</a:t>
            </a:r>
          </a:p>
          <a:p>
            <a:pPr marL="0" lvl="0" indent="0" algn="l" rtl="0">
              <a:lnSpc>
                <a:spcPct val="115000"/>
              </a:lnSpc>
              <a:spcBef>
                <a:spcPts val="0"/>
              </a:spcBef>
              <a:spcAft>
                <a:spcPts val="0"/>
              </a:spcAft>
              <a:buNone/>
            </a:pPr>
            <a:r>
              <a:rPr lang="en-GB" sz="2800" b="1" dirty="0">
                <a:solidFill>
                  <a:srgbClr val="595959"/>
                </a:solidFill>
              </a:rPr>
              <a:t>College &amp; Industry Exposure:</a:t>
            </a:r>
            <a:r>
              <a:rPr lang="en-GB" sz="2800" dirty="0">
                <a:solidFill>
                  <a:srgbClr val="595959"/>
                </a:solidFill>
              </a:rPr>
              <a:t> Organize school visits, and meet faculty.</a:t>
            </a:r>
          </a:p>
          <a:p>
            <a:pPr marL="0" lvl="0" indent="0" algn="l" rtl="0">
              <a:lnSpc>
                <a:spcPct val="115000"/>
              </a:lnSpc>
              <a:spcBef>
                <a:spcPts val="0"/>
              </a:spcBef>
              <a:spcAft>
                <a:spcPts val="0"/>
              </a:spcAft>
              <a:buNone/>
            </a:pPr>
            <a:r>
              <a:rPr lang="en-GB" sz="2800" b="1" dirty="0">
                <a:solidFill>
                  <a:srgbClr val="595959"/>
                </a:solidFill>
              </a:rPr>
              <a:t>Mentor Development:</a:t>
            </a:r>
            <a:r>
              <a:rPr lang="en-GB" sz="2800" dirty="0">
                <a:solidFill>
                  <a:srgbClr val="595959"/>
                </a:solidFill>
              </a:rPr>
              <a:t> Mentors develop leadership, research, presentation and community-building skills.</a:t>
            </a:r>
          </a:p>
          <a:p>
            <a:pPr marL="0" lvl="0" indent="0" algn="l" rtl="0">
              <a:lnSpc>
                <a:spcPct val="115000"/>
              </a:lnSpc>
              <a:spcBef>
                <a:spcPts val="0"/>
              </a:spcBef>
              <a:spcAft>
                <a:spcPts val="0"/>
              </a:spcAft>
              <a:buNone/>
            </a:pPr>
            <a:r>
              <a:rPr lang="en-GB" sz="2800" b="1" dirty="0">
                <a:solidFill>
                  <a:srgbClr val="595959"/>
                </a:solidFill>
              </a:rPr>
              <a:t>Digital Resources:</a:t>
            </a:r>
            <a:r>
              <a:rPr lang="en-GB" sz="2800" dirty="0">
                <a:solidFill>
                  <a:srgbClr val="595959"/>
                </a:solidFill>
              </a:rPr>
              <a:t> Co-create websites, and guides for future programs.</a:t>
            </a:r>
            <a:endParaRPr lang="en-GB" sz="5400" dirty="0">
              <a:solidFill>
                <a:srgbClr val="595959"/>
              </a:solidFill>
              <a:latin typeface="Montserrat"/>
              <a:ea typeface="Montserrat"/>
              <a:cs typeface="Montserrat"/>
              <a:sym typeface="Montserrat"/>
            </a:endParaRPr>
          </a:p>
        </p:txBody>
      </p:sp>
    </p:spTree>
    <p:extLst>
      <p:ext uri="{BB962C8B-B14F-4D97-AF65-F5344CB8AC3E}">
        <p14:creationId xmlns:p14="http://schemas.microsoft.com/office/powerpoint/2010/main" val="2702470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990</Words>
  <Application>Microsoft Office PowerPoint</Application>
  <PresentationFormat>Panoramiczny</PresentationFormat>
  <Paragraphs>84</Paragraphs>
  <Slides>10</Slides>
  <Notes>10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10</vt:i4>
      </vt:variant>
    </vt:vector>
  </HeadingPairs>
  <TitlesOfParts>
    <vt:vector size="15" baseType="lpstr">
      <vt:lpstr>Arial</vt:lpstr>
      <vt:lpstr>Calibri</vt:lpstr>
      <vt:lpstr>Montserrat</vt:lpstr>
      <vt:lpstr>Roboto</vt:lpstr>
      <vt:lpstr>Office Theme</vt:lpstr>
      <vt:lpstr>Diverse Minds, New Insights: (Student) Researchers with Disabilities </vt:lpstr>
      <vt:lpstr>Nest Support Project</vt:lpstr>
      <vt:lpstr>Mission of the NYU Nest</vt:lpstr>
      <vt:lpstr>Nest by the Numbers 2024-25</vt:lpstr>
      <vt:lpstr>Making Mentors</vt:lpstr>
      <vt:lpstr>Rationale &amp; Research Foundation</vt:lpstr>
      <vt:lpstr>Yearly Breakdown</vt:lpstr>
      <vt:lpstr>Program Goals &amp; Purpose</vt:lpstr>
      <vt:lpstr>Key Program Components</vt:lpstr>
      <vt:lpstr>Presentations/Conferences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Katerina Stanton Balazs</dc:creator>
  <cp:lastModifiedBy>Małgorzata Grobelna</cp:lastModifiedBy>
  <cp:revision>14</cp:revision>
  <dcterms:created xsi:type="dcterms:W3CDTF">2022-12-05T13:52:15Z</dcterms:created>
  <dcterms:modified xsi:type="dcterms:W3CDTF">2025-03-02T16:00:50Z</dcterms:modified>
</cp:coreProperties>
</file>