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59" r:id="rId7"/>
    <p:sldId id="260" r:id="rId8"/>
    <p:sldId id="264" r:id="rId9"/>
    <p:sldId id="270" r:id="rId10"/>
    <p:sldId id="268" r:id="rId11"/>
    <p:sldId id="262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91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0DBDB-1452-404D-A5DF-FE317B67628A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79415-6DBB-450B-8A25-15F08E261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10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79415-6DBB-450B-8A25-15F08E2613A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13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5C9269-64F2-5BB3-E6AD-A6F621E72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0F6E6D9-7AB1-1971-B84B-3D8B3A67C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348CBD-9850-6FA8-AE05-87D8E61D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772CE3-771C-A1B9-6ECC-8CE623B6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670B6D-970E-7400-76F2-BAB0D56E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81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A6329A-CD82-5A88-D02C-628BF609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2ABC6C9-25C5-CAE4-99F4-CCF850BCD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10A73F-8E61-5944-C949-EECE6C9A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362714-324E-F9C8-C3C5-A102FB0A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1A560A-2B0B-5400-DBE1-C9B1BB86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73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CC65117-2524-89AB-A001-C0991644E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3A04951-8437-0C32-8E44-BF0F453BC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9D624B-7737-BAED-EC32-C8F670A8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A1DC4F-4C2A-86D2-F2CF-0E705DF5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359E84-AB78-651E-AFF9-89D390A1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71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B0BDB5-78D0-7ADC-B8D7-CF0E8B17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D63BDA-DB42-0394-5FF3-1F51B4A10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83AFE0-EF19-3F05-427E-B314DA07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4C97D3-CFA1-9EA1-D72F-EBDD2AAD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3C663A-BBCA-358C-752B-9D6EA56E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24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E548BD-BE6A-B289-6246-63422012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336B04-7A05-A979-0D77-230E236DE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ABB452-20A5-4056-A903-93893F6A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80E762-1F82-F808-16D3-06E84C86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6AD701A-898B-8C05-BFCE-0064FC31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5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B5C932-84DC-8B88-4EA8-27D99B0A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E9E87A-EA91-3716-D1BD-063914ABE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8B81CC1-6CE0-410A-CE52-504EFF30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2C8B4B2-2BE1-8A75-757C-9464F716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D0331B6-E438-159C-4BC6-6A7C93F5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DA239A-3E95-9C0B-11D6-812C75B7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66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0F0751-B62B-6972-BE81-F9CB30B2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1D5F41-52D7-B2E1-0E89-7D00314AB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96335F3-3CDA-BE35-196F-E6D20BBB6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CE08BFC-BD48-AD3E-9FA0-BBB0235FF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BB02E9E-FD64-44D9-87B3-8CD050C26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CB50DA4-452B-6C07-C56F-2AF54AF1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4289C0E-3356-6EB3-1DA0-736F73E2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43AEA37-D754-9453-F863-C73C7F87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34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BE6A58-0E38-64F0-9DC1-4B204166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E0C09C-D5C4-7095-0D0F-F1A3ACD2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F183A36-20A9-FF9D-61FD-0D1698E7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4C1089F-5E45-0876-1E2A-046FACAE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78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29FF949-AB11-323E-079D-6F76CA80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4199D5C-4445-5244-68F7-8650968C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BC3441-CD3D-07FA-0E3C-9EA3A6C4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9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DB8BCE-A0D1-50BB-5C97-83BD503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60AFB8-B964-AAC2-AC2E-FDE66F7B9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1AD1A4-3CE5-0408-9624-F71FB34F1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EEDB32A-2034-9104-E397-AEB2987F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3E8438-AA5F-9D5F-7BC1-E63C1653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F38939-685A-6226-F70D-3E5BB2BD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81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A51DFA-E1B4-BDC2-2870-5580C7F6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F9911DE-845C-54BB-15FF-2151A7188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1FEEBD-0EA6-7D3D-10D1-8272372DA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0A1130D-6D1A-F943-5AFE-7F81C3CE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653BD40-4CF7-E86C-BCFF-A7AFB495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FCD9489-9ABB-A083-71A2-7152A2FE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56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AE14E36-BFE6-86C6-453C-C105747F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695B4A5-AA8A-9E4E-782F-795CA3B8C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19930A-924B-A0B3-DDCA-604A1E884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9D07-A239-4F03-819D-16B7C906CD36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14CFDD-7BB3-AD96-070D-2979B0662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2AA2F9-24D6-A805-0AD9-16261601A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9F860-6B72-422A-BA28-12A9995C7E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3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nur.k@ermetal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7BBF83E-08DB-6C67-0786-3EB019BF3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8BB749E-833D-E4A2-5564-54DDE5319FAA}"/>
              </a:ext>
            </a:extLst>
          </p:cNvPr>
          <p:cNvSpPr txBox="1"/>
          <p:nvPr/>
        </p:nvSpPr>
        <p:spPr>
          <a:xfrm>
            <a:off x="4866290" y="2917818"/>
            <a:ext cx="36977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Mont Bold" panose="00000900000000000000" pitchFamily="50" charset="0"/>
              </a:rPr>
              <a:t>PRESENTER FULL NAME: Onur KAYA</a:t>
            </a:r>
          </a:p>
          <a:p>
            <a:endParaRPr lang="tr-TR" sz="1400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r>
              <a:rPr lang="tr-TR" sz="1400" dirty="0">
                <a:solidFill>
                  <a:schemeClr val="bg1"/>
                </a:solidFill>
                <a:latin typeface="Mont Bold" panose="00000900000000000000" pitchFamily="50" charset="0"/>
              </a:rPr>
              <a:t>ORGANIZATION: </a:t>
            </a:r>
            <a:r>
              <a:rPr lang="tr-TR" sz="1400" dirty="0" err="1">
                <a:solidFill>
                  <a:schemeClr val="bg1"/>
                </a:solidFill>
                <a:latin typeface="Mont Bold" panose="00000900000000000000" pitchFamily="50" charset="0"/>
              </a:rPr>
              <a:t>Ermetal</a:t>
            </a:r>
            <a:r>
              <a:rPr lang="tr-TR" sz="1400" dirty="0">
                <a:solidFill>
                  <a:schemeClr val="bg1"/>
                </a:solidFill>
                <a:latin typeface="Mont Bold" panose="00000900000000000000" pitchFamily="50" charset="0"/>
              </a:rPr>
              <a:t> Automotive</a:t>
            </a:r>
          </a:p>
          <a:p>
            <a:endParaRPr lang="tr-TR" sz="1400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r>
              <a:rPr lang="tr-TR" sz="1400" dirty="0">
                <a:solidFill>
                  <a:schemeClr val="bg1"/>
                </a:solidFill>
                <a:latin typeface="Mont Bold" panose="00000900000000000000" pitchFamily="50" charset="0"/>
              </a:rPr>
              <a:t>WORKSHOP NAME: </a:t>
            </a:r>
            <a:r>
              <a:rPr lang="tr-TR" sz="1400" dirty="0" err="1">
                <a:solidFill>
                  <a:schemeClr val="bg1"/>
                </a:solidFill>
                <a:latin typeface="Mont Bold" panose="00000900000000000000" pitchFamily="50" charset="0"/>
              </a:rPr>
              <a:t>Workshop#4-Smart</a:t>
            </a:r>
            <a:r>
              <a:rPr lang="tr-TR" sz="1400" dirty="0">
                <a:solidFill>
                  <a:schemeClr val="bg1"/>
                </a:solidFill>
                <a:latin typeface="Mont Bold" panose="00000900000000000000" pitchFamily="50" charset="0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Mont Bold" panose="00000900000000000000" pitchFamily="50" charset="0"/>
              </a:rPr>
              <a:t>Mobility</a:t>
            </a:r>
            <a:endParaRPr lang="tr-TR" sz="1400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endParaRPr lang="tr-TR" sz="1400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r>
              <a:rPr lang="tr-TR" sz="1400" dirty="0">
                <a:solidFill>
                  <a:schemeClr val="bg1"/>
                </a:solidFill>
                <a:latin typeface="Mont Bold" panose="00000900000000000000" pitchFamily="50" charset="0"/>
              </a:rPr>
              <a:t>E-MAIL: </a:t>
            </a:r>
            <a:r>
              <a:rPr lang="tr-TR" sz="1400" dirty="0" err="1">
                <a:solidFill>
                  <a:schemeClr val="bg1"/>
                </a:solidFill>
                <a:latin typeface="Mont Bold" panose="00000900000000000000" pitchFamily="50" charset="0"/>
              </a:rPr>
              <a:t>onur.k@ermetal.com</a:t>
            </a:r>
            <a:endParaRPr lang="tr-TR" sz="14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2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0EBA0-6D78-15F2-2C90-3BF75D165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529BBA4F-8BB9-A376-1EFE-A356114C9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E1DEBC9-174F-A5B4-AE7A-12279FDD9EBE}"/>
              </a:ext>
            </a:extLst>
          </p:cNvPr>
          <p:cNvSpPr txBox="1"/>
          <p:nvPr/>
        </p:nvSpPr>
        <p:spPr>
          <a:xfrm>
            <a:off x="6601767" y="854227"/>
            <a:ext cx="3697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Mont Bold" panose="00000900000000000000" pitchFamily="50" charset="0"/>
              </a:rPr>
              <a:t>Ermetal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was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founded</a:t>
            </a:r>
            <a:r>
              <a:rPr lang="tr-TR" dirty="0">
                <a:latin typeface="Mont Bold" panose="00000900000000000000" pitchFamily="50" charset="0"/>
              </a:rPr>
              <a:t> in 1972 as </a:t>
            </a:r>
            <a:r>
              <a:rPr lang="tr-TR" dirty="0" err="1">
                <a:latin typeface="Mont Bold" panose="00000900000000000000" pitchFamily="50" charset="0"/>
              </a:rPr>
              <a:t>Erkalıp</a:t>
            </a:r>
            <a:r>
              <a:rPr lang="tr-TR" dirty="0">
                <a:latin typeface="Mont Bold" panose="00000900000000000000" pitchFamily="50" charset="0"/>
              </a:rPr>
              <a:t>, </a:t>
            </a:r>
            <a:r>
              <a:rPr lang="tr-TR" dirty="0" err="1">
                <a:latin typeface="Mont Bold" panose="00000900000000000000" pitchFamily="50" charset="0"/>
              </a:rPr>
              <a:t>our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die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and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tooling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company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by</a:t>
            </a:r>
            <a:r>
              <a:rPr lang="tr-TR" dirty="0">
                <a:latin typeface="Mont Bold" panose="00000900000000000000" pitchFamily="50" charset="0"/>
              </a:rPr>
              <a:t> Fahrettin Gülener. </a:t>
            </a:r>
            <a:r>
              <a:rPr lang="tr-TR" dirty="0" err="1">
                <a:latin typeface="Mont Bold" panose="00000900000000000000" pitchFamily="50" charset="0"/>
              </a:rPr>
              <a:t>Ermetal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was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founded</a:t>
            </a:r>
            <a:r>
              <a:rPr lang="tr-TR" dirty="0">
                <a:latin typeface="Mont Bold" panose="00000900000000000000" pitchFamily="50" charset="0"/>
              </a:rPr>
              <a:t> in 1978 </a:t>
            </a:r>
            <a:r>
              <a:rPr lang="tr-TR" dirty="0" err="1">
                <a:latin typeface="Mont Bold" panose="00000900000000000000" pitchFamily="50" charset="0"/>
              </a:rPr>
              <a:t>to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use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the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tooling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produced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by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Erkalıp</a:t>
            </a:r>
            <a:r>
              <a:rPr lang="tr-TR" dirty="0">
                <a:latin typeface="Mont Bold" panose="00000900000000000000" pitchFamily="50" charset="0"/>
              </a:rPr>
              <a:t>, </a:t>
            </a:r>
            <a:r>
              <a:rPr lang="tr-TR" dirty="0" err="1">
                <a:latin typeface="Mont Bold" panose="00000900000000000000" pitchFamily="50" charset="0"/>
              </a:rPr>
              <a:t>specializing</a:t>
            </a:r>
            <a:r>
              <a:rPr lang="tr-TR" dirty="0">
                <a:latin typeface="Mont Bold" panose="00000900000000000000" pitchFamily="50" charset="0"/>
              </a:rPr>
              <a:t> in </a:t>
            </a:r>
            <a:r>
              <a:rPr lang="tr-TR" dirty="0" err="1">
                <a:latin typeface="Mont Bold" panose="00000900000000000000" pitchFamily="50" charset="0"/>
              </a:rPr>
              <a:t>sheet</a:t>
            </a:r>
            <a:r>
              <a:rPr lang="tr-TR" dirty="0">
                <a:latin typeface="Mont Bold" panose="00000900000000000000" pitchFamily="50" charset="0"/>
              </a:rPr>
              <a:t> metal </a:t>
            </a:r>
            <a:r>
              <a:rPr lang="tr-TR" dirty="0" err="1">
                <a:latin typeface="Mont Bold" panose="00000900000000000000" pitchFamily="50" charset="0"/>
              </a:rPr>
              <a:t>forming</a:t>
            </a:r>
            <a:r>
              <a:rPr lang="tr-TR" dirty="0">
                <a:latin typeface="Mont Bold" panose="00000900000000000000" pitchFamily="50" charset="0"/>
              </a:rPr>
              <a:t> ever since as a </a:t>
            </a:r>
            <a:r>
              <a:rPr lang="tr-TR" dirty="0" err="1">
                <a:latin typeface="Mont Bold" panose="00000900000000000000" pitchFamily="50" charset="0"/>
              </a:rPr>
              <a:t>Tier</a:t>
            </a:r>
            <a:r>
              <a:rPr lang="tr-TR" dirty="0">
                <a:latin typeface="Mont Bold" panose="00000900000000000000" pitchFamily="50" charset="0"/>
              </a:rPr>
              <a:t> 1 </a:t>
            </a:r>
            <a:r>
              <a:rPr lang="tr-TR" dirty="0" err="1">
                <a:latin typeface="Mont Bold" panose="00000900000000000000" pitchFamily="50" charset="0"/>
              </a:rPr>
              <a:t>Supplier</a:t>
            </a:r>
            <a:r>
              <a:rPr lang="tr-TR" dirty="0">
                <a:latin typeface="Mont Bold" panose="00000900000000000000" pitchFamily="50" charset="0"/>
              </a:rPr>
              <a:t>. 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3FC0743-E100-9D5A-3F78-EDBE3720E4AE}"/>
              </a:ext>
            </a:extLst>
          </p:cNvPr>
          <p:cNvSpPr txBox="1"/>
          <p:nvPr/>
        </p:nvSpPr>
        <p:spPr>
          <a:xfrm>
            <a:off x="6601767" y="2690336"/>
            <a:ext cx="3697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tr-TR" dirty="0">
                <a:latin typeface="Mont Bold" panose="00000900000000000000" pitchFamily="50" charset="0"/>
              </a:rPr>
            </a:br>
            <a:r>
              <a:rPr lang="tr-TR" dirty="0" err="1">
                <a:latin typeface="Mont Bold" panose="00000900000000000000" pitchFamily="50" charset="0"/>
              </a:rPr>
              <a:t>We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opened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the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doors</a:t>
            </a:r>
            <a:r>
              <a:rPr lang="tr-TR" dirty="0">
                <a:latin typeface="Mont Bold" panose="00000900000000000000" pitchFamily="50" charset="0"/>
              </a:rPr>
              <a:t> of </a:t>
            </a:r>
            <a:r>
              <a:rPr lang="tr-TR" dirty="0" err="1">
                <a:latin typeface="Mont Bold" panose="00000900000000000000" pitchFamily="50" charset="0"/>
              </a:rPr>
              <a:t>our</a:t>
            </a:r>
            <a:r>
              <a:rPr lang="tr-TR" dirty="0">
                <a:latin typeface="Mont Bold" panose="00000900000000000000" pitchFamily="50" charset="0"/>
              </a:rPr>
              <a:t> R&amp;D Center in 2011. </a:t>
            </a:r>
            <a:r>
              <a:rPr lang="tr-TR" dirty="0" err="1">
                <a:latin typeface="Mont Bold" panose="00000900000000000000" pitchFamily="50" charset="0"/>
              </a:rPr>
              <a:t>With</a:t>
            </a:r>
            <a:r>
              <a:rPr lang="tr-TR" dirty="0">
                <a:latin typeface="Mont Bold" panose="00000900000000000000" pitchFamily="50" charset="0"/>
              </a:rPr>
              <a:t> a </a:t>
            </a:r>
            <a:r>
              <a:rPr lang="tr-TR" dirty="0" err="1">
                <a:latin typeface="Mont Bold" panose="00000900000000000000" pitchFamily="50" charset="0"/>
              </a:rPr>
              <a:t>team</a:t>
            </a:r>
            <a:r>
              <a:rPr lang="tr-TR" dirty="0">
                <a:latin typeface="Mont Bold" panose="00000900000000000000" pitchFamily="50" charset="0"/>
              </a:rPr>
              <a:t> of 58 in </a:t>
            </a:r>
            <a:r>
              <a:rPr lang="tr-TR" dirty="0" err="1">
                <a:latin typeface="Mont Bold" panose="00000900000000000000" pitchFamily="50" charset="0"/>
              </a:rPr>
              <a:t>our</a:t>
            </a:r>
            <a:r>
              <a:rPr lang="tr-TR" dirty="0">
                <a:latin typeface="Mont Bold" panose="00000900000000000000" pitchFamily="50" charset="0"/>
              </a:rPr>
              <a:t> R&amp;D Center, </a:t>
            </a:r>
            <a:r>
              <a:rPr lang="tr-TR" dirty="0" err="1">
                <a:latin typeface="Mont Bold" panose="00000900000000000000" pitchFamily="50" charset="0"/>
              </a:rPr>
              <a:t>we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are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active</a:t>
            </a:r>
            <a:r>
              <a:rPr lang="tr-TR" dirty="0">
                <a:latin typeface="Mont Bold" panose="00000900000000000000" pitchFamily="50" charset="0"/>
              </a:rPr>
              <a:t> in </a:t>
            </a:r>
            <a:r>
              <a:rPr lang="tr-TR" dirty="0" err="1">
                <a:latin typeface="Mont Bold" panose="00000900000000000000" pitchFamily="50" charset="0"/>
              </a:rPr>
              <a:t>international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projects</a:t>
            </a:r>
            <a:r>
              <a:rPr lang="tr-TR" dirty="0">
                <a:latin typeface="Mont Bold" panose="00000900000000000000" pitchFamily="50" charset="0"/>
              </a:rPr>
              <a:t> since 2018.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4756816-140E-55E3-5630-C1CCAE9C53AF}"/>
              </a:ext>
            </a:extLst>
          </p:cNvPr>
          <p:cNvSpPr txBox="1"/>
          <p:nvPr/>
        </p:nvSpPr>
        <p:spPr>
          <a:xfrm>
            <a:off x="6601767" y="4515719"/>
            <a:ext cx="3697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Mont Bold" panose="00000900000000000000" pitchFamily="50" charset="0"/>
              </a:rPr>
              <a:t>Our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expertise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spans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from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die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and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fixture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production</a:t>
            </a:r>
            <a:r>
              <a:rPr lang="tr-TR" dirty="0">
                <a:latin typeface="Mont Bold" panose="00000900000000000000" pitchFamily="50" charset="0"/>
              </a:rPr>
              <a:t>, </a:t>
            </a:r>
            <a:r>
              <a:rPr lang="tr-TR" dirty="0" err="1">
                <a:latin typeface="Mont Bold" panose="00000900000000000000" pitchFamily="50" charset="0"/>
              </a:rPr>
              <a:t>welding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and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stamping</a:t>
            </a:r>
            <a:r>
              <a:rPr lang="tr-TR" dirty="0">
                <a:latin typeface="Mont Bold" panose="00000900000000000000" pitchFamily="50" charset="0"/>
              </a:rPr>
              <a:t>. </a:t>
            </a:r>
            <a:r>
              <a:rPr lang="tr-TR" dirty="0" err="1">
                <a:latin typeface="Mont Bold" panose="00000900000000000000" pitchFamily="50" charset="0"/>
              </a:rPr>
              <a:t>We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aim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to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become</a:t>
            </a:r>
            <a:r>
              <a:rPr lang="tr-TR" dirty="0">
                <a:latin typeface="Mont Bold" panose="00000900000000000000" pitchFamily="50" charset="0"/>
              </a:rPr>
              <a:t> a </a:t>
            </a:r>
            <a:r>
              <a:rPr lang="tr-TR" dirty="0" err="1">
                <a:latin typeface="Mont Bold" panose="00000900000000000000" pitchFamily="50" charset="0"/>
              </a:rPr>
              <a:t>leading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force</a:t>
            </a:r>
            <a:r>
              <a:rPr lang="tr-TR" dirty="0">
                <a:latin typeface="Mont Bold" panose="00000900000000000000" pitchFamily="50" charset="0"/>
              </a:rPr>
              <a:t> in </a:t>
            </a:r>
            <a:r>
              <a:rPr lang="tr-TR" dirty="0" err="1">
                <a:latin typeface="Mont Bold" panose="00000900000000000000" pitchFamily="50" charset="0"/>
              </a:rPr>
              <a:t>innovation</a:t>
            </a:r>
            <a:r>
              <a:rPr lang="tr-TR" dirty="0">
                <a:latin typeface="Mont Bold" panose="00000900000000000000" pitchFamily="50" charset="0"/>
              </a:rPr>
              <a:t>, </a:t>
            </a:r>
            <a:r>
              <a:rPr lang="tr-TR" dirty="0" err="1">
                <a:latin typeface="Mont Bold" panose="00000900000000000000" pitchFamily="50" charset="0"/>
              </a:rPr>
              <a:t>sustainability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and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efficiency</a:t>
            </a:r>
            <a:r>
              <a:rPr lang="tr-TR" dirty="0">
                <a:latin typeface="Mont Bold" panose="00000900000000000000" pitchFamily="50" charset="0"/>
              </a:rPr>
              <a:t> in </a:t>
            </a:r>
            <a:r>
              <a:rPr lang="tr-TR" dirty="0" err="1">
                <a:latin typeface="Mont Bold" panose="00000900000000000000" pitchFamily="50" charset="0"/>
              </a:rPr>
              <a:t>our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relevant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field</a:t>
            </a:r>
            <a:r>
              <a:rPr lang="tr-TR" dirty="0">
                <a:latin typeface="Mont Bold" panose="00000900000000000000" pitchFamily="50" charset="0"/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9FA41D0-14E7-806C-6678-664567E3F52B}"/>
              </a:ext>
            </a:extLst>
          </p:cNvPr>
          <p:cNvSpPr txBox="1"/>
          <p:nvPr/>
        </p:nvSpPr>
        <p:spPr>
          <a:xfrm>
            <a:off x="649794" y="1772306"/>
            <a:ext cx="369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ont Bold" panose="00000900000000000000" pitchFamily="50" charset="0"/>
              </a:rPr>
              <a:t>Description of the Organisation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74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5D91D-B445-180F-0386-7003EF392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DF49BD8-7725-1134-01C4-F2ECA577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2F23537-2D49-72C3-8BBC-CFFB7D7DF8A2}"/>
              </a:ext>
            </a:extLst>
          </p:cNvPr>
          <p:cNvSpPr txBox="1"/>
          <p:nvPr/>
        </p:nvSpPr>
        <p:spPr>
          <a:xfrm>
            <a:off x="1504336" y="1979525"/>
            <a:ext cx="19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 Bold" panose="00000900000000000000" pitchFamily="50" charset="0"/>
              </a:rPr>
              <a:t>Teams’ Expertise</a:t>
            </a:r>
            <a:endParaRPr lang="tr-TR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F00374A-44A4-98CD-C70E-456491B1F204}"/>
              </a:ext>
            </a:extLst>
          </p:cNvPr>
          <p:cNvSpPr txBox="1"/>
          <p:nvPr/>
        </p:nvSpPr>
        <p:spPr>
          <a:xfrm>
            <a:off x="8627721" y="3319904"/>
            <a:ext cx="3019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Mont Bold" panose="00000900000000000000" pitchFamily="50" charset="0"/>
              </a:rPr>
              <a:t>Dies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for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shaping</a:t>
            </a:r>
            <a:r>
              <a:rPr lang="tr-TR" dirty="0">
                <a:latin typeface="Mont Bold" panose="00000900000000000000" pitchFamily="50" charset="0"/>
              </a:rPr>
              <a:t>, </a:t>
            </a:r>
            <a:r>
              <a:rPr lang="tr-TR" dirty="0" err="1">
                <a:latin typeface="Mont Bold" panose="00000900000000000000" pitchFamily="50" charset="0"/>
              </a:rPr>
              <a:t>including</a:t>
            </a:r>
            <a:r>
              <a:rPr lang="tr-TR" dirty="0">
                <a:latin typeface="Mont Bold" panose="00000900000000000000" pitchFamily="50" charset="0"/>
              </a:rPr>
              <a:t> transfer </a:t>
            </a:r>
            <a:r>
              <a:rPr lang="tr-TR" dirty="0" err="1">
                <a:latin typeface="Mont Bold" panose="00000900000000000000" pitchFamily="50" charset="0"/>
              </a:rPr>
              <a:t>and</a:t>
            </a:r>
            <a:r>
              <a:rPr lang="tr-TR" dirty="0">
                <a:latin typeface="Mont Bold" panose="00000900000000000000" pitchFamily="50" charset="0"/>
              </a:rPr>
              <a:t> tandem </a:t>
            </a:r>
            <a:r>
              <a:rPr lang="tr-TR" dirty="0" err="1">
                <a:latin typeface="Mont Bold" panose="00000900000000000000" pitchFamily="50" charset="0"/>
              </a:rPr>
              <a:t>dies</a:t>
            </a:r>
            <a:r>
              <a:rPr lang="tr-TR" dirty="0">
                <a:latin typeface="Mont Bold" panose="00000900000000000000" pitchFamily="50" charset="0"/>
              </a:rPr>
              <a:t>. </a:t>
            </a:r>
            <a:r>
              <a:rPr lang="tr-TR" dirty="0" err="1">
                <a:latin typeface="Mont Bold" panose="00000900000000000000" pitchFamily="50" charset="0"/>
              </a:rPr>
              <a:t>Fixtures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for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precision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welding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and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checking</a:t>
            </a:r>
            <a:r>
              <a:rPr lang="tr-TR" dirty="0">
                <a:latin typeface="Mont Bold" panose="00000900000000000000" pitchFamily="50" charset="0"/>
              </a:rPr>
              <a:t>. </a:t>
            </a:r>
            <a:r>
              <a:rPr lang="tr-TR" dirty="0" err="1">
                <a:latin typeface="Mont Bold" panose="00000900000000000000" pitchFamily="50" charset="0"/>
              </a:rPr>
              <a:t>Stamping</a:t>
            </a:r>
            <a:r>
              <a:rPr lang="tr-TR" dirty="0">
                <a:latin typeface="Mont Bold" panose="00000900000000000000" pitchFamily="50" charset="0"/>
              </a:rPr>
              <a:t> of </a:t>
            </a:r>
            <a:r>
              <a:rPr lang="tr-TR" dirty="0" err="1">
                <a:latin typeface="Mont Bold" panose="00000900000000000000" pitchFamily="50" charset="0"/>
              </a:rPr>
              <a:t>sheet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metals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parts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including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new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generation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steel</a:t>
            </a:r>
            <a:r>
              <a:rPr lang="tr-TR" dirty="0">
                <a:latin typeface="Mont Bold" panose="00000900000000000000" pitchFamily="50" charset="0"/>
              </a:rPr>
              <a:t>, RSW </a:t>
            </a:r>
            <a:r>
              <a:rPr lang="tr-TR" dirty="0" err="1">
                <a:latin typeface="Mont Bold" panose="00000900000000000000" pitchFamily="50" charset="0"/>
              </a:rPr>
              <a:t>and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arc</a:t>
            </a:r>
            <a:r>
              <a:rPr lang="tr-TR" dirty="0">
                <a:latin typeface="Mont Bold" panose="00000900000000000000" pitchFamily="50" charset="0"/>
              </a:rPr>
              <a:t> </a:t>
            </a:r>
            <a:r>
              <a:rPr lang="tr-TR" dirty="0" err="1">
                <a:latin typeface="Mont Bold" panose="00000900000000000000" pitchFamily="50" charset="0"/>
              </a:rPr>
              <a:t>welding</a:t>
            </a:r>
            <a:r>
              <a:rPr lang="tr-TR" dirty="0">
                <a:latin typeface="Mont Bold" panose="00000900000000000000" pitchFamily="50" charset="0"/>
              </a:rPr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EF125E3-5CD4-633F-9294-6054D6D79ECE}"/>
              </a:ext>
            </a:extLst>
          </p:cNvPr>
          <p:cNvSpPr txBox="1"/>
          <p:nvPr/>
        </p:nvSpPr>
        <p:spPr>
          <a:xfrm>
            <a:off x="5796195" y="3326982"/>
            <a:ext cx="2238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High-</a:t>
            </a:r>
            <a:r>
              <a:rPr lang="tr-TR" dirty="0" err="1"/>
              <a:t>quality</a:t>
            </a:r>
            <a:r>
              <a:rPr lang="tr-TR" dirty="0"/>
              <a:t> </a:t>
            </a:r>
            <a:r>
              <a:rPr lang="tr-TR" dirty="0" err="1"/>
              <a:t>forming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en-US" dirty="0"/>
              <a:t>manufacturing </a:t>
            </a:r>
            <a:r>
              <a:rPr lang="tr-TR" dirty="0" err="1"/>
              <a:t>solutions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automotive</a:t>
            </a:r>
            <a:r>
              <a:rPr lang="tr-TR" dirty="0"/>
              <a:t> </a:t>
            </a:r>
            <a:r>
              <a:rPr lang="tr-TR" dirty="0" err="1"/>
              <a:t>industry</a:t>
            </a:r>
            <a:r>
              <a:rPr lang="tr-TR" dirty="0"/>
              <a:t>.</a:t>
            </a:r>
            <a:endParaRPr lang="tr-TR" dirty="0">
              <a:latin typeface="Mont Bold" panose="00000900000000000000" pitchFamily="50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3FB7E8A-B4A1-FFD4-3640-3A70AA272692}"/>
              </a:ext>
            </a:extLst>
          </p:cNvPr>
          <p:cNvSpPr txBox="1"/>
          <p:nvPr/>
        </p:nvSpPr>
        <p:spPr>
          <a:xfrm>
            <a:off x="5796195" y="1391335"/>
            <a:ext cx="537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work</a:t>
            </a:r>
            <a:r>
              <a:rPr lang="tr-TR" dirty="0"/>
              <a:t> is </a:t>
            </a:r>
            <a:r>
              <a:rPr lang="tr-TR" dirty="0" err="1"/>
              <a:t>focused</a:t>
            </a:r>
            <a:r>
              <a:rPr lang="tr-TR" dirty="0"/>
              <a:t> </a:t>
            </a:r>
            <a:r>
              <a:rPr lang="tr-TR" dirty="0" err="1"/>
              <a:t>around</a:t>
            </a:r>
            <a:r>
              <a:rPr lang="tr-TR" dirty="0"/>
              <a:t> </a:t>
            </a:r>
            <a:r>
              <a:rPr lang="tr-TR" dirty="0" err="1"/>
              <a:t>forming</a:t>
            </a:r>
            <a:r>
              <a:rPr lang="tr-TR" dirty="0"/>
              <a:t> of </a:t>
            </a:r>
            <a:r>
              <a:rPr lang="tr-TR" dirty="0" err="1"/>
              <a:t>sheet</a:t>
            </a:r>
            <a:r>
              <a:rPr lang="tr-TR" dirty="0"/>
              <a:t> metal </a:t>
            </a:r>
            <a:r>
              <a:rPr lang="tr-TR" dirty="0" err="1"/>
              <a:t>automotive</a:t>
            </a:r>
            <a:r>
              <a:rPr lang="tr-TR" dirty="0"/>
              <a:t> </a:t>
            </a:r>
            <a:r>
              <a:rPr lang="tr-TR" dirty="0" err="1"/>
              <a:t>components</a:t>
            </a:r>
            <a:r>
              <a:rPr lang="tr-TR" dirty="0"/>
              <a:t> </a:t>
            </a:r>
            <a:r>
              <a:rPr lang="tr-TR" dirty="0" err="1"/>
              <a:t>including</a:t>
            </a:r>
            <a:r>
              <a:rPr lang="tr-TR" dirty="0"/>
              <a:t> </a:t>
            </a:r>
            <a:r>
              <a:rPr lang="tr-TR" dirty="0" err="1"/>
              <a:t>welding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15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8721D-808F-6EB9-23C2-E30CF2127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59DB8834-04D1-2DF3-3238-3E480023B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913AC8F-5E9F-789A-6E4E-21550D479611}"/>
              </a:ext>
            </a:extLst>
          </p:cNvPr>
          <p:cNvSpPr txBox="1"/>
          <p:nvPr/>
        </p:nvSpPr>
        <p:spPr>
          <a:xfrm>
            <a:off x="7236488" y="3075057"/>
            <a:ext cx="462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latin typeface="Mont Bold" panose="00000900000000000000" pitchFamily="50" charset="0"/>
              </a:rPr>
              <a:t>Demonstration</a:t>
            </a:r>
            <a:r>
              <a:rPr lang="tr-TR" sz="2000" dirty="0">
                <a:latin typeface="Mont Bold" panose="00000900000000000000" pitchFamily="50" charset="0"/>
              </a:rPr>
              <a:t> of </a:t>
            </a:r>
            <a:r>
              <a:rPr lang="tr-TR" sz="2000" dirty="0" err="1">
                <a:latin typeface="Mont Bold" panose="00000900000000000000" pitchFamily="50" charset="0"/>
              </a:rPr>
              <a:t>novel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welding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methods</a:t>
            </a:r>
            <a:r>
              <a:rPr lang="tr-TR" sz="2000" dirty="0">
                <a:latin typeface="Mont Bold" panose="00000900000000000000" pitchFamily="50" charset="0"/>
              </a:rPr>
              <a:t>, </a:t>
            </a:r>
            <a:r>
              <a:rPr lang="tr-TR" sz="2000" dirty="0" err="1">
                <a:latin typeface="Mont Bold" panose="00000900000000000000" pitchFamily="50" charset="0"/>
              </a:rPr>
              <a:t>such</a:t>
            </a:r>
            <a:r>
              <a:rPr lang="tr-TR" sz="2000" dirty="0">
                <a:latin typeface="Mont Bold" panose="00000900000000000000" pitchFamily="50" charset="0"/>
              </a:rPr>
              <a:t> as FSW </a:t>
            </a:r>
            <a:r>
              <a:rPr lang="tr-TR" sz="2000" dirty="0" err="1">
                <a:latin typeface="Mont Bold" panose="00000900000000000000" pitchFamily="50" charset="0"/>
              </a:rPr>
              <a:t>and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laser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Welding</a:t>
            </a:r>
            <a:r>
              <a:rPr lang="tr-TR" sz="2000" dirty="0">
                <a:latin typeface="Mont Bold" panose="00000900000000000000" pitchFamily="50" charset="0"/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7A826E6-43E3-CDED-C645-8D6507E589E2}"/>
              </a:ext>
            </a:extLst>
          </p:cNvPr>
          <p:cNvSpPr txBox="1"/>
          <p:nvPr/>
        </p:nvSpPr>
        <p:spPr>
          <a:xfrm>
            <a:off x="7236488" y="4635921"/>
            <a:ext cx="4365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Mont Bold" panose="00000900000000000000" pitchFamily="50" charset="0"/>
              </a:rPr>
              <a:t>Collaboration </a:t>
            </a:r>
            <a:r>
              <a:rPr lang="tr-TR" sz="2000" dirty="0" err="1">
                <a:latin typeface="Mont Bold" panose="00000900000000000000" pitchFamily="50" charset="0"/>
              </a:rPr>
              <a:t>with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all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aspects</a:t>
            </a:r>
            <a:r>
              <a:rPr lang="tr-TR" sz="2000" dirty="0">
                <a:latin typeface="Mont Bold" panose="00000900000000000000" pitchFamily="50" charset="0"/>
              </a:rPr>
              <a:t> of </a:t>
            </a:r>
            <a:r>
              <a:rPr lang="tr-TR" sz="2000" dirty="0" err="1">
                <a:latin typeface="Mont Bold" panose="00000900000000000000" pitchFamily="50" charset="0"/>
              </a:rPr>
              <a:t>the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auto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industry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and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help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leverage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the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full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effect</a:t>
            </a:r>
            <a:r>
              <a:rPr lang="tr-TR" sz="2000" dirty="0">
                <a:latin typeface="Mont Bold" panose="00000900000000000000" pitchFamily="50" charset="0"/>
              </a:rPr>
              <a:t> of </a:t>
            </a:r>
            <a:r>
              <a:rPr lang="tr-TR" sz="2000" dirty="0" err="1">
                <a:latin typeface="Mont Bold" panose="00000900000000000000" pitchFamily="50" charset="0"/>
              </a:rPr>
              <a:t>electrification</a:t>
            </a:r>
            <a:r>
              <a:rPr lang="tr-TR" sz="2000" dirty="0">
                <a:latin typeface="Mont Bold" panose="00000900000000000000" pitchFamily="50" charset="0"/>
              </a:rPr>
              <a:t> of </a:t>
            </a:r>
            <a:r>
              <a:rPr lang="tr-TR" sz="2000" dirty="0" err="1">
                <a:latin typeface="Mont Bold" panose="00000900000000000000" pitchFamily="50" charset="0"/>
              </a:rPr>
              <a:t>automotive</a:t>
            </a:r>
            <a:r>
              <a:rPr lang="tr-TR" sz="2000" dirty="0">
                <a:latin typeface="Mont Bold" panose="00000900000000000000" pitchFamily="50" charset="0"/>
              </a:rPr>
              <a:t>.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62FA9D9-8A09-851B-0827-FA2F86DACE4C}"/>
              </a:ext>
            </a:extLst>
          </p:cNvPr>
          <p:cNvSpPr txBox="1"/>
          <p:nvPr/>
        </p:nvSpPr>
        <p:spPr>
          <a:xfrm>
            <a:off x="1013208" y="4635921"/>
            <a:ext cx="3942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latin typeface="Mont Bold" panose="00000900000000000000" pitchFamily="50" charset="0"/>
              </a:rPr>
              <a:t>Demonstration</a:t>
            </a:r>
            <a:r>
              <a:rPr lang="tr-TR" sz="2000" dirty="0">
                <a:latin typeface="Mont Bold" panose="00000900000000000000" pitchFamily="50" charset="0"/>
              </a:rPr>
              <a:t> of </a:t>
            </a:r>
            <a:r>
              <a:rPr lang="tr-TR" sz="2000" dirty="0" err="1">
                <a:latin typeface="Mont Bold" panose="00000900000000000000" pitchFamily="50" charset="0"/>
              </a:rPr>
              <a:t>next</a:t>
            </a:r>
            <a:r>
              <a:rPr lang="tr-TR" sz="2000" dirty="0">
                <a:latin typeface="Mont Bold" panose="00000900000000000000" pitchFamily="50" charset="0"/>
              </a:rPr>
              <a:t>-gen </a:t>
            </a:r>
            <a:r>
              <a:rPr lang="tr-TR" sz="2000" dirty="0" err="1">
                <a:latin typeface="Mont Bold" panose="00000900000000000000" pitchFamily="50" charset="0"/>
              </a:rPr>
              <a:t>stamping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solutions</a:t>
            </a:r>
            <a:r>
              <a:rPr lang="tr-TR" sz="2000" dirty="0">
                <a:latin typeface="Mont Bold" panose="00000900000000000000" pitchFamily="50" charset="0"/>
              </a:rPr>
              <a:t>, </a:t>
            </a:r>
            <a:r>
              <a:rPr lang="tr-TR" sz="2000" dirty="0" err="1">
                <a:latin typeface="Mont Bold" panose="00000900000000000000" pitchFamily="50" charset="0"/>
              </a:rPr>
              <a:t>aiming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better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quality</a:t>
            </a:r>
            <a:r>
              <a:rPr lang="tr-TR" sz="2000" dirty="0">
                <a:latin typeface="Mont Bold" panose="00000900000000000000" pitchFamily="50" charset="0"/>
              </a:rPr>
              <a:t>, </a:t>
            </a:r>
            <a:r>
              <a:rPr lang="tr-TR" sz="2000" dirty="0" err="1">
                <a:latin typeface="Mont Bold" panose="00000900000000000000" pitchFamily="50" charset="0"/>
              </a:rPr>
              <a:t>lower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downtimes</a:t>
            </a:r>
            <a:r>
              <a:rPr lang="tr-TR" sz="2000" dirty="0">
                <a:latin typeface="Mont Bold" panose="00000900000000000000" pitchFamily="50" charset="0"/>
              </a:rPr>
              <a:t>, </a:t>
            </a:r>
            <a:r>
              <a:rPr lang="tr-TR" sz="2000" dirty="0" err="1">
                <a:latin typeface="Mont Bold" panose="00000900000000000000" pitchFamily="50" charset="0"/>
              </a:rPr>
              <a:t>and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higher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formability</a:t>
            </a:r>
            <a:r>
              <a:rPr lang="tr-TR" sz="2000" dirty="0">
                <a:latin typeface="Mont Bold" panose="00000900000000000000" pitchFamily="50" charset="0"/>
              </a:rPr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C28FE1C-FE4E-E1C9-27E0-ABA12E0B3B0B}"/>
              </a:ext>
            </a:extLst>
          </p:cNvPr>
          <p:cNvSpPr txBox="1"/>
          <p:nvPr/>
        </p:nvSpPr>
        <p:spPr>
          <a:xfrm>
            <a:off x="1013208" y="3075057"/>
            <a:ext cx="3697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latin typeface="Mont Bold" panose="00000900000000000000" pitchFamily="50" charset="0"/>
              </a:rPr>
              <a:t>Usage</a:t>
            </a:r>
            <a:r>
              <a:rPr lang="tr-TR" sz="2000" dirty="0">
                <a:latin typeface="Mont Bold" panose="00000900000000000000" pitchFamily="50" charset="0"/>
              </a:rPr>
              <a:t> of </a:t>
            </a:r>
            <a:r>
              <a:rPr lang="tr-TR" sz="2000" dirty="0" err="1">
                <a:latin typeface="Mont Bold" panose="00000900000000000000" pitchFamily="50" charset="0"/>
              </a:rPr>
              <a:t>Digital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Twins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and</a:t>
            </a:r>
            <a:r>
              <a:rPr lang="tr-TR" sz="2000" dirty="0">
                <a:latin typeface="Mont Bold" panose="00000900000000000000" pitchFamily="50" charset="0"/>
              </a:rPr>
              <a:t> AI in </a:t>
            </a:r>
            <a:r>
              <a:rPr lang="tr-TR" sz="2000" dirty="0" err="1">
                <a:latin typeface="Mont Bold" panose="00000900000000000000" pitchFamily="50" charset="0"/>
              </a:rPr>
              <a:t>production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optimization</a:t>
            </a:r>
            <a:r>
              <a:rPr lang="tr-TR" sz="2000" dirty="0">
                <a:latin typeface="Mont Bold" panose="00000900000000000000" pitchFamily="50" charset="0"/>
              </a:rPr>
              <a:t>, </a:t>
            </a:r>
            <a:r>
              <a:rPr lang="tr-TR" sz="2000" dirty="0" err="1">
                <a:latin typeface="Mont Bold" panose="00000900000000000000" pitchFamily="50" charset="0"/>
              </a:rPr>
              <a:t>green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transition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and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sustainable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work</a:t>
            </a:r>
            <a:r>
              <a:rPr lang="tr-TR" sz="2000" dirty="0">
                <a:latin typeface="Mont Bold" panose="00000900000000000000" pitchFamily="50" charset="0"/>
              </a:rPr>
              <a:t> </a:t>
            </a:r>
            <a:r>
              <a:rPr lang="tr-TR" sz="2000" dirty="0" err="1">
                <a:latin typeface="Mont Bold" panose="00000900000000000000" pitchFamily="50" charset="0"/>
              </a:rPr>
              <a:t>practices</a:t>
            </a:r>
            <a:r>
              <a:rPr lang="tr-TR" sz="2000" dirty="0">
                <a:latin typeface="Mont Bold" panose="00000900000000000000" pitchFamily="50" charset="0"/>
              </a:rPr>
              <a:t>. </a:t>
            </a:r>
          </a:p>
        </p:txBody>
      </p:sp>
      <p:sp>
        <p:nvSpPr>
          <p:cNvPr id="7" name="Metin kutusu 3">
            <a:extLst>
              <a:ext uri="{FF2B5EF4-FFF2-40B4-BE49-F238E27FC236}">
                <a16:creationId xmlns:a16="http://schemas.microsoft.com/office/drawing/2014/main" id="{C7258C1A-672A-B83C-2430-7CC20D6B87BC}"/>
              </a:ext>
            </a:extLst>
          </p:cNvPr>
          <p:cNvSpPr txBox="1"/>
          <p:nvPr/>
        </p:nvSpPr>
        <p:spPr>
          <a:xfrm>
            <a:off x="565410" y="1948629"/>
            <a:ext cx="36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ont Bold" panose="00000900000000000000" pitchFamily="50" charset="0"/>
              </a:rPr>
              <a:t>Research Fields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4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0D9DE-9A07-561F-B73A-F6F18490A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414D1CE-2E83-5DED-6DAD-648C04DFA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8CFFD5F-7DAC-D321-C80A-A85EC1C66584}"/>
              </a:ext>
            </a:extLst>
          </p:cNvPr>
          <p:cNvSpPr txBox="1"/>
          <p:nvPr/>
        </p:nvSpPr>
        <p:spPr>
          <a:xfrm>
            <a:off x="0" y="1909188"/>
            <a:ext cx="47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On-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going</a:t>
            </a:r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Projects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00A13BE-AB04-7490-35AD-FFD0B5D75322}"/>
              </a:ext>
            </a:extLst>
          </p:cNvPr>
          <p:cNvSpPr txBox="1"/>
          <p:nvPr/>
        </p:nvSpPr>
        <p:spPr>
          <a:xfrm>
            <a:off x="179882" y="2915594"/>
            <a:ext cx="5336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ongoing</a:t>
            </a:r>
            <a:r>
              <a:rPr lang="tr-TR" dirty="0"/>
              <a:t> </a:t>
            </a:r>
            <a:r>
              <a:rPr lang="tr-TR" dirty="0" err="1"/>
              <a:t>international</a:t>
            </a:r>
            <a:r>
              <a:rPr lang="tr-TR" dirty="0"/>
              <a:t> </a:t>
            </a:r>
            <a:r>
              <a:rPr lang="tr-TR" dirty="0" err="1"/>
              <a:t>projects</a:t>
            </a:r>
            <a:br>
              <a:rPr lang="tr-TR" dirty="0"/>
            </a:br>
            <a:endParaRPr lang="tr-TR" dirty="0"/>
          </a:p>
          <a:p>
            <a:r>
              <a:rPr lang="tr-TR" dirty="0"/>
              <a:t>- MASIL (EUREKA ITEA4 Cluster)</a:t>
            </a:r>
            <a:br>
              <a:rPr lang="tr-TR" dirty="0"/>
            </a:br>
            <a:br>
              <a:rPr lang="tr-TR" dirty="0"/>
            </a:br>
            <a:r>
              <a:rPr lang="tr-TR" dirty="0"/>
              <a:t>-</a:t>
            </a:r>
            <a:r>
              <a:rPr lang="tr-TR" dirty="0" err="1"/>
              <a:t>InnoSale</a:t>
            </a:r>
            <a:r>
              <a:rPr lang="tr-TR" dirty="0"/>
              <a:t> (EUREKA ITEA3 Cluster)</a:t>
            </a:r>
            <a:br>
              <a:rPr lang="tr-TR" dirty="0"/>
            </a:br>
            <a:br>
              <a:rPr lang="tr-TR" dirty="0"/>
            </a:br>
            <a:r>
              <a:rPr lang="tr-TR" dirty="0"/>
              <a:t>-</a:t>
            </a:r>
            <a:r>
              <a:rPr lang="tr-TR" dirty="0" err="1"/>
              <a:t>SynAM</a:t>
            </a:r>
            <a:r>
              <a:rPr lang="tr-TR" dirty="0"/>
              <a:t> (HORIZON MSCA-2022) </a:t>
            </a:r>
          </a:p>
        </p:txBody>
      </p:sp>
    </p:spTree>
    <p:extLst>
      <p:ext uri="{BB962C8B-B14F-4D97-AF65-F5344CB8AC3E}">
        <p14:creationId xmlns:p14="http://schemas.microsoft.com/office/powerpoint/2010/main" val="173274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FB4F1-1061-3E1F-4449-A19E7BE8B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F3F223B-3D7E-9FBB-BF3F-35F098EA3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8CC9406-6BFE-F659-029D-E62A69713834}"/>
              </a:ext>
            </a:extLst>
          </p:cNvPr>
          <p:cNvSpPr txBox="1"/>
          <p:nvPr/>
        </p:nvSpPr>
        <p:spPr>
          <a:xfrm>
            <a:off x="0" y="1909188"/>
            <a:ext cx="47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Project 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Idea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16EDE1BE-C59E-77A2-A9CD-795AC2619D37}"/>
              </a:ext>
            </a:extLst>
          </p:cNvPr>
          <p:cNvSpPr txBox="1"/>
          <p:nvPr/>
        </p:nvSpPr>
        <p:spPr>
          <a:xfrm>
            <a:off x="1783400" y="2330789"/>
            <a:ext cx="8625199" cy="3667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endParaRPr lang="en-GB" sz="17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GB" sz="1700" b="1" dirty="0">
                <a:latin typeface="Mont Bold" panose="00000900000000000000" pitchFamily="50" charset="0"/>
                <a:cs typeface="Calibri"/>
              </a:rPr>
              <a:t>Call Topic:</a:t>
            </a:r>
            <a:r>
              <a:rPr lang="tr-TR" sz="1700" b="1" dirty="0">
                <a:latin typeface="Mont Bold" panose="00000900000000000000" pitchFamily="50" charset="0"/>
                <a:cs typeface="Calibri"/>
              </a:rPr>
              <a:t> </a:t>
            </a:r>
            <a:r>
              <a:rPr lang="en-US" sz="1600" dirty="0"/>
              <a:t>HORIZON-CL5-2025-D5-04: Extended lifetime of Battery Electric Vehicles </a:t>
            </a: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GB" sz="1700" b="1" dirty="0">
                <a:latin typeface="Mont Bold" panose="00000900000000000000" pitchFamily="50" charset="0"/>
                <a:cs typeface="Calibri"/>
              </a:rPr>
              <a:t>Deadline Dates:</a:t>
            </a:r>
            <a:r>
              <a:rPr lang="en-US" sz="1600" dirty="0"/>
              <a:t> 4 September 2025</a:t>
            </a: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r>
              <a:rPr lang="en-GB" sz="1700" b="1" dirty="0">
                <a:latin typeface="Mont Bold" panose="00000900000000000000" pitchFamily="50" charset="0"/>
                <a:cs typeface="Calibri"/>
              </a:rPr>
              <a:t>Objectives:</a:t>
            </a:r>
            <a:r>
              <a:rPr lang="tr-TR" sz="1700" b="1" dirty="0">
                <a:latin typeface="Mont Bold" panose="00000900000000000000" pitchFamily="50" charset="0"/>
                <a:cs typeface="Calibri"/>
              </a:rPr>
              <a:t> </a:t>
            </a:r>
            <a:r>
              <a:rPr lang="en-US" sz="1600" dirty="0"/>
              <a:t>Understanding</a:t>
            </a:r>
            <a:r>
              <a:rPr lang="tr-TR" sz="1600" dirty="0"/>
              <a:t> </a:t>
            </a:r>
            <a:r>
              <a:rPr lang="tr-TR" sz="1600" dirty="0" err="1"/>
              <a:t>aging</a:t>
            </a:r>
            <a:r>
              <a:rPr lang="tr-TR" sz="1600" dirty="0"/>
              <a:t> in BEV </a:t>
            </a:r>
            <a:r>
              <a:rPr lang="tr-TR" sz="1600" dirty="0" err="1"/>
              <a:t>components</a:t>
            </a:r>
            <a:r>
              <a:rPr lang="tr-TR" sz="1600" dirty="0"/>
              <a:t>, </a:t>
            </a:r>
            <a:r>
              <a:rPr lang="tr-TR" sz="1600" dirty="0" err="1"/>
              <a:t>assess</a:t>
            </a:r>
            <a:r>
              <a:rPr lang="tr-TR" sz="1600" dirty="0"/>
              <a:t> </a:t>
            </a:r>
            <a:r>
              <a:rPr lang="tr-TR" sz="1600" dirty="0" err="1"/>
              <a:t>manufacturing</a:t>
            </a:r>
            <a:r>
              <a:rPr lang="tr-TR" sz="1600" dirty="0"/>
              <a:t> </a:t>
            </a:r>
            <a:r>
              <a:rPr lang="tr-TR" sz="1600" dirty="0" err="1"/>
              <a:t>effects</a:t>
            </a:r>
            <a:r>
              <a:rPr lang="tr-TR" sz="1600" dirty="0"/>
              <a:t> on </a:t>
            </a:r>
            <a:r>
              <a:rPr lang="tr-TR" sz="1600" dirty="0" err="1"/>
              <a:t>critical</a:t>
            </a:r>
            <a:r>
              <a:rPr lang="tr-TR" sz="1600" dirty="0"/>
              <a:t> </a:t>
            </a:r>
            <a:r>
              <a:rPr lang="tr-TR" sz="1600" dirty="0" err="1"/>
              <a:t>parts</a:t>
            </a:r>
            <a:r>
              <a:rPr lang="tr-TR" sz="1600" dirty="0"/>
              <a:t> on </a:t>
            </a:r>
            <a:r>
              <a:rPr lang="tr-TR" sz="1600" dirty="0" err="1"/>
              <a:t>electric</a:t>
            </a:r>
            <a:r>
              <a:rPr lang="tr-TR" sz="1600" dirty="0"/>
              <a:t> </a:t>
            </a:r>
            <a:r>
              <a:rPr lang="tr-TR" sz="1600" dirty="0" err="1"/>
              <a:t>vehicles</a:t>
            </a:r>
            <a:r>
              <a:rPr lang="tr-TR" sz="1600" dirty="0"/>
              <a:t>.</a:t>
            </a: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r>
              <a:rPr lang="en-GB" sz="1700" b="1" dirty="0">
                <a:latin typeface="Mont Bold" panose="00000900000000000000" pitchFamily="50" charset="0"/>
                <a:cs typeface="Calibri"/>
              </a:rPr>
              <a:t>Expected Results:</a:t>
            </a:r>
            <a:r>
              <a:rPr lang="tr-TR" sz="1700" b="1" dirty="0">
                <a:latin typeface="Mont Bold" panose="00000900000000000000" pitchFamily="50" charset="0"/>
                <a:cs typeface="Calibri"/>
              </a:rPr>
              <a:t> </a:t>
            </a:r>
            <a:r>
              <a:rPr lang="tr-TR" sz="1700" dirty="0" err="1">
                <a:latin typeface="Mont Bold" panose="00000900000000000000" pitchFamily="50" charset="0"/>
                <a:cs typeface="Calibri"/>
              </a:rPr>
              <a:t>Extending</a:t>
            </a:r>
            <a:r>
              <a:rPr lang="tr-TR" sz="1700" b="1" dirty="0">
                <a:latin typeface="Mont Bold" panose="00000900000000000000" pitchFamily="50" charset="0"/>
                <a:cs typeface="Calibri"/>
              </a:rPr>
              <a:t> </a:t>
            </a:r>
            <a:r>
              <a:rPr lang="en-US" sz="1600" dirty="0"/>
              <a:t>the lifespan of</a:t>
            </a:r>
            <a:r>
              <a:rPr lang="tr-TR" sz="1600" dirty="0"/>
              <a:t> </a:t>
            </a:r>
            <a:r>
              <a:rPr lang="tr-TR" sz="1600" dirty="0" err="1"/>
              <a:t>BEVs</a:t>
            </a:r>
            <a:r>
              <a:rPr lang="tr-TR" sz="1600" dirty="0"/>
              <a:t> </a:t>
            </a:r>
            <a:r>
              <a:rPr lang="en-US" sz="1600" dirty="0"/>
              <a:t>and </a:t>
            </a:r>
            <a:r>
              <a:rPr lang="tr-TR" sz="1600" dirty="0" err="1"/>
              <a:t>minimizing</a:t>
            </a:r>
            <a:r>
              <a:rPr lang="en-US" sz="1600" dirty="0"/>
              <a:t> their environmental impact by developing sustainable designs with minimal resource use,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en-US" sz="1600" dirty="0"/>
              <a:t>advanced recycling strategies while reducing total cost of ownership.</a:t>
            </a:r>
            <a:endParaRPr lang="en-GB" sz="17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756285" algn="l"/>
              </a:tabLst>
            </a:pPr>
            <a:endParaRPr lang="en-US"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85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64FD7-E0F2-08C9-5F86-577A27F06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5B1601C-34A6-E42F-8583-39B573F1A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F139B56-BBEA-6628-1EFB-6AF41D0264DD}"/>
              </a:ext>
            </a:extLst>
          </p:cNvPr>
          <p:cNvSpPr txBox="1"/>
          <p:nvPr/>
        </p:nvSpPr>
        <p:spPr>
          <a:xfrm>
            <a:off x="0" y="1909188"/>
            <a:ext cx="47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Consortium</a:t>
            </a:r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 – 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required</a:t>
            </a:r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partners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90F62511-8E7A-839B-0FFA-FCF309A0F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81360"/>
              </p:ext>
            </p:extLst>
          </p:nvPr>
        </p:nvGraphicFramePr>
        <p:xfrm>
          <a:off x="1524001" y="2903562"/>
          <a:ext cx="9143997" cy="3743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4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435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507"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No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004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Expertise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2105" algn="ctr">
                        <a:lnSpc>
                          <a:spcPct val="100000"/>
                        </a:lnSpc>
                      </a:pPr>
                      <a:r>
                        <a:rPr sz="2000" b="1" spc="-145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sz="2000" b="1" spc="-35" dirty="0">
                          <a:latin typeface="Mont Bold" panose="00000900000000000000" pitchFamily="50" charset="0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pe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014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Coun</a:t>
                      </a: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ry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118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Role</a:t>
                      </a:r>
                      <a:r>
                        <a:rPr sz="2000" b="1" spc="-15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in</a:t>
                      </a:r>
                      <a:r>
                        <a:rPr sz="2000" b="1" spc="-1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the</a:t>
                      </a:r>
                      <a:r>
                        <a:rPr sz="2000" b="1" spc="-15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project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Mont Bold" panose="00000900000000000000" pitchFamily="50" charset="0"/>
                          <a:cs typeface="Arial"/>
                        </a:rPr>
                        <a:t>01</a:t>
                      </a:r>
                      <a:endParaRPr sz="180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err="1">
                          <a:latin typeface="Mont Bold" panose="00000900000000000000" pitchFamily="50" charset="0"/>
                          <a:cs typeface="Arial"/>
                        </a:rPr>
                        <a:t>Automaker</a:t>
                      </a:r>
                      <a:endParaRPr sz="18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marL="364490" algn="ctr">
                        <a:lnSpc>
                          <a:spcPct val="100000"/>
                        </a:lnSpc>
                      </a:pP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OEM</a:t>
                      </a:r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Any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EU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or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Associated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Country</a:t>
                      </a:r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Design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and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use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case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requirements</a:t>
                      </a:r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63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Mont Bold" panose="00000900000000000000" pitchFamily="50" charset="0"/>
                          <a:cs typeface="Arial"/>
                        </a:rPr>
                        <a:t>02</a:t>
                      </a:r>
                      <a:endParaRPr sz="180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Mont Bold" panose="00000900000000000000" pitchFamily="50" charset="0"/>
                          <a:cs typeface="Arial"/>
                        </a:rPr>
                        <a:t>Steel/</a:t>
                      </a:r>
                      <a:r>
                        <a:rPr lang="tr-TR" sz="1800" dirty="0" err="1">
                          <a:latin typeface="Mont Bold" panose="00000900000000000000" pitchFamily="50" charset="0"/>
                          <a:cs typeface="Arial"/>
                        </a:rPr>
                        <a:t>Aluminum</a:t>
                      </a:r>
                      <a:r>
                        <a:rPr lang="tr-TR" sz="18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800" dirty="0" err="1">
                          <a:latin typeface="Mont Bold" panose="00000900000000000000" pitchFamily="50" charset="0"/>
                          <a:cs typeface="Arial"/>
                        </a:rPr>
                        <a:t>Provier</a:t>
                      </a:r>
                      <a:endParaRPr sz="18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4490" algn="ctr">
                        <a:lnSpc>
                          <a:spcPct val="100000"/>
                        </a:lnSpc>
                      </a:pP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Tier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2</a:t>
                      </a:r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Any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EU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or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Associated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Country</a:t>
                      </a:r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Providing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the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info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and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HW on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latest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standards</a:t>
                      </a:r>
                      <a:endParaRPr lang="en-US"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Mont Bold" panose="00000900000000000000" pitchFamily="50" charset="0"/>
                          <a:cs typeface="Arial"/>
                        </a:rPr>
                        <a:t>03</a:t>
                      </a:r>
                      <a:endParaRPr sz="180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Mont Bold" panose="00000900000000000000" pitchFamily="50" charset="0"/>
                          <a:cs typeface="Arial"/>
                        </a:rPr>
                        <a:t>Critical EV </a:t>
                      </a:r>
                      <a:r>
                        <a:rPr lang="tr-TR" sz="1800" dirty="0" err="1">
                          <a:latin typeface="Mont Bold" panose="00000900000000000000" pitchFamily="50" charset="0"/>
                          <a:cs typeface="Arial"/>
                        </a:rPr>
                        <a:t>Battery</a:t>
                      </a:r>
                      <a:r>
                        <a:rPr lang="tr-TR" sz="1800" dirty="0">
                          <a:latin typeface="Mont Bold" panose="00000900000000000000" pitchFamily="50" charset="0"/>
                          <a:cs typeface="Arial"/>
                        </a:rPr>
                        <a:t> Providers</a:t>
                      </a:r>
                      <a:endParaRPr sz="18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marL="364490" algn="ctr">
                        <a:lnSpc>
                          <a:spcPct val="100000"/>
                        </a:lnSpc>
                      </a:pP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Tier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1</a:t>
                      </a:r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Any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EU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or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Associated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Country</a:t>
                      </a:r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Providing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the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most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essential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parts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of BEV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and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assessing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lifetime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.</a:t>
                      </a:r>
                      <a:endParaRPr lang="en-US"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19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Mont Bold" panose="00000900000000000000" pitchFamily="50" charset="0"/>
                          <a:cs typeface="Arial"/>
                        </a:rPr>
                        <a:t>04</a:t>
                      </a:r>
                      <a:endParaRPr sz="1800" b="1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Mont Bold" panose="00000900000000000000" pitchFamily="50" charset="0"/>
                          <a:cs typeface="Arial"/>
                        </a:rPr>
                        <a:t>SW Provider</a:t>
                      </a:r>
                      <a:endParaRPr sz="18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4490" algn="ctr">
                        <a:lnSpc>
                          <a:spcPct val="100000"/>
                        </a:lnSpc>
                      </a:pP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Misc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. </a:t>
                      </a:r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Any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EU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or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Associated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Country</a:t>
                      </a:r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Software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for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ageing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 of </a:t>
                      </a:r>
                      <a:r>
                        <a:rPr lang="tr-TR" sz="1600" dirty="0" err="1">
                          <a:latin typeface="Mont Bold" panose="00000900000000000000" pitchFamily="50" charset="0"/>
                          <a:cs typeface="Arial"/>
                        </a:rPr>
                        <a:t>components</a:t>
                      </a:r>
                      <a:r>
                        <a:rPr lang="tr-TR" sz="1600" dirty="0">
                          <a:latin typeface="Mont Bold" panose="00000900000000000000" pitchFamily="50" charset="0"/>
                          <a:cs typeface="Arial"/>
                        </a:rPr>
                        <a:t>.</a:t>
                      </a:r>
                    </a:p>
                    <a:p>
                      <a:pPr algn="ctr"/>
                      <a:endParaRPr lang="tr-TR"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731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21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AA93B-CF0E-5DAB-CE4D-0A128F340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8F0E34E-85A6-8A47-BD48-4F2798D8C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EE5B944-96E2-16BE-8400-2B3FF0C933CA}"/>
              </a:ext>
            </a:extLst>
          </p:cNvPr>
          <p:cNvSpPr txBox="1"/>
          <p:nvPr/>
        </p:nvSpPr>
        <p:spPr>
          <a:xfrm>
            <a:off x="4247103" y="3105834"/>
            <a:ext cx="3697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latin typeface="Mont Bold" panose="00000900000000000000" pitchFamily="50" charset="0"/>
              </a:rPr>
              <a:t>Onur KAYA</a:t>
            </a:r>
          </a:p>
          <a:p>
            <a:pPr algn="ctr"/>
            <a:r>
              <a:rPr lang="tr-TR" dirty="0" err="1">
                <a:solidFill>
                  <a:schemeClr val="bg1"/>
                </a:solidFill>
                <a:latin typeface="Mont Bold" panose="00000900000000000000" pitchFamily="50" charset="0"/>
                <a:hlinkClick r:id="rId3"/>
              </a:rPr>
              <a:t>onur.k@ermetal.com</a:t>
            </a:r>
            <a:endParaRPr lang="tr-TR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pPr algn="ctr"/>
            <a:r>
              <a:rPr lang="tr-TR" dirty="0">
                <a:solidFill>
                  <a:schemeClr val="bg1"/>
                </a:solidFill>
                <a:latin typeface="Mont Bold" panose="00000900000000000000" pitchFamily="50" charset="0"/>
              </a:rPr>
              <a:t>+90 507 980 18 76</a:t>
            </a:r>
          </a:p>
          <a:p>
            <a:pPr algn="ctr"/>
            <a:r>
              <a:rPr lang="tr-TR" dirty="0">
                <a:solidFill>
                  <a:schemeClr val="bg1"/>
                </a:solidFill>
                <a:latin typeface="Mont Bold" panose="00000900000000000000" pitchFamily="50" charset="0"/>
              </a:rPr>
              <a:t>Bursa</a:t>
            </a:r>
          </a:p>
          <a:p>
            <a:pPr algn="ctr"/>
            <a:r>
              <a:rPr lang="tr-TR" dirty="0">
                <a:solidFill>
                  <a:schemeClr val="bg1"/>
                </a:solidFill>
                <a:latin typeface="Mont Bold" panose="00000900000000000000" pitchFamily="50" charset="0"/>
              </a:rPr>
              <a:t>Türkiye</a:t>
            </a:r>
          </a:p>
        </p:txBody>
      </p:sp>
    </p:spTree>
    <p:extLst>
      <p:ext uri="{BB962C8B-B14F-4D97-AF65-F5344CB8AC3E}">
        <p14:creationId xmlns:p14="http://schemas.microsoft.com/office/powerpoint/2010/main" val="113341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9e70b5-6596-4108-8334-5e599d3d07dd">
      <Terms xmlns="http://schemas.microsoft.com/office/infopath/2007/PartnerControls"/>
    </lcf76f155ced4ddcb4097134ff3c332f>
    <TaxCatchAll xmlns="03ba2a3b-5597-481c-a610-d1710df727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B6713C34D18B0F42A0B508897DC58628" ma:contentTypeVersion="12" ma:contentTypeDescription="Yeni belge oluşturun." ma:contentTypeScope="" ma:versionID="a76519a3294c075f9d76b30f4c4febb7">
  <xsd:schema xmlns:xsd="http://www.w3.org/2001/XMLSchema" xmlns:xs="http://www.w3.org/2001/XMLSchema" xmlns:p="http://schemas.microsoft.com/office/2006/metadata/properties" xmlns:ns2="c59e70b5-6596-4108-8334-5e599d3d07dd" xmlns:ns3="03ba2a3b-5597-481c-a610-d1710df72709" targetNamespace="http://schemas.microsoft.com/office/2006/metadata/properties" ma:root="true" ma:fieldsID="eeaafa7850f8ca1219ca8b2705afe7de" ns2:_="" ns3:_="">
    <xsd:import namespace="c59e70b5-6596-4108-8334-5e599d3d07dd"/>
    <xsd:import namespace="03ba2a3b-5597-481c-a610-d1710df72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e70b5-6596-4108-8334-5e599d3d0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759eaa0-9120-4d4a-a496-79ddea16a2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a2a3b-5597-481c-a610-d1710df727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c39889-29cf-4e6a-953f-7858127deb1e}" ma:internalName="TaxCatchAll" ma:showField="CatchAllData" ma:web="03ba2a3b-5597-481c-a610-d1710df72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EA8AB5-0425-421C-A000-44E97DF668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A30F02-A9AD-49FE-983C-AD0106AEE295}">
  <ds:schemaRefs>
    <ds:schemaRef ds:uri="http://schemas.microsoft.com/office/2006/metadata/properties"/>
    <ds:schemaRef ds:uri="http://schemas.microsoft.com/office/infopath/2007/PartnerControls"/>
    <ds:schemaRef ds:uri="c59e70b5-6596-4108-8334-5e599d3d07dd"/>
    <ds:schemaRef ds:uri="03ba2a3b-5597-481c-a610-d1710df72709"/>
  </ds:schemaRefs>
</ds:datastoreItem>
</file>

<file path=customXml/itemProps3.xml><?xml version="1.0" encoding="utf-8"?>
<ds:datastoreItem xmlns:ds="http://schemas.openxmlformats.org/officeDocument/2006/customXml" ds:itemID="{67839D3B-1445-4A04-8CA9-6BD9123A41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e70b5-6596-4108-8334-5e599d3d07dd"/>
    <ds:schemaRef ds:uri="03ba2a3b-5597-481c-a610-d1710df727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468</Words>
  <Application>Microsoft Office PowerPoint</Application>
  <PresentationFormat>Geniş ekran</PresentationFormat>
  <Paragraphs>65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Mont Bold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 Demirel</dc:creator>
  <cp:lastModifiedBy>Onur K</cp:lastModifiedBy>
  <cp:revision>18</cp:revision>
  <dcterms:created xsi:type="dcterms:W3CDTF">2025-01-22T10:16:35Z</dcterms:created>
  <dcterms:modified xsi:type="dcterms:W3CDTF">2025-03-24T08:57:49Z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0x010100B6713C34D18B0F42A0B508897DC58628</vt:lpwstr>
  </property>
  <property fmtid="{D5CDD505-2E9C-101B-9397-08002B2CF9AE}" pid="3" name="MSIP_Label_7b738681-ba9f-4a8e-8ba5-c35b7da4c362_Enabled">
    <vt:lpwstr>true</vt:lpwstr>
  </property>
  <property fmtid="{D5CDD505-2E9C-101B-9397-08002B2CF9AE}" pid="4" name="MSIP_Label_7b738681-ba9f-4a8e-8ba5-c35b7da4c362_SetDate">
    <vt:lpwstr>2025-03-24T07:49:24Z</vt:lpwstr>
  </property>
  <property fmtid="{D5CDD505-2E9C-101B-9397-08002B2CF9AE}" pid="5" name="MSIP_Label_7b738681-ba9f-4a8e-8ba5-c35b7da4c362_Method">
    <vt:lpwstr>Privileged</vt:lpwstr>
  </property>
  <property fmtid="{D5CDD505-2E9C-101B-9397-08002B2CF9AE}" pid="6" name="MSIP_Label_7b738681-ba9f-4a8e-8ba5-c35b7da4c362_Name">
    <vt:lpwstr>7b738681-ba9f-4a8e-8ba5-c35b7da4c362</vt:lpwstr>
  </property>
  <property fmtid="{D5CDD505-2E9C-101B-9397-08002B2CF9AE}" pid="7" name="MSIP_Label_7b738681-ba9f-4a8e-8ba5-c35b7da4c362_SiteId">
    <vt:lpwstr>1b776568-b1ed-4ee4-920f-0f5698ec91a1</vt:lpwstr>
  </property>
  <property fmtid="{D5CDD505-2E9C-101B-9397-08002B2CF9AE}" pid="8" name="MSIP_Label_7b738681-ba9f-4a8e-8ba5-c35b7da4c362_ActionId">
    <vt:lpwstr>4594b8e6-677a-4031-8b63-c354cf8f395c</vt:lpwstr>
  </property>
  <property fmtid="{D5CDD505-2E9C-101B-9397-08002B2CF9AE}" pid="9" name="MSIP_Label_7b738681-ba9f-4a8e-8ba5-c35b7da4c362_ContentBits">
    <vt:lpwstr>0</vt:lpwstr>
  </property>
</Properties>
</file>