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051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37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463040"/>
            <a:ext cx="4023360" cy="4023360"/>
          </a:xfrm>
          <a:prstGeom prst="ellipse">
            <a:avLst/>
          </a:prstGeom>
          <a:solidFill>
            <a:srgbClr val="0B5D66">
              <a:alpha val="45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-1280160" y="3566160"/>
            <a:ext cx="3108960" cy="3108960"/>
          </a:xfrm>
          <a:prstGeom prst="ellipse">
            <a:avLst/>
          </a:prstGeom>
          <a:solidFill>
            <a:srgbClr val="028090">
              <a:alpha val="35000"/>
            </a:srgbClr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6012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5544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ADVINCE BOOKS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685800" y="251460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FE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accounting software + CA/CPA services, in one platform.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85800" y="43434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Ashutosh Kar</a:t>
            </a:r>
            <a:r>
              <a:rPr lang="en-US" sz="1300" dirty="0">
                <a:solidFill>
                  <a:srgbClr val="9FC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Founder &amp; CEO  ·  CA (India) · CPA (USA)  ·  advincebooks.com</a:t>
            </a:r>
            <a:endParaRPr lang="en-US" sz="13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ADEE09-AE81-C55D-9F75-5A2981B20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024810" y="140805"/>
            <a:ext cx="1455750" cy="1455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platform. Software + practitioners.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Advince Books pairs a proprietary SaaS accounting platform with hands-on CA/CPA delivery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3749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accounting stack for cross-border founders
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2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Advince Books is not another bookkeeping tool. It is a multi-entity platform designed around how cross-border businesses actually operate  with qualified CAs and CPAs behind every workflow.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2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handles the system of record. Our practitioners handle judgement — filings, structuring, tax positions inside the same platform.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526280" y="1417320"/>
            <a:ext cx="4160520" cy="1600200"/>
          </a:xfrm>
          <a:prstGeom prst="roundRect">
            <a:avLst>
              <a:gd name="adj" fmla="val 5714"/>
            </a:avLst>
          </a:prstGeom>
          <a:solidFill>
            <a:srgbClr val="0B5D66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8" name="Shape 6"/>
          <p:cNvSpPr/>
          <p:nvPr/>
        </p:nvSpPr>
        <p:spPr>
          <a:xfrm>
            <a:off x="4754880" y="1645920"/>
            <a:ext cx="548640" cy="548640"/>
          </a:xfrm>
          <a:prstGeom prst="ellipse">
            <a:avLst/>
          </a:prstGeom>
          <a:solidFill>
            <a:srgbClr val="06373E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1783080"/>
            <a:ext cx="274320" cy="2743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0" y="16184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Platform — Advince Books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4754880" y="225856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B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Multi-entity ledgers, AI Financial Health Score, financial modelling and investor-ready reporting in one login.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526280" y="3200400"/>
            <a:ext cx="4160520" cy="1600200"/>
          </a:xfrm>
          <a:prstGeom prst="roundRect">
            <a:avLst>
              <a:gd name="adj" fmla="val 5714"/>
            </a:avLst>
          </a:prstGeom>
          <a:solidFill>
            <a:srgbClr val="028090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3" name="Shape 10"/>
          <p:cNvSpPr/>
          <p:nvPr/>
        </p:nvSpPr>
        <p:spPr>
          <a:xfrm>
            <a:off x="4754880" y="3429000"/>
            <a:ext cx="548640" cy="548640"/>
          </a:xfrm>
          <a:prstGeom prst="ellipse">
            <a:avLst/>
          </a:prstGeom>
          <a:solidFill>
            <a:srgbClr val="06373E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3566160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86400" y="340156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Services — Advince CPA &amp; Advince LLP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4754880" y="404164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B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and India compliance, GST, business setup, international taxation and advisory — delivered by the team that built the software.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419088" y="291693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2C39A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8" name="Text 14"/>
          <p:cNvSpPr/>
          <p:nvPr/>
        </p:nvSpPr>
        <p:spPr>
          <a:xfrm>
            <a:off x="6419088" y="2916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product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modules founders otherwise buy from four different vendors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977640" cy="1600200"/>
          </a:xfrm>
          <a:prstGeom prst="roundRect">
            <a:avLst>
              <a:gd name="adj" fmla="val 5714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73736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66420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Financial Health Score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85800" y="224028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real-time, AI-driven score of business financial health — cash, compliance, ratios — so founders see problems before their investors do.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709160" y="1371600"/>
            <a:ext cx="3977640" cy="1600200"/>
          </a:xfrm>
          <a:prstGeom prst="roundRect">
            <a:avLst>
              <a:gd name="adj" fmla="val 5714"/>
            </a:avLst>
          </a:prstGeom>
          <a:solidFill>
            <a:srgbClr val="E4F2F0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0" name="Shape 7"/>
          <p:cNvSpPr/>
          <p:nvPr/>
        </p:nvSpPr>
        <p:spPr>
          <a:xfrm>
            <a:off x="4937760" y="160020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173736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23560" y="166420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Multi-Entity Management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937760" y="224028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entity, US entity, German subsidiary — consolidated dashboards and entity-level books in a single login.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3154680"/>
            <a:ext cx="3977640" cy="1600200"/>
          </a:xfrm>
          <a:prstGeom prst="roundRect">
            <a:avLst>
              <a:gd name="adj" fmla="val 5714"/>
            </a:avLst>
          </a:prstGeom>
          <a:solidFill>
            <a:srgbClr val="E4F2F0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Shape 11"/>
          <p:cNvSpPr/>
          <p:nvPr/>
        </p:nvSpPr>
        <p:spPr>
          <a:xfrm>
            <a:off x="685800" y="3383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352044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34472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Modelling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85800" y="402336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Projections, scenarios and valuation-ready models built on live accounting data, not stale spreadsheets.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709160" y="3154680"/>
            <a:ext cx="3977640" cy="1600200"/>
          </a:xfrm>
          <a:prstGeom prst="roundRect">
            <a:avLst>
              <a:gd name="adj" fmla="val 5714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20" name="Shape 15"/>
          <p:cNvSpPr/>
          <p:nvPr/>
        </p:nvSpPr>
        <p:spPr>
          <a:xfrm>
            <a:off x="4937760" y="3383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4920" y="352044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623560" y="34472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Deck Module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4937760" y="402336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Investor-ready financial slides generated straight from the books — numbers that always match diligence.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large market, growing fastest in our corridors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3383280" cy="3383280"/>
          </a:xfrm>
          <a:prstGeom prst="ellipse">
            <a:avLst/>
          </a:prstGeom>
          <a:solidFill>
            <a:srgbClr val="E4F2F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1143000" y="2331720"/>
            <a:ext cx="2377440" cy="2377440"/>
          </a:xfrm>
          <a:prstGeom prst="ellipse">
            <a:avLst/>
          </a:prstGeom>
          <a:solidFill>
            <a:srgbClr val="BFE3DD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1645920" y="3291840"/>
            <a:ext cx="1371600" cy="1371600"/>
          </a:xfrm>
          <a:prstGeom prst="ellipse">
            <a:avLst/>
          </a:prstGeom>
          <a:solidFill>
            <a:srgbClr val="0B5D66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1097280" y="14813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· ~$20B+</a:t>
            </a:r>
            <a:endParaRPr lang="en-US" sz="13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accounting software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43000" y="2450592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· ~$5.6B</a:t>
            </a:r>
            <a:endParaRPr lang="en-US" sz="13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accounting for SMEs (2025)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645920" y="352044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3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CFE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$5–50M</a:t>
            </a:r>
            <a:endParaRPr lang="en-US" sz="13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CFE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 beachhead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17720" y="1371600"/>
            <a:ext cx="4069080" cy="987552"/>
          </a:xfrm>
          <a:prstGeom prst="roundRect">
            <a:avLst>
              <a:gd name="adj" fmla="val 7407"/>
            </a:avLst>
          </a:prstGeom>
          <a:solidFill>
            <a:srgbClr val="F0F8F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4800600" y="1463040"/>
            <a:ext cx="14173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$12.4B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6263640" y="1463040"/>
            <a:ext cx="2286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cloud accounting market by 2033 — more than doubling from 2025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617720" y="2514600"/>
            <a:ext cx="4069080" cy="987552"/>
          </a:xfrm>
          <a:prstGeom prst="roundRect">
            <a:avLst>
              <a:gd name="adj" fmla="val 7407"/>
            </a:avLst>
          </a:prstGeom>
          <a:solidFill>
            <a:srgbClr val="F0F8F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/>
          <p:nvPr/>
        </p:nvSpPr>
        <p:spPr>
          <a:xfrm>
            <a:off x="4800600" y="2606040"/>
            <a:ext cx="14173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~9% CAGR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263640" y="2606040"/>
            <a:ext cx="2286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(~8.9%) and Germany (~9.2%) are among the fastest-growing accounting software markets, 2025–35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17720" y="3657600"/>
            <a:ext cx="4069080" cy="987552"/>
          </a:xfrm>
          <a:prstGeom prst="roundRect">
            <a:avLst>
              <a:gd name="adj" fmla="val 7407"/>
            </a:avLst>
          </a:prstGeom>
          <a:solidFill>
            <a:srgbClr val="F0F8F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4800600" y="3749040"/>
            <a:ext cx="14173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61%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6263640" y="3749040"/>
            <a:ext cx="2286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cloud accounting users are SMEs — exactly the segment we serve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617720" y="4828032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framed bottom-up: reachable cross-border entities × conversion × blended ACV (software + services).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model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reinforcing revenue streams with one acquisition cost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97480" cy="2834640"/>
          </a:xfrm>
          <a:prstGeom prst="roundRect">
            <a:avLst>
              <a:gd name="adj" fmla="val 3390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73736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Subscriptions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85800" y="254203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· high margin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85800" y="2880360"/>
            <a:ext cx="2331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Tiered plans by entities &amp; users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contracts, predictable ARR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features drive plan upgrades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383280" y="1371600"/>
            <a:ext cx="2697480" cy="2834640"/>
          </a:xfrm>
          <a:prstGeom prst="roundRect">
            <a:avLst>
              <a:gd name="adj" fmla="val 3390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3611880" y="160020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0" y="173736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11880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Services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611880" y="254203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High-trust · high ACV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3611880" y="2880360"/>
            <a:ext cx="2331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Compliance, tax &amp; advisory retainers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setup &amp; structuring mandates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by in-house CAs / CPAs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400800" y="1371600"/>
            <a:ext cx="2286000" cy="2834640"/>
          </a:xfrm>
          <a:prstGeom prst="roundRect">
            <a:avLst>
              <a:gd name="adj" fmla="val 4000"/>
            </a:avLst>
          </a:prstGeom>
          <a:solidFill>
            <a:srgbClr val="06373E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7" name="Text 13"/>
          <p:cNvSpPr/>
          <p:nvPr/>
        </p:nvSpPr>
        <p:spPr>
          <a:xfrm>
            <a:off x="6629400" y="1600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flywheel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6629400" y="201168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B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clients convert to services. Services clients adopt the software. Blended ACV grows while acquisition cost stays flat.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629400" y="361188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client, two revenue lines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457200" y="4434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Pricing: subscription plans plus custom all-in-one plans combining software and services.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win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solutions digitise a task. We own the cross-border finance function.</a:t>
            </a: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2834640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D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Advince Books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37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Inkle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D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Commenda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D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Generic tools (QuickBooks / Zoho)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D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734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 &amp; run by CAs / CPAs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2C39A"/>
                          </a:solidFill>
                        </a:rPr>
                        <a:t>●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734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+ in-house services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2C39A"/>
                          </a:solidFill>
                        </a:rPr>
                        <a:t>●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D9A441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D9A441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734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India–US and India–Germany corridors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2C39A"/>
                          </a:solidFill>
                        </a:rPr>
                        <a:t>●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D9A441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D9A441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734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Multi-entity consolidation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2C39A"/>
                          </a:solidFill>
                        </a:rPr>
                        <a:t>●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D9A441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D9A441"/>
                          </a:solidFill>
                        </a:rPr>
                        <a:t>◐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734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Founder tools (modelling, pitch deck, health score)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2C39A"/>
                          </a:solidFill>
                        </a:rPr>
                        <a:t>●</a:t>
                      </a:r>
                      <a:endParaRPr lang="en-US" sz="13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B7C4C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>
                    <a:lnL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r>
              <a:rPr lang="en-US" sz="10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Full   </a:t>
            </a:r>
            <a:r>
              <a:rPr lang="en-US" sz="100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◐</a:t>
            </a:r>
            <a:r>
              <a:rPr lang="en-US" sz="10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Partial   </a:t>
            </a:r>
            <a:r>
              <a:rPr lang="en-US" sz="1000" dirty="0">
                <a:solidFill>
                  <a:srgbClr val="8FA3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r>
              <a:rPr lang="en-US" sz="10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 offered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Go-to-market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by corridor — deep in each before expanding to the next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685800" y="1572768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685800" y="1572768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637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9385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India–US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corridor: Advince CPA + Advince LLP serving startups &amp; MSMEs with US–India structures. Newsletter: The India–US Ledger.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310128" y="137160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0" name="Shape 8"/>
          <p:cNvSpPr/>
          <p:nvPr/>
        </p:nvSpPr>
        <p:spPr>
          <a:xfrm>
            <a:off x="3538728" y="1572768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D9A44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/>
          <p:nvPr/>
        </p:nvSpPr>
        <p:spPr>
          <a:xfrm>
            <a:off x="3538728" y="1572768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637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538728" y="19385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India–Germany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38728" y="228600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GIIC network, Asia Berlin and German-Indian summits; TaxBridge dual-country tax estimator as the demo wedge for NRIs and founders.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63056" y="1371600"/>
            <a:ext cx="2651760" cy="1828800"/>
          </a:xfrm>
          <a:prstGeom prst="roundRect">
            <a:avLst>
              <a:gd name="adj" fmla="val 5000"/>
            </a:avLst>
          </a:prstGeom>
          <a:solidFill>
            <a:srgbClr val="F0F8F7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6391656" y="1572768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8FA3A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6391656" y="1572768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91655" y="1938528"/>
            <a:ext cx="25131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Australia &amp; New Zealand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91656" y="228600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Staged, cost-minimised market entry currently in evaluation with a venture-studio partner.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57200" y="3429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channels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794760"/>
            <a:ext cx="457200" cy="457200"/>
          </a:xfrm>
          <a:prstGeom prst="ellipse">
            <a:avLst/>
          </a:prstGeom>
          <a:solidFill>
            <a:srgbClr val="E4F2F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909060"/>
            <a:ext cx="228600" cy="22860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24128" y="374904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 content engine across all three Advince entities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3310128" y="3794760"/>
            <a:ext cx="457200" cy="457200"/>
          </a:xfrm>
          <a:prstGeom prst="ellipse">
            <a:avLst/>
          </a:prstGeom>
          <a:solidFill>
            <a:srgbClr val="E4F2F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428" y="3909060"/>
            <a:ext cx="228600" cy="22860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3877056" y="374904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events &amp; delegations (GIIC, India Gateway 2026)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6163056" y="3794760"/>
            <a:ext cx="457200" cy="457200"/>
          </a:xfrm>
          <a:prstGeom prst="ellipse">
            <a:avLst/>
          </a:prstGeom>
          <a:solidFill>
            <a:srgbClr val="E4F2F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7356" y="3909060"/>
            <a:ext cx="228600" cy="2286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729984" y="374904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consulting funnel via Topmate &amp; newsletter</a:t>
            </a:r>
            <a:endParaRPr lang="en-US" sz="1000" dirty="0"/>
          </a:p>
        </p:txBody>
      </p:sp>
      <p:sp>
        <p:nvSpPr>
          <p:cNvPr id="29" name="Text 24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5D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Founder &amp; team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23360" cy="3246120"/>
          </a:xfrm>
          <a:prstGeom prst="roundRect">
            <a:avLst>
              <a:gd name="adj" fmla="val 3380"/>
            </a:avLst>
          </a:prstGeom>
          <a:solidFill>
            <a:srgbClr val="06373E"/>
          </a:solidFill>
          <a:ln/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777240" cy="777240"/>
          </a:xfrm>
          <a:prstGeom prst="ellipse">
            <a:avLst/>
          </a:prstGeom>
          <a:solidFill>
            <a:srgbClr val="028090"/>
          </a:solidFill>
          <a:ln w="190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1883664"/>
            <a:ext cx="393192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75564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Ashutosh Kar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737360" y="212140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77240" y="2606040"/>
            <a:ext cx="3429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DB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Chartered Accountant (India) · CPA (USA) · Corporate Lawyer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DB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practitioner across India–US and India–Germany structures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DB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in the German Indian Innovation Corridor (GIIC) network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846320" y="1371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Advince group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846320" y="1783080"/>
            <a:ext cx="3840480" cy="822960"/>
          </a:xfrm>
          <a:prstGeom prst="roundRect">
            <a:avLst>
              <a:gd name="adj" fmla="val 8889"/>
            </a:avLst>
          </a:prstGeom>
          <a:solidFill>
            <a:srgbClr val="F0F8F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5029200" y="1975104"/>
            <a:ext cx="438912" cy="43891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28" y="2084832"/>
            <a:ext cx="219456" cy="21945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623560" y="189280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Advince Books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5623560" y="218541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SaaS accounting platform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4846320" y="2743200"/>
            <a:ext cx="3840480" cy="822960"/>
          </a:xfrm>
          <a:prstGeom prst="roundRect">
            <a:avLst>
              <a:gd name="adj" fmla="val 8889"/>
            </a:avLst>
          </a:prstGeom>
          <a:solidFill>
            <a:srgbClr val="F0F8F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Shape 12"/>
          <p:cNvSpPr/>
          <p:nvPr/>
        </p:nvSpPr>
        <p:spPr>
          <a:xfrm>
            <a:off x="5029200" y="2935224"/>
            <a:ext cx="438912" cy="43891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28" y="3044952"/>
            <a:ext cx="219456" cy="21945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623560" y="285292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Advince CPA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5623560" y="314553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US-focused professional services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846320" y="3703320"/>
            <a:ext cx="3840480" cy="822960"/>
          </a:xfrm>
          <a:prstGeom prst="roundRect">
            <a:avLst>
              <a:gd name="adj" fmla="val 8889"/>
            </a:avLst>
          </a:prstGeom>
          <a:solidFill>
            <a:srgbClr val="F0F8F7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Shape 16"/>
          <p:cNvSpPr/>
          <p:nvPr/>
        </p:nvSpPr>
        <p:spPr>
          <a:xfrm>
            <a:off x="5029200" y="3895344"/>
            <a:ext cx="438912" cy="43891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28" y="400507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623560" y="381304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5D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Advince LLP (India)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5623560" y="410565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73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compliance &amp; advisory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8641080" y="48006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3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746</Words>
  <Application>Microsoft Office PowerPoint</Application>
  <PresentationFormat>On-screen Show (16:9)</PresentationFormat>
  <Paragraphs>131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Advince Books — Investor Pitch Deck</dc:title>
  <dc:subject>PptxGenJS Presentation</dc:subject>
  <dc:creator>Ashutosh Kar</dc:creator>
  <cp:lastModifiedBy>Ashutosh Kar</cp:lastModifiedBy>
  <cp:revision>2</cp:revision>
  <dcterms:created xsi:type="dcterms:W3CDTF">2026-07-07T15:26:45Z</dcterms:created>
  <dcterms:modified xsi:type="dcterms:W3CDTF">2026-07-17T15:01:26Z</dcterms:modified>
</cp:coreProperties>
</file>