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1472" r:id="rId2"/>
    <p:sldId id="1473" r:id="rId3"/>
    <p:sldId id="1474" r:id="rId4"/>
  </p:sldIdLst>
  <p:sldSz cx="18288000" cy="10287000"/>
  <p:notesSz cx="6858000" cy="9144000"/>
  <p:embeddedFontLst>
    <p:embeddedFont>
      <p:font typeface="Bebas Neue" panose="020B0606020202050201" pitchFamily="34" charset="0"/>
      <p:regular r:id="rId6"/>
    </p:embeddedFont>
    <p:embeddedFont>
      <p:font typeface="Titillium Web Bold" panose="00000800000000000000" charset="0"/>
      <p:regular r:id="rId7"/>
      <p:bold r:id="rId8"/>
    </p:embeddedFont>
  </p:embeddedFontLst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922F377-9988-4F37-82A8-C652F19847C6}">
          <p14:sldIdLst>
            <p14:sldId id="1472"/>
            <p14:sldId id="1473"/>
            <p14:sldId id="1474"/>
          </p14:sldIdLst>
        </p14:section>
        <p14:section name="Secondary Research" id="{D1B95240-A631-4C9F-AA24-6672B335910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ADC"/>
    <a:srgbClr val="B4C800"/>
    <a:srgbClr val="FFFFFF"/>
    <a:srgbClr val="AFDDF1"/>
    <a:srgbClr val="79F5FF"/>
    <a:srgbClr val="F9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8D6B8-EAFF-44E7-B595-455A352A0DF0}" v="2" dt="2024-08-20T09:20:50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6" autoAdjust="0"/>
    <p:restoredTop sz="72934" autoAdjust="0"/>
  </p:normalViewPr>
  <p:slideViewPr>
    <p:cSldViewPr>
      <p:cViewPr varScale="1">
        <p:scale>
          <a:sx n="73" d="100"/>
          <a:sy n="73" d="100"/>
        </p:scale>
        <p:origin x="114" y="15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esh Chugani" userId="9c759398cfaae00f" providerId="LiveId" clId="{33B8D6B8-EAFF-44E7-B595-455A352A0DF0}"/>
    <pc:docChg chg="delSld modSld delMainMaster modSection">
      <pc:chgData name="Vikesh Chugani" userId="9c759398cfaae00f" providerId="LiveId" clId="{33B8D6B8-EAFF-44E7-B595-455A352A0DF0}" dt="2024-08-20T09:20:51.424" v="4" actId="47"/>
      <pc:docMkLst>
        <pc:docMk/>
      </pc:docMkLst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0" sldId="256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0" sldId="306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0" sldId="307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0" sldId="308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0" sldId="309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0" sldId="310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0" sldId="311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0" sldId="312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0" sldId="313"/>
        </pc:sldMkLst>
      </pc:sldChg>
      <pc:sldChg chg="del">
        <pc:chgData name="Vikesh Chugani" userId="9c759398cfaae00f" providerId="LiveId" clId="{33B8D6B8-EAFF-44E7-B595-455A352A0DF0}" dt="2024-08-20T09:20:51.424" v="4" actId="47"/>
        <pc:sldMkLst>
          <pc:docMk/>
          <pc:sldMk cId="1775406622" sldId="359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2873868313" sldId="382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2706074010" sldId="461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997537558" sldId="514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232353031" sldId="547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870430930" sldId="550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2241106778" sldId="554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1148439823" sldId="557"/>
        </pc:sldMkLst>
      </pc:sldChg>
      <pc:sldChg chg="del">
        <pc:chgData name="Vikesh Chugani" userId="9c759398cfaae00f" providerId="LiveId" clId="{33B8D6B8-EAFF-44E7-B595-455A352A0DF0}" dt="2024-08-20T09:19:46.898" v="2" actId="47"/>
        <pc:sldMkLst>
          <pc:docMk/>
          <pc:sldMk cId="3399892931" sldId="568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171548870" sldId="576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492950247" sldId="1442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2344106334" sldId="1458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4055912385" sldId="1462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2902647541" sldId="1473"/>
        </pc:sldMkLst>
      </pc:sldChg>
      <pc:sldChg chg="modNotesTx">
        <pc:chgData name="Vikesh Chugani" userId="9c759398cfaae00f" providerId="LiveId" clId="{33B8D6B8-EAFF-44E7-B595-455A352A0DF0}" dt="2024-08-20T09:19:51.118" v="3" actId="20577"/>
        <pc:sldMkLst>
          <pc:docMk/>
          <pc:sldMk cId="4257998033" sldId="1473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158770865" sldId="1476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3213568042" sldId="1477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601220448" sldId="1478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610267048" sldId="1653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766010963" sldId="1678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4022447760" sldId="1690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759465604" sldId="1693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2564190797" sldId="1694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3983337660" sldId="1695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2509261614" sldId="1699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2964524841" sldId="1700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957612480" sldId="1843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2153535519" sldId="1856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138289792" sldId="1858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3831877885" sldId="1859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755524343" sldId="1861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727476447" sldId="1862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214491966" sldId="1864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353234795" sldId="1866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1333497614" sldId="1874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35681167" sldId="1877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3477707378" sldId="1879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265919042" sldId="1880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123741503" sldId="1881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450417700" sldId="1882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1344727080" sldId="1883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772530871" sldId="1886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1319048102" sldId="1888"/>
        </pc:sldMkLst>
      </pc:sldChg>
      <pc:sldChg chg="del">
        <pc:chgData name="Vikesh Chugani" userId="9c759398cfaae00f" providerId="LiveId" clId="{33B8D6B8-EAFF-44E7-B595-455A352A0DF0}" dt="2024-08-19T11:45:31.331" v="0" actId="47"/>
        <pc:sldMkLst>
          <pc:docMk/>
          <pc:sldMk cId="217827664" sldId="1891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1354936174" sldId="1892"/>
        </pc:sldMkLst>
      </pc:sldChg>
      <pc:sldChg chg="del">
        <pc:chgData name="Vikesh Chugani" userId="9c759398cfaae00f" providerId="LiveId" clId="{33B8D6B8-EAFF-44E7-B595-455A352A0DF0}" dt="2024-08-19T11:45:37.534" v="1" actId="47"/>
        <pc:sldMkLst>
          <pc:docMk/>
          <pc:sldMk cId="1821538331" sldId="1893"/>
        </pc:sldMkLst>
      </pc:sldChg>
      <pc:sldMasterChg chg="delSldLayout">
        <pc:chgData name="Vikesh Chugani" userId="9c759398cfaae00f" providerId="LiveId" clId="{33B8D6B8-EAFF-44E7-B595-455A352A0DF0}" dt="2024-08-19T11:45:37.534" v="1" actId="47"/>
        <pc:sldMasterMkLst>
          <pc:docMk/>
          <pc:sldMasterMk cId="0" sldId="2147483648"/>
        </pc:sldMasterMkLst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0" sldId="2147483648"/>
            <pc:sldLayoutMk cId="2650031198" sldId="2147483660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0" sldId="2147483648"/>
            <pc:sldLayoutMk cId="2828136979" sldId="2147483663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0" sldId="2147483648"/>
            <pc:sldLayoutMk cId="2926243512" sldId="2147483664"/>
          </pc:sldLayoutMkLst>
        </pc:sldLayoutChg>
      </pc:sldMasterChg>
      <pc:sldMasterChg chg="del delSldLayout">
        <pc:chgData name="Vikesh Chugani" userId="9c759398cfaae00f" providerId="LiveId" clId="{33B8D6B8-EAFF-44E7-B595-455A352A0DF0}" dt="2024-08-19T11:45:37.534" v="1" actId="47"/>
        <pc:sldMasterMkLst>
          <pc:docMk/>
          <pc:sldMasterMk cId="2905603714" sldId="2147483687"/>
        </pc:sldMasterMkLst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1984721469" sldId="2147483688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2446564466" sldId="2147483689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177772682" sldId="2147483690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699606475" sldId="2147483691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2335939687" sldId="2147483692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3851539813" sldId="2147483693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46355659" sldId="2147483694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2709306815" sldId="2147483695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791754848" sldId="2147483696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4102353142" sldId="2147483697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739430249" sldId="2147483698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2373335450" sldId="2147483699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3323031849" sldId="2147483700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2781935230" sldId="2147483701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1664837060" sldId="2147483702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11523446" sldId="2147483703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4123585782" sldId="2147483704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1090486860" sldId="2147483705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3278099162" sldId="2147483706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905603714" sldId="2147483687"/>
            <pc:sldLayoutMk cId="1051220908" sldId="2147483707"/>
          </pc:sldLayoutMkLst>
        </pc:sldLayoutChg>
      </pc:sldMasterChg>
      <pc:sldMasterChg chg="del delSldLayout">
        <pc:chgData name="Vikesh Chugani" userId="9c759398cfaae00f" providerId="LiveId" clId="{33B8D6B8-EAFF-44E7-B595-455A352A0DF0}" dt="2024-08-19T11:45:37.534" v="1" actId="47"/>
        <pc:sldMasterMkLst>
          <pc:docMk/>
          <pc:sldMasterMk cId="2118750587" sldId="2147483790"/>
        </pc:sldMasterMkLst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2968600400" sldId="2147483791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450235288" sldId="2147483792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4065977623" sldId="2147483793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966791997" sldId="2147483794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926378682" sldId="2147483795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2162742503" sldId="2147483796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1993141109" sldId="2147483797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3809496893" sldId="2147483798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1452733732" sldId="2147483799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779847674" sldId="2147483800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896292176" sldId="2147483801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2557924862" sldId="2147483802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924540932" sldId="2147483803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3526593998" sldId="2147483804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2228676215" sldId="2147483805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3222609823" sldId="2147483806"/>
          </pc:sldLayoutMkLst>
        </pc:sldLayoutChg>
        <pc:sldLayoutChg chg="del">
          <pc:chgData name="Vikesh Chugani" userId="9c759398cfaae00f" providerId="LiveId" clId="{33B8D6B8-EAFF-44E7-B595-455A352A0DF0}" dt="2024-08-19T11:45:37.534" v="1" actId="47"/>
          <pc:sldLayoutMkLst>
            <pc:docMk/>
            <pc:sldMasterMk cId="2118750587" sldId="2147483790"/>
            <pc:sldLayoutMk cId="3692834699" sldId="21474838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C4C6-63C0-4918-B94E-5BD8B58D0F90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056A1-C206-433D-8407-CA5E6321BC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9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57FF-C19F-4C13-8D33-E3160A304B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9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056A1-C206-433D-8407-CA5E6321BC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33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57FF-C19F-4C13-8D33-E3160A304BC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0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7937298"/>
              </p:ext>
            </p:extLst>
          </p:nvPr>
        </p:nvGraphicFramePr>
        <p:xfrm>
          <a:off x="3178" y="2384"/>
          <a:ext cx="3174" cy="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5" imgH="426" progId="TCLayout.ActiveDocument.1">
                  <p:embed/>
                </p:oleObj>
              </mc:Choice>
              <mc:Fallback>
                <p:oleObj name="Diapositiva de think-cell" r:id="rId3" imgW="425" imgH="42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8" y="2384"/>
                        <a:ext cx="3174" cy="2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792001" y="2700001"/>
            <a:ext cx="16703999" cy="62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rtl="0">
              <a:lnSpc>
                <a:spcPts val="3449"/>
              </a:lnSpc>
              <a:spcBef>
                <a:spcPts val="0"/>
              </a:spcBef>
              <a:defRPr sz="2999">
                <a:latin typeface="+mn-lt"/>
              </a:defRPr>
            </a:lvl1pPr>
            <a:lvl2pPr rtl="0"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2pPr>
            <a:lvl3pPr rtl="0"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3pPr>
            <a:lvl4pPr rtl="0"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4pPr>
            <a:lvl5pPr rtl="0"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105"/>
            <a:ext cx="16703999" cy="486000"/>
          </a:xfrm>
        </p:spPr>
        <p:txBody>
          <a:bodyPr>
            <a:noAutofit/>
          </a:bodyPr>
          <a:lstStyle>
            <a:lvl1pPr marL="0" indent="0" algn="ctr" rtl="0">
              <a:lnSpc>
                <a:spcPts val="3449"/>
              </a:lnSpc>
              <a:spcBef>
                <a:spcPts val="0"/>
              </a:spcBef>
              <a:buNone/>
              <a:defRPr sz="2400" b="1" baseline="0">
                <a:latin typeface="+mn-lt"/>
              </a:defRPr>
            </a:lvl1pPr>
            <a:lvl2pPr marL="671513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2pPr>
            <a:lvl3pPr marL="942975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3pPr>
            <a:lvl4pPr marL="1214438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4pPr>
            <a:lvl5pPr marL="1485900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5pPr>
          </a:lstStyle>
          <a:p>
            <a:pPr lvl="0"/>
            <a:r>
              <a:rPr lang="en-US" dirty="0" err="1"/>
              <a:t>Grafik</a:t>
            </a:r>
            <a:r>
              <a:rPr lang="en-US" dirty="0"/>
              <a:t>, Datum</a:t>
            </a:r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790577" y="327496"/>
            <a:ext cx="14114064" cy="927573"/>
          </a:xfrm>
          <a:prstGeom prst="rect">
            <a:avLst/>
          </a:prstGeom>
        </p:spPr>
        <p:txBody>
          <a:bodyPr vert="horz"/>
          <a:lstStyle>
            <a:lvl1pPr rtl="0">
              <a:defRPr sz="2999" baseline="0">
                <a:solidFill>
                  <a:srgbClr val="4B4B4B"/>
                </a:solidFill>
                <a:latin typeface="+mj-lt"/>
              </a:defRPr>
            </a:lvl1pPr>
          </a:lstStyle>
          <a:p>
            <a:r>
              <a:rPr lang="en-US" dirty="0" err="1"/>
              <a:t>Überschrift</a:t>
            </a:r>
            <a:r>
              <a:rPr lang="en-US" dirty="0"/>
              <a:t> 20p Calibri</a:t>
            </a:r>
          </a:p>
        </p:txBody>
      </p:sp>
    </p:spTree>
    <p:extLst>
      <p:ext uri="{BB962C8B-B14F-4D97-AF65-F5344CB8AC3E}">
        <p14:creationId xmlns:p14="http://schemas.microsoft.com/office/powerpoint/2010/main" val="25955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452A3C5-6C45-56DC-CE44-2997756548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7137055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452A3C5-6C45-56DC-CE44-299775654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865"/>
            <a:ext cx="18287994" cy="10283276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23120" y="3113489"/>
            <a:ext cx="15841761" cy="2462062"/>
          </a:xfrm>
        </p:spPr>
        <p:txBody>
          <a:bodyPr anchor="b" anchorCtr="0">
            <a:normAutofit/>
          </a:bodyPr>
          <a:lstStyle>
            <a:lvl1pPr marL="0" indent="0" algn="l" rtl="0">
              <a:lnSpc>
                <a:spcPts val="6248"/>
              </a:lnSpc>
              <a:buFontTx/>
              <a:buNone/>
              <a:defRPr sz="6299" b="1" spc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816213" indent="0">
              <a:buFontTx/>
              <a:buNone/>
              <a:defRPr/>
            </a:lvl2pPr>
            <a:lvl3pPr marL="1632426" indent="0">
              <a:buFontTx/>
              <a:buNone/>
              <a:defRPr/>
            </a:lvl3pPr>
            <a:lvl4pPr marL="2448640" indent="0">
              <a:buFontTx/>
              <a:buNone/>
              <a:defRPr/>
            </a:lvl4pPr>
            <a:lvl5pPr marL="3264853" indent="0">
              <a:buFontTx/>
              <a:buNone/>
              <a:defRPr/>
            </a:lvl5pPr>
          </a:lstStyle>
          <a:p>
            <a:pPr lvl="0"/>
            <a:r>
              <a:rPr lang="en-US" dirty="0"/>
              <a:t>Headline der </a:t>
            </a:r>
            <a:r>
              <a:rPr lang="en-US" dirty="0" err="1"/>
              <a:t>Präsentation</a:t>
            </a:r>
            <a:endParaRPr lang="en-US" dirty="0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23126" y="5575549"/>
            <a:ext cx="15841758" cy="2376264"/>
          </a:xfrm>
        </p:spPr>
        <p:txBody>
          <a:bodyPr>
            <a:normAutofit/>
          </a:bodyPr>
          <a:lstStyle>
            <a:lvl1pPr marL="0" indent="0" rtl="0">
              <a:buFontTx/>
              <a:buNone/>
              <a:defRPr sz="3299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Unterzeile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415619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en-GB" dirty="0" err="1"/>
              <a:t>Dicke</a:t>
            </a:r>
            <a:r>
              <a:rPr lang="en-GB" dirty="0"/>
              <a:t>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20pt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1377656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</p:spTree>
    <p:extLst>
      <p:ext uri="{BB962C8B-B14F-4D97-AF65-F5344CB8AC3E}">
        <p14:creationId xmlns:p14="http://schemas.microsoft.com/office/powerpoint/2010/main" val="24866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57DD098-FD83-F8FC-DC2A-27EF6E2B16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608824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7" imgW="454" imgH="454" progId="TCLayout.ActiveDocument.1">
                  <p:embed/>
                </p:oleObj>
              </mc:Choice>
              <mc:Fallback>
                <p:oleObj name="Diapositiva de think-cell" r:id="rId17" imgW="454" imgH="45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7DD098-FD83-F8FC-DC2A-27EF6E2B1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F168B63-A5B2-7A4A-121E-58F90DDD983D}"/>
              </a:ext>
            </a:extLst>
          </p:cNvPr>
          <p:cNvSpPr/>
          <p:nvPr userDrawn="1"/>
        </p:nvSpPr>
        <p:spPr>
          <a:xfrm>
            <a:off x="12221817" y="9040070"/>
            <a:ext cx="5037483" cy="850092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1876BB7E-02D3-321F-9472-A6FA2C9EDF7D}"/>
              </a:ext>
            </a:extLst>
          </p:cNvPr>
          <p:cNvSpPr/>
          <p:nvPr userDrawn="1"/>
        </p:nvSpPr>
        <p:spPr>
          <a:xfrm>
            <a:off x="1028700" y="9040070"/>
            <a:ext cx="2257552" cy="951609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C3AECE-BE98-69AD-880D-228362E985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3556958"/>
              </p:ext>
            </p:extLst>
          </p:nvPr>
        </p:nvGraphicFramePr>
        <p:xfrm>
          <a:off x="5689" y="2381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C3AECE-BE98-69AD-880D-228362E985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" y="2381"/>
                        <a:ext cx="2381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6">
            <a:extLst>
              <a:ext uri="{FF2B5EF4-FFF2-40B4-BE49-F238E27FC236}">
                <a16:creationId xmlns:a16="http://schemas.microsoft.com/office/drawing/2014/main" id="{6BBAF6C7-1F85-2733-EF3A-9939467E0E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419"/>
          <a:stretch/>
        </p:blipFill>
        <p:spPr>
          <a:xfrm>
            <a:off x="-4573" y="-1"/>
            <a:ext cx="18289267" cy="10287001"/>
          </a:xfrm>
          <a:prstGeom prst="rect">
            <a:avLst/>
          </a:prstGeom>
        </p:spPr>
      </p:pic>
      <p:sp>
        <p:nvSpPr>
          <p:cNvPr id="4" name="Rechteck 6">
            <a:extLst>
              <a:ext uri="{FF2B5EF4-FFF2-40B4-BE49-F238E27FC236}">
                <a16:creationId xmlns:a16="http://schemas.microsoft.com/office/drawing/2014/main" id="{576B4E36-E28E-67AE-7171-75E509D56152}"/>
              </a:ext>
            </a:extLst>
          </p:cNvPr>
          <p:cNvSpPr/>
          <p:nvPr/>
        </p:nvSpPr>
        <p:spPr>
          <a:xfrm>
            <a:off x="-4572" y="-1"/>
            <a:ext cx="18289264" cy="10287001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lIns="1079750" tIns="0" bIns="269938" anchor="ctr" anchorCtr="0">
            <a:noAutofit/>
          </a:bodyPr>
          <a:lstStyle/>
          <a:p>
            <a:endParaRPr lang="en-US" sz="5999" noProof="1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5877FC00-37F6-374B-6925-237CF661F7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298" y="284085"/>
            <a:ext cx="2267727" cy="1075382"/>
          </a:xfrm>
          <a:prstGeom prst="rect">
            <a:avLst/>
          </a:prstGeom>
        </p:spPr>
      </p:pic>
      <p:sp>
        <p:nvSpPr>
          <p:cNvPr id="9" name="Titel 6">
            <a:extLst>
              <a:ext uri="{FF2B5EF4-FFF2-40B4-BE49-F238E27FC236}">
                <a16:creationId xmlns:a16="http://schemas.microsoft.com/office/drawing/2014/main" id="{798F5ABF-7D4F-940B-BE3B-7C6C23E76C8D}"/>
              </a:ext>
            </a:extLst>
          </p:cNvPr>
          <p:cNvSpPr txBox="1">
            <a:spLocks/>
          </p:cNvSpPr>
          <p:nvPr/>
        </p:nvSpPr>
        <p:spPr>
          <a:xfrm>
            <a:off x="3308" y="5899409"/>
            <a:ext cx="18281385" cy="233927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txBody>
          <a:bodyPr vert="horz" lIns="863800" tIns="269938" rIns="539875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326">
              <a:defRPr/>
            </a:pPr>
            <a:r>
              <a:rPr lang="en-US" sz="8098" b="1" dirty="0">
                <a:latin typeface="+mn-lt"/>
                <a:cs typeface="Calibri Light" panose="020F030202020403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639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248C07E-4E15-FD0D-596D-A23F1243B2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689" y="2381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08" imgH="408" progId="TCLayout.ActiveDocument.1">
                  <p:embed/>
                </p:oleObj>
              </mc:Choice>
              <mc:Fallback>
                <p:oleObj name="Diapositiva de think-cell" r:id="rId4" imgW="408" imgH="40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248C07E-4E15-FD0D-596D-A23F1243B2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" y="2381"/>
                        <a:ext cx="2381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999" dirty="0"/>
              <a:t>Practice</a:t>
            </a:r>
          </a:p>
        </p:txBody>
      </p:sp>
      <p:sp>
        <p:nvSpPr>
          <p:cNvPr id="35" name="Pfeil nach rechts 34"/>
          <p:cNvSpPr/>
          <p:nvPr/>
        </p:nvSpPr>
        <p:spPr bwMode="gray">
          <a:xfrm flipH="1">
            <a:off x="5392445" y="4689851"/>
            <a:ext cx="7403308" cy="242887"/>
          </a:xfrm>
          <a:prstGeom prst="rightArrow">
            <a:avLst>
              <a:gd name="adj1" fmla="val 50000"/>
              <a:gd name="adj2" fmla="val 170588"/>
            </a:avLst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1371600">
              <a:defRPr/>
            </a:pPr>
            <a:endParaRPr lang="de-DE" sz="2400" kern="0" dirty="0">
              <a:solidFill>
                <a:srgbClr val="4B4B4B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 bwMode="gray">
          <a:xfrm>
            <a:off x="1152962" y="3657343"/>
            <a:ext cx="3779125" cy="1448072"/>
          </a:xfrm>
          <a:prstGeom prst="rect">
            <a:avLst/>
          </a:prstGeom>
          <a:gradFill flip="none" rotWithShape="1">
            <a:gsLst>
              <a:gs pos="0">
                <a:srgbClr val="023D6B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 defTabSz="1371600">
              <a:buClr>
                <a:srgbClr val="969696"/>
              </a:buClr>
              <a:defRPr/>
            </a:pPr>
            <a:r>
              <a:rPr lang="de-DE" sz="2100" b="1" kern="0" noProof="1">
                <a:solidFill>
                  <a:srgbClr val="FFFFFF"/>
                </a:solidFill>
                <a:latin typeface="+mj-lt"/>
                <a:cs typeface="Arial" charset="0"/>
              </a:rPr>
              <a:t>Supplier of a </a:t>
            </a:r>
          </a:p>
          <a:p>
            <a:pPr algn="ctr" defTabSz="1371600">
              <a:buClr>
                <a:srgbClr val="969696"/>
              </a:buClr>
              <a:defRPr/>
            </a:pPr>
            <a:r>
              <a:rPr lang="de-DE" sz="2100" b="1" kern="0" noProof="1">
                <a:solidFill>
                  <a:srgbClr val="FFFFFF"/>
                </a:solidFill>
                <a:latin typeface="+mj-lt"/>
                <a:cs typeface="Arial" charset="0"/>
              </a:rPr>
              <a:t>product or service</a:t>
            </a:r>
          </a:p>
        </p:txBody>
      </p:sp>
      <p:sp>
        <p:nvSpPr>
          <p:cNvPr id="37" name="Rechteck 36"/>
          <p:cNvSpPr/>
          <p:nvPr/>
        </p:nvSpPr>
        <p:spPr bwMode="gray">
          <a:xfrm>
            <a:off x="1152962" y="3067608"/>
            <a:ext cx="3779125" cy="49288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1371600">
              <a:defRPr/>
            </a:pPr>
            <a:r>
              <a:rPr lang="de-DE" sz="2999" b="1" kern="0" noProof="1">
                <a:solidFill>
                  <a:srgbClr val="4B4B4B"/>
                </a:solidFill>
                <a:latin typeface="+mj-lt"/>
              </a:rPr>
              <a:t>Me</a:t>
            </a:r>
          </a:p>
        </p:txBody>
      </p:sp>
      <p:sp>
        <p:nvSpPr>
          <p:cNvPr id="38" name="Rechteck 37"/>
          <p:cNvSpPr/>
          <p:nvPr/>
        </p:nvSpPr>
        <p:spPr bwMode="gray">
          <a:xfrm>
            <a:off x="13355916" y="3657343"/>
            <a:ext cx="3779125" cy="1448072"/>
          </a:xfrm>
          <a:prstGeom prst="rect">
            <a:avLst/>
          </a:prstGeom>
          <a:gradFill flip="none" rotWithShape="1">
            <a:gsLst>
              <a:gs pos="0">
                <a:srgbClr val="023D6B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 defTabSz="1371600">
              <a:buClr>
                <a:srgbClr val="969696"/>
              </a:buClr>
              <a:defRPr/>
            </a:pPr>
            <a:r>
              <a:rPr lang="de-DE" sz="2100" b="1" kern="0" noProof="1">
                <a:solidFill>
                  <a:srgbClr val="FFFFFF"/>
                </a:solidFill>
                <a:latin typeface="+mj-lt"/>
                <a:cs typeface="Arial" charset="0"/>
              </a:rPr>
              <a:t>Constituted by customers and interested parties</a:t>
            </a:r>
          </a:p>
        </p:txBody>
      </p:sp>
      <p:sp>
        <p:nvSpPr>
          <p:cNvPr id="39" name="Rechteck 38"/>
          <p:cNvSpPr/>
          <p:nvPr/>
        </p:nvSpPr>
        <p:spPr bwMode="gray">
          <a:xfrm>
            <a:off x="13355913" y="3067608"/>
            <a:ext cx="3779125" cy="49288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1371600">
              <a:defRPr/>
            </a:pPr>
            <a:r>
              <a:rPr lang="de-DE" sz="2999" b="1" kern="0" noProof="1">
                <a:solidFill>
                  <a:srgbClr val="4B4B4B"/>
                </a:solidFill>
                <a:latin typeface="+mj-lt"/>
              </a:rPr>
              <a:t>Target group</a:t>
            </a:r>
          </a:p>
        </p:txBody>
      </p:sp>
      <p:sp>
        <p:nvSpPr>
          <p:cNvPr id="40" name="Rechteck 39"/>
          <p:cNvSpPr/>
          <p:nvPr/>
        </p:nvSpPr>
        <p:spPr bwMode="gray">
          <a:xfrm>
            <a:off x="5392444" y="3348884"/>
            <a:ext cx="7016210" cy="49288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1371600">
              <a:defRPr/>
            </a:pPr>
            <a:r>
              <a:rPr lang="de-DE" sz="2400" kern="0" noProof="1">
                <a:solidFill>
                  <a:srgbClr val="4B4B4B"/>
                </a:solidFill>
                <a:latin typeface="+mj-lt"/>
              </a:rPr>
              <a:t>Delivery of a Product / Service</a:t>
            </a:r>
          </a:p>
        </p:txBody>
      </p:sp>
      <p:sp>
        <p:nvSpPr>
          <p:cNvPr id="41" name="Rechteck 40"/>
          <p:cNvSpPr/>
          <p:nvPr/>
        </p:nvSpPr>
        <p:spPr bwMode="gray">
          <a:xfrm>
            <a:off x="7741396" y="4143373"/>
            <a:ext cx="3037115" cy="49288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1371600">
              <a:defRPr/>
            </a:pPr>
            <a:r>
              <a:rPr lang="de-DE" sz="3599" b="1" kern="0" noProof="1">
                <a:solidFill>
                  <a:schemeClr val="accent1"/>
                </a:solidFill>
                <a:latin typeface="+mj-lt"/>
              </a:rPr>
              <a:t>Transaction</a:t>
            </a:r>
          </a:p>
        </p:txBody>
      </p:sp>
      <p:sp>
        <p:nvSpPr>
          <p:cNvPr id="42" name="Rechteck 41"/>
          <p:cNvSpPr/>
          <p:nvPr/>
        </p:nvSpPr>
        <p:spPr bwMode="gray">
          <a:xfrm>
            <a:off x="5392446" y="4940811"/>
            <a:ext cx="7403306" cy="49288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1371600">
              <a:defRPr/>
            </a:pPr>
            <a:r>
              <a:rPr lang="de-DE" sz="2400" kern="0" noProof="1">
                <a:solidFill>
                  <a:srgbClr val="4B4B4B"/>
                </a:solidFill>
                <a:latin typeface="+mj-lt"/>
              </a:rPr>
              <a:t>Payment</a:t>
            </a:r>
          </a:p>
        </p:txBody>
      </p:sp>
      <p:sp>
        <p:nvSpPr>
          <p:cNvPr id="43" name="Pfeil nach rechts 42"/>
          <p:cNvSpPr/>
          <p:nvPr/>
        </p:nvSpPr>
        <p:spPr bwMode="gray">
          <a:xfrm>
            <a:off x="5392445" y="3846889"/>
            <a:ext cx="7403308" cy="242887"/>
          </a:xfrm>
          <a:prstGeom prst="rightArrow">
            <a:avLst>
              <a:gd name="adj1" fmla="val 50000"/>
              <a:gd name="adj2" fmla="val 170588"/>
            </a:avLst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1371600">
              <a:defRPr/>
            </a:pPr>
            <a:endParaRPr lang="de-DE" sz="2400" kern="0" dirty="0">
              <a:solidFill>
                <a:srgbClr val="4B4B4B"/>
              </a:solidFill>
              <a:latin typeface="+mj-l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494262" y="2144692"/>
            <a:ext cx="8837595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9" dirty="0"/>
              <a:t>Define your transaction</a:t>
            </a:r>
            <a:endParaRPr lang="en-GB" sz="2999" dirty="0"/>
          </a:p>
        </p:txBody>
      </p:sp>
      <p:sp>
        <p:nvSpPr>
          <p:cNvPr id="45" name="Textfeld 44"/>
          <p:cNvSpPr txBox="1"/>
          <p:nvPr/>
        </p:nvSpPr>
        <p:spPr>
          <a:xfrm>
            <a:off x="1494263" y="5498388"/>
            <a:ext cx="15964328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9" dirty="0"/>
              <a:t>Calculate market volume / market potential (2 methods)</a:t>
            </a:r>
            <a:endParaRPr lang="en-GB" sz="2999" dirty="0"/>
          </a:p>
        </p:txBody>
      </p:sp>
      <p:sp>
        <p:nvSpPr>
          <p:cNvPr id="47" name="Rechteck 46"/>
          <p:cNvSpPr/>
          <p:nvPr/>
        </p:nvSpPr>
        <p:spPr>
          <a:xfrm>
            <a:off x="803222" y="5448300"/>
            <a:ext cx="691040" cy="692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GB" sz="3599" dirty="0"/>
              <a:t>2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3500930" y="8652467"/>
            <a:ext cx="3957660" cy="53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2000"/>
            </a:lvl1pPr>
          </a:lstStyle>
          <a:p>
            <a:pPr algn="ctr"/>
            <a:r>
              <a:rPr lang="en-GB" sz="2999" b="1" dirty="0">
                <a:solidFill>
                  <a:srgbClr val="023D6B"/>
                </a:solidFill>
              </a:rPr>
              <a:t>Top-down </a:t>
            </a:r>
          </a:p>
        </p:txBody>
      </p:sp>
      <p:sp>
        <p:nvSpPr>
          <p:cNvPr id="34" name="Rechteck 33"/>
          <p:cNvSpPr/>
          <p:nvPr/>
        </p:nvSpPr>
        <p:spPr>
          <a:xfrm>
            <a:off x="803221" y="6229045"/>
            <a:ext cx="12228312" cy="2432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3599" dirty="0" err="1"/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58" y="6480527"/>
            <a:ext cx="1301936" cy="13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8877033" y="6464832"/>
            <a:ext cx="3142142" cy="1495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2400" dirty="0"/>
              <a:t>Reports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Company presentations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Statistics 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Graphs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1073484" y="8094217"/>
            <a:ext cx="11136223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2400" b="1" dirty="0"/>
              <a:t>Start with “[my solution] market (</a:t>
            </a:r>
            <a:r>
              <a:rPr lang="en-GB" sz="2400" b="1" dirty="0" err="1"/>
              <a:t>statista</a:t>
            </a:r>
            <a:r>
              <a:rPr lang="en-GB" sz="2400" b="1" dirty="0"/>
              <a:t>)”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00" y="6594031"/>
            <a:ext cx="2915649" cy="113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85" y="6761815"/>
            <a:ext cx="3027205" cy="816326"/>
          </a:xfrm>
          <a:prstGeom prst="rect">
            <a:avLst/>
          </a:prstGeom>
        </p:spPr>
      </p:pic>
      <p:sp>
        <p:nvSpPr>
          <p:cNvPr id="58" name="Textfeld 57"/>
          <p:cNvSpPr txBox="1"/>
          <p:nvPr/>
        </p:nvSpPr>
        <p:spPr>
          <a:xfrm>
            <a:off x="794094" y="8661801"/>
            <a:ext cx="12001660" cy="53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2999" b="1" dirty="0">
                <a:solidFill>
                  <a:srgbClr val="023D6B"/>
                </a:solidFill>
              </a:rPr>
              <a:t>Market Reports and Estimates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54FDC-8F2A-D2C8-0B37-BBE5FF2CD772}"/>
              </a:ext>
            </a:extLst>
          </p:cNvPr>
          <p:cNvGrpSpPr/>
          <p:nvPr/>
        </p:nvGrpSpPr>
        <p:grpSpPr>
          <a:xfrm>
            <a:off x="13301796" y="6229045"/>
            <a:ext cx="4156795" cy="2423423"/>
            <a:chOff x="7529696" y="4352936"/>
            <a:chExt cx="2639051" cy="1622212"/>
          </a:xfrm>
        </p:grpSpPr>
        <p:sp>
          <p:nvSpPr>
            <p:cNvPr id="33" name="Rechteck 32"/>
            <p:cNvSpPr/>
            <p:nvPr/>
          </p:nvSpPr>
          <p:spPr>
            <a:xfrm>
              <a:off x="7529696" y="4352936"/>
              <a:ext cx="2639051" cy="16222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GB" sz="3599" dirty="0" err="1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4638" y="4548850"/>
              <a:ext cx="1659970" cy="1216911"/>
            </a:xfrm>
            <a:prstGeom prst="rect">
              <a:avLst/>
            </a:prstGeom>
          </p:spPr>
        </p:pic>
      </p:grpSp>
      <p:sp>
        <p:nvSpPr>
          <p:cNvPr id="29" name="Rechteck 46">
            <a:extLst>
              <a:ext uri="{FF2B5EF4-FFF2-40B4-BE49-F238E27FC236}">
                <a16:creationId xmlns:a16="http://schemas.microsoft.com/office/drawing/2014/main" id="{8C8A3560-1617-8A50-2887-5A7C5A75E50C}"/>
              </a:ext>
            </a:extLst>
          </p:cNvPr>
          <p:cNvSpPr/>
          <p:nvPr/>
        </p:nvSpPr>
        <p:spPr>
          <a:xfrm>
            <a:off x="803222" y="2095500"/>
            <a:ext cx="691040" cy="692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GB" sz="3599" dirty="0"/>
              <a:t>1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8D2E13C-9F34-AFA1-02C3-F2D19A101A8C}"/>
              </a:ext>
            </a:extLst>
          </p:cNvPr>
          <p:cNvSpPr txBox="1">
            <a:spLocks/>
          </p:cNvSpPr>
          <p:nvPr/>
        </p:nvSpPr>
        <p:spPr>
          <a:xfrm>
            <a:off x="829411" y="1"/>
            <a:ext cx="13713940" cy="1553406"/>
          </a:xfrm>
          <a:prstGeom prst="rect">
            <a:avLst/>
          </a:prstGeom>
        </p:spPr>
        <p:txBody>
          <a:bodyPr anchor="ctr"/>
          <a:lstStyle>
            <a:lvl1pPr marL="215433" indent="-215433" algn="l" defTabSz="108850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46298" indent="-215433" algn="l" defTabSz="1088502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63778" indent="-215433" algn="l" defTabSz="1088502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281257" indent="-215433" algn="l" defTabSz="1088502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98737" indent="-215433" algn="l" defTabSz="1088502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749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68958B-7931-EAE7-5A8A-4192A96E64BD}"/>
              </a:ext>
            </a:extLst>
          </p:cNvPr>
          <p:cNvSpPr txBox="1">
            <a:spLocks/>
          </p:cNvSpPr>
          <p:nvPr/>
        </p:nvSpPr>
        <p:spPr>
          <a:xfrm>
            <a:off x="829411" y="7203"/>
            <a:ext cx="13713940" cy="1553406"/>
          </a:xfrm>
          <a:prstGeom prst="rect">
            <a:avLst/>
          </a:prstGeom>
        </p:spPr>
        <p:txBody>
          <a:bodyPr anchor="ctr"/>
          <a:lstStyle>
            <a:lvl1pPr marL="215433" indent="-215433" algn="l" defTabSz="108850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46298" indent="-215433" algn="l" defTabSz="1088502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63778" indent="-215433" algn="l" defTabSz="1088502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281257" indent="-215433" algn="l" defTabSz="1088502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98737" indent="-215433" algn="l" defTabSz="1088502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333089"/>
                </a:solidFill>
                <a:latin typeface="Titillium Web Bold"/>
                <a:cs typeface="+mn-cs"/>
              </a:rPr>
              <a:t>Secondary research collects the initial market information; keep it simple for success! Calculate your market size</a:t>
            </a:r>
          </a:p>
        </p:txBody>
      </p:sp>
    </p:spTree>
    <p:extLst>
      <p:ext uri="{BB962C8B-B14F-4D97-AF65-F5344CB8AC3E}">
        <p14:creationId xmlns:p14="http://schemas.microsoft.com/office/powerpoint/2010/main" val="42579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689" y="2381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" y="2381"/>
                        <a:ext cx="2381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Product Name: ___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94094" y="2262303"/>
            <a:ext cx="7917959" cy="23757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GB" sz="2699" b="1" dirty="0"/>
              <a:t>Product explanation: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en-GB" sz="2400" dirty="0"/>
              <a:t>…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794094" y="5123900"/>
          <a:ext cx="7917958" cy="37182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18608">
                  <a:extLst>
                    <a:ext uri="{9D8B030D-6E8A-4147-A177-3AD203B41FA5}">
                      <a16:colId xmlns:a16="http://schemas.microsoft.com/office/drawing/2014/main" val="3840107742"/>
                    </a:ext>
                  </a:extLst>
                </a:gridCol>
                <a:gridCol w="5399350">
                  <a:extLst>
                    <a:ext uri="{9D8B030D-6E8A-4147-A177-3AD203B41FA5}">
                      <a16:colId xmlns:a16="http://schemas.microsoft.com/office/drawing/2014/main" val="1525360064"/>
                    </a:ext>
                  </a:extLst>
                </a:gridCol>
              </a:tblGrid>
              <a:tr h="556131">
                <a:tc gridSpan="2">
                  <a:txBody>
                    <a:bodyPr/>
                    <a:lstStyle/>
                    <a:p>
                      <a:pPr rtl="0"/>
                      <a:r>
                        <a:rPr lang="en-GB" sz="2700" b="1" dirty="0"/>
                        <a:t>Market definition and segmentation:</a:t>
                      </a:r>
                    </a:p>
                  </a:txBody>
                  <a:tcPr marL="137128" marR="137128" marT="68564" marB="6856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26805"/>
                  </a:ext>
                </a:extLst>
              </a:tr>
              <a:tr h="556131">
                <a:tc>
                  <a:txBody>
                    <a:bodyPr/>
                    <a:lstStyle/>
                    <a:p>
                      <a:pPr rtl="0"/>
                      <a:r>
                        <a:rPr lang="en-GB" sz="2400" dirty="0"/>
                        <a:t>Total market</a:t>
                      </a:r>
                    </a:p>
                  </a:txBody>
                  <a:tcPr marL="137128" marR="137128" marT="68564" marB="6856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2700" dirty="0"/>
                    </a:p>
                  </a:txBody>
                  <a:tcPr marL="137128" marR="137128" marT="68564" marB="6856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988987"/>
                  </a:ext>
                </a:extLst>
              </a:tr>
              <a:tr h="868479">
                <a:tc>
                  <a:txBody>
                    <a:bodyPr/>
                    <a:lstStyle/>
                    <a:p>
                      <a:pPr rtl="0"/>
                      <a:r>
                        <a:rPr lang="en-GB" sz="2400" dirty="0"/>
                        <a:t>Total addressable market</a:t>
                      </a:r>
                    </a:p>
                  </a:txBody>
                  <a:tcPr marL="137128" marR="137128" marT="68564" marB="6856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2700" dirty="0"/>
                    </a:p>
                  </a:txBody>
                  <a:tcPr marL="137128" marR="137128" marT="68564" marB="6856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29833"/>
                  </a:ext>
                </a:extLst>
              </a:tr>
              <a:tr h="868479">
                <a:tc>
                  <a:txBody>
                    <a:bodyPr/>
                    <a:lstStyle/>
                    <a:p>
                      <a:pPr rtl="0"/>
                      <a:r>
                        <a:rPr lang="en-GB" sz="2400" dirty="0"/>
                        <a:t>Possible market segments</a:t>
                      </a:r>
                    </a:p>
                  </a:txBody>
                  <a:tcPr marL="137128" marR="137128" marT="68564" marB="6856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2700" dirty="0"/>
                    </a:p>
                  </a:txBody>
                  <a:tcPr marL="137128" marR="137128" marT="68564" marB="6856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49119"/>
                  </a:ext>
                </a:extLst>
              </a:tr>
              <a:tr h="868479">
                <a:tc>
                  <a:txBody>
                    <a:bodyPr/>
                    <a:lstStyle/>
                    <a:p>
                      <a:pPr rtl="0"/>
                      <a:r>
                        <a:rPr lang="en-GB" sz="2400" dirty="0"/>
                        <a:t>Selected market segment</a:t>
                      </a:r>
                    </a:p>
                  </a:txBody>
                  <a:tcPr marL="137128" marR="137128" marT="68564" marB="6856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2700" dirty="0"/>
                    </a:p>
                  </a:txBody>
                  <a:tcPr marL="137128" marR="137128" marT="68564" marB="6856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171721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9538624" y="2262302"/>
            <a:ext cx="7919967" cy="65792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GB" sz="2699" b="1" dirty="0"/>
              <a:t>Market estimation 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en-GB" sz="2400" dirty="0"/>
              <a:t>Sources found/used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en-GB" sz="2400" dirty="0"/>
              <a:t>Assumptions made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en-GB" sz="2400" dirty="0"/>
              <a:t>…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en-GB" sz="2400" dirty="0"/>
              <a:t>Result: </a:t>
            </a:r>
            <a:r>
              <a:rPr lang="en-GB" sz="2400" dirty="0" err="1"/>
              <a:t>xy</a:t>
            </a:r>
            <a:r>
              <a:rPr lang="en-GB" sz="2400" dirty="0"/>
              <a:t> € per year</a:t>
            </a:r>
          </a:p>
        </p:txBody>
      </p:sp>
      <p:sp>
        <p:nvSpPr>
          <p:cNvPr id="9" name="Ellipse 8"/>
          <p:cNvSpPr/>
          <p:nvPr/>
        </p:nvSpPr>
        <p:spPr>
          <a:xfrm>
            <a:off x="397053" y="533704"/>
            <a:ext cx="539935" cy="4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99" b="1" dirty="0"/>
              <a:t>1</a:t>
            </a:r>
          </a:p>
        </p:txBody>
      </p:sp>
      <p:sp>
        <p:nvSpPr>
          <p:cNvPr id="10" name="Ellipse 9"/>
          <p:cNvSpPr/>
          <p:nvPr/>
        </p:nvSpPr>
        <p:spPr>
          <a:xfrm>
            <a:off x="524126" y="2019301"/>
            <a:ext cx="539935" cy="4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99" b="1" dirty="0"/>
              <a:t>2</a:t>
            </a:r>
          </a:p>
        </p:txBody>
      </p:sp>
      <p:sp>
        <p:nvSpPr>
          <p:cNvPr id="11" name="Ellipse 10"/>
          <p:cNvSpPr/>
          <p:nvPr/>
        </p:nvSpPr>
        <p:spPr>
          <a:xfrm>
            <a:off x="524126" y="4880900"/>
            <a:ext cx="539935" cy="4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99" b="1" dirty="0"/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9268657" y="2019300"/>
            <a:ext cx="539935" cy="4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99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273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52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5&quot;&gt;&lt;elem m_fUsage=&quot;3.81178040761418701621E+00&quot;&gt;&lt;m_msothmcolidx val=&quot;0&quot;/&gt;&lt;m_rgb r=&quot;37&quot; g=&quot;AA&quot; b=&quot;DC&quot;/&gt;&lt;/elem&gt;&lt;elem m_fUsage=&quot;2.12493167752346989730E+00&quot;&gt;&lt;m_msothmcolidx val=&quot;0&quot;/&gt;&lt;m_rgb r=&quot;1F&quot; g=&quot;84&quot; b=&quot;B0&quot;/&gt;&lt;/elem&gt;&lt;elem m_fUsage=&quot;1.99587291449175907587E+00&quot;&gt;&lt;m_msothmcolidx val=&quot;0&quot;/&gt;&lt;m_rgb r=&quot;B6&quot; g=&quot;CA&quot; b=&quot;00&quot;/&gt;&lt;/elem&gt;&lt;elem m_fUsage=&quot;1.41412783157099997133E+00&quot;&gt;&lt;m_msothmcolidx val=&quot;0&quot;/&gt;&lt;m_rgb r=&quot;0A&quot; g=&quot;73&quot; b=&quot;B4&quot;/&gt;&lt;/elem&gt;&lt;elem m_fUsage=&quot;7.17897987691853145531E-02&quot;&gt;&lt;m_msothmcolidx val=&quot;0&quot;/&gt;&lt;m_rgb r=&quot;5A&quot; g=&quot;64&quot; b=&quot;0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124</Words>
  <Application>Microsoft Office PowerPoint</Application>
  <PresentationFormat>Personalizado</PresentationFormat>
  <Paragraphs>42</Paragraphs>
  <Slides>3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Wingdings</vt:lpstr>
      <vt:lpstr>Titillium Web Bold</vt:lpstr>
      <vt:lpstr>Bebas Neue</vt:lpstr>
      <vt:lpstr>Arial</vt:lpstr>
      <vt:lpstr>Calibri</vt:lpstr>
      <vt:lpstr>Aptos</vt:lpstr>
      <vt:lpstr>Office Theme</vt:lpstr>
      <vt:lpstr>Diapositiva de think-cell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TeamUp</dc:title>
  <dc:creator>Paulina Nowotka</dc:creator>
  <cp:lastModifiedBy>Vikesh Chugani</cp:lastModifiedBy>
  <cp:revision>40</cp:revision>
  <dcterms:created xsi:type="dcterms:W3CDTF">2006-08-16T00:00:00Z</dcterms:created>
  <dcterms:modified xsi:type="dcterms:W3CDTF">2024-08-20T09:20:53Z</dcterms:modified>
  <dc:identifier>DAGIHpOa55U</dc:identifier>
</cp:coreProperties>
</file>