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4" r:id="rId5"/>
    <p:sldMasterId id="2147483666" r:id="rId6"/>
    <p:sldMasterId id="2147483678" r:id="rId7"/>
    <p:sldMasterId id="2147483681" r:id="rId8"/>
    <p:sldMasterId id="2147483687" r:id="rId9"/>
  </p:sldMasterIdLst>
  <p:notesMasterIdLst>
    <p:notesMasterId r:id="rId25"/>
  </p:notesMasterIdLst>
  <p:sldIdLst>
    <p:sldId id="261" r:id="rId10"/>
    <p:sldId id="416" r:id="rId11"/>
    <p:sldId id="417" r:id="rId12"/>
    <p:sldId id="426" r:id="rId13"/>
    <p:sldId id="418" r:id="rId14"/>
    <p:sldId id="452" r:id="rId15"/>
    <p:sldId id="387" r:id="rId16"/>
    <p:sldId id="388" r:id="rId17"/>
    <p:sldId id="2139118335" r:id="rId18"/>
    <p:sldId id="2139118334" r:id="rId19"/>
    <p:sldId id="453" r:id="rId20"/>
    <p:sldId id="455" r:id="rId21"/>
    <p:sldId id="457" r:id="rId22"/>
    <p:sldId id="412" r:id="rId23"/>
    <p:sldId id="444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C"/>
    <a:srgbClr val="E0F7F7"/>
    <a:srgbClr val="D3EEEF"/>
    <a:srgbClr val="94D7DA"/>
    <a:srgbClr val="A8A6A6"/>
    <a:srgbClr val="00ABAD"/>
    <a:srgbClr val="E3EAB8"/>
    <a:srgbClr val="D9E4B0"/>
    <a:srgbClr val="EEFCFC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3092"/>
  </p:normalViewPr>
  <p:slideViewPr>
    <p:cSldViewPr snapToGrid="0" snapToObjects="1" showGuides="1">
      <p:cViewPr varScale="1">
        <p:scale>
          <a:sx n="143" d="100"/>
          <a:sy n="143" d="100"/>
        </p:scale>
        <p:origin x="2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Trinker" userId="fd3a574f-898b-452e-9494-b6f198ed4f99" providerId="ADAL" clId="{C6440F49-6D2B-5690-AFD8-F9F3AFB3A343}"/>
    <pc:docChg chg="modSld delMainMaster">
      <pc:chgData name="Martin Trinker" userId="fd3a574f-898b-452e-9494-b6f198ed4f99" providerId="ADAL" clId="{C6440F49-6D2B-5690-AFD8-F9F3AFB3A343}" dt="2026-09-13T17:37:33.615" v="21" actId="20577"/>
      <pc:docMkLst>
        <pc:docMk/>
      </pc:docMkLst>
      <pc:sldChg chg="modSp mod">
        <pc:chgData name="Martin Trinker" userId="fd3a574f-898b-452e-9494-b6f198ed4f99" providerId="ADAL" clId="{C6440F49-6D2B-5690-AFD8-F9F3AFB3A343}" dt="2026-09-13T17:36:53.237" v="3" actId="20577"/>
        <pc:sldMkLst>
          <pc:docMk/>
          <pc:sldMk cId="1754048242" sldId="444"/>
        </pc:sldMkLst>
        <pc:spChg chg="mod">
          <ac:chgData name="Martin Trinker" userId="fd3a574f-898b-452e-9494-b6f198ed4f99" providerId="ADAL" clId="{C6440F49-6D2B-5690-AFD8-F9F3AFB3A343}" dt="2026-09-13T17:36:53.237" v="3" actId="20577"/>
          <ac:spMkLst>
            <pc:docMk/>
            <pc:sldMk cId="1754048242" sldId="444"/>
            <ac:spMk id="2" creationId="{749D3717-ADE6-6C4A-9565-FA88643A1939}"/>
          </ac:spMkLst>
        </pc:spChg>
        <pc:spChg chg="mod">
          <ac:chgData name="Martin Trinker" userId="fd3a574f-898b-452e-9494-b6f198ed4f99" providerId="ADAL" clId="{C6440F49-6D2B-5690-AFD8-F9F3AFB3A343}" dt="2026-09-13T17:36:45.173" v="1" actId="20577"/>
          <ac:spMkLst>
            <pc:docMk/>
            <pc:sldMk cId="1754048242" sldId="444"/>
            <ac:spMk id="9" creationId="{A4A24837-7887-C243-AB15-6E01C3BEC18E}"/>
          </ac:spMkLst>
        </pc:spChg>
      </pc:sldChg>
      <pc:sldChg chg="modSp">
        <pc:chgData name="Martin Trinker" userId="fd3a574f-898b-452e-9494-b6f198ed4f99" providerId="ADAL" clId="{C6440F49-6D2B-5690-AFD8-F9F3AFB3A343}" dt="2026-09-13T17:37:33.615" v="21" actId="20577"/>
        <pc:sldMkLst>
          <pc:docMk/>
          <pc:sldMk cId="2355376204" sldId="452"/>
        </pc:sldMkLst>
        <pc:spChg chg="mod">
          <ac:chgData name="Martin Trinker" userId="fd3a574f-898b-452e-9494-b6f198ed4f99" providerId="ADAL" clId="{C6440F49-6D2B-5690-AFD8-F9F3AFB3A343}" dt="2026-09-13T17:37:33.615" v="21" actId="20577"/>
          <ac:spMkLst>
            <pc:docMk/>
            <pc:sldMk cId="2355376204" sldId="452"/>
            <ac:spMk id="82" creationId="{D2A4A527-BBD2-8449-9494-26F271C2275A}"/>
          </ac:spMkLst>
        </pc:spChg>
      </pc:sldChg>
      <pc:sldChg chg="modSp mod">
        <pc:chgData name="Martin Trinker" userId="fd3a574f-898b-452e-9494-b6f198ed4f99" providerId="ADAL" clId="{C6440F49-6D2B-5690-AFD8-F9F3AFB3A343}" dt="2026-09-13T17:37:22.920" v="19" actId="20577"/>
        <pc:sldMkLst>
          <pc:docMk/>
          <pc:sldMk cId="2254287393" sldId="455"/>
        </pc:sldMkLst>
        <pc:spChg chg="mod">
          <ac:chgData name="Martin Trinker" userId="fd3a574f-898b-452e-9494-b6f198ed4f99" providerId="ADAL" clId="{C6440F49-6D2B-5690-AFD8-F9F3AFB3A343}" dt="2026-09-13T17:37:22.920" v="19" actId="20577"/>
          <ac:spMkLst>
            <pc:docMk/>
            <pc:sldMk cId="2254287393" sldId="455"/>
            <ac:spMk id="29" creationId="{CF959BFB-A7BA-6744-B133-F72D44137D96}"/>
          </ac:spMkLst>
        </pc:spChg>
      </pc:sldChg>
      <pc:sldChg chg="modSp mod">
        <pc:chgData name="Martin Trinker" userId="fd3a574f-898b-452e-9494-b6f198ed4f99" providerId="ADAL" clId="{C6440F49-6D2B-5690-AFD8-F9F3AFB3A343}" dt="2026-09-13T17:37:05.898" v="13" actId="20577"/>
        <pc:sldMkLst>
          <pc:docMk/>
          <pc:sldMk cId="3743199317" sldId="457"/>
        </pc:sldMkLst>
        <pc:spChg chg="mod">
          <ac:chgData name="Martin Trinker" userId="fd3a574f-898b-452e-9494-b6f198ed4f99" providerId="ADAL" clId="{C6440F49-6D2B-5690-AFD8-F9F3AFB3A343}" dt="2026-09-13T17:37:05.898" v="13" actId="20577"/>
          <ac:spMkLst>
            <pc:docMk/>
            <pc:sldMk cId="3743199317" sldId="457"/>
            <ac:spMk id="39" creationId="{6AC8B507-1B8C-9940-AC95-4270F2F6ADF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B469B-1881-E641-AAB2-84D80CF38AE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2D3B6-E82D-A84D-87EE-8177FBD4671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256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2D3B6-E82D-A84D-87EE-8177FBD4671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03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CB5F046-D02C-C340-A2CE-676B710F1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 b="1">
                <a:solidFill>
                  <a:srgbClr val="4D4D4C"/>
                </a:solidFill>
                <a:latin typeface="+mj-lt"/>
              </a:defRPr>
            </a:lvl1pPr>
          </a:lstStyle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45D24906-B76E-B940-875F-E67EC094E75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368425"/>
            <a:ext cx="7886700" cy="3138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D4D4C"/>
                </a:solidFill>
                <a:latin typeface="+mj-lt"/>
              </a:defRPr>
            </a:lvl1pPr>
            <a:lvl2pPr>
              <a:defRPr>
                <a:solidFill>
                  <a:srgbClr val="4D4D4C"/>
                </a:solidFill>
                <a:latin typeface="+mj-lt"/>
              </a:defRPr>
            </a:lvl2pPr>
            <a:lvl3pPr>
              <a:defRPr>
                <a:solidFill>
                  <a:srgbClr val="4D4D4C"/>
                </a:solidFill>
                <a:latin typeface="+mj-lt"/>
              </a:defRPr>
            </a:lvl3pPr>
            <a:lvl4pPr>
              <a:defRPr>
                <a:solidFill>
                  <a:srgbClr val="4D4D4C"/>
                </a:solidFill>
                <a:latin typeface="+mj-lt"/>
              </a:defRPr>
            </a:lvl4pPr>
            <a:lvl5pPr>
              <a:defRPr>
                <a:solidFill>
                  <a:srgbClr val="4D4D4C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87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8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CB5F046-D02C-C340-A2CE-676B710F1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 b="1">
                <a:solidFill>
                  <a:srgbClr val="4D4D4C"/>
                </a:solidFill>
                <a:latin typeface="+mj-lt"/>
              </a:defRPr>
            </a:lvl1pPr>
          </a:lstStyle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45D24906-B76E-B940-875F-E67EC094E75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368425"/>
            <a:ext cx="7886700" cy="3138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D4D4C"/>
                </a:solidFill>
                <a:latin typeface="+mj-lt"/>
              </a:defRPr>
            </a:lvl1pPr>
            <a:lvl2pPr>
              <a:defRPr>
                <a:solidFill>
                  <a:srgbClr val="4D4D4C"/>
                </a:solidFill>
                <a:latin typeface="+mj-lt"/>
              </a:defRPr>
            </a:lvl2pPr>
            <a:lvl3pPr>
              <a:defRPr>
                <a:solidFill>
                  <a:srgbClr val="4D4D4C"/>
                </a:solidFill>
                <a:latin typeface="+mj-lt"/>
              </a:defRPr>
            </a:lvl3pPr>
            <a:lvl4pPr>
              <a:defRPr>
                <a:solidFill>
                  <a:srgbClr val="4D4D4C"/>
                </a:solidFill>
                <a:latin typeface="+mj-lt"/>
              </a:defRPr>
            </a:lvl4pPr>
            <a:lvl5pPr>
              <a:defRPr>
                <a:solidFill>
                  <a:srgbClr val="4D4D4C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37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220C83C-F363-1944-A893-41F400352F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6494" y="2303929"/>
            <a:ext cx="2893836" cy="248322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F9F970C-39EA-2C4F-8695-BF91322936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061580">
            <a:off x="5697072" y="2049787"/>
            <a:ext cx="2893836" cy="248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50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ib Marketing Ti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8">
            <a:extLst>
              <a:ext uri="{FF2B5EF4-FFF2-40B4-BE49-F238E27FC236}">
                <a16:creationId xmlns:a16="http://schemas.microsoft.com/office/drawing/2014/main" id="{4096E493-76DD-BA74-C2A7-E70DBEE7E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754" y="1711498"/>
            <a:ext cx="3536219" cy="1720589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rgbClr val="4D4D4C"/>
                </a:solidFill>
              </a:defRPr>
            </a:lvl1pPr>
          </a:lstStyle>
          <a:p>
            <a:pPr lvl="0"/>
            <a:r>
              <a:rPr lang="de-DE" dirty="0"/>
              <a:t>INDUSTRIAL BIOTECHNOLOGY MEETS GLOBAL CHALLENGES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2D7465B3-C884-B33E-9DA0-9DB46A49DF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755" y="194069"/>
            <a:ext cx="3536220" cy="41867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300" b="1" cap="none" baseline="0">
                <a:solidFill>
                  <a:srgbClr val="00AEB5"/>
                </a:solidFill>
              </a:defRPr>
            </a:lvl1pPr>
          </a:lstStyle>
          <a:p>
            <a:pPr lvl="0"/>
            <a:r>
              <a:rPr lang="de-DE" dirty="0"/>
              <a:t>Prof. Jane </a:t>
            </a:r>
            <a:r>
              <a:rPr lang="de-DE" dirty="0" err="1"/>
              <a:t>Doe</a:t>
            </a:r>
            <a:r>
              <a:rPr lang="de-DE" dirty="0"/>
              <a:t>, </a:t>
            </a:r>
            <a:r>
              <a:rPr lang="de-DE" dirty="0" err="1"/>
              <a:t>Dr</a:t>
            </a:r>
            <a:r>
              <a:rPr lang="de-DE" dirty="0"/>
              <a:t> John </a:t>
            </a:r>
            <a:r>
              <a:rPr lang="de-DE" dirty="0" err="1"/>
              <a:t>Doe</a:t>
            </a:r>
            <a:endParaRPr lang="de-DE" dirty="0"/>
          </a:p>
        </p:txBody>
      </p:sp>
      <p:sp>
        <p:nvSpPr>
          <p:cNvPr id="15" name="Textplatzhalter 10">
            <a:extLst>
              <a:ext uri="{FF2B5EF4-FFF2-40B4-BE49-F238E27FC236}">
                <a16:creationId xmlns:a16="http://schemas.microsoft.com/office/drawing/2014/main" id="{1F3C75BD-8CC1-287D-7E7D-4929562211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29753" y="4083045"/>
            <a:ext cx="3536220" cy="41867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300" b="1" cap="none" baseline="0">
                <a:solidFill>
                  <a:srgbClr val="00AEB5"/>
                </a:solidFill>
              </a:defRPr>
            </a:lvl1pPr>
          </a:lstStyle>
          <a:p>
            <a:pPr lvl="0"/>
            <a:r>
              <a:rPr lang="de-DE" dirty="0"/>
              <a:t>Prof. Jane </a:t>
            </a:r>
            <a:r>
              <a:rPr lang="de-DE" dirty="0" err="1"/>
              <a:t>Doe</a:t>
            </a:r>
            <a:r>
              <a:rPr lang="de-DE" dirty="0"/>
              <a:t>, </a:t>
            </a:r>
            <a:r>
              <a:rPr lang="de-DE" dirty="0" err="1"/>
              <a:t>Dr</a:t>
            </a:r>
            <a:r>
              <a:rPr lang="de-DE" dirty="0"/>
              <a:t> John </a:t>
            </a:r>
            <a:r>
              <a:rPr lang="de-DE" dirty="0" err="1"/>
              <a:t>Doe</a:t>
            </a:r>
            <a:endParaRPr lang="de-DE" dirty="0"/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405574E0-596E-20E5-174C-2331F6A397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29753" y="4501718"/>
            <a:ext cx="3536220" cy="41867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100" b="0" cap="none" baseline="0">
                <a:solidFill>
                  <a:srgbClr val="4D4D4C"/>
                </a:solidFill>
              </a:defRPr>
            </a:lvl1pPr>
          </a:lstStyle>
          <a:p>
            <a:pPr lvl="0"/>
            <a:r>
              <a:rPr lang="de-DE" dirty="0" err="1"/>
              <a:t>Your</a:t>
            </a:r>
            <a:r>
              <a:rPr lang="de-DE" dirty="0"/>
              <a:t> Affiliation(s)</a:t>
            </a:r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15114DA5-A265-63FC-1507-406588B7AF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9753" y="616869"/>
            <a:ext cx="3536220" cy="486067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100" b="0" cap="none" baseline="0">
                <a:solidFill>
                  <a:srgbClr val="4D4D4C"/>
                </a:solidFill>
              </a:defRPr>
            </a:lvl1pPr>
          </a:lstStyle>
          <a:p>
            <a:pPr lvl="0"/>
            <a:r>
              <a:rPr lang="de-DE" dirty="0" err="1"/>
              <a:t>Your</a:t>
            </a:r>
            <a:r>
              <a:rPr lang="de-DE" dirty="0"/>
              <a:t> Affiliation(s)</a:t>
            </a:r>
          </a:p>
        </p:txBody>
      </p:sp>
    </p:spTree>
    <p:extLst>
      <p:ext uri="{BB962C8B-B14F-4D97-AF65-F5344CB8AC3E}">
        <p14:creationId xmlns:p14="http://schemas.microsoft.com/office/powerpoint/2010/main" val="251112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ib Marketing Titel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242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2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CB5F046-D02C-C340-A2CE-676B710F1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 b="1">
                <a:solidFill>
                  <a:srgbClr val="4D4D4C"/>
                </a:solidFill>
                <a:latin typeface="+mj-lt"/>
              </a:defRPr>
            </a:lvl1pPr>
          </a:lstStyle>
          <a:p>
            <a:r>
              <a:rPr lang="de-DE" dirty="0"/>
              <a:t>Headline</a:t>
            </a:r>
            <a:endParaRPr lang="en-US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45D24906-B76E-B940-875F-E67EC094E75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368425"/>
            <a:ext cx="7886700" cy="3138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D4D4C"/>
                </a:solidFill>
                <a:latin typeface="+mj-lt"/>
              </a:defRPr>
            </a:lvl1pPr>
            <a:lvl2pPr>
              <a:defRPr>
                <a:solidFill>
                  <a:srgbClr val="4D4D4C"/>
                </a:solidFill>
                <a:latin typeface="+mj-lt"/>
              </a:defRPr>
            </a:lvl2pPr>
            <a:lvl3pPr>
              <a:defRPr>
                <a:solidFill>
                  <a:srgbClr val="4D4D4C"/>
                </a:solidFill>
                <a:latin typeface="+mj-lt"/>
              </a:defRPr>
            </a:lvl3pPr>
            <a:lvl4pPr>
              <a:defRPr>
                <a:solidFill>
                  <a:srgbClr val="4D4D4C"/>
                </a:solidFill>
                <a:latin typeface="+mj-lt"/>
              </a:defRPr>
            </a:lvl4pPr>
            <a:lvl5pPr>
              <a:defRPr>
                <a:solidFill>
                  <a:srgbClr val="4D4D4C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421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C3D85DB-77BC-5140-861E-7CFBF838DC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9638" y="4793742"/>
            <a:ext cx="3670797" cy="1512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6AD7BF0-EB22-5349-82F6-7B952EEC2637}"/>
              </a:ext>
            </a:extLst>
          </p:cNvPr>
          <p:cNvSpPr/>
          <p:nvPr userDrawn="1"/>
        </p:nvSpPr>
        <p:spPr>
          <a:xfrm>
            <a:off x="0" y="4795200"/>
            <a:ext cx="4360127" cy="151200"/>
          </a:xfrm>
          <a:prstGeom prst="rect">
            <a:avLst/>
          </a:prstGeom>
          <a:solidFill>
            <a:srgbClr val="BED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7">
            <a:extLst>
              <a:ext uri="{FF2B5EF4-FFF2-40B4-BE49-F238E27FC236}">
                <a16:creationId xmlns:a16="http://schemas.microsoft.com/office/drawing/2014/main" id="{E06FE524-1006-1C49-B662-6437900BD8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480" y="4946036"/>
            <a:ext cx="245734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927141CD-1DBD-7F4A-9F70-78EA2CAFC4ED}" type="slidenum">
              <a:rPr lang="de-DE" altLang="de-DE" sz="700" baseline="0" smtClean="0">
                <a:solidFill>
                  <a:srgbClr val="3E3D40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pPr eaLnBrk="1" hangingPunct="1"/>
              <a:t>‹Nr.›</a:t>
            </a:fld>
            <a:endParaRPr lang="de-DE" altLang="de-DE" sz="700" baseline="0" dirty="0">
              <a:solidFill>
                <a:srgbClr val="3E3D40"/>
              </a:solidFill>
              <a:latin typeface="+mj-lt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514BF74-41AA-724B-8D32-4BF3FF451D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97045" y="4460329"/>
            <a:ext cx="716216" cy="46848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D9DCAFB8-447A-A64C-9C6D-81A4298C9FB2}"/>
              </a:ext>
            </a:extLst>
          </p:cNvPr>
          <p:cNvSpPr txBox="1"/>
          <p:nvPr userDrawn="1"/>
        </p:nvSpPr>
        <p:spPr>
          <a:xfrm>
            <a:off x="661480" y="4760416"/>
            <a:ext cx="3698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AUSTRIAN CENTRE OF INDUSTRIAL BIOTECHNOLOGY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472B3CF-7185-2B41-BCCA-5AFF097D8849}"/>
              </a:ext>
            </a:extLst>
          </p:cNvPr>
          <p:cNvSpPr txBox="1"/>
          <p:nvPr userDrawn="1"/>
        </p:nvSpPr>
        <p:spPr>
          <a:xfrm>
            <a:off x="6083576" y="4763078"/>
            <a:ext cx="1906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INNOVATIONS FROM NATURE</a:t>
            </a:r>
          </a:p>
        </p:txBody>
      </p:sp>
    </p:spTree>
    <p:extLst>
      <p:ext uri="{BB962C8B-B14F-4D97-AF65-F5344CB8AC3E}">
        <p14:creationId xmlns:p14="http://schemas.microsoft.com/office/powerpoint/2010/main" val="277687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AE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C3D85DB-77BC-5140-861E-7CFBF838DC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9638" y="4793742"/>
            <a:ext cx="3670797" cy="1512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6AD7BF0-EB22-5349-82F6-7B952EEC2637}"/>
              </a:ext>
            </a:extLst>
          </p:cNvPr>
          <p:cNvSpPr/>
          <p:nvPr userDrawn="1"/>
        </p:nvSpPr>
        <p:spPr>
          <a:xfrm>
            <a:off x="0" y="4795200"/>
            <a:ext cx="4360127" cy="151200"/>
          </a:xfrm>
          <a:prstGeom prst="rect">
            <a:avLst/>
          </a:prstGeom>
          <a:solidFill>
            <a:srgbClr val="BED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7">
            <a:extLst>
              <a:ext uri="{FF2B5EF4-FFF2-40B4-BE49-F238E27FC236}">
                <a16:creationId xmlns:a16="http://schemas.microsoft.com/office/drawing/2014/main" id="{E06FE524-1006-1C49-B662-6437900BD8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480" y="4946036"/>
            <a:ext cx="245734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927141CD-1DBD-7F4A-9F70-78EA2CAFC4ED}" type="slidenum">
              <a:rPr lang="de-DE" altLang="de-DE" sz="700" baseline="0" smtClean="0">
                <a:solidFill>
                  <a:srgbClr val="3E3D40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pPr eaLnBrk="1" hangingPunct="1"/>
              <a:t>‹Nr.›</a:t>
            </a:fld>
            <a:endParaRPr lang="de-DE" altLang="de-DE" sz="700" baseline="0" dirty="0">
              <a:solidFill>
                <a:srgbClr val="3E3D40"/>
              </a:solidFill>
              <a:latin typeface="+mj-lt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514BF74-41AA-724B-8D32-4BF3FF451D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97045" y="4460329"/>
            <a:ext cx="716216" cy="46848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D9DCAFB8-447A-A64C-9C6D-81A4298C9FB2}"/>
              </a:ext>
            </a:extLst>
          </p:cNvPr>
          <p:cNvSpPr txBox="1"/>
          <p:nvPr userDrawn="1"/>
        </p:nvSpPr>
        <p:spPr>
          <a:xfrm>
            <a:off x="661480" y="4768472"/>
            <a:ext cx="3698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AUSTRIAN CENTRE OF INDUSTRIAL BIOTECHNOLOGY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472B3CF-7185-2B41-BCCA-5AFF097D8849}"/>
              </a:ext>
            </a:extLst>
          </p:cNvPr>
          <p:cNvSpPr txBox="1"/>
          <p:nvPr userDrawn="1"/>
        </p:nvSpPr>
        <p:spPr>
          <a:xfrm>
            <a:off x="6083576" y="4763078"/>
            <a:ext cx="1906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INNOVATIONS FROM NATURE</a:t>
            </a:r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6AE92504-FA53-0D45-9195-83FCCC78B344}"/>
              </a:ext>
            </a:extLst>
          </p:cNvPr>
          <p:cNvSpPr/>
          <p:nvPr userDrawn="1"/>
        </p:nvSpPr>
        <p:spPr>
          <a:xfrm>
            <a:off x="1042869" y="954026"/>
            <a:ext cx="7035592" cy="231383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AE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30DE0F5-C178-A34E-ADA7-5ABF512D0D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84923" y="2694281"/>
            <a:ext cx="1065600" cy="10656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5EAEBE0-A8A1-5445-853F-C33E4FBD4A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0800000">
            <a:off x="716147" y="460804"/>
            <a:ext cx="1065600" cy="10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0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AE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86AD7BF0-EB22-5349-82F6-7B952EEC2637}"/>
              </a:ext>
            </a:extLst>
          </p:cNvPr>
          <p:cNvSpPr/>
          <p:nvPr userDrawn="1"/>
        </p:nvSpPr>
        <p:spPr>
          <a:xfrm>
            <a:off x="0" y="4795200"/>
            <a:ext cx="4360127" cy="151200"/>
          </a:xfrm>
          <a:prstGeom prst="rect">
            <a:avLst/>
          </a:prstGeom>
          <a:solidFill>
            <a:srgbClr val="BED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7">
            <a:extLst>
              <a:ext uri="{FF2B5EF4-FFF2-40B4-BE49-F238E27FC236}">
                <a16:creationId xmlns:a16="http://schemas.microsoft.com/office/drawing/2014/main" id="{E06FE524-1006-1C49-B662-6437900BD8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480" y="4946036"/>
            <a:ext cx="245734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927141CD-1DBD-7F4A-9F70-78EA2CAFC4ED}" type="slidenum">
              <a:rPr lang="de-DE" altLang="de-DE" sz="700" baseline="0" smtClean="0">
                <a:solidFill>
                  <a:srgbClr val="3E3D40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pPr eaLnBrk="1" hangingPunct="1"/>
              <a:t>‹Nr.›</a:t>
            </a:fld>
            <a:endParaRPr lang="de-DE" altLang="de-DE" sz="700" baseline="0" dirty="0">
              <a:solidFill>
                <a:srgbClr val="3E3D40"/>
              </a:solidFill>
              <a:latin typeface="+mj-lt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514BF74-41AA-724B-8D32-4BF3FF451D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97045" y="4460329"/>
            <a:ext cx="716216" cy="46848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65624E4-5CF7-034B-9683-0E9C1394B8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75038" y="4795200"/>
            <a:ext cx="3715397" cy="15259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6D34A8C-6C0D-6E44-97BB-808D423CC1EF}"/>
              </a:ext>
            </a:extLst>
          </p:cNvPr>
          <p:cNvSpPr txBox="1"/>
          <p:nvPr userDrawn="1"/>
        </p:nvSpPr>
        <p:spPr>
          <a:xfrm>
            <a:off x="6083576" y="4763078"/>
            <a:ext cx="1906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INNOVATIONS FROM NATURE</a:t>
            </a:r>
          </a:p>
        </p:txBody>
      </p:sp>
    </p:spTree>
    <p:extLst>
      <p:ext uri="{BB962C8B-B14F-4D97-AF65-F5344CB8AC3E}">
        <p14:creationId xmlns:p14="http://schemas.microsoft.com/office/powerpoint/2010/main" val="111659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AE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Essen enthält.&#10;&#10;Automatisch generierte Beschreibung">
            <a:extLst>
              <a:ext uri="{FF2B5EF4-FFF2-40B4-BE49-F238E27FC236}">
                <a16:creationId xmlns:a16="http://schemas.microsoft.com/office/drawing/2014/main" id="{0D0D7E4C-D273-F149-A7CA-CA8916F714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2" b="6878"/>
          <a:stretch/>
        </p:blipFill>
        <p:spPr>
          <a:xfrm rot="10800000">
            <a:off x="0" y="-3"/>
            <a:ext cx="9144000" cy="514350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84DBE95-6A41-0243-B4F1-B4509CCEFF0A}"/>
              </a:ext>
            </a:extLst>
          </p:cNvPr>
          <p:cNvSpPr/>
          <p:nvPr userDrawn="1"/>
        </p:nvSpPr>
        <p:spPr>
          <a:xfrm>
            <a:off x="3371429" y="1371178"/>
            <a:ext cx="2401143" cy="24011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94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8EF4778B-C165-52D0-D0CF-FCB1762E9A0B}"/>
              </a:ext>
            </a:extLst>
          </p:cNvPr>
          <p:cNvGrpSpPr/>
          <p:nvPr userDrawn="1"/>
        </p:nvGrpSpPr>
        <p:grpSpPr>
          <a:xfrm>
            <a:off x="714322" y="1524896"/>
            <a:ext cx="2043596" cy="1980845"/>
            <a:chOff x="3316425" y="625407"/>
            <a:chExt cx="2482962" cy="240671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84608AD-13E7-40EF-BD1B-56D16DD9FBC3}"/>
                </a:ext>
              </a:extLst>
            </p:cNvPr>
            <p:cNvSpPr/>
            <p:nvPr userDrawn="1"/>
          </p:nvSpPr>
          <p:spPr>
            <a:xfrm>
              <a:off x="3316426" y="630983"/>
              <a:ext cx="2401143" cy="240114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C1533077-6129-043A-C3E4-DF11A2349F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36772" y="625407"/>
              <a:ext cx="1962615" cy="1283769"/>
            </a:xfrm>
            <a:prstGeom prst="rect">
              <a:avLst/>
            </a:prstGeom>
          </p:spPr>
        </p:pic>
        <p:sp>
          <p:nvSpPr>
            <p:cNvPr id="17" name="Titel 1">
              <a:extLst>
                <a:ext uri="{FF2B5EF4-FFF2-40B4-BE49-F238E27FC236}">
                  <a16:creationId xmlns:a16="http://schemas.microsoft.com/office/drawing/2014/main" id="{EAACFFA6-6AC2-A534-4252-0111E0BB6BD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316425" y="2041739"/>
              <a:ext cx="2401143" cy="598763"/>
            </a:xfrm>
            <a:prstGeom prst="rect">
              <a:avLst/>
            </a:prstGeom>
          </p:spPr>
          <p:txBody>
            <a:bodyPr anchor="ctr"/>
            <a:lstStyle>
              <a:lvl1pPr algn="ctr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0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200" b="0" dirty="0">
                  <a:solidFill>
                    <a:srgbClr val="4D4D4C"/>
                  </a:solidFill>
                  <a:latin typeface="+mn-lt"/>
                </a:rPr>
                <a:t>AUSTRIAN CENTRE OF INDUSTRIAL BIOTECHNOLOGY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350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C3D85DB-77BC-5140-861E-7CFBF838DC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19638" y="4793742"/>
            <a:ext cx="3670797" cy="1512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6AD7BF0-EB22-5349-82F6-7B952EEC2637}"/>
              </a:ext>
            </a:extLst>
          </p:cNvPr>
          <p:cNvSpPr/>
          <p:nvPr userDrawn="1"/>
        </p:nvSpPr>
        <p:spPr>
          <a:xfrm>
            <a:off x="0" y="4795200"/>
            <a:ext cx="4360127" cy="151200"/>
          </a:xfrm>
          <a:prstGeom prst="rect">
            <a:avLst/>
          </a:prstGeom>
          <a:solidFill>
            <a:srgbClr val="BED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7">
            <a:extLst>
              <a:ext uri="{FF2B5EF4-FFF2-40B4-BE49-F238E27FC236}">
                <a16:creationId xmlns:a16="http://schemas.microsoft.com/office/drawing/2014/main" id="{E06FE524-1006-1C49-B662-6437900BD8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480" y="4946036"/>
            <a:ext cx="245734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927141CD-1DBD-7F4A-9F70-78EA2CAFC4ED}" type="slidenum">
              <a:rPr lang="de-DE" altLang="de-DE" sz="700" baseline="0" smtClean="0">
                <a:solidFill>
                  <a:srgbClr val="3E3D40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rPr>
              <a:pPr eaLnBrk="1" hangingPunct="1"/>
              <a:t>‹Nr.›</a:t>
            </a:fld>
            <a:endParaRPr lang="de-DE" altLang="de-DE" sz="700" baseline="0" dirty="0">
              <a:solidFill>
                <a:srgbClr val="3E3D40"/>
              </a:solidFill>
              <a:latin typeface="+mj-lt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514BF74-41AA-724B-8D32-4BF3FF451D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97045" y="4460329"/>
            <a:ext cx="716216" cy="468485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D9DCAFB8-447A-A64C-9C6D-81A4298C9FB2}"/>
              </a:ext>
            </a:extLst>
          </p:cNvPr>
          <p:cNvSpPr txBox="1"/>
          <p:nvPr userDrawn="1"/>
        </p:nvSpPr>
        <p:spPr>
          <a:xfrm>
            <a:off x="661480" y="4768472"/>
            <a:ext cx="36986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AUSTRIAN CENTRE OF INDUSTRIAL BIOTECHNOLOGY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472B3CF-7185-2B41-BCCA-5AFF097D8849}"/>
              </a:ext>
            </a:extLst>
          </p:cNvPr>
          <p:cNvSpPr txBox="1"/>
          <p:nvPr userDrawn="1"/>
        </p:nvSpPr>
        <p:spPr>
          <a:xfrm>
            <a:off x="6083576" y="4763078"/>
            <a:ext cx="19068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INNOVATIONS FROM NATURE</a:t>
            </a:r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6AE92504-FA53-0D45-9195-83FCCC78B344}"/>
              </a:ext>
            </a:extLst>
          </p:cNvPr>
          <p:cNvSpPr/>
          <p:nvPr userDrawn="1"/>
        </p:nvSpPr>
        <p:spPr>
          <a:xfrm>
            <a:off x="1042869" y="954026"/>
            <a:ext cx="7035592" cy="2919164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AE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30DE0F5-C178-A34E-ADA7-5ABF512D0D6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84923" y="3274143"/>
            <a:ext cx="1065600" cy="10656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5EAEBE0-A8A1-5445-853F-C33E4FBD4A0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0800000">
            <a:off x="716147" y="460804"/>
            <a:ext cx="1065600" cy="10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14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AEB5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E3D40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399E7FF-8153-5557-477E-ECDFFCB534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24792" y="1157868"/>
            <a:ext cx="5842284" cy="1977639"/>
          </a:xfrm>
          <a:prstGeom prst="rect">
            <a:avLst/>
          </a:prstGeom>
        </p:spPr>
        <p:txBody>
          <a:bodyPr/>
          <a:lstStyle/>
          <a:p>
            <a:r>
              <a:rPr lang="de-DE" sz="2400" b="1" dirty="0"/>
              <a:t>INDUSTRIAL BIOTECHNOLOGY</a:t>
            </a:r>
          </a:p>
          <a:p>
            <a:r>
              <a:rPr lang="de-DE" dirty="0"/>
              <a:t>MEETS</a:t>
            </a:r>
            <a:r>
              <a:rPr lang="de-DE" sz="2400" dirty="0"/>
              <a:t> </a:t>
            </a:r>
          </a:p>
          <a:p>
            <a:r>
              <a:rPr lang="de-DE" sz="2400" b="1" dirty="0"/>
              <a:t>GLOBAL CHALLENGES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926B5431-283C-A070-0588-0A9063D86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24792" y="2861800"/>
            <a:ext cx="3536220" cy="418673"/>
          </a:xfrm>
        </p:spPr>
        <p:txBody>
          <a:bodyPr/>
          <a:lstStyle/>
          <a:p>
            <a:r>
              <a:rPr lang="de-DE" dirty="0"/>
              <a:t>Dr. Martin Trinker</a:t>
            </a:r>
            <a:endParaRPr lang="de-AT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7CB6B0D-F741-60DA-59A4-4A14479F79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4792" y="3280473"/>
            <a:ext cx="3536220" cy="418673"/>
          </a:xfrm>
        </p:spPr>
        <p:txBody>
          <a:bodyPr/>
          <a:lstStyle/>
          <a:p>
            <a:r>
              <a:rPr lang="de-DE" dirty="0" err="1"/>
              <a:t>Director</a:t>
            </a:r>
            <a:r>
              <a:rPr lang="de-DE" dirty="0"/>
              <a:t> Business Development &amp; Fundraising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61492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0CA754-3850-EE4B-A20A-9A7123C38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4179520" cy="615712"/>
          </a:xfrm>
        </p:spPr>
        <p:txBody>
          <a:bodyPr>
            <a:normAutofit/>
          </a:bodyPr>
          <a:lstStyle/>
          <a:p>
            <a:r>
              <a:rPr lang="en-GB" dirty="0"/>
              <a:t>We are acib</a:t>
            </a:r>
            <a:endParaRPr lang="en-GB" sz="2200" dirty="0"/>
          </a:p>
        </p:txBody>
      </p: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3A30643B-C222-9D4F-BDE8-AAA36DC7A054}"/>
              </a:ext>
            </a:extLst>
          </p:cNvPr>
          <p:cNvGrpSpPr/>
          <p:nvPr/>
        </p:nvGrpSpPr>
        <p:grpSpPr>
          <a:xfrm>
            <a:off x="207624" y="2901617"/>
            <a:ext cx="1048728" cy="1532126"/>
            <a:chOff x="207624" y="3086341"/>
            <a:chExt cx="1048728" cy="1532126"/>
          </a:xfrm>
        </p:grpSpPr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1AD2935F-256E-7249-A34A-7F69ECC36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624" y="3086341"/>
              <a:ext cx="1048728" cy="1532126"/>
            </a:xfrm>
            <a:prstGeom prst="rect">
              <a:avLst/>
            </a:prstGeom>
          </p:spPr>
        </p:pic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29DD1242-DC66-B449-BD99-0D25DD5293E4}"/>
                </a:ext>
              </a:extLst>
            </p:cNvPr>
            <p:cNvSpPr txBox="1"/>
            <p:nvPr/>
          </p:nvSpPr>
          <p:spPr>
            <a:xfrm>
              <a:off x="207624" y="3849606"/>
              <a:ext cx="1048728" cy="5035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1080"/>
                </a:lnSpc>
              </a:pPr>
              <a:r>
                <a:rPr lang="de-AT" sz="900" b="1" dirty="0"/>
                <a:t>SFB</a:t>
              </a:r>
              <a:br>
                <a:rPr lang="de-AT" sz="900" b="1" dirty="0"/>
              </a:br>
              <a:r>
                <a:rPr lang="de-AT" sz="900" b="1" dirty="0" err="1"/>
                <a:t>Biocatalysis</a:t>
              </a:r>
              <a:br>
                <a:rPr lang="de-AT" sz="900" b="1" dirty="0"/>
              </a:br>
              <a:r>
                <a:rPr lang="de-AT" sz="700" dirty="0"/>
                <a:t>1993-2003</a:t>
              </a:r>
            </a:p>
          </p:txBody>
        </p:sp>
      </p:grpSp>
      <p:sp>
        <p:nvSpPr>
          <p:cNvPr id="53" name="Rechteck 52">
            <a:extLst>
              <a:ext uri="{FF2B5EF4-FFF2-40B4-BE49-F238E27FC236}">
                <a16:creationId xmlns:a16="http://schemas.microsoft.com/office/drawing/2014/main" id="{03685908-4CDA-F04F-A379-E58C3BB0FD2E}"/>
              </a:ext>
            </a:extLst>
          </p:cNvPr>
          <p:cNvSpPr/>
          <p:nvPr/>
        </p:nvSpPr>
        <p:spPr>
          <a:xfrm>
            <a:off x="742287" y="2736276"/>
            <a:ext cx="2495472" cy="88980"/>
          </a:xfrm>
          <a:prstGeom prst="rect">
            <a:avLst/>
          </a:prstGeom>
          <a:solidFill>
            <a:srgbClr val="00AE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BC3F6D51-D830-8C48-AE4A-62FE59EDCED4}"/>
              </a:ext>
            </a:extLst>
          </p:cNvPr>
          <p:cNvGrpSpPr/>
          <p:nvPr/>
        </p:nvGrpSpPr>
        <p:grpSpPr>
          <a:xfrm>
            <a:off x="2422658" y="2901617"/>
            <a:ext cx="1048728" cy="1532126"/>
            <a:chOff x="2422658" y="3086341"/>
            <a:chExt cx="1048728" cy="1532126"/>
          </a:xfrm>
        </p:grpSpPr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77E31878-1EB5-8A4C-B272-B537B8C21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2658" y="3086341"/>
              <a:ext cx="1048728" cy="1532126"/>
            </a:xfrm>
            <a:prstGeom prst="rect">
              <a:avLst/>
            </a:prstGeom>
          </p:spPr>
        </p:pic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33102071-5342-5F47-AF4D-80221E0D4B1D}"/>
                </a:ext>
              </a:extLst>
            </p:cNvPr>
            <p:cNvSpPr txBox="1"/>
            <p:nvPr/>
          </p:nvSpPr>
          <p:spPr>
            <a:xfrm>
              <a:off x="2422658" y="3849605"/>
              <a:ext cx="1048728" cy="5035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1080"/>
                </a:lnSpc>
              </a:pPr>
              <a:r>
                <a:rPr lang="de-AT" sz="900" b="1" dirty="0"/>
                <a:t>Applied</a:t>
              </a:r>
              <a:br>
                <a:rPr lang="de-AT" sz="900" b="1" dirty="0"/>
              </a:br>
              <a:r>
                <a:rPr lang="de-AT" sz="900" b="1" dirty="0" err="1"/>
                <a:t>Biocatalysis</a:t>
              </a:r>
              <a:br>
                <a:rPr lang="de-AT" sz="900" b="1" dirty="0"/>
              </a:br>
              <a:r>
                <a:rPr lang="de-AT" sz="700" dirty="0"/>
                <a:t>2002-2010</a:t>
              </a:r>
            </a:p>
          </p:txBody>
        </p:sp>
      </p:grpSp>
      <p:sp>
        <p:nvSpPr>
          <p:cNvPr id="83" name="Rechteck 82">
            <a:extLst>
              <a:ext uri="{FF2B5EF4-FFF2-40B4-BE49-F238E27FC236}">
                <a16:creationId xmlns:a16="http://schemas.microsoft.com/office/drawing/2014/main" id="{23E25DD1-B7A3-D645-A3AF-B12CB8953E38}"/>
              </a:ext>
            </a:extLst>
          </p:cNvPr>
          <p:cNvSpPr/>
          <p:nvPr/>
        </p:nvSpPr>
        <p:spPr>
          <a:xfrm>
            <a:off x="2992257" y="2647296"/>
            <a:ext cx="1998195" cy="88980"/>
          </a:xfrm>
          <a:prstGeom prst="rect">
            <a:avLst/>
          </a:prstGeom>
          <a:solidFill>
            <a:srgbClr val="94D7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E77B2600-EBE3-2F49-9AC9-5E75619ACAF4}"/>
              </a:ext>
            </a:extLst>
          </p:cNvPr>
          <p:cNvGrpSpPr/>
          <p:nvPr/>
        </p:nvGrpSpPr>
        <p:grpSpPr>
          <a:xfrm>
            <a:off x="2422658" y="970095"/>
            <a:ext cx="1048728" cy="1532126"/>
            <a:chOff x="2422658" y="1154819"/>
            <a:chExt cx="1048728" cy="1532126"/>
          </a:xfrm>
        </p:grpSpPr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47ABF896-68B2-AA49-A51B-32339AD3E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2658" y="1154819"/>
              <a:ext cx="1048728" cy="1532126"/>
            </a:xfrm>
            <a:prstGeom prst="rect">
              <a:avLst/>
            </a:prstGeom>
          </p:spPr>
        </p:pic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7B673455-3A16-A946-9B8A-AB0DAF54A69C}"/>
                </a:ext>
              </a:extLst>
            </p:cNvPr>
            <p:cNvSpPr txBox="1"/>
            <p:nvPr/>
          </p:nvSpPr>
          <p:spPr>
            <a:xfrm>
              <a:off x="2422658" y="1475808"/>
              <a:ext cx="1048728" cy="3595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1080"/>
                </a:lnSpc>
              </a:pPr>
              <a:r>
                <a:rPr lang="de-AT" sz="900" b="1" dirty="0"/>
                <a:t>ACBT</a:t>
              </a:r>
              <a:br>
                <a:rPr lang="de-AT" sz="900" b="1" dirty="0"/>
              </a:br>
              <a:r>
                <a:rPr lang="de-AT" sz="700" dirty="0"/>
                <a:t>2002-2010</a:t>
              </a:r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42A851C6-D4FB-FB4E-AEF5-54F6D9782AE7}"/>
              </a:ext>
            </a:extLst>
          </p:cNvPr>
          <p:cNvSpPr/>
          <p:nvPr/>
        </p:nvSpPr>
        <p:spPr>
          <a:xfrm>
            <a:off x="2992257" y="2558254"/>
            <a:ext cx="1998449" cy="90000"/>
          </a:xfrm>
          <a:prstGeom prst="rect">
            <a:avLst/>
          </a:prstGeom>
          <a:solidFill>
            <a:srgbClr val="D3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0" name="Titel 1">
            <a:extLst>
              <a:ext uri="{FF2B5EF4-FFF2-40B4-BE49-F238E27FC236}">
                <a16:creationId xmlns:a16="http://schemas.microsoft.com/office/drawing/2014/main" id="{A23E14D7-4E2E-BB44-9B29-4D0D83080F40}"/>
              </a:ext>
            </a:extLst>
          </p:cNvPr>
          <p:cNvSpPr txBox="1">
            <a:spLocks/>
          </p:cNvSpPr>
          <p:nvPr/>
        </p:nvSpPr>
        <p:spPr>
          <a:xfrm>
            <a:off x="4217933" y="2822083"/>
            <a:ext cx="3734576" cy="1971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D4D4C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algn="r"/>
            <a:r>
              <a:rPr lang="en-GB" altLang="x-none" sz="2200" dirty="0">
                <a:latin typeface="Helvetica Light"/>
                <a:ea typeface="ＭＳ Ｐゴシック" charset="-128"/>
                <a:cs typeface="Helvetica Light"/>
              </a:rPr>
              <a:t>30+ years of experience</a:t>
            </a:r>
            <a:endParaRPr lang="en-GB" sz="2200" dirty="0"/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5178FBB7-DCD8-6F45-950E-DEB0541E1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6594" y="964816"/>
            <a:ext cx="1048728" cy="1532126"/>
          </a:xfrm>
          <a:prstGeom prst="rect">
            <a:avLst/>
          </a:prstGeom>
        </p:spPr>
      </p:pic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A408354-B245-E445-B347-E4B7ED4EC8A5}"/>
              </a:ext>
            </a:extLst>
          </p:cNvPr>
          <p:cNvGrpSpPr/>
          <p:nvPr/>
        </p:nvGrpSpPr>
        <p:grpSpPr>
          <a:xfrm>
            <a:off x="4990452" y="2557771"/>
            <a:ext cx="3950801" cy="263766"/>
            <a:chOff x="4990452" y="2557771"/>
            <a:chExt cx="3950801" cy="263766"/>
          </a:xfrm>
        </p:grpSpPr>
        <p:sp>
          <p:nvSpPr>
            <p:cNvPr id="85" name="Rechteck 84">
              <a:extLst>
                <a:ext uri="{FF2B5EF4-FFF2-40B4-BE49-F238E27FC236}">
                  <a16:creationId xmlns:a16="http://schemas.microsoft.com/office/drawing/2014/main" id="{D4C48D8D-BE4D-8B45-8D26-5EEE4C715561}"/>
                </a:ext>
              </a:extLst>
            </p:cNvPr>
            <p:cNvSpPr/>
            <p:nvPr/>
          </p:nvSpPr>
          <p:spPr>
            <a:xfrm>
              <a:off x="4990452" y="2557771"/>
              <a:ext cx="2292090" cy="263766"/>
            </a:xfrm>
            <a:prstGeom prst="rect">
              <a:avLst/>
            </a:prstGeom>
            <a:solidFill>
              <a:srgbClr val="BED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7" name="Grafik 16" descr="Ein Bild, das Platz enthält.&#10;&#10;Automatisch generierte Beschreibung">
              <a:extLst>
                <a:ext uri="{FF2B5EF4-FFF2-40B4-BE49-F238E27FC236}">
                  <a16:creationId xmlns:a16="http://schemas.microsoft.com/office/drawing/2014/main" id="{BD32570D-171D-EA47-9944-91FF83FD1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73088" y="2558254"/>
              <a:ext cx="1868165" cy="262800"/>
            </a:xfrm>
            <a:prstGeom prst="rect">
              <a:avLst/>
            </a:prstGeom>
          </p:spPr>
        </p:pic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E4012953-FB07-2346-A25C-ECB95578B1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462" y="2420857"/>
            <a:ext cx="9165044" cy="54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6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arte enthält.&#10;&#10;Automatisch generierte Beschreibung">
            <a:extLst>
              <a:ext uri="{FF2B5EF4-FFF2-40B4-BE49-F238E27FC236}">
                <a16:creationId xmlns:a16="http://schemas.microsoft.com/office/drawing/2014/main" id="{395CD3D8-4624-A34C-B98C-7F6FA216F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31" y="1330442"/>
            <a:ext cx="4046400" cy="20998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F63877-0B46-CD42-B43F-24611A04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 dirty="0"/>
              <a:t>Bundling Academia</a:t>
            </a:r>
            <a:br>
              <a:rPr lang="en-GB" dirty="0"/>
            </a:br>
            <a:r>
              <a:rPr lang="en-GB" sz="2200" b="0" dirty="0"/>
              <a:t>in Austria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4F53D11-DE36-6345-A912-7A346C3FAC1A}"/>
              </a:ext>
            </a:extLst>
          </p:cNvPr>
          <p:cNvSpPr/>
          <p:nvPr/>
        </p:nvSpPr>
        <p:spPr>
          <a:xfrm>
            <a:off x="628650" y="3756779"/>
            <a:ext cx="86088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AEB5"/>
              </a:buClr>
              <a:buFont typeface="Arial" charset="0"/>
              <a:buChar char="•"/>
            </a:pP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Strong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academic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core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formed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by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shareholder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Universities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00AEB5"/>
              </a:buClr>
              <a:buFont typeface="Arial" charset="0"/>
              <a:buChar char="•"/>
            </a:pP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Personnel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embedded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in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academic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working</a:t>
            </a:r>
            <a:r>
              <a:rPr lang="de-DE" dirty="0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 </a:t>
            </a:r>
            <a:r>
              <a:rPr lang="de-DE" dirty="0" err="1">
                <a:solidFill>
                  <a:srgbClr val="4D4D4C"/>
                </a:solidFill>
                <a:latin typeface="Helvetica"/>
                <a:ea typeface="Lucida Sans" charset="0"/>
                <a:cs typeface="Helvetica"/>
              </a:rPr>
              <a:t>groups</a:t>
            </a:r>
            <a:endParaRPr lang="de-DE" dirty="0">
              <a:solidFill>
                <a:srgbClr val="4D4D4C"/>
              </a:solidFill>
              <a:latin typeface="Helvetica"/>
              <a:ea typeface="Lucida Sans" charset="0"/>
              <a:cs typeface="Helvetica"/>
            </a:endParaRPr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9089724A-57D8-144B-B739-ADF4E9F816B7}"/>
              </a:ext>
            </a:extLst>
          </p:cNvPr>
          <p:cNvGrpSpPr/>
          <p:nvPr/>
        </p:nvGrpSpPr>
        <p:grpSpPr>
          <a:xfrm>
            <a:off x="5222970" y="1234893"/>
            <a:ext cx="5232434" cy="2770454"/>
            <a:chOff x="5232302" y="1200689"/>
            <a:chExt cx="5232434" cy="2770454"/>
          </a:xfrm>
        </p:grpSpPr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8A137F1A-944E-2948-BA28-FA7D6B5EDB28}"/>
                </a:ext>
              </a:extLst>
            </p:cNvPr>
            <p:cNvSpPr/>
            <p:nvPr/>
          </p:nvSpPr>
          <p:spPr>
            <a:xfrm>
              <a:off x="5232302" y="1200689"/>
              <a:ext cx="523243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s-IS" altLang="x-none" sz="1400" dirty="0">
                  <a:solidFill>
                    <a:srgbClr val="4D4D4C"/>
                  </a:solidFill>
                  <a:latin typeface="Helvetica" charset="0"/>
                  <a:ea typeface="Helvetica" charset="0"/>
                  <a:cs typeface="Helvetica" charset="0"/>
                </a:rPr>
                <a:t>Additional locations of </a:t>
              </a:r>
            </a:p>
            <a:p>
              <a:r>
                <a:rPr lang="is-IS" altLang="x-none" sz="1400" dirty="0">
                  <a:solidFill>
                    <a:srgbClr val="4D4D4C"/>
                  </a:solidFill>
                  <a:latin typeface="Helvetica" charset="0"/>
                  <a:ea typeface="Helvetica" charset="0"/>
                  <a:cs typeface="Helvetica" charset="0"/>
                </a:rPr>
                <a:t>Key researchers: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5A966B6A-4104-EA4F-B205-6746075A396B}"/>
                </a:ext>
              </a:extLst>
            </p:cNvPr>
            <p:cNvSpPr/>
            <p:nvPr/>
          </p:nvSpPr>
          <p:spPr>
            <a:xfrm>
              <a:off x="5232302" y="1724374"/>
              <a:ext cx="5232434" cy="2246769"/>
            </a:xfrm>
            <a:prstGeom prst="rect">
              <a:avLst/>
            </a:prstGeom>
          </p:spPr>
          <p:txBody>
            <a:bodyPr wrap="square" numCol="1">
              <a:spAutoFit/>
            </a:bodyPr>
            <a:lstStyle/>
            <a:p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Belgium</a:t>
              </a:r>
            </a:p>
            <a:p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Germany</a:t>
              </a:r>
            </a:p>
            <a:p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Italy</a:t>
              </a:r>
              <a:b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</a:br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Poland</a:t>
              </a:r>
              <a:b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</a:br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Portugal</a:t>
              </a:r>
            </a:p>
            <a:p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Slovenia</a:t>
              </a:r>
            </a:p>
            <a:p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Spain</a:t>
              </a:r>
            </a:p>
            <a:p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Sweden</a:t>
              </a:r>
              <a:b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</a:br>
              <a:r>
                <a:rPr lang="is-IS" altLang="x-none" sz="1400" dirty="0">
                  <a:solidFill>
                    <a:srgbClr val="00AEB5"/>
                  </a:solidFill>
                  <a:latin typeface="Helvetica" charset="0"/>
                  <a:ea typeface="Helvetica" charset="0"/>
                  <a:cs typeface="Helvetica" charset="0"/>
                </a:rPr>
                <a:t>• Thailand</a:t>
              </a:r>
            </a:p>
            <a:p>
              <a:endParaRPr lang="en-GB" altLang="x-none" sz="1400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70C437E-1FC9-F34F-9F10-6DFC0C9C3B15}"/>
              </a:ext>
            </a:extLst>
          </p:cNvPr>
          <p:cNvGrpSpPr/>
          <p:nvPr/>
        </p:nvGrpSpPr>
        <p:grpSpPr>
          <a:xfrm>
            <a:off x="3765193" y="1541802"/>
            <a:ext cx="732972" cy="429920"/>
            <a:chOff x="3765193" y="1541802"/>
            <a:chExt cx="732972" cy="429920"/>
          </a:xfrm>
        </p:grpSpPr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B488DA45-B57C-DF43-9193-8501548EFD84}"/>
                </a:ext>
              </a:extLst>
            </p:cNvPr>
            <p:cNvSpPr txBox="1"/>
            <p:nvPr/>
          </p:nvSpPr>
          <p:spPr>
            <a:xfrm>
              <a:off x="3765193" y="1756278"/>
              <a:ext cx="7329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 err="1">
                  <a:solidFill>
                    <a:srgbClr val="4D4D4C"/>
                  </a:solidFill>
                  <a:latin typeface="+mj-lt"/>
                </a:rPr>
                <a:t>Tulln</a:t>
              </a:r>
              <a:endParaRPr lang="en-GB" sz="800" dirty="0">
                <a:solidFill>
                  <a:srgbClr val="4D4D4C"/>
                </a:solidFill>
                <a:latin typeface="+mj-lt"/>
              </a:endParaRPr>
            </a:p>
          </p:txBody>
        </p:sp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67128F01-F1F8-DD4C-AF0C-2DEC8B3E3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2321" y="1541802"/>
              <a:ext cx="191408" cy="255210"/>
            </a:xfrm>
            <a:prstGeom prst="rect">
              <a:avLst/>
            </a:prstGeom>
          </p:spPr>
        </p:pic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997FFC-2D76-1E46-B0B1-DDA4D323C09B}"/>
              </a:ext>
            </a:extLst>
          </p:cNvPr>
          <p:cNvGrpSpPr/>
          <p:nvPr/>
        </p:nvGrpSpPr>
        <p:grpSpPr>
          <a:xfrm>
            <a:off x="3991165" y="1693852"/>
            <a:ext cx="732972" cy="417768"/>
            <a:chOff x="3991165" y="1693852"/>
            <a:chExt cx="732972" cy="417768"/>
          </a:xfrm>
        </p:grpSpPr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A800BFF1-D860-7945-AB1E-6875654BF170}"/>
                </a:ext>
              </a:extLst>
            </p:cNvPr>
            <p:cNvSpPr txBox="1"/>
            <p:nvPr/>
          </p:nvSpPr>
          <p:spPr>
            <a:xfrm>
              <a:off x="3991165" y="1896176"/>
              <a:ext cx="7329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>
                  <a:solidFill>
                    <a:srgbClr val="4D4D4C"/>
                  </a:solidFill>
                  <a:latin typeface="+mj-lt"/>
                </a:rPr>
                <a:t>Vienna</a:t>
              </a:r>
            </a:p>
          </p:txBody>
        </p: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1A85D9AE-47B5-F04A-A885-1D3B3E93B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4026" y="1693852"/>
              <a:ext cx="191408" cy="255210"/>
            </a:xfrm>
            <a:prstGeom prst="rect">
              <a:avLst/>
            </a:prstGeom>
          </p:spPr>
        </p:pic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E49679A3-94B2-FC42-9AD6-2411B2DA520E}"/>
              </a:ext>
            </a:extLst>
          </p:cNvPr>
          <p:cNvGrpSpPr/>
          <p:nvPr/>
        </p:nvGrpSpPr>
        <p:grpSpPr>
          <a:xfrm>
            <a:off x="3592849" y="2608190"/>
            <a:ext cx="732972" cy="423711"/>
            <a:chOff x="3592849" y="2608190"/>
            <a:chExt cx="732972" cy="423711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8402AA5B-FEF7-A84E-A481-03D0630C99E9}"/>
                </a:ext>
              </a:extLst>
            </p:cNvPr>
            <p:cNvSpPr txBox="1"/>
            <p:nvPr/>
          </p:nvSpPr>
          <p:spPr>
            <a:xfrm>
              <a:off x="3592849" y="2816457"/>
              <a:ext cx="7329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>
                  <a:solidFill>
                    <a:srgbClr val="4D4D4C"/>
                  </a:solidFill>
                  <a:latin typeface="+mj-lt"/>
                </a:rPr>
                <a:t>Graz</a:t>
              </a:r>
            </a:p>
          </p:txBody>
        </p:sp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061475C1-0BB5-6D4A-94DC-426EBE63E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8098" y="2608190"/>
              <a:ext cx="191408" cy="255210"/>
            </a:xfrm>
            <a:prstGeom prst="rect">
              <a:avLst/>
            </a:prstGeom>
          </p:spPr>
        </p:pic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41685A5-624A-444A-8DB4-4E12DB96A2ED}"/>
              </a:ext>
            </a:extLst>
          </p:cNvPr>
          <p:cNvGrpSpPr/>
          <p:nvPr/>
        </p:nvGrpSpPr>
        <p:grpSpPr>
          <a:xfrm>
            <a:off x="1438967" y="2603566"/>
            <a:ext cx="732972" cy="426413"/>
            <a:chOff x="1438967" y="2603566"/>
            <a:chExt cx="732972" cy="426413"/>
          </a:xfrm>
        </p:grpSpPr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9EE248F9-0D18-0E46-B393-B209DD427DC0}"/>
                </a:ext>
              </a:extLst>
            </p:cNvPr>
            <p:cNvSpPr txBox="1"/>
            <p:nvPr/>
          </p:nvSpPr>
          <p:spPr>
            <a:xfrm>
              <a:off x="1438967" y="2814535"/>
              <a:ext cx="7329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dirty="0">
                  <a:solidFill>
                    <a:srgbClr val="4D4D4C"/>
                  </a:solidFill>
                  <a:latin typeface="+mj-lt"/>
                </a:rPr>
                <a:t>Innsbruck</a:t>
              </a:r>
            </a:p>
          </p:txBody>
        </p:sp>
        <p:pic>
          <p:nvPicPr>
            <p:cNvPr id="44" name="Grafik 43">
              <a:extLst>
                <a:ext uri="{FF2B5EF4-FFF2-40B4-BE49-F238E27FC236}">
                  <a16:creationId xmlns:a16="http://schemas.microsoft.com/office/drawing/2014/main" id="{630568E9-CC8E-144A-AB36-A7DB4A075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4215" y="2603566"/>
              <a:ext cx="191408" cy="255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208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rafik 58">
            <a:extLst>
              <a:ext uri="{FF2B5EF4-FFF2-40B4-BE49-F238E27FC236}">
                <a16:creationId xmlns:a16="http://schemas.microsoft.com/office/drawing/2014/main" id="{FADE6C62-4EED-D04B-8973-27C30BD5D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971" y="2938966"/>
            <a:ext cx="684000" cy="684000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id="{9A9FEE7C-4739-2940-B2F5-2C278BF10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745" y="260174"/>
            <a:ext cx="684000" cy="684000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B6B2128A-29B2-7646-B667-094F5CF33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880" y="3841237"/>
            <a:ext cx="684000" cy="68400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78135DA3-CC51-2541-87FA-0733CF374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927" y="564099"/>
            <a:ext cx="2813862" cy="667851"/>
          </a:xfrm>
        </p:spPr>
        <p:txBody>
          <a:bodyPr/>
          <a:lstStyle/>
          <a:p>
            <a:r>
              <a:rPr lang="en-GB" dirty="0"/>
              <a:t>Our identity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3B2E5B5-D5B0-3F4F-AE4D-72FB3A6E3B2E}"/>
              </a:ext>
            </a:extLst>
          </p:cNvPr>
          <p:cNvGrpSpPr/>
          <p:nvPr/>
        </p:nvGrpSpPr>
        <p:grpSpPr>
          <a:xfrm>
            <a:off x="4751148" y="1162564"/>
            <a:ext cx="3369500" cy="926342"/>
            <a:chOff x="4751148" y="1162564"/>
            <a:chExt cx="3369500" cy="926342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5CF7199E-A950-4B4C-97E9-4DE2B516BBDE}"/>
                </a:ext>
              </a:extLst>
            </p:cNvPr>
            <p:cNvGrpSpPr/>
            <p:nvPr/>
          </p:nvGrpSpPr>
          <p:grpSpPr>
            <a:xfrm>
              <a:off x="4751148" y="1162564"/>
              <a:ext cx="926342" cy="926342"/>
              <a:chOff x="4790904" y="1129434"/>
              <a:chExt cx="926342" cy="926342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C56551F-8CE7-8A42-92FB-8039F6AB604D}"/>
                  </a:ext>
                </a:extLst>
              </p:cNvPr>
              <p:cNvSpPr/>
              <p:nvPr/>
            </p:nvSpPr>
            <p:spPr>
              <a:xfrm>
                <a:off x="4790904" y="1129434"/>
                <a:ext cx="926342" cy="926342"/>
              </a:xfrm>
              <a:prstGeom prst="ellipse">
                <a:avLst/>
              </a:prstGeom>
              <a:noFill/>
              <a:ln w="6350">
                <a:solidFill>
                  <a:srgbClr val="00AEB5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46879F90-B829-0545-BD42-8A431FAABF4A}"/>
                  </a:ext>
                </a:extLst>
              </p:cNvPr>
              <p:cNvSpPr txBox="1"/>
              <p:nvPr/>
            </p:nvSpPr>
            <p:spPr>
              <a:xfrm>
                <a:off x="4790904" y="1449795"/>
                <a:ext cx="9263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860"/>
                  </a:lnSpc>
                </a:pPr>
                <a:r>
                  <a:rPr lang="en-GB" sz="900" dirty="0">
                    <a:solidFill>
                      <a:srgbClr val="00AEB5"/>
                    </a:solidFill>
                  </a:rPr>
                  <a:t>SCIENTIFIC </a:t>
                </a:r>
              </a:p>
              <a:p>
                <a:pPr algn="ctr">
                  <a:lnSpc>
                    <a:spcPts val="860"/>
                  </a:lnSpc>
                </a:pPr>
                <a:r>
                  <a:rPr lang="en-GB" sz="900" dirty="0">
                    <a:solidFill>
                      <a:srgbClr val="00AEB5"/>
                    </a:solidFill>
                  </a:rPr>
                  <a:t>VALUE</a:t>
                </a:r>
              </a:p>
            </p:txBody>
          </p:sp>
        </p:grpSp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CF5635AF-CFFA-EC4B-80F8-204E4E37E826}"/>
                </a:ext>
              </a:extLst>
            </p:cNvPr>
            <p:cNvGrpSpPr/>
            <p:nvPr/>
          </p:nvGrpSpPr>
          <p:grpSpPr>
            <a:xfrm>
              <a:off x="5782422" y="1368159"/>
              <a:ext cx="2338226" cy="496362"/>
              <a:chOff x="5782422" y="1248891"/>
              <a:chExt cx="2338226" cy="496362"/>
            </a:xfrm>
          </p:grpSpPr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2EFBCD0D-B8D5-564C-989A-D4DAA5DE445D}"/>
                  </a:ext>
                </a:extLst>
              </p:cNvPr>
              <p:cNvSpPr/>
              <p:nvPr/>
            </p:nvSpPr>
            <p:spPr>
              <a:xfrm>
                <a:off x="5782422" y="1248891"/>
                <a:ext cx="2338226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171450" indent="-171450">
                  <a:lnSpc>
                    <a:spcPts val="1220"/>
                  </a:lnSpc>
                  <a:buClr>
                    <a:srgbClr val="00AEB5"/>
                  </a:buClr>
                  <a:buSzPct val="91000"/>
                  <a:buFont typeface="Arial" panose="020B0604020202020204" pitchFamily="34" charset="0"/>
                  <a:buChar char="•"/>
                </a:pP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Break 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scientific</a:t>
                </a: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ground</a:t>
                </a:r>
                <a:endParaRPr lang="de-AT" sz="1200" dirty="0">
                  <a:solidFill>
                    <a:srgbClr val="4D4D4C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" name="Rechteck 8">
                <a:extLst>
                  <a:ext uri="{FF2B5EF4-FFF2-40B4-BE49-F238E27FC236}">
                    <a16:creationId xmlns:a16="http://schemas.microsoft.com/office/drawing/2014/main" id="{4D39E27D-84C5-D34A-842F-0C01D04E9115}"/>
                  </a:ext>
                </a:extLst>
              </p:cNvPr>
              <p:cNvSpPr/>
              <p:nvPr/>
            </p:nvSpPr>
            <p:spPr>
              <a:xfrm>
                <a:off x="5782422" y="1499032"/>
                <a:ext cx="2338226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171450" indent="-171450">
                  <a:lnSpc>
                    <a:spcPts val="1220"/>
                  </a:lnSpc>
                  <a:buClr>
                    <a:srgbClr val="00AEB5"/>
                  </a:buClr>
                  <a:buSzPct val="91000"/>
                  <a:buFont typeface="Arial" panose="020B0604020202020204" pitchFamily="34" charset="0"/>
                  <a:buChar char="•"/>
                </a:pP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Generate</a:t>
                </a: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industrial</a:t>
                </a: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value</a:t>
                </a:r>
                <a:endParaRPr lang="de-AT" sz="1200" dirty="0">
                  <a:solidFill>
                    <a:srgbClr val="4D4D4C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C2DB4FB-39C4-244C-A4F9-461DC6DAF1BF}"/>
              </a:ext>
            </a:extLst>
          </p:cNvPr>
          <p:cNvGrpSpPr/>
          <p:nvPr/>
        </p:nvGrpSpPr>
        <p:grpSpPr>
          <a:xfrm>
            <a:off x="4751148" y="1885666"/>
            <a:ext cx="3369500" cy="926342"/>
            <a:chOff x="4751148" y="1885666"/>
            <a:chExt cx="3369500" cy="926342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351C7C5F-61D6-C943-BE34-8B9857D262F1}"/>
                </a:ext>
              </a:extLst>
            </p:cNvPr>
            <p:cNvGrpSpPr/>
            <p:nvPr/>
          </p:nvGrpSpPr>
          <p:grpSpPr>
            <a:xfrm>
              <a:off x="4751148" y="1885666"/>
              <a:ext cx="926342" cy="926342"/>
              <a:chOff x="4790904" y="1852536"/>
              <a:chExt cx="926342" cy="92634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F250821-3FD3-3640-96DE-BC71EFDE436B}"/>
                  </a:ext>
                </a:extLst>
              </p:cNvPr>
              <p:cNvSpPr/>
              <p:nvPr/>
            </p:nvSpPr>
            <p:spPr>
              <a:xfrm>
                <a:off x="4790904" y="1852536"/>
                <a:ext cx="926342" cy="926342"/>
              </a:xfrm>
              <a:prstGeom prst="ellipse">
                <a:avLst/>
              </a:prstGeom>
              <a:noFill/>
              <a:ln w="6350">
                <a:solidFill>
                  <a:srgbClr val="00AEB5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B970D3D4-51C5-F140-9577-89E401D6C17C}"/>
                  </a:ext>
                </a:extLst>
              </p:cNvPr>
              <p:cNvSpPr txBox="1"/>
              <p:nvPr/>
            </p:nvSpPr>
            <p:spPr>
              <a:xfrm>
                <a:off x="4790904" y="2172897"/>
                <a:ext cx="9263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860"/>
                  </a:lnSpc>
                </a:pPr>
                <a:r>
                  <a:rPr lang="en-GB" sz="900" dirty="0">
                    <a:solidFill>
                      <a:srgbClr val="00AEB5"/>
                    </a:solidFill>
                  </a:rPr>
                  <a:t>ECONOMIC </a:t>
                </a:r>
              </a:p>
              <a:p>
                <a:pPr algn="ctr">
                  <a:lnSpc>
                    <a:spcPts val="860"/>
                  </a:lnSpc>
                </a:pPr>
                <a:r>
                  <a:rPr lang="en-GB" sz="900" dirty="0">
                    <a:solidFill>
                      <a:srgbClr val="00AEB5"/>
                    </a:solidFill>
                  </a:rPr>
                  <a:t>VALUE</a:t>
                </a:r>
              </a:p>
            </p:txBody>
          </p: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136B4068-54BC-1542-B80D-93F2E1ABFBA1}"/>
                </a:ext>
              </a:extLst>
            </p:cNvPr>
            <p:cNvGrpSpPr/>
            <p:nvPr/>
          </p:nvGrpSpPr>
          <p:grpSpPr>
            <a:xfrm>
              <a:off x="5777306" y="2105462"/>
              <a:ext cx="2343342" cy="489474"/>
              <a:chOff x="5777306" y="1986194"/>
              <a:chExt cx="2343342" cy="489474"/>
            </a:xfrm>
          </p:grpSpPr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CAF6954E-B15E-7F40-80D7-C8447148A6C1}"/>
                  </a:ext>
                </a:extLst>
              </p:cNvPr>
              <p:cNvSpPr/>
              <p:nvPr/>
            </p:nvSpPr>
            <p:spPr>
              <a:xfrm>
                <a:off x="5782422" y="1986194"/>
                <a:ext cx="2338226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171450" indent="-171450">
                  <a:lnSpc>
                    <a:spcPts val="1220"/>
                  </a:lnSpc>
                  <a:buClr>
                    <a:srgbClr val="00AEB5"/>
                  </a:buClr>
                  <a:buSzPct val="91000"/>
                  <a:buFont typeface="Arial" panose="020B0604020202020204" pitchFamily="34" charset="0"/>
                  <a:buChar char="•"/>
                </a:pP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Fill</a:t>
                </a: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industrial</a:t>
                </a: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gaps</a:t>
                </a:r>
                <a:endParaRPr lang="de-AT" sz="1200" dirty="0">
                  <a:solidFill>
                    <a:srgbClr val="4D4D4C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4A738726-9E9C-1248-87CF-89366C62656D}"/>
                  </a:ext>
                </a:extLst>
              </p:cNvPr>
              <p:cNvSpPr/>
              <p:nvPr/>
            </p:nvSpPr>
            <p:spPr>
              <a:xfrm>
                <a:off x="5777306" y="2229447"/>
                <a:ext cx="2338226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171450" indent="-171450">
                  <a:lnSpc>
                    <a:spcPts val="1220"/>
                  </a:lnSpc>
                  <a:buClr>
                    <a:srgbClr val="00AEB5"/>
                  </a:buClr>
                  <a:buSzPct val="91000"/>
                  <a:buFont typeface="Arial" panose="020B0604020202020204" pitchFamily="34" charset="0"/>
                  <a:buChar char="•"/>
                </a:pP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Train 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next</a:t>
                </a: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 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generations</a:t>
                </a:r>
                <a:endParaRPr lang="de-AT" sz="1200" dirty="0">
                  <a:solidFill>
                    <a:srgbClr val="4D4D4C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73228750-8204-8043-A3EB-5982301C3B34}"/>
              </a:ext>
            </a:extLst>
          </p:cNvPr>
          <p:cNvGrpSpPr/>
          <p:nvPr/>
        </p:nvGrpSpPr>
        <p:grpSpPr>
          <a:xfrm>
            <a:off x="4751148" y="2593134"/>
            <a:ext cx="3364384" cy="926342"/>
            <a:chOff x="4751148" y="2593134"/>
            <a:chExt cx="3364384" cy="926342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3FFB0E70-4D36-A54F-957D-D88E75757FF4}"/>
                </a:ext>
              </a:extLst>
            </p:cNvPr>
            <p:cNvGrpSpPr/>
            <p:nvPr/>
          </p:nvGrpSpPr>
          <p:grpSpPr>
            <a:xfrm>
              <a:off x="4751148" y="2593134"/>
              <a:ext cx="926342" cy="926342"/>
              <a:chOff x="4790904" y="2560004"/>
              <a:chExt cx="926342" cy="92634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199AFBE-C400-2745-B541-AD17397B298C}"/>
                  </a:ext>
                </a:extLst>
              </p:cNvPr>
              <p:cNvSpPr/>
              <p:nvPr/>
            </p:nvSpPr>
            <p:spPr>
              <a:xfrm>
                <a:off x="4790904" y="2560004"/>
                <a:ext cx="926342" cy="926342"/>
              </a:xfrm>
              <a:prstGeom prst="ellipse">
                <a:avLst/>
              </a:prstGeom>
              <a:noFill/>
              <a:ln w="6350">
                <a:solidFill>
                  <a:srgbClr val="00AEB5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DE440ADF-B758-B045-B0D5-43D4C3EB94A3}"/>
                  </a:ext>
                </a:extLst>
              </p:cNvPr>
              <p:cNvSpPr txBox="1"/>
              <p:nvPr/>
            </p:nvSpPr>
            <p:spPr>
              <a:xfrm>
                <a:off x="4790904" y="2880365"/>
                <a:ext cx="926342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860"/>
                  </a:lnSpc>
                </a:pPr>
                <a:r>
                  <a:rPr lang="en-GB" sz="900" dirty="0">
                    <a:solidFill>
                      <a:srgbClr val="00AEB5"/>
                    </a:solidFill>
                  </a:rPr>
                  <a:t>SOCIETAL </a:t>
                </a:r>
              </a:p>
              <a:p>
                <a:pPr algn="ctr">
                  <a:lnSpc>
                    <a:spcPts val="860"/>
                  </a:lnSpc>
                </a:pPr>
                <a:r>
                  <a:rPr lang="en-GB" sz="900" dirty="0">
                    <a:solidFill>
                      <a:srgbClr val="00AEB5"/>
                    </a:solidFill>
                  </a:rPr>
                  <a:t>VALUE</a:t>
                </a:r>
              </a:p>
            </p:txBody>
          </p:sp>
        </p:grp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90C32F97-9FC5-1E44-B522-B19B0314E1CB}"/>
                </a:ext>
              </a:extLst>
            </p:cNvPr>
            <p:cNvGrpSpPr/>
            <p:nvPr/>
          </p:nvGrpSpPr>
          <p:grpSpPr>
            <a:xfrm>
              <a:off x="5777306" y="2791011"/>
              <a:ext cx="2338226" cy="488221"/>
              <a:chOff x="5777306" y="2671743"/>
              <a:chExt cx="2338226" cy="488221"/>
            </a:xfrm>
          </p:grpSpPr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2254F8C5-CB10-844F-8090-1E4A45DC3380}"/>
                  </a:ext>
                </a:extLst>
              </p:cNvPr>
              <p:cNvSpPr/>
              <p:nvPr/>
            </p:nvSpPr>
            <p:spPr>
              <a:xfrm>
                <a:off x="5777306" y="2671743"/>
                <a:ext cx="2338226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171450" indent="-171450">
                  <a:lnSpc>
                    <a:spcPts val="1220"/>
                  </a:lnSpc>
                  <a:buClr>
                    <a:srgbClr val="00AEB5"/>
                  </a:buClr>
                  <a:buSzPct val="91000"/>
                  <a:buFont typeface="Arial" panose="020B0604020202020204" pitchFamily="34" charset="0"/>
                  <a:buChar char="•"/>
                </a:pP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Create regional 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impact</a:t>
                </a:r>
                <a:endParaRPr lang="de-AT" sz="1200" dirty="0">
                  <a:solidFill>
                    <a:srgbClr val="4D4D4C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4668A83E-52BB-DE4B-B0E6-69CB3215789E}"/>
                  </a:ext>
                </a:extLst>
              </p:cNvPr>
              <p:cNvSpPr/>
              <p:nvPr/>
            </p:nvSpPr>
            <p:spPr>
              <a:xfrm>
                <a:off x="5777306" y="2913743"/>
                <a:ext cx="2338226" cy="24622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171450" indent="-171450">
                  <a:lnSpc>
                    <a:spcPts val="1220"/>
                  </a:lnSpc>
                  <a:buClr>
                    <a:srgbClr val="00AEB5"/>
                  </a:buClr>
                  <a:buSzPct val="91000"/>
                  <a:buFont typeface="Arial" panose="020B0604020202020204" pitchFamily="34" charset="0"/>
                  <a:buChar char="•"/>
                </a:pPr>
                <a:r>
                  <a:rPr lang="de-AT" sz="1200" dirty="0">
                    <a:solidFill>
                      <a:srgbClr val="4D4D4C"/>
                    </a:solidFill>
                    <a:latin typeface="Arial" panose="020B0604020202020204" pitchFamily="34" charset="0"/>
                  </a:rPr>
                  <a:t>Live international </a:t>
                </a:r>
                <a:r>
                  <a:rPr lang="de-AT" sz="1200" dirty="0" err="1">
                    <a:solidFill>
                      <a:srgbClr val="4D4D4C"/>
                    </a:solidFill>
                    <a:latin typeface="Arial" panose="020B0604020202020204" pitchFamily="34" charset="0"/>
                  </a:rPr>
                  <a:t>community</a:t>
                </a:r>
                <a:endParaRPr lang="de-AT" sz="1200" dirty="0">
                  <a:solidFill>
                    <a:srgbClr val="4D4D4C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9067C999-2C15-1444-BFD6-8CBB06725900}"/>
              </a:ext>
            </a:extLst>
          </p:cNvPr>
          <p:cNvGrpSpPr/>
          <p:nvPr/>
        </p:nvGrpSpPr>
        <p:grpSpPr>
          <a:xfrm>
            <a:off x="2666275" y="1864521"/>
            <a:ext cx="1407600" cy="1407600"/>
            <a:chOff x="2799927" y="1445959"/>
            <a:chExt cx="1407600" cy="14076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E756C35-BF00-C746-BCE7-8D689991467B}"/>
                </a:ext>
              </a:extLst>
            </p:cNvPr>
            <p:cNvSpPr/>
            <p:nvPr/>
          </p:nvSpPr>
          <p:spPr>
            <a:xfrm>
              <a:off x="2799927" y="1445959"/>
              <a:ext cx="1407600" cy="1407600"/>
            </a:xfrm>
            <a:prstGeom prst="ellipse">
              <a:avLst/>
            </a:prstGeom>
            <a:solidFill>
              <a:srgbClr val="E3EAB8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7A4CFA4-0A92-684A-BAE0-2EED2240C938}"/>
                </a:ext>
              </a:extLst>
            </p:cNvPr>
            <p:cNvSpPr/>
            <p:nvPr/>
          </p:nvSpPr>
          <p:spPr>
            <a:xfrm>
              <a:off x="2961508" y="1607540"/>
              <a:ext cx="1084438" cy="1084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27CDE5A4-9DFF-F042-BDE2-F67204AE90AD}"/>
                </a:ext>
              </a:extLst>
            </p:cNvPr>
            <p:cNvSpPr txBox="1"/>
            <p:nvPr/>
          </p:nvSpPr>
          <p:spPr>
            <a:xfrm>
              <a:off x="2961508" y="2181655"/>
              <a:ext cx="1084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" cap="all" dirty="0">
                  <a:solidFill>
                    <a:srgbClr val="4D4D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Austrian Centre </a:t>
              </a:r>
            </a:p>
            <a:p>
              <a:pPr algn="ctr"/>
              <a:r>
                <a:rPr lang="en-GB" sz="600" cap="all" dirty="0">
                  <a:solidFill>
                    <a:srgbClr val="4D4D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Industrial </a:t>
              </a:r>
            </a:p>
            <a:p>
              <a:pPr algn="ctr"/>
              <a:r>
                <a:rPr lang="en-GB" sz="600" cap="all" dirty="0">
                  <a:solidFill>
                    <a:srgbClr val="4D4D4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Biotechnology</a:t>
              </a:r>
            </a:p>
          </p:txBody>
        </p:sp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id="{CC684C37-87FC-3F4F-9119-1D033F8D4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88131" y="1507433"/>
              <a:ext cx="975817" cy="638293"/>
            </a:xfrm>
            <a:prstGeom prst="rect">
              <a:avLst/>
            </a:prstGeom>
          </p:spPr>
        </p:pic>
      </p:grpSp>
      <p:sp>
        <p:nvSpPr>
          <p:cNvPr id="56" name="Textfeld 55">
            <a:extLst>
              <a:ext uri="{FF2B5EF4-FFF2-40B4-BE49-F238E27FC236}">
                <a16:creationId xmlns:a16="http://schemas.microsoft.com/office/drawing/2014/main" id="{F35B91DF-FFA4-C34F-9C0B-BAC727056CFD}"/>
              </a:ext>
            </a:extLst>
          </p:cNvPr>
          <p:cNvSpPr txBox="1"/>
          <p:nvPr/>
        </p:nvSpPr>
        <p:spPr>
          <a:xfrm>
            <a:off x="3656811" y="4580334"/>
            <a:ext cx="684000" cy="14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700" dirty="0">
                <a:solidFill>
                  <a:srgbClr val="A8A6A6"/>
                </a:solidFill>
              </a:rPr>
              <a:t>SOCIETY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42323FB8-7885-5249-889E-2E6724768474}"/>
              </a:ext>
            </a:extLst>
          </p:cNvPr>
          <p:cNvSpPr txBox="1"/>
          <p:nvPr/>
        </p:nvSpPr>
        <p:spPr>
          <a:xfrm>
            <a:off x="1434335" y="3678994"/>
            <a:ext cx="684000" cy="14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700" dirty="0">
                <a:solidFill>
                  <a:srgbClr val="A8A6A6"/>
                </a:solidFill>
              </a:rPr>
              <a:t>INDUSTRY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B6187586-2D02-F546-ABE9-4AE31ABDF8AF}"/>
              </a:ext>
            </a:extLst>
          </p:cNvPr>
          <p:cNvSpPr txBox="1"/>
          <p:nvPr/>
        </p:nvSpPr>
        <p:spPr>
          <a:xfrm>
            <a:off x="2825859" y="1000501"/>
            <a:ext cx="684000" cy="14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700" dirty="0">
                <a:solidFill>
                  <a:srgbClr val="A8A6A6"/>
                </a:solidFill>
              </a:rPr>
              <a:t>ACADEMIA</a:t>
            </a:r>
          </a:p>
        </p:txBody>
      </p: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36FD464F-1643-FA4F-BABE-6F9A93108773}"/>
              </a:ext>
            </a:extLst>
          </p:cNvPr>
          <p:cNvGrpSpPr/>
          <p:nvPr/>
        </p:nvGrpSpPr>
        <p:grpSpPr>
          <a:xfrm>
            <a:off x="2529648" y="3027031"/>
            <a:ext cx="3605386" cy="4240800"/>
            <a:chOff x="2529648" y="3027031"/>
            <a:chExt cx="3605386" cy="4240800"/>
          </a:xfrm>
        </p:grpSpPr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E7C885DD-CB86-8142-BD3A-2BA6EAC25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9566153">
              <a:off x="2529648" y="3027031"/>
              <a:ext cx="3605386" cy="4240800"/>
            </a:xfrm>
            <a:prstGeom prst="rect">
              <a:avLst/>
            </a:prstGeom>
          </p:spPr>
        </p:pic>
        <p:grpSp>
          <p:nvGrpSpPr>
            <p:cNvPr id="69" name="Gruppieren 68">
              <a:extLst>
                <a:ext uri="{FF2B5EF4-FFF2-40B4-BE49-F238E27FC236}">
                  <a16:creationId xmlns:a16="http://schemas.microsoft.com/office/drawing/2014/main" id="{CCEC5B8B-A17C-B041-B8FD-0FBEA804B5E1}"/>
                </a:ext>
              </a:extLst>
            </p:cNvPr>
            <p:cNvGrpSpPr/>
            <p:nvPr/>
          </p:nvGrpSpPr>
          <p:grpSpPr>
            <a:xfrm>
              <a:off x="3655880" y="3841237"/>
              <a:ext cx="684000" cy="879661"/>
              <a:chOff x="3655880" y="3841237"/>
              <a:chExt cx="684000" cy="879661"/>
            </a:xfrm>
          </p:grpSpPr>
          <p:pic>
            <p:nvPicPr>
              <p:cNvPr id="53" name="Grafik 52">
                <a:extLst>
                  <a:ext uri="{FF2B5EF4-FFF2-40B4-BE49-F238E27FC236}">
                    <a16:creationId xmlns:a16="http://schemas.microsoft.com/office/drawing/2014/main" id="{0E1D46C2-5216-7145-A9F9-9E54EEC5DE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55880" y="3841237"/>
                <a:ext cx="684000" cy="684000"/>
              </a:xfrm>
              <a:prstGeom prst="rect">
                <a:avLst/>
              </a:prstGeom>
            </p:spPr>
          </p:pic>
          <p:sp>
            <p:nvSpPr>
              <p:cNvPr id="62" name="Textfeld 61">
                <a:extLst>
                  <a:ext uri="{FF2B5EF4-FFF2-40B4-BE49-F238E27FC236}">
                    <a16:creationId xmlns:a16="http://schemas.microsoft.com/office/drawing/2014/main" id="{C455E4DC-F36F-324C-BAAE-92B9D0E1652B}"/>
                  </a:ext>
                </a:extLst>
              </p:cNvPr>
              <p:cNvSpPr txBox="1"/>
              <p:nvPr/>
            </p:nvSpPr>
            <p:spPr>
              <a:xfrm>
                <a:off x="3655880" y="4576898"/>
                <a:ext cx="684000" cy="144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00ABAD"/>
                    </a:solidFill>
                  </a:rPr>
                  <a:t>SOCIETY</a:t>
                </a:r>
              </a:p>
            </p:txBody>
          </p:sp>
        </p:grp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D500B1FD-2186-E242-A4D5-00E5C5330FE7}"/>
              </a:ext>
            </a:extLst>
          </p:cNvPr>
          <p:cNvGrpSpPr/>
          <p:nvPr/>
        </p:nvGrpSpPr>
        <p:grpSpPr>
          <a:xfrm>
            <a:off x="-1319757" y="1767148"/>
            <a:ext cx="4240800" cy="3605386"/>
            <a:chOff x="-1319757" y="1767148"/>
            <a:chExt cx="4240800" cy="3605386"/>
          </a:xfrm>
        </p:grpSpPr>
        <p:pic>
          <p:nvPicPr>
            <p:cNvPr id="72" name="Grafik 71">
              <a:extLst>
                <a:ext uri="{FF2B5EF4-FFF2-40B4-BE49-F238E27FC236}">
                  <a16:creationId xmlns:a16="http://schemas.microsoft.com/office/drawing/2014/main" id="{7CA294ED-969F-A345-AB25-E94A40F38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4119796">
              <a:off x="-1002050" y="1449441"/>
              <a:ext cx="3605386" cy="4240800"/>
            </a:xfrm>
            <a:prstGeom prst="rect">
              <a:avLst/>
            </a:prstGeom>
          </p:spPr>
        </p:pic>
        <p:grpSp>
          <p:nvGrpSpPr>
            <p:cNvPr id="67" name="Gruppieren 66">
              <a:extLst>
                <a:ext uri="{FF2B5EF4-FFF2-40B4-BE49-F238E27FC236}">
                  <a16:creationId xmlns:a16="http://schemas.microsoft.com/office/drawing/2014/main" id="{4BA0E046-7B20-0A45-9D48-CBF5825222C7}"/>
                </a:ext>
              </a:extLst>
            </p:cNvPr>
            <p:cNvGrpSpPr/>
            <p:nvPr/>
          </p:nvGrpSpPr>
          <p:grpSpPr>
            <a:xfrm>
              <a:off x="1433404" y="2938966"/>
              <a:ext cx="705930" cy="880592"/>
              <a:chOff x="1433404" y="2938966"/>
              <a:chExt cx="705930" cy="880592"/>
            </a:xfrm>
          </p:grpSpPr>
          <p:pic>
            <p:nvPicPr>
              <p:cNvPr id="55" name="Grafik 54">
                <a:extLst>
                  <a:ext uri="{FF2B5EF4-FFF2-40B4-BE49-F238E27FC236}">
                    <a16:creationId xmlns:a16="http://schemas.microsoft.com/office/drawing/2014/main" id="{6DC8A46E-71B8-474B-BAEC-E3CDA05C84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55334" y="2938966"/>
                <a:ext cx="684000" cy="684000"/>
              </a:xfrm>
              <a:prstGeom prst="rect">
                <a:avLst/>
              </a:prstGeom>
            </p:spPr>
          </p:pic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D3ADE9F6-B1FE-5B41-967F-275D2313D2BA}"/>
                  </a:ext>
                </a:extLst>
              </p:cNvPr>
              <p:cNvSpPr txBox="1"/>
              <p:nvPr/>
            </p:nvSpPr>
            <p:spPr>
              <a:xfrm>
                <a:off x="1433404" y="3675558"/>
                <a:ext cx="684000" cy="144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00ABAD"/>
                    </a:solidFill>
                  </a:rPr>
                  <a:t>INDUSTRY</a:t>
                </a:r>
              </a:p>
            </p:txBody>
          </p:sp>
        </p:grp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2867F165-8D61-D14C-AC4B-B5A2D07EA2C8}"/>
              </a:ext>
            </a:extLst>
          </p:cNvPr>
          <p:cNvGrpSpPr/>
          <p:nvPr/>
        </p:nvGrpSpPr>
        <p:grpSpPr>
          <a:xfrm>
            <a:off x="1196298" y="-2283715"/>
            <a:ext cx="3605386" cy="4240800"/>
            <a:chOff x="1196298" y="-2283715"/>
            <a:chExt cx="3605386" cy="4240800"/>
          </a:xfrm>
        </p:grpSpPr>
        <p:pic>
          <p:nvPicPr>
            <p:cNvPr id="71" name="Grafik 70">
              <a:extLst>
                <a:ext uri="{FF2B5EF4-FFF2-40B4-BE49-F238E27FC236}">
                  <a16:creationId xmlns:a16="http://schemas.microsoft.com/office/drawing/2014/main" id="{CC7DC1F9-6915-0D49-9612-B8741FF2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338852">
              <a:off x="1196298" y="-2283715"/>
              <a:ext cx="3605386" cy="4240800"/>
            </a:xfrm>
            <a:prstGeom prst="rect">
              <a:avLst/>
            </a:prstGeom>
          </p:spPr>
        </p:pic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1A1BD29E-B5AA-F44D-A8A4-C7CBD3D8C9E2}"/>
                </a:ext>
              </a:extLst>
            </p:cNvPr>
            <p:cNvGrpSpPr/>
            <p:nvPr/>
          </p:nvGrpSpPr>
          <p:grpSpPr>
            <a:xfrm>
              <a:off x="2824928" y="260383"/>
              <a:ext cx="698007" cy="880682"/>
              <a:chOff x="2824928" y="260383"/>
              <a:chExt cx="698007" cy="880682"/>
            </a:xfrm>
          </p:grpSpPr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CAF8B3EC-E49B-AD4D-A4A7-D2103C37B917}"/>
                  </a:ext>
                </a:extLst>
              </p:cNvPr>
              <p:cNvSpPr txBox="1"/>
              <p:nvPr/>
            </p:nvSpPr>
            <p:spPr>
              <a:xfrm>
                <a:off x="2824928" y="997065"/>
                <a:ext cx="684000" cy="144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00ABAD"/>
                    </a:solidFill>
                  </a:rPr>
                  <a:t>ACADEMIA</a:t>
                </a:r>
              </a:p>
            </p:txBody>
          </p:sp>
          <p:pic>
            <p:nvPicPr>
              <p:cNvPr id="66" name="Grafik 65">
                <a:extLst>
                  <a:ext uri="{FF2B5EF4-FFF2-40B4-BE49-F238E27FC236}">
                    <a16:creationId xmlns:a16="http://schemas.microsoft.com/office/drawing/2014/main" id="{1AF44AAD-FA2E-8D40-A277-8D0722D152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38935" y="260383"/>
                <a:ext cx="684000" cy="684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9764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F0DEF51-8952-3742-AF97-57ED3A217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95" y="2200768"/>
            <a:ext cx="1331434" cy="1331434"/>
          </a:xfrm>
          <a:prstGeom prst="rect">
            <a:avLst/>
          </a:prstGeom>
        </p:spPr>
      </p:pic>
      <p:sp>
        <p:nvSpPr>
          <p:cNvPr id="197" name="Oval 196">
            <a:extLst>
              <a:ext uri="{FF2B5EF4-FFF2-40B4-BE49-F238E27FC236}">
                <a16:creationId xmlns:a16="http://schemas.microsoft.com/office/drawing/2014/main" id="{3E70953D-7CDA-0447-83DC-20625CAE73F2}"/>
              </a:ext>
            </a:extLst>
          </p:cNvPr>
          <p:cNvSpPr/>
          <p:nvPr/>
        </p:nvSpPr>
        <p:spPr>
          <a:xfrm>
            <a:off x="5456966" y="1083993"/>
            <a:ext cx="2786936" cy="2786936"/>
          </a:xfrm>
          <a:prstGeom prst="ellipse">
            <a:avLst/>
          </a:prstGeom>
          <a:solidFill>
            <a:srgbClr val="E0F7F7">
              <a:alpha val="5373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F63877-0B46-CD42-B43F-24611A04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4525851" cy="994172"/>
          </a:xfrm>
        </p:spPr>
        <p:txBody>
          <a:bodyPr anchor="t">
            <a:normAutofit/>
          </a:bodyPr>
          <a:lstStyle/>
          <a:p>
            <a:r>
              <a:rPr lang="en-GB" dirty="0"/>
              <a:t>What makes us different:</a:t>
            </a:r>
            <a:br>
              <a:rPr lang="en-GB" dirty="0"/>
            </a:br>
            <a:r>
              <a:rPr lang="en-GB" sz="2400" b="0" dirty="0"/>
              <a:t>One stop shop for industry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4540BF41-CF33-D649-A483-6F2DEC00586E}"/>
              </a:ext>
            </a:extLst>
          </p:cNvPr>
          <p:cNvSpPr txBox="1"/>
          <p:nvPr/>
        </p:nvSpPr>
        <p:spPr>
          <a:xfrm>
            <a:off x="2856016" y="2673917"/>
            <a:ext cx="26228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Great expertise: </a:t>
            </a:r>
          </a:p>
          <a:p>
            <a:r>
              <a:rPr lang="en-GB" sz="1000" dirty="0"/>
              <a:t>top technical skills in </a:t>
            </a:r>
          </a:p>
          <a:p>
            <a:r>
              <a:rPr lang="en-GB" sz="1000" dirty="0"/>
              <a:t>biotech &amp; biomedical research</a:t>
            </a:r>
          </a:p>
          <a:p>
            <a:endParaRPr lang="en-GB" sz="1000" dirty="0"/>
          </a:p>
          <a:p>
            <a:r>
              <a:rPr lang="en-GB" sz="1000" b="1" dirty="0"/>
              <a:t>Excellent service: </a:t>
            </a:r>
          </a:p>
          <a:p>
            <a:r>
              <a:rPr lang="en-GB" sz="1000" dirty="0"/>
              <a:t>Processing of contracts </a:t>
            </a:r>
          </a:p>
          <a:p>
            <a:r>
              <a:rPr lang="en-GB" sz="1000" dirty="0"/>
              <a:t>(IP, confidentiality …) only with acib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AF19C34-6D7A-9B47-AC5F-9E935C3F17A7}"/>
              </a:ext>
            </a:extLst>
          </p:cNvPr>
          <p:cNvSpPr/>
          <p:nvPr/>
        </p:nvSpPr>
        <p:spPr>
          <a:xfrm>
            <a:off x="4752770" y="1744970"/>
            <a:ext cx="1463599" cy="14635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7EC4924-FDD8-F44D-BA94-9149C382E227}"/>
              </a:ext>
            </a:extLst>
          </p:cNvPr>
          <p:cNvSpPr/>
          <p:nvPr/>
        </p:nvSpPr>
        <p:spPr>
          <a:xfrm>
            <a:off x="4447650" y="1439850"/>
            <a:ext cx="2073838" cy="20738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6EF23D-DFE3-4C4D-87D3-7F2B089A0038}"/>
              </a:ext>
            </a:extLst>
          </p:cNvPr>
          <p:cNvSpPr/>
          <p:nvPr/>
        </p:nvSpPr>
        <p:spPr>
          <a:xfrm>
            <a:off x="6282352" y="1885023"/>
            <a:ext cx="1180454" cy="11804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704DF1EA-FCE5-E142-9D86-F8CED24590DD}"/>
              </a:ext>
            </a:extLst>
          </p:cNvPr>
          <p:cNvGrpSpPr/>
          <p:nvPr/>
        </p:nvGrpSpPr>
        <p:grpSpPr>
          <a:xfrm>
            <a:off x="5336145" y="1014688"/>
            <a:ext cx="2980926" cy="2898332"/>
            <a:chOff x="5751865" y="1760217"/>
            <a:chExt cx="2243501" cy="2181339"/>
          </a:xfrm>
        </p:grpSpPr>
        <p:grpSp>
          <p:nvGrpSpPr>
            <p:cNvPr id="104" name="Gruppieren 103">
              <a:extLst>
                <a:ext uri="{FF2B5EF4-FFF2-40B4-BE49-F238E27FC236}">
                  <a16:creationId xmlns:a16="http://schemas.microsoft.com/office/drawing/2014/main" id="{B5A395C9-490D-514D-9F12-E0DD31B2DF35}"/>
                </a:ext>
              </a:extLst>
            </p:cNvPr>
            <p:cNvGrpSpPr/>
            <p:nvPr/>
          </p:nvGrpSpPr>
          <p:grpSpPr>
            <a:xfrm>
              <a:off x="6345451" y="1760217"/>
              <a:ext cx="317810" cy="317810"/>
              <a:chOff x="6345451" y="1760217"/>
              <a:chExt cx="317810" cy="317810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61913E72-82F7-7349-8AA3-C8DFBCBDB14B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8" name="Grafik 107">
                <a:extLst>
                  <a:ext uri="{FF2B5EF4-FFF2-40B4-BE49-F238E27FC236}">
                    <a16:creationId xmlns:a16="http://schemas.microsoft.com/office/drawing/2014/main" id="{E8350473-DC18-DF4D-9F97-E6EF3C7EEC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09" name="Gruppieren 108">
              <a:extLst>
                <a:ext uri="{FF2B5EF4-FFF2-40B4-BE49-F238E27FC236}">
                  <a16:creationId xmlns:a16="http://schemas.microsoft.com/office/drawing/2014/main" id="{BDF53AE8-A647-1D4C-AF8C-343374AC0E04}"/>
                </a:ext>
              </a:extLst>
            </p:cNvPr>
            <p:cNvGrpSpPr/>
            <p:nvPr/>
          </p:nvGrpSpPr>
          <p:grpSpPr>
            <a:xfrm>
              <a:off x="7110103" y="1771087"/>
              <a:ext cx="317810" cy="317810"/>
              <a:chOff x="6345451" y="1760217"/>
              <a:chExt cx="317810" cy="317810"/>
            </a:xfrm>
          </p:grpSpPr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94812E00-F5F1-A94C-AD14-CECD52D36CAA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11" name="Grafik 110">
                <a:extLst>
                  <a:ext uri="{FF2B5EF4-FFF2-40B4-BE49-F238E27FC236}">
                    <a16:creationId xmlns:a16="http://schemas.microsoft.com/office/drawing/2014/main" id="{E7AAB8B4-4B3F-8F47-8D95-439817FA2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12" name="Gruppieren 111">
              <a:extLst>
                <a:ext uri="{FF2B5EF4-FFF2-40B4-BE49-F238E27FC236}">
                  <a16:creationId xmlns:a16="http://schemas.microsoft.com/office/drawing/2014/main" id="{D3F55859-54FE-0F4E-8E6C-73436D764163}"/>
                </a:ext>
              </a:extLst>
            </p:cNvPr>
            <p:cNvGrpSpPr/>
            <p:nvPr/>
          </p:nvGrpSpPr>
          <p:grpSpPr>
            <a:xfrm>
              <a:off x="7664608" y="2318727"/>
              <a:ext cx="317810" cy="317810"/>
              <a:chOff x="6345451" y="1760217"/>
              <a:chExt cx="317810" cy="317810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FDDE362F-1781-6540-8862-305E4358E82D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14" name="Grafik 113">
                <a:extLst>
                  <a:ext uri="{FF2B5EF4-FFF2-40B4-BE49-F238E27FC236}">
                    <a16:creationId xmlns:a16="http://schemas.microsoft.com/office/drawing/2014/main" id="{33C15704-5517-F140-8EAB-22486A810E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15" name="Gruppieren 114">
              <a:extLst>
                <a:ext uri="{FF2B5EF4-FFF2-40B4-BE49-F238E27FC236}">
                  <a16:creationId xmlns:a16="http://schemas.microsoft.com/office/drawing/2014/main" id="{B56BB00B-BDFD-3444-B3D6-A94EFB46B4EF}"/>
                </a:ext>
              </a:extLst>
            </p:cNvPr>
            <p:cNvGrpSpPr/>
            <p:nvPr/>
          </p:nvGrpSpPr>
          <p:grpSpPr>
            <a:xfrm>
              <a:off x="7677556" y="3082776"/>
              <a:ext cx="317810" cy="317810"/>
              <a:chOff x="6345451" y="1760217"/>
              <a:chExt cx="317810" cy="317810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A3398212-4E4C-3E4F-95EF-BF4D43DEF129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17" name="Grafik 116">
                <a:extLst>
                  <a:ext uri="{FF2B5EF4-FFF2-40B4-BE49-F238E27FC236}">
                    <a16:creationId xmlns:a16="http://schemas.microsoft.com/office/drawing/2014/main" id="{51E12529-3FA0-154F-8358-28F6205EB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18" name="Gruppieren 117">
              <a:extLst>
                <a:ext uri="{FF2B5EF4-FFF2-40B4-BE49-F238E27FC236}">
                  <a16:creationId xmlns:a16="http://schemas.microsoft.com/office/drawing/2014/main" id="{DD16DBEC-E81E-0648-A821-FC653794A96F}"/>
                </a:ext>
              </a:extLst>
            </p:cNvPr>
            <p:cNvGrpSpPr/>
            <p:nvPr/>
          </p:nvGrpSpPr>
          <p:grpSpPr>
            <a:xfrm>
              <a:off x="7178699" y="3605820"/>
              <a:ext cx="317810" cy="317810"/>
              <a:chOff x="6345451" y="1760217"/>
              <a:chExt cx="317810" cy="317810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C9402D06-8A4A-1549-B835-381ABB5A30F3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20" name="Grafik 119">
                <a:extLst>
                  <a:ext uri="{FF2B5EF4-FFF2-40B4-BE49-F238E27FC236}">
                    <a16:creationId xmlns:a16="http://schemas.microsoft.com/office/drawing/2014/main" id="{10C5D7EC-8F04-C748-86BA-3864A191A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21" name="Gruppieren 120">
              <a:extLst>
                <a:ext uri="{FF2B5EF4-FFF2-40B4-BE49-F238E27FC236}">
                  <a16:creationId xmlns:a16="http://schemas.microsoft.com/office/drawing/2014/main" id="{49076100-470E-984C-A69C-E330354D0F07}"/>
                </a:ext>
              </a:extLst>
            </p:cNvPr>
            <p:cNvGrpSpPr/>
            <p:nvPr/>
          </p:nvGrpSpPr>
          <p:grpSpPr>
            <a:xfrm>
              <a:off x="6288127" y="3623746"/>
              <a:ext cx="317810" cy="317810"/>
              <a:chOff x="6345451" y="1760217"/>
              <a:chExt cx="317810" cy="317810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12A576B-7BE7-AC46-933C-8A701F37767B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23" name="Grafik 122">
                <a:extLst>
                  <a:ext uri="{FF2B5EF4-FFF2-40B4-BE49-F238E27FC236}">
                    <a16:creationId xmlns:a16="http://schemas.microsoft.com/office/drawing/2014/main" id="{9297B44E-97E6-6C45-9FC2-C7331659C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24" name="Gruppieren 123">
              <a:extLst>
                <a:ext uri="{FF2B5EF4-FFF2-40B4-BE49-F238E27FC236}">
                  <a16:creationId xmlns:a16="http://schemas.microsoft.com/office/drawing/2014/main" id="{E10D252E-080B-EE47-8E5D-5C133AE0DB7A}"/>
                </a:ext>
              </a:extLst>
            </p:cNvPr>
            <p:cNvGrpSpPr/>
            <p:nvPr/>
          </p:nvGrpSpPr>
          <p:grpSpPr>
            <a:xfrm>
              <a:off x="5751865" y="3031552"/>
              <a:ext cx="317810" cy="317810"/>
              <a:chOff x="6345451" y="1760217"/>
              <a:chExt cx="317810" cy="317810"/>
            </a:xfrm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C0920A8E-5217-764C-AA67-661C782BF6E3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26" name="Grafik 125">
                <a:extLst>
                  <a:ext uri="{FF2B5EF4-FFF2-40B4-BE49-F238E27FC236}">
                    <a16:creationId xmlns:a16="http://schemas.microsoft.com/office/drawing/2014/main" id="{B1E0C56A-4F51-8E42-B7B7-6FFA4342C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27" name="Gruppieren 126">
              <a:extLst>
                <a:ext uri="{FF2B5EF4-FFF2-40B4-BE49-F238E27FC236}">
                  <a16:creationId xmlns:a16="http://schemas.microsoft.com/office/drawing/2014/main" id="{72BC540C-C4B4-664B-82F4-884588D094B0}"/>
                </a:ext>
              </a:extLst>
            </p:cNvPr>
            <p:cNvGrpSpPr/>
            <p:nvPr/>
          </p:nvGrpSpPr>
          <p:grpSpPr>
            <a:xfrm>
              <a:off x="5789834" y="2325709"/>
              <a:ext cx="317810" cy="317810"/>
              <a:chOff x="6345451" y="1760217"/>
              <a:chExt cx="317810" cy="317810"/>
            </a:xfrm>
          </p:grpSpPr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DDF92AB8-A7D8-764E-BF80-B95C2F042925}"/>
                  </a:ext>
                </a:extLst>
              </p:cNvPr>
              <p:cNvSpPr/>
              <p:nvPr/>
            </p:nvSpPr>
            <p:spPr>
              <a:xfrm>
                <a:off x="6345451" y="1760217"/>
                <a:ext cx="317810" cy="317810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29" name="Grafik 128">
                <a:extLst>
                  <a:ext uri="{FF2B5EF4-FFF2-40B4-BE49-F238E27FC236}">
                    <a16:creationId xmlns:a16="http://schemas.microsoft.com/office/drawing/2014/main" id="{A535D139-4785-5141-A37A-CFCFFC831D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7279" y="1819308"/>
                <a:ext cx="181805" cy="206373"/>
              </a:xfrm>
              <a:prstGeom prst="rect">
                <a:avLst/>
              </a:prstGeom>
            </p:spPr>
          </p:pic>
        </p:grpSp>
      </p:grpSp>
      <p:grpSp>
        <p:nvGrpSpPr>
          <p:cNvPr id="178" name="Gruppieren 177">
            <a:extLst>
              <a:ext uri="{FF2B5EF4-FFF2-40B4-BE49-F238E27FC236}">
                <a16:creationId xmlns:a16="http://schemas.microsoft.com/office/drawing/2014/main" id="{7FB90FBE-2DB0-3046-96FE-FA5B073660F7}"/>
              </a:ext>
            </a:extLst>
          </p:cNvPr>
          <p:cNvGrpSpPr/>
          <p:nvPr/>
        </p:nvGrpSpPr>
        <p:grpSpPr>
          <a:xfrm>
            <a:off x="5669245" y="1293987"/>
            <a:ext cx="2359642" cy="2370169"/>
            <a:chOff x="6122995" y="1501075"/>
            <a:chExt cx="2359642" cy="2370169"/>
          </a:xfrm>
        </p:grpSpPr>
        <p:grpSp>
          <p:nvGrpSpPr>
            <p:cNvPr id="152" name="Gruppieren 151">
              <a:extLst>
                <a:ext uri="{FF2B5EF4-FFF2-40B4-BE49-F238E27FC236}">
                  <a16:creationId xmlns:a16="http://schemas.microsoft.com/office/drawing/2014/main" id="{3AFC9E77-9B3F-3F48-A23C-A1BA0E83DC2A}"/>
                </a:ext>
              </a:extLst>
            </p:cNvPr>
            <p:cNvGrpSpPr/>
            <p:nvPr/>
          </p:nvGrpSpPr>
          <p:grpSpPr>
            <a:xfrm>
              <a:off x="7086614" y="1501075"/>
              <a:ext cx="422272" cy="422272"/>
              <a:chOff x="6727800" y="1970423"/>
              <a:chExt cx="317810" cy="317810"/>
            </a:xfrm>
          </p:grpSpPr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CC0A50FA-86F0-FB41-B835-D232A8CF8E2F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75" name="Grafik 174">
                <a:extLst>
                  <a:ext uri="{FF2B5EF4-FFF2-40B4-BE49-F238E27FC236}">
                    <a16:creationId xmlns:a16="http://schemas.microsoft.com/office/drawing/2014/main" id="{5338F0D4-0C22-C846-876C-99E15A9BE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3" name="Gruppieren 152">
              <a:extLst>
                <a:ext uri="{FF2B5EF4-FFF2-40B4-BE49-F238E27FC236}">
                  <a16:creationId xmlns:a16="http://schemas.microsoft.com/office/drawing/2014/main" id="{25C9C5A4-2F47-384F-B1D1-779DC3EE8CF9}"/>
                </a:ext>
              </a:extLst>
            </p:cNvPr>
            <p:cNvGrpSpPr/>
            <p:nvPr/>
          </p:nvGrpSpPr>
          <p:grpSpPr>
            <a:xfrm>
              <a:off x="7772113" y="1798532"/>
              <a:ext cx="422272" cy="422272"/>
              <a:chOff x="6727800" y="1970423"/>
              <a:chExt cx="317810" cy="317810"/>
            </a:xfrm>
          </p:grpSpPr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46B5104C-95CC-1748-99AB-996244F012DB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73" name="Grafik 172">
                <a:extLst>
                  <a:ext uri="{FF2B5EF4-FFF2-40B4-BE49-F238E27FC236}">
                    <a16:creationId xmlns:a16="http://schemas.microsoft.com/office/drawing/2014/main" id="{684EAD33-E4E6-464D-AC8C-7C3B81166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4" name="Gruppieren 153">
              <a:extLst>
                <a:ext uri="{FF2B5EF4-FFF2-40B4-BE49-F238E27FC236}">
                  <a16:creationId xmlns:a16="http://schemas.microsoft.com/office/drawing/2014/main" id="{C1F09B50-4755-B54A-8E32-7ECB20F3DDD5}"/>
                </a:ext>
              </a:extLst>
            </p:cNvPr>
            <p:cNvGrpSpPr/>
            <p:nvPr/>
          </p:nvGrpSpPr>
          <p:grpSpPr>
            <a:xfrm>
              <a:off x="8060365" y="2474517"/>
              <a:ext cx="422272" cy="422272"/>
              <a:chOff x="6727800" y="1970423"/>
              <a:chExt cx="317810" cy="317810"/>
            </a:xfrm>
          </p:grpSpPr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435F381-C2F4-3B49-B0B0-413D15417E17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71" name="Grafik 170">
                <a:extLst>
                  <a:ext uri="{FF2B5EF4-FFF2-40B4-BE49-F238E27FC236}">
                    <a16:creationId xmlns:a16="http://schemas.microsoft.com/office/drawing/2014/main" id="{D3840708-8298-754D-B962-75D7F02E44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5" name="Gruppieren 154">
              <a:extLst>
                <a:ext uri="{FF2B5EF4-FFF2-40B4-BE49-F238E27FC236}">
                  <a16:creationId xmlns:a16="http://schemas.microsoft.com/office/drawing/2014/main" id="{9DD154A0-8B1C-3446-8F60-34F5C50D2B78}"/>
                </a:ext>
              </a:extLst>
            </p:cNvPr>
            <p:cNvGrpSpPr/>
            <p:nvPr/>
          </p:nvGrpSpPr>
          <p:grpSpPr>
            <a:xfrm>
              <a:off x="7802499" y="3109246"/>
              <a:ext cx="422272" cy="422272"/>
              <a:chOff x="6727800" y="1970423"/>
              <a:chExt cx="317810" cy="317810"/>
            </a:xfrm>
          </p:grpSpPr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B03A3852-F487-B14E-B2CC-6AA22840506B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9" name="Grafik 168">
                <a:extLst>
                  <a:ext uri="{FF2B5EF4-FFF2-40B4-BE49-F238E27FC236}">
                    <a16:creationId xmlns:a16="http://schemas.microsoft.com/office/drawing/2014/main" id="{3F6932BB-DFA4-9C41-91F6-17288E86B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6" name="Gruppieren 155">
              <a:extLst>
                <a:ext uri="{FF2B5EF4-FFF2-40B4-BE49-F238E27FC236}">
                  <a16:creationId xmlns:a16="http://schemas.microsoft.com/office/drawing/2014/main" id="{1892E810-7D1C-384B-870B-331946E85400}"/>
                </a:ext>
              </a:extLst>
            </p:cNvPr>
            <p:cNvGrpSpPr/>
            <p:nvPr/>
          </p:nvGrpSpPr>
          <p:grpSpPr>
            <a:xfrm>
              <a:off x="7090495" y="3448972"/>
              <a:ext cx="422272" cy="422272"/>
              <a:chOff x="6727800" y="1970423"/>
              <a:chExt cx="317810" cy="317810"/>
            </a:xfrm>
          </p:grpSpPr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6773CF0E-5EB8-1543-B04D-FAA4AFC976BB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7" name="Grafik 166">
                <a:extLst>
                  <a:ext uri="{FF2B5EF4-FFF2-40B4-BE49-F238E27FC236}">
                    <a16:creationId xmlns:a16="http://schemas.microsoft.com/office/drawing/2014/main" id="{74767D11-9C8A-D442-AEBB-4FCED6E2E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7" name="Gruppieren 156">
              <a:extLst>
                <a:ext uri="{FF2B5EF4-FFF2-40B4-BE49-F238E27FC236}">
                  <a16:creationId xmlns:a16="http://schemas.microsoft.com/office/drawing/2014/main" id="{DC9C8663-5791-854C-AB5D-A31AB670DA27}"/>
                </a:ext>
              </a:extLst>
            </p:cNvPr>
            <p:cNvGrpSpPr/>
            <p:nvPr/>
          </p:nvGrpSpPr>
          <p:grpSpPr>
            <a:xfrm>
              <a:off x="6357871" y="3111622"/>
              <a:ext cx="422272" cy="422272"/>
              <a:chOff x="6727800" y="1970423"/>
              <a:chExt cx="317810" cy="317810"/>
            </a:xfrm>
          </p:grpSpPr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71214F24-82E1-8240-8067-879714BE323C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5" name="Grafik 164">
                <a:extLst>
                  <a:ext uri="{FF2B5EF4-FFF2-40B4-BE49-F238E27FC236}">
                    <a16:creationId xmlns:a16="http://schemas.microsoft.com/office/drawing/2014/main" id="{5AC1EC47-D80E-C94D-B12D-C8E81A1A2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8" name="Gruppieren 157">
              <a:extLst>
                <a:ext uri="{FF2B5EF4-FFF2-40B4-BE49-F238E27FC236}">
                  <a16:creationId xmlns:a16="http://schemas.microsoft.com/office/drawing/2014/main" id="{97A4B3FE-23C9-FC4F-969B-6D38B41F3D71}"/>
                </a:ext>
              </a:extLst>
            </p:cNvPr>
            <p:cNvGrpSpPr/>
            <p:nvPr/>
          </p:nvGrpSpPr>
          <p:grpSpPr>
            <a:xfrm>
              <a:off x="6122995" y="2449696"/>
              <a:ext cx="422272" cy="422272"/>
              <a:chOff x="6727800" y="1970423"/>
              <a:chExt cx="317810" cy="317810"/>
            </a:xfrm>
          </p:grpSpPr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062AEBBF-48EA-754B-B296-6D34C8CB6CB4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3" name="Grafik 162">
                <a:extLst>
                  <a:ext uri="{FF2B5EF4-FFF2-40B4-BE49-F238E27FC236}">
                    <a16:creationId xmlns:a16="http://schemas.microsoft.com/office/drawing/2014/main" id="{B867BA2A-6BF7-3246-80C1-C3B77D28F2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  <p:grpSp>
          <p:nvGrpSpPr>
            <p:cNvPr id="159" name="Gruppieren 158">
              <a:extLst>
                <a:ext uri="{FF2B5EF4-FFF2-40B4-BE49-F238E27FC236}">
                  <a16:creationId xmlns:a16="http://schemas.microsoft.com/office/drawing/2014/main" id="{6545B5E1-9CE4-494F-8C5B-A73920A4657D}"/>
                </a:ext>
              </a:extLst>
            </p:cNvPr>
            <p:cNvGrpSpPr/>
            <p:nvPr/>
          </p:nvGrpSpPr>
          <p:grpSpPr>
            <a:xfrm>
              <a:off x="6392012" y="1791684"/>
              <a:ext cx="422272" cy="422272"/>
              <a:chOff x="6727800" y="1970423"/>
              <a:chExt cx="317810" cy="317810"/>
            </a:xfrm>
          </p:grpSpPr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494C71D2-B68A-BB4B-B609-2D89F80A60A8}"/>
                  </a:ext>
                </a:extLst>
              </p:cNvPr>
              <p:cNvSpPr/>
              <p:nvPr/>
            </p:nvSpPr>
            <p:spPr>
              <a:xfrm>
                <a:off x="6727800" y="1970423"/>
                <a:ext cx="317810" cy="317810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1" name="Grafik 160">
                <a:extLst>
                  <a:ext uri="{FF2B5EF4-FFF2-40B4-BE49-F238E27FC236}">
                    <a16:creationId xmlns:a16="http://schemas.microsoft.com/office/drawing/2014/main" id="{1EAFE88F-DE8F-3942-AEC7-B3C2FDFBDA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97724" y="2028507"/>
                <a:ext cx="181805" cy="206373"/>
              </a:xfrm>
              <a:prstGeom prst="rect">
                <a:avLst/>
              </a:prstGeom>
            </p:spPr>
          </p:pic>
        </p:grpSp>
      </p:grpSp>
      <p:sp>
        <p:nvSpPr>
          <p:cNvPr id="78" name="Eingebuchteter Pfeil nach rechts 77">
            <a:extLst>
              <a:ext uri="{FF2B5EF4-FFF2-40B4-BE49-F238E27FC236}">
                <a16:creationId xmlns:a16="http://schemas.microsoft.com/office/drawing/2014/main" id="{24E73DD4-3C52-DE4B-B818-AB52042AEA9E}"/>
              </a:ext>
            </a:extLst>
          </p:cNvPr>
          <p:cNvSpPr/>
          <p:nvPr/>
        </p:nvSpPr>
        <p:spPr>
          <a:xfrm rot="10800000">
            <a:off x="2264410" y="1939523"/>
            <a:ext cx="2782455" cy="884931"/>
          </a:xfrm>
          <a:prstGeom prst="notchedRightArrow">
            <a:avLst/>
          </a:prstGeom>
          <a:solidFill>
            <a:srgbClr val="E0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6" name="Textfeld 175">
            <a:extLst>
              <a:ext uri="{FF2B5EF4-FFF2-40B4-BE49-F238E27FC236}">
                <a16:creationId xmlns:a16="http://schemas.microsoft.com/office/drawing/2014/main" id="{C91D5526-0933-0746-87AB-A417B2D44E56}"/>
              </a:ext>
            </a:extLst>
          </p:cNvPr>
          <p:cNvSpPr txBox="1"/>
          <p:nvPr/>
        </p:nvSpPr>
        <p:spPr>
          <a:xfrm>
            <a:off x="2862106" y="2192263"/>
            <a:ext cx="2167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40"/>
              </a:lnSpc>
            </a:pPr>
            <a:r>
              <a:rPr lang="en-GB" sz="1100" b="1" dirty="0">
                <a:solidFill>
                  <a:srgbClr val="00AEB5"/>
                </a:solidFill>
              </a:rPr>
              <a:t>Industrial research </a:t>
            </a:r>
          </a:p>
          <a:p>
            <a:pPr>
              <a:lnSpc>
                <a:spcPts val="1240"/>
              </a:lnSpc>
            </a:pPr>
            <a:r>
              <a:rPr lang="en-GB" sz="1100" b="1" dirty="0">
                <a:solidFill>
                  <a:srgbClr val="00AEB5"/>
                </a:solidFill>
              </a:rPr>
              <a:t>in academic environment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5624EF9-E7C8-304E-9D26-BE71E7816F25}"/>
              </a:ext>
            </a:extLst>
          </p:cNvPr>
          <p:cNvGrpSpPr/>
          <p:nvPr/>
        </p:nvGrpSpPr>
        <p:grpSpPr>
          <a:xfrm>
            <a:off x="5459430" y="4481378"/>
            <a:ext cx="1633003" cy="221270"/>
            <a:chOff x="5459430" y="4481378"/>
            <a:chExt cx="1633003" cy="221270"/>
          </a:xfrm>
        </p:grpSpPr>
        <p:grpSp>
          <p:nvGrpSpPr>
            <p:cNvPr id="229" name="Gruppieren 228">
              <a:extLst>
                <a:ext uri="{FF2B5EF4-FFF2-40B4-BE49-F238E27FC236}">
                  <a16:creationId xmlns:a16="http://schemas.microsoft.com/office/drawing/2014/main" id="{117C3125-0558-CF49-98F0-B6224683934E}"/>
                </a:ext>
              </a:extLst>
            </p:cNvPr>
            <p:cNvGrpSpPr/>
            <p:nvPr/>
          </p:nvGrpSpPr>
          <p:grpSpPr>
            <a:xfrm>
              <a:off x="5459430" y="4487204"/>
              <a:ext cx="215444" cy="215444"/>
              <a:chOff x="6669530" y="162164"/>
              <a:chExt cx="422272" cy="422272"/>
            </a:xfrm>
          </p:grpSpPr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AD24DC38-4318-4844-8912-CD6D65CA5B4A}"/>
                  </a:ext>
                </a:extLst>
              </p:cNvPr>
              <p:cNvSpPr/>
              <p:nvPr/>
            </p:nvSpPr>
            <p:spPr>
              <a:xfrm>
                <a:off x="6669530" y="162164"/>
                <a:ext cx="422272" cy="422272"/>
              </a:xfrm>
              <a:prstGeom prst="ellipse">
                <a:avLst/>
              </a:prstGeom>
              <a:solidFill>
                <a:srgbClr val="D9E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32" name="Grafik 231">
                <a:extLst>
                  <a:ext uri="{FF2B5EF4-FFF2-40B4-BE49-F238E27FC236}">
                    <a16:creationId xmlns:a16="http://schemas.microsoft.com/office/drawing/2014/main" id="{A7D51679-317B-6F4B-906F-7A42FF329E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62438" y="239340"/>
                <a:ext cx="241563" cy="274206"/>
              </a:xfrm>
              <a:prstGeom prst="rect">
                <a:avLst/>
              </a:prstGeom>
            </p:spPr>
          </p:pic>
        </p:grpSp>
        <p:sp>
          <p:nvSpPr>
            <p:cNvPr id="230" name="Textfeld 229">
              <a:extLst>
                <a:ext uri="{FF2B5EF4-FFF2-40B4-BE49-F238E27FC236}">
                  <a16:creationId xmlns:a16="http://schemas.microsoft.com/office/drawing/2014/main" id="{E98C9B6E-6E9E-0242-9CFD-2DAE394ED201}"/>
                </a:ext>
              </a:extLst>
            </p:cNvPr>
            <p:cNvSpPr txBox="1"/>
            <p:nvPr/>
          </p:nvSpPr>
          <p:spPr>
            <a:xfrm>
              <a:off x="5659702" y="4481378"/>
              <a:ext cx="14327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rgbClr val="4D4D4C"/>
                  </a:solidFill>
                </a:rPr>
                <a:t>Scientific partner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E92D83D3-AA3E-F54E-84F6-4FDFA0A8A35F}"/>
              </a:ext>
            </a:extLst>
          </p:cNvPr>
          <p:cNvGrpSpPr/>
          <p:nvPr/>
        </p:nvGrpSpPr>
        <p:grpSpPr>
          <a:xfrm>
            <a:off x="6825439" y="4463386"/>
            <a:ext cx="1631561" cy="230976"/>
            <a:chOff x="6825439" y="4463386"/>
            <a:chExt cx="1631561" cy="230976"/>
          </a:xfrm>
        </p:grpSpPr>
        <p:grpSp>
          <p:nvGrpSpPr>
            <p:cNvPr id="234" name="Gruppieren 233">
              <a:extLst>
                <a:ext uri="{FF2B5EF4-FFF2-40B4-BE49-F238E27FC236}">
                  <a16:creationId xmlns:a16="http://schemas.microsoft.com/office/drawing/2014/main" id="{1AEA6A46-CEE9-CC4D-8246-555FC53B2E4D}"/>
                </a:ext>
              </a:extLst>
            </p:cNvPr>
            <p:cNvGrpSpPr/>
            <p:nvPr/>
          </p:nvGrpSpPr>
          <p:grpSpPr>
            <a:xfrm>
              <a:off x="6825439" y="4478918"/>
              <a:ext cx="215444" cy="215444"/>
              <a:chOff x="6671591" y="635766"/>
              <a:chExt cx="422272" cy="422272"/>
            </a:xfrm>
          </p:grpSpPr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56EEE69D-ACD4-1E48-9DE1-AFAEF352477B}"/>
                  </a:ext>
                </a:extLst>
              </p:cNvPr>
              <p:cNvSpPr/>
              <p:nvPr/>
            </p:nvSpPr>
            <p:spPr>
              <a:xfrm>
                <a:off x="6671591" y="635766"/>
                <a:ext cx="422272" cy="422272"/>
              </a:xfrm>
              <a:prstGeom prst="ellipse">
                <a:avLst/>
              </a:prstGeom>
              <a:solidFill>
                <a:srgbClr val="94D7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37" name="Grafik 236">
                <a:extLst>
                  <a:ext uri="{FF2B5EF4-FFF2-40B4-BE49-F238E27FC236}">
                    <a16:creationId xmlns:a16="http://schemas.microsoft.com/office/drawing/2014/main" id="{AC4F309B-B61D-D647-B57F-9EDA0C3B37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67028" y="714280"/>
                <a:ext cx="241563" cy="274206"/>
              </a:xfrm>
              <a:prstGeom prst="rect">
                <a:avLst/>
              </a:prstGeom>
            </p:spPr>
          </p:pic>
        </p:grpSp>
        <p:sp>
          <p:nvSpPr>
            <p:cNvPr id="235" name="Textfeld 234">
              <a:extLst>
                <a:ext uri="{FF2B5EF4-FFF2-40B4-BE49-F238E27FC236}">
                  <a16:creationId xmlns:a16="http://schemas.microsoft.com/office/drawing/2014/main" id="{3F1F59E2-1F60-8F44-9513-C318F1B39F42}"/>
                </a:ext>
              </a:extLst>
            </p:cNvPr>
            <p:cNvSpPr txBox="1"/>
            <p:nvPr/>
          </p:nvSpPr>
          <p:spPr>
            <a:xfrm>
              <a:off x="7024269" y="4463386"/>
              <a:ext cx="14327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rgbClr val="4D4D4C"/>
                  </a:solidFill>
                </a:rPr>
                <a:t>Associated partner</a:t>
              </a:r>
            </a:p>
          </p:txBody>
        </p:sp>
      </p:grpSp>
      <p:pic>
        <p:nvPicPr>
          <p:cNvPr id="252" name="Grafik 251">
            <a:extLst>
              <a:ext uri="{FF2B5EF4-FFF2-40B4-BE49-F238E27FC236}">
                <a16:creationId xmlns:a16="http://schemas.microsoft.com/office/drawing/2014/main" id="{4BB38811-6A3C-3E4E-A6F3-38EED27FA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610" y="1837290"/>
            <a:ext cx="511882" cy="75076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9C4C6FF-6E46-9D41-9861-061FC8BE8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121" y="1962018"/>
            <a:ext cx="1080192" cy="1080192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38DB8D2-5BA3-4741-9064-49BB20CA907C}"/>
              </a:ext>
            </a:extLst>
          </p:cNvPr>
          <p:cNvGrpSpPr/>
          <p:nvPr/>
        </p:nvGrpSpPr>
        <p:grpSpPr>
          <a:xfrm>
            <a:off x="1362149" y="1664235"/>
            <a:ext cx="822963" cy="595565"/>
            <a:chOff x="1362149" y="1664235"/>
            <a:chExt cx="822963" cy="595565"/>
          </a:xfrm>
        </p:grpSpPr>
        <p:pic>
          <p:nvPicPr>
            <p:cNvPr id="95" name="Grafik 94">
              <a:extLst>
                <a:ext uri="{FF2B5EF4-FFF2-40B4-BE49-F238E27FC236}">
                  <a16:creationId xmlns:a16="http://schemas.microsoft.com/office/drawing/2014/main" id="{8C222741-41B8-354F-B94F-39042EC95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2149" y="1664235"/>
              <a:ext cx="822963" cy="595565"/>
            </a:xfrm>
            <a:prstGeom prst="rect">
              <a:avLst/>
            </a:prstGeom>
          </p:spPr>
        </p:pic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431AB9E-EA9A-804E-9FB4-D17887E50994}"/>
                </a:ext>
              </a:extLst>
            </p:cNvPr>
            <p:cNvSpPr/>
            <p:nvPr/>
          </p:nvSpPr>
          <p:spPr>
            <a:xfrm>
              <a:off x="1556626" y="1933448"/>
              <a:ext cx="309966" cy="3246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418441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D2A4A527-BBD2-8449-9494-26F271C2275A}"/>
              </a:ext>
            </a:extLst>
          </p:cNvPr>
          <p:cNvSpPr/>
          <p:nvPr/>
        </p:nvSpPr>
        <p:spPr>
          <a:xfrm>
            <a:off x="628649" y="1077753"/>
            <a:ext cx="7886699" cy="3213357"/>
          </a:xfrm>
          <a:prstGeom prst="rect">
            <a:avLst/>
          </a:prstGeom>
          <a:solidFill>
            <a:schemeClr val="bg1"/>
          </a:solidFill>
        </p:spPr>
        <p:txBody>
          <a:bodyPr wrap="square" tIns="1800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Foreground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IP in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company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projects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belongs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our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industrial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partner</a:t>
            </a:r>
            <a:b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Flexible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ways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on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how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use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generated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IP: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Non-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exclusive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licence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basic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fee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of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EUR 8,000-20,000 + 25%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of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patent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costs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+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royalties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/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milestone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payments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Exclusive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licence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basic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fee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of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EUR 8,000-20,000 + 25%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of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patent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costs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+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royalties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/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milestone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payments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with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minimum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annual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payments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Full IP Transfer (EUR 15,000-50,000 +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highflyer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royalties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milestones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Trade Secret (EUR 20,000-80,0000 +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highflyer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royalties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milestones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Later</a:t>
            </a: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A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negotiation</a:t>
            </a:r>
            <a:endParaRPr kumimoji="0" lang="de-AT" sz="16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EE97E305-65C8-A642-81CE-6E202887DB7A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D4D4C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acib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 IP-Transfer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rial" panose="020B0604020202020204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37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01E5F-B88B-3E40-984C-EA227F48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 dirty="0"/>
              <a:t>Our areas of expertise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F91E9F4-764E-2040-94B3-2EB82005AE3F}"/>
              </a:ext>
            </a:extLst>
          </p:cNvPr>
          <p:cNvGrpSpPr/>
          <p:nvPr/>
        </p:nvGrpSpPr>
        <p:grpSpPr>
          <a:xfrm>
            <a:off x="779523" y="1446958"/>
            <a:ext cx="3529210" cy="1368000"/>
            <a:chOff x="4460517" y="1418354"/>
            <a:chExt cx="3529210" cy="1368000"/>
          </a:xfrm>
        </p:grpSpPr>
        <p:sp>
          <p:nvSpPr>
            <p:cNvPr id="14" name="Inhaltsplatzhalter 2">
              <a:extLst>
                <a:ext uri="{FF2B5EF4-FFF2-40B4-BE49-F238E27FC236}">
                  <a16:creationId xmlns:a16="http://schemas.microsoft.com/office/drawing/2014/main" id="{F87799FF-F7F3-6E49-81BA-CEEFB441100E}"/>
                </a:ext>
              </a:extLst>
            </p:cNvPr>
            <p:cNvSpPr txBox="1">
              <a:spLocks/>
            </p:cNvSpPr>
            <p:nvPr/>
          </p:nvSpPr>
          <p:spPr>
            <a:xfrm>
              <a:off x="4460517" y="1418354"/>
              <a:ext cx="3529210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 err="1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Biocatalysis</a:t>
              </a:r>
              <a:endParaRPr lang="en-GB" sz="1400" b="1" dirty="0">
                <a:solidFill>
                  <a:srgbClr val="00AEB5"/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endParaRP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9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This research field describes the </a:t>
              </a: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use of biocatalysts for the conversion and synthesis of molecules 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and replacing traditional chemical processes by efficient and environmentally friendly approaches. </a:t>
              </a:r>
              <a:endParaRPr lang="en-GB" sz="1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501027AB-45AE-0E42-A35A-8FB7C0BEAD15}"/>
                </a:ext>
              </a:extLst>
            </p:cNvPr>
            <p:cNvSpPr/>
            <p:nvPr/>
          </p:nvSpPr>
          <p:spPr>
            <a:xfrm>
              <a:off x="6899362" y="2570910"/>
              <a:ext cx="1090363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Robert </a:t>
              </a:r>
              <a:r>
                <a:rPr lang="de-AT" sz="800" dirty="0" err="1">
                  <a:solidFill>
                    <a:srgbClr val="00AEB5"/>
                  </a:solidFill>
                </a:rPr>
                <a:t>Kourist</a:t>
              </a:r>
              <a:endParaRPr lang="de-AT" sz="800" b="1" dirty="0">
                <a:solidFill>
                  <a:srgbClr val="00AEB5"/>
                </a:solidFill>
              </a:endParaRP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D3FCAD1-27B7-2D43-8354-BCA840CAE44C}"/>
              </a:ext>
            </a:extLst>
          </p:cNvPr>
          <p:cNvGrpSpPr/>
          <p:nvPr/>
        </p:nvGrpSpPr>
        <p:grpSpPr>
          <a:xfrm>
            <a:off x="4435479" y="1443600"/>
            <a:ext cx="3529210" cy="1368000"/>
            <a:chOff x="779525" y="2936232"/>
            <a:chExt cx="3529210" cy="1368000"/>
          </a:xfrm>
        </p:grpSpPr>
        <p:sp>
          <p:nvSpPr>
            <p:cNvPr id="15" name="Inhaltsplatzhalter 2">
              <a:extLst>
                <a:ext uri="{FF2B5EF4-FFF2-40B4-BE49-F238E27FC236}">
                  <a16:creationId xmlns:a16="http://schemas.microsoft.com/office/drawing/2014/main" id="{E51C56B1-5245-924B-96BF-8434010642D5}"/>
                </a:ext>
              </a:extLst>
            </p:cNvPr>
            <p:cNvSpPr txBox="1">
              <a:spLocks/>
            </p:cNvSpPr>
            <p:nvPr/>
          </p:nvSpPr>
          <p:spPr>
            <a:xfrm>
              <a:off x="779525" y="2936232"/>
              <a:ext cx="3529210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Microbial Biotechnology</a:t>
              </a:r>
              <a:endParaRPr lang="en-GB" sz="14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9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The research field includes the </a:t>
              </a: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biotechnological utilization of microorganisms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 (bacteria, yeasts, fungi) and their compartments for the production of proteins or important metabolites.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A7A12324-9AAD-4045-8950-FD641BA3BAAA}"/>
                </a:ext>
              </a:extLst>
            </p:cNvPr>
            <p:cNvSpPr/>
            <p:nvPr/>
          </p:nvSpPr>
          <p:spPr>
            <a:xfrm>
              <a:off x="2902579" y="4088788"/>
              <a:ext cx="1406154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Diethard </a:t>
              </a:r>
              <a:r>
                <a:rPr lang="de-AT" sz="800" dirty="0" err="1">
                  <a:solidFill>
                    <a:srgbClr val="00AEB5"/>
                  </a:solidFill>
                </a:rPr>
                <a:t>Mattanovich</a:t>
              </a:r>
              <a:endParaRPr lang="de-AT" sz="800" dirty="0">
                <a:solidFill>
                  <a:srgbClr val="00AEB5"/>
                </a:solidFill>
              </a:endParaRP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37D5BB5-8E73-BC4F-B930-5F2F538E6583}"/>
              </a:ext>
            </a:extLst>
          </p:cNvPr>
          <p:cNvGrpSpPr/>
          <p:nvPr/>
        </p:nvGrpSpPr>
        <p:grpSpPr>
          <a:xfrm>
            <a:off x="779523" y="2937600"/>
            <a:ext cx="3529208" cy="1490642"/>
            <a:chOff x="779523" y="2937600"/>
            <a:chExt cx="3529208" cy="1490642"/>
          </a:xfrm>
        </p:grpSpPr>
        <p:sp>
          <p:nvSpPr>
            <p:cNvPr id="16" name="Inhaltsplatzhalter 2">
              <a:extLst>
                <a:ext uri="{FF2B5EF4-FFF2-40B4-BE49-F238E27FC236}">
                  <a16:creationId xmlns:a16="http://schemas.microsoft.com/office/drawing/2014/main" id="{193CBBC4-3C4D-F74B-9B3B-8914885A6BAD}"/>
                </a:ext>
              </a:extLst>
            </p:cNvPr>
            <p:cNvSpPr txBox="1">
              <a:spLocks/>
            </p:cNvSpPr>
            <p:nvPr/>
          </p:nvSpPr>
          <p:spPr>
            <a:xfrm>
              <a:off x="779523" y="2937600"/>
              <a:ext cx="3529208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Enzyme Technologies</a:t>
              </a: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14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In this research field we are dealing with </a:t>
              </a: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new enzymatic conversions in synthetic approaches 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in order to close current gaps of enzymatic process applications, as well as the immobilization of enzymes.</a:t>
              </a:r>
              <a:endParaRPr lang="en-GB" sz="1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AD2A9327-BA5B-A942-AEAA-9108AC21161A}"/>
                </a:ext>
              </a:extLst>
            </p:cNvPr>
            <p:cNvSpPr/>
            <p:nvPr/>
          </p:nvSpPr>
          <p:spPr>
            <a:xfrm>
              <a:off x="3178229" y="4089688"/>
              <a:ext cx="113050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Bernd </a:t>
              </a:r>
              <a:r>
                <a:rPr lang="de-AT" sz="800" dirty="0" err="1">
                  <a:solidFill>
                    <a:srgbClr val="00AEB5"/>
                  </a:solidFill>
                </a:rPr>
                <a:t>Nidetzky</a:t>
              </a:r>
              <a:endParaRPr lang="de-AT" sz="800" dirty="0">
                <a:solidFill>
                  <a:srgbClr val="00AEB5"/>
                </a:solidFill>
              </a:endParaRPr>
            </a:p>
            <a:p>
              <a:pPr algn="r"/>
              <a:endParaRPr lang="de-AT" sz="800" dirty="0">
                <a:solidFill>
                  <a:srgbClr val="00AEB5"/>
                </a:solidFill>
              </a:endParaRP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00209F8-EA95-6949-902D-6CB7F0A003E8}"/>
              </a:ext>
            </a:extLst>
          </p:cNvPr>
          <p:cNvGrpSpPr/>
          <p:nvPr/>
        </p:nvGrpSpPr>
        <p:grpSpPr>
          <a:xfrm>
            <a:off x="4435479" y="2937600"/>
            <a:ext cx="3529208" cy="1490642"/>
            <a:chOff x="4435479" y="2937600"/>
            <a:chExt cx="3529208" cy="1490642"/>
          </a:xfrm>
        </p:grpSpPr>
        <p:sp>
          <p:nvSpPr>
            <p:cNvPr id="25" name="Inhaltsplatzhalter 2">
              <a:extLst>
                <a:ext uri="{FF2B5EF4-FFF2-40B4-BE49-F238E27FC236}">
                  <a16:creationId xmlns:a16="http://schemas.microsoft.com/office/drawing/2014/main" id="{621C6103-5EA0-4742-A70B-7134623D9692}"/>
                </a:ext>
              </a:extLst>
            </p:cNvPr>
            <p:cNvSpPr txBox="1">
              <a:spLocks/>
            </p:cNvSpPr>
            <p:nvPr/>
          </p:nvSpPr>
          <p:spPr>
            <a:xfrm>
              <a:off x="4435479" y="2937600"/>
              <a:ext cx="3529208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Protein Engineering</a:t>
              </a: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14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We </a:t>
              </a: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combine direct laboratory evolution with structure-based rational design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 to optimize the activity, stability, affinity, solubility or expression of proteins from enzymes to biotherapeutics.</a:t>
              </a:r>
              <a:endParaRPr lang="en-GB" sz="1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BCFAD5CF-4E21-CC41-9737-B1D37A023BDD}"/>
                </a:ext>
              </a:extLst>
            </p:cNvPr>
            <p:cNvSpPr/>
            <p:nvPr/>
          </p:nvSpPr>
          <p:spPr>
            <a:xfrm>
              <a:off x="6834185" y="4089688"/>
              <a:ext cx="113050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Bernd </a:t>
              </a:r>
              <a:r>
                <a:rPr lang="de-AT" sz="800" dirty="0" err="1">
                  <a:solidFill>
                    <a:srgbClr val="00AEB5"/>
                  </a:solidFill>
                </a:rPr>
                <a:t>Nidetzky</a:t>
              </a:r>
              <a:endParaRPr lang="de-AT" sz="800" dirty="0">
                <a:solidFill>
                  <a:srgbClr val="00AEB5"/>
                </a:solidFill>
              </a:endParaRPr>
            </a:p>
            <a:p>
              <a:pPr algn="r"/>
              <a:endParaRPr lang="de-AT" sz="800" dirty="0">
                <a:solidFill>
                  <a:srgbClr val="00AEB5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412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301E5F-B88B-3E40-984C-EA227F487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GB" dirty="0"/>
              <a:t>Our areas of expertise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F91E9F4-764E-2040-94B3-2EB82005AE3F}"/>
              </a:ext>
            </a:extLst>
          </p:cNvPr>
          <p:cNvGrpSpPr/>
          <p:nvPr/>
        </p:nvGrpSpPr>
        <p:grpSpPr>
          <a:xfrm>
            <a:off x="4460517" y="1418124"/>
            <a:ext cx="3529210" cy="1368000"/>
            <a:chOff x="4460517" y="1418124"/>
            <a:chExt cx="3529210" cy="1368000"/>
          </a:xfrm>
        </p:grpSpPr>
        <p:sp>
          <p:nvSpPr>
            <p:cNvPr id="14" name="Inhaltsplatzhalter 2">
              <a:extLst>
                <a:ext uri="{FF2B5EF4-FFF2-40B4-BE49-F238E27FC236}">
                  <a16:creationId xmlns:a16="http://schemas.microsoft.com/office/drawing/2014/main" id="{F87799FF-F7F3-6E49-81BA-CEEFB441100E}"/>
                </a:ext>
              </a:extLst>
            </p:cNvPr>
            <p:cNvSpPr txBox="1">
              <a:spLocks/>
            </p:cNvSpPr>
            <p:nvPr/>
          </p:nvSpPr>
          <p:spPr>
            <a:xfrm>
              <a:off x="4460517" y="1418124"/>
              <a:ext cx="3529210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Bioinformatic &amp; Simulations</a:t>
              </a: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14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Genes, RNA, proteins and metabolites are the key players in biological systems. 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The sum of these parts is less than the whole, because these actors never act alone, but are integrated into complex and multi-layered networks.</a:t>
              </a:r>
              <a:endParaRPr lang="en-GB" sz="1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501027AB-45AE-0E42-A35A-8FB7C0BEAD15}"/>
                </a:ext>
              </a:extLst>
            </p:cNvPr>
            <p:cNvSpPr/>
            <p:nvPr/>
          </p:nvSpPr>
          <p:spPr>
            <a:xfrm>
              <a:off x="6686162" y="2570680"/>
              <a:ext cx="1303563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Jürgen </a:t>
              </a:r>
              <a:r>
                <a:rPr lang="de-AT" sz="800" dirty="0" err="1">
                  <a:solidFill>
                    <a:srgbClr val="00AEB5"/>
                  </a:solidFill>
                </a:rPr>
                <a:t>Zanghellini</a:t>
              </a:r>
              <a:r>
                <a:rPr lang="de-AT" sz="800" dirty="0">
                  <a:solidFill>
                    <a:srgbClr val="00AEB5"/>
                  </a:solidFill>
                </a:rPr>
                <a:t> </a:t>
              </a:r>
              <a:endParaRPr lang="de-AT" sz="800" b="1" dirty="0">
                <a:solidFill>
                  <a:srgbClr val="00AEB5"/>
                </a:solidFill>
              </a:endParaRP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D3FCAD1-27B7-2D43-8354-BCA840CAE44C}"/>
              </a:ext>
            </a:extLst>
          </p:cNvPr>
          <p:cNvGrpSpPr/>
          <p:nvPr/>
        </p:nvGrpSpPr>
        <p:grpSpPr>
          <a:xfrm>
            <a:off x="760850" y="2936232"/>
            <a:ext cx="3529210" cy="1368000"/>
            <a:chOff x="760850" y="2936232"/>
            <a:chExt cx="3529210" cy="1368000"/>
          </a:xfrm>
        </p:grpSpPr>
        <p:sp>
          <p:nvSpPr>
            <p:cNvPr id="15" name="Inhaltsplatzhalter 2">
              <a:extLst>
                <a:ext uri="{FF2B5EF4-FFF2-40B4-BE49-F238E27FC236}">
                  <a16:creationId xmlns:a16="http://schemas.microsoft.com/office/drawing/2014/main" id="{E51C56B1-5245-924B-96BF-8434010642D5}"/>
                </a:ext>
              </a:extLst>
            </p:cNvPr>
            <p:cNvSpPr txBox="1">
              <a:spLocks/>
            </p:cNvSpPr>
            <p:nvPr/>
          </p:nvSpPr>
          <p:spPr>
            <a:xfrm>
              <a:off x="760850" y="2936232"/>
              <a:ext cx="3529210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Bioprocess technologies</a:t>
              </a: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14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The research area Bioprocess Technologies deals with the </a:t>
              </a: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development of improved or new biotechnological (continuous) processes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, flexible production and process intensification, as well as process analytical technologies.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A7A12324-9AAD-4045-8950-FD641BA3BAAA}"/>
                </a:ext>
              </a:extLst>
            </p:cNvPr>
            <p:cNvSpPr/>
            <p:nvPr/>
          </p:nvSpPr>
          <p:spPr>
            <a:xfrm>
              <a:off x="3089087" y="4088788"/>
              <a:ext cx="1200971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Alois Jungbauer 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D37D5BB5-8E73-BC4F-B930-5F2F538E6583}"/>
              </a:ext>
            </a:extLst>
          </p:cNvPr>
          <p:cNvGrpSpPr/>
          <p:nvPr/>
        </p:nvGrpSpPr>
        <p:grpSpPr>
          <a:xfrm>
            <a:off x="4460520" y="2936232"/>
            <a:ext cx="3529208" cy="1368000"/>
            <a:chOff x="4460520" y="2936232"/>
            <a:chExt cx="3529208" cy="1368000"/>
          </a:xfrm>
        </p:grpSpPr>
        <p:sp>
          <p:nvSpPr>
            <p:cNvPr id="16" name="Inhaltsplatzhalter 2">
              <a:extLst>
                <a:ext uri="{FF2B5EF4-FFF2-40B4-BE49-F238E27FC236}">
                  <a16:creationId xmlns:a16="http://schemas.microsoft.com/office/drawing/2014/main" id="{193CBBC4-3C4D-F74B-9B3B-8914885A6BAD}"/>
                </a:ext>
              </a:extLst>
            </p:cNvPr>
            <p:cNvSpPr txBox="1">
              <a:spLocks/>
            </p:cNvSpPr>
            <p:nvPr/>
          </p:nvSpPr>
          <p:spPr>
            <a:xfrm>
              <a:off x="4460520" y="2936232"/>
              <a:ext cx="3529208" cy="1368000"/>
            </a:xfrm>
            <a:prstGeom prst="rect">
              <a:avLst/>
            </a:prstGeom>
            <a:solidFill>
              <a:srgbClr val="E0F6F6"/>
            </a:solidFill>
            <a:ln w="3175">
              <a:noFill/>
            </a:ln>
          </p:spPr>
          <p:txBody>
            <a:bodyPr lIns="144000" tIns="144000" anchor="t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rgbClr val="3E3D4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Environmental Biotechnology</a:t>
              </a:r>
            </a:p>
            <a:p>
              <a:pPr marL="0" indent="0" defTabSz="325800">
                <a:lnSpc>
                  <a:spcPts val="1440"/>
                </a:lnSpc>
                <a:spcBef>
                  <a:spcPts val="0"/>
                </a:spcBef>
                <a:buClr>
                  <a:srgbClr val="00AEB5"/>
                </a:buClr>
                <a:buSzPct val="90000"/>
                <a:buNone/>
              </a:pPr>
              <a:r>
                <a:rPr lang="en-GB" sz="1400" b="1" dirty="0">
                  <a:solidFill>
                    <a:srgbClr val="00AEB5"/>
                  </a:solidFill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&amp; Bioeconomy</a:t>
              </a:r>
            </a:p>
            <a:p>
              <a:pPr marL="0" indent="0" defTabSz="325800">
                <a:lnSpc>
                  <a:spcPts val="740"/>
                </a:lnSpc>
                <a:spcBef>
                  <a:spcPts val="0"/>
                </a:spcBef>
                <a:buNone/>
              </a:pPr>
              <a:endParaRPr lang="en-GB" sz="14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endParaRPr>
            </a:p>
            <a:p>
              <a:pPr marL="0" indent="0" defTabSz="325800">
                <a:lnSpc>
                  <a:spcPts val="1240"/>
                </a:lnSpc>
                <a:spcBef>
                  <a:spcPts val="0"/>
                </a:spcBef>
                <a:buNone/>
              </a:pP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Optimizing recycling and the </a:t>
              </a:r>
              <a:r>
                <a:rPr lang="en-GB" sz="900" b="1" dirty="0" err="1">
                  <a:latin typeface="Helvetica" charset="0"/>
                  <a:ea typeface="Helvetica" charset="0"/>
                  <a:cs typeface="Helvetica" charset="0"/>
                </a:rPr>
                <a:t>valorization</a:t>
              </a:r>
              <a:r>
                <a:rPr lang="en-GB" sz="900" b="1" dirty="0">
                  <a:latin typeface="Helvetica" charset="0"/>
                  <a:ea typeface="Helvetica" charset="0"/>
                  <a:cs typeface="Helvetica" charset="0"/>
                </a:rPr>
                <a:t> of waste is an important topic at acib. 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From degradation of natural to synthetic polymers to bioleaching and </a:t>
              </a:r>
              <a:r>
                <a:rPr lang="en-GB" sz="900" dirty="0" err="1">
                  <a:latin typeface="Helvetica" charset="0"/>
                  <a:ea typeface="Helvetica" charset="0"/>
                  <a:cs typeface="Helvetica" charset="0"/>
                </a:rPr>
                <a:t>valorization</a:t>
              </a:r>
              <a:r>
                <a:rPr lang="en-GB" sz="900" dirty="0">
                  <a:latin typeface="Helvetica" charset="0"/>
                  <a:ea typeface="Helvetica" charset="0"/>
                  <a:cs typeface="Helvetica" charset="0"/>
                </a:rPr>
                <a:t> of waste streams, acib is in the driving seat of the new bioeconomy.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AD2A9327-BA5B-A942-AEAA-9108AC21161A}"/>
                </a:ext>
              </a:extLst>
            </p:cNvPr>
            <p:cNvSpPr/>
            <p:nvPr/>
          </p:nvSpPr>
          <p:spPr>
            <a:xfrm>
              <a:off x="6915394" y="4088788"/>
              <a:ext cx="1074333" cy="2154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/>
              <a:r>
                <a:rPr lang="de-AT" sz="800" dirty="0">
                  <a:solidFill>
                    <a:srgbClr val="00AEB5"/>
                  </a:solidFill>
                </a:rPr>
                <a:t>Prof. Georg </a:t>
              </a:r>
              <a:r>
                <a:rPr lang="de-AT" sz="800" dirty="0" err="1">
                  <a:solidFill>
                    <a:srgbClr val="00AEB5"/>
                  </a:solidFill>
                </a:rPr>
                <a:t>Gübitz</a:t>
              </a:r>
              <a:r>
                <a:rPr lang="de-AT" sz="800" dirty="0">
                  <a:solidFill>
                    <a:srgbClr val="00AEB5"/>
                  </a:solidFill>
                </a:rPr>
                <a:t> </a:t>
              </a:r>
            </a:p>
          </p:txBody>
        </p:sp>
      </p:grp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88DEE1EF-4258-AF4C-BF81-A395A46DF179}"/>
              </a:ext>
            </a:extLst>
          </p:cNvPr>
          <p:cNvSpPr txBox="1">
            <a:spLocks/>
          </p:cNvSpPr>
          <p:nvPr/>
        </p:nvSpPr>
        <p:spPr>
          <a:xfrm>
            <a:off x="760848" y="1418124"/>
            <a:ext cx="3529210" cy="1368000"/>
          </a:xfrm>
          <a:prstGeom prst="rect">
            <a:avLst/>
          </a:prstGeom>
          <a:solidFill>
            <a:srgbClr val="E0F6F6"/>
          </a:solidFill>
          <a:ln w="3175">
            <a:noFill/>
          </a:ln>
        </p:spPr>
        <p:txBody>
          <a:bodyPr lIns="144000" tIns="144000" anchor="t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3E3D4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E3D4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3E3D4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3E3D4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3E3D4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325800">
              <a:lnSpc>
                <a:spcPts val="1440"/>
              </a:lnSpc>
              <a:spcBef>
                <a:spcPts val="0"/>
              </a:spcBef>
              <a:buClr>
                <a:srgbClr val="00AEB5"/>
              </a:buClr>
              <a:buSzPct val="90000"/>
              <a:buNone/>
            </a:pPr>
            <a:r>
              <a:rPr lang="en-GB" sz="1400" b="1" dirty="0">
                <a:solidFill>
                  <a:srgbClr val="00AEB5"/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Cell line Development &amp; Epigenetic</a:t>
            </a:r>
            <a:endParaRPr lang="en-GB" sz="1400" b="1" dirty="0">
              <a:solidFill>
                <a:srgbClr val="00AEB5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0" indent="0" defTabSz="325800">
              <a:lnSpc>
                <a:spcPts val="740"/>
              </a:lnSpc>
              <a:spcBef>
                <a:spcPts val="0"/>
              </a:spcBef>
              <a:buNone/>
            </a:pPr>
            <a:endParaRPr lang="en-GB" sz="900" b="1" dirty="0">
              <a:solidFill>
                <a:srgbClr val="00AEB5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0" indent="0" defTabSz="325800">
              <a:lnSpc>
                <a:spcPts val="1240"/>
              </a:lnSpc>
              <a:spcBef>
                <a:spcPts val="0"/>
              </a:spcBef>
              <a:buClr>
                <a:srgbClr val="00AEB5"/>
              </a:buClr>
              <a:buNone/>
            </a:pPr>
            <a:r>
              <a:rPr lang="en-GB" sz="900" dirty="0">
                <a:latin typeface="Helvetica" charset="0"/>
                <a:ea typeface="Helvetica" charset="0"/>
                <a:cs typeface="Helvetica" charset="0"/>
              </a:rPr>
              <a:t>The projects carried out in this area deal with a </a:t>
            </a:r>
            <a:r>
              <a:rPr lang="en-GB" sz="900" b="1" dirty="0">
                <a:latin typeface="Helvetica" charset="0"/>
                <a:ea typeface="Helvetica" charset="0"/>
                <a:cs typeface="Helvetica" charset="0"/>
              </a:rPr>
              <a:t>detailed, molecular understanding of the properties of production </a:t>
            </a:r>
          </a:p>
          <a:p>
            <a:pPr marL="0" indent="0" defTabSz="325800">
              <a:lnSpc>
                <a:spcPts val="1240"/>
              </a:lnSpc>
              <a:spcBef>
                <a:spcPts val="0"/>
              </a:spcBef>
              <a:buClr>
                <a:srgbClr val="00AEB5"/>
              </a:buClr>
              <a:buNone/>
            </a:pPr>
            <a:r>
              <a:rPr lang="en-GB" sz="900" b="1" dirty="0">
                <a:latin typeface="Helvetica" charset="0"/>
                <a:ea typeface="Helvetica" charset="0"/>
                <a:cs typeface="Helvetica" charset="0"/>
              </a:rPr>
              <a:t>cell lines (e.g. CHO) </a:t>
            </a:r>
            <a:r>
              <a:rPr lang="en-GB" sz="900" dirty="0">
                <a:latin typeface="Helvetica" charset="0"/>
                <a:ea typeface="Helvetica" charset="0"/>
                <a:cs typeface="Helvetica" charset="0"/>
              </a:rPr>
              <a:t>that are used for the manufacture of biopharmaceutical products. </a:t>
            </a:r>
            <a:endParaRPr lang="en-GB" sz="1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BE8EFAE-8C96-4744-9353-85411D2BA7D9}"/>
              </a:ext>
            </a:extLst>
          </p:cNvPr>
          <p:cNvSpPr/>
          <p:nvPr/>
        </p:nvSpPr>
        <p:spPr>
          <a:xfrm>
            <a:off x="3297477" y="2570680"/>
            <a:ext cx="992580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de-AT" sz="800" dirty="0">
                <a:solidFill>
                  <a:srgbClr val="00AEB5"/>
                </a:solidFill>
              </a:rPr>
              <a:t>Prof. Nicole </a:t>
            </a:r>
            <a:r>
              <a:rPr lang="de-AT" sz="800" dirty="0" err="1">
                <a:solidFill>
                  <a:srgbClr val="00AEB5"/>
                </a:solidFill>
              </a:rPr>
              <a:t>Borth</a:t>
            </a:r>
            <a:endParaRPr lang="de-AT" sz="800" b="1" dirty="0">
              <a:solidFill>
                <a:srgbClr val="00AE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0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D2A4A527-BBD2-8449-9494-26F271C2275A}"/>
              </a:ext>
            </a:extLst>
          </p:cNvPr>
          <p:cNvSpPr/>
          <p:nvPr/>
        </p:nvSpPr>
        <p:spPr>
          <a:xfrm>
            <a:off x="628649" y="1077753"/>
            <a:ext cx="7886699" cy="3551911"/>
          </a:xfrm>
          <a:prstGeom prst="rect">
            <a:avLst/>
          </a:prstGeom>
          <a:solidFill>
            <a:schemeClr val="bg1"/>
          </a:solidFill>
        </p:spPr>
        <p:txBody>
          <a:bodyPr wrap="square" tIns="180000">
            <a:spAutoFit/>
          </a:bodyPr>
          <a:lstStyle/>
          <a:p>
            <a:r>
              <a:rPr lang="de-AT" b="1" dirty="0"/>
              <a:t> </a:t>
            </a:r>
            <a:r>
              <a:rPr lang="de-AT" b="1" dirty="0" err="1"/>
              <a:t>acib</a:t>
            </a:r>
            <a:r>
              <a:rPr lang="de-AT" b="1" dirty="0"/>
              <a:t> </a:t>
            </a:r>
            <a:r>
              <a:rPr lang="de-AT" b="1" dirty="0" err="1"/>
              <a:t>offers</a:t>
            </a:r>
            <a:r>
              <a:rPr lang="de-AT" b="1" dirty="0"/>
              <a:t>:</a:t>
            </a:r>
            <a:br>
              <a:rPr lang="de-AT" dirty="0"/>
            </a:br>
            <a:r>
              <a:rPr lang="de-AT" dirty="0"/>
              <a:t>+ </a:t>
            </a:r>
            <a:r>
              <a:rPr lang="de-AT" dirty="0" err="1"/>
              <a:t>contract</a:t>
            </a:r>
            <a:r>
              <a:rPr lang="de-AT" dirty="0"/>
              <a:t> </a:t>
            </a:r>
            <a:r>
              <a:rPr lang="de-AT" dirty="0" err="1"/>
              <a:t>research</a:t>
            </a:r>
            <a:r>
              <a:rPr lang="de-AT" dirty="0"/>
              <a:t> in all </a:t>
            </a:r>
            <a:r>
              <a:rPr lang="de-AT" dirty="0" err="1"/>
              <a:t>areas</a:t>
            </a:r>
            <a:r>
              <a:rPr lang="de-AT" dirty="0"/>
              <a:t> (</a:t>
            </a:r>
            <a:r>
              <a:rPr lang="de-AT" dirty="0" err="1"/>
              <a:t>from</a:t>
            </a:r>
            <a:r>
              <a:rPr lang="de-AT" dirty="0"/>
              <a:t> R&amp;D </a:t>
            </a:r>
            <a:r>
              <a:rPr lang="de-AT" dirty="0" err="1"/>
              <a:t>to</a:t>
            </a:r>
            <a:r>
              <a:rPr lang="de-AT" dirty="0"/>
              <a:t> </a:t>
            </a:r>
            <a:r>
              <a:rPr lang="de-AT" dirty="0" err="1"/>
              <a:t>production</a:t>
            </a:r>
            <a:r>
              <a:rPr lang="de-AT" dirty="0"/>
              <a:t> and </a:t>
            </a:r>
            <a:r>
              <a:rPr lang="de-AT" dirty="0" err="1"/>
              <a:t>analysis</a:t>
            </a:r>
            <a:r>
              <a:rPr lang="de-AT" dirty="0"/>
              <a:t>)</a:t>
            </a:r>
            <a:br>
              <a:rPr lang="de-AT" dirty="0"/>
            </a:br>
            <a:r>
              <a:rPr lang="de-AT" dirty="0"/>
              <a:t>+ extensive </a:t>
            </a:r>
            <a:r>
              <a:rPr lang="de-AT" dirty="0" err="1"/>
              <a:t>literature</a:t>
            </a:r>
            <a:r>
              <a:rPr lang="de-AT" dirty="0"/>
              <a:t> </a:t>
            </a:r>
            <a:r>
              <a:rPr lang="de-AT" dirty="0" err="1"/>
              <a:t>studies</a:t>
            </a:r>
            <a:br>
              <a:rPr lang="de-AT" dirty="0"/>
            </a:br>
            <a:r>
              <a:rPr lang="de-AT" dirty="0"/>
              <a:t>+ </a:t>
            </a:r>
            <a:r>
              <a:rPr lang="de-AT" dirty="0" err="1"/>
              <a:t>consulting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funded</a:t>
            </a:r>
            <a:r>
              <a:rPr lang="de-AT" dirty="0"/>
              <a:t> </a:t>
            </a:r>
            <a:r>
              <a:rPr lang="de-AT" dirty="0" err="1"/>
              <a:t>research</a:t>
            </a:r>
            <a:endParaRPr lang="de-AT" dirty="0"/>
          </a:p>
          <a:p>
            <a:r>
              <a:rPr lang="de-AT" dirty="0"/>
              <a:t>+ professional </a:t>
            </a:r>
            <a:r>
              <a:rPr lang="de-AT" dirty="0" err="1"/>
              <a:t>project</a:t>
            </a:r>
            <a:r>
              <a:rPr lang="de-AT" dirty="0"/>
              <a:t> </a:t>
            </a:r>
            <a:r>
              <a:rPr lang="de-AT" dirty="0" err="1"/>
              <a:t>management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(</a:t>
            </a:r>
            <a:r>
              <a:rPr lang="de-AT" dirty="0" err="1"/>
              <a:t>funded</a:t>
            </a:r>
            <a:r>
              <a:rPr lang="de-AT" dirty="0"/>
              <a:t>) </a:t>
            </a:r>
            <a:r>
              <a:rPr lang="de-AT" dirty="0" err="1"/>
              <a:t>projects</a:t>
            </a:r>
            <a:br>
              <a:rPr lang="de-AT" dirty="0"/>
            </a:br>
            <a:r>
              <a:rPr lang="de-AT" dirty="0"/>
              <a:t>+ professional </a:t>
            </a:r>
            <a:r>
              <a:rPr lang="de-AT" dirty="0" err="1"/>
              <a:t>dissemination</a:t>
            </a:r>
            <a:r>
              <a:rPr lang="de-AT" dirty="0"/>
              <a:t> </a:t>
            </a:r>
            <a:r>
              <a:rPr lang="de-AT" dirty="0" err="1"/>
              <a:t>activities</a:t>
            </a:r>
            <a:br>
              <a:rPr lang="de-AT" dirty="0"/>
            </a:br>
            <a:r>
              <a:rPr lang="de-AT" dirty="0"/>
              <a:t>+ innovative and reliable </a:t>
            </a:r>
            <a:r>
              <a:rPr lang="de-AT" dirty="0" err="1"/>
              <a:t>partnership</a:t>
            </a:r>
            <a:r>
              <a:rPr lang="de-AT" dirty="0"/>
              <a:t> in (</a:t>
            </a:r>
            <a:r>
              <a:rPr lang="de-AT" dirty="0" err="1"/>
              <a:t>inter</a:t>
            </a:r>
            <a:r>
              <a:rPr lang="de-AT" dirty="0"/>
              <a:t>)national </a:t>
            </a:r>
            <a:r>
              <a:rPr lang="de-AT" dirty="0" err="1"/>
              <a:t>funding</a:t>
            </a:r>
            <a:r>
              <a:rPr lang="de-AT" dirty="0"/>
              <a:t> </a:t>
            </a:r>
            <a:r>
              <a:rPr lang="de-AT" dirty="0" err="1"/>
              <a:t>calls</a:t>
            </a:r>
            <a:r>
              <a:rPr lang="de-AT" dirty="0"/>
              <a:t>´</a:t>
            </a:r>
            <a:br>
              <a:rPr lang="de-AT" dirty="0"/>
            </a:br>
            <a:r>
              <a:rPr lang="de-AT" dirty="0"/>
              <a:t>+ </a:t>
            </a:r>
            <a:r>
              <a:rPr lang="de-AT" dirty="0" err="1"/>
              <a:t>organization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events</a:t>
            </a:r>
            <a:r>
              <a:rPr lang="de-AT" dirty="0"/>
              <a:t> and </a:t>
            </a:r>
            <a:r>
              <a:rPr lang="de-AT" dirty="0" err="1"/>
              <a:t>conferences</a:t>
            </a:r>
            <a:br>
              <a:rPr lang="de-AT" dirty="0"/>
            </a:br>
            <a:r>
              <a:rPr lang="de-AT" dirty="0"/>
              <a:t>+ </a:t>
            </a:r>
            <a:r>
              <a:rPr lang="de-AT" dirty="0" err="1"/>
              <a:t>training</a:t>
            </a:r>
            <a:r>
              <a:rPr lang="de-AT" dirty="0"/>
              <a:t> </a:t>
            </a:r>
            <a:r>
              <a:rPr lang="de-AT" dirty="0" err="1"/>
              <a:t>courses</a:t>
            </a:r>
            <a:r>
              <a:rPr lang="de-AT" dirty="0"/>
              <a:t> (</a:t>
            </a:r>
            <a:r>
              <a:rPr lang="de-AT" dirty="0" err="1"/>
              <a:t>theoretical</a:t>
            </a:r>
            <a:r>
              <a:rPr lang="de-AT" dirty="0"/>
              <a:t> and '</a:t>
            </a:r>
            <a:r>
              <a:rPr lang="de-AT" dirty="0" err="1"/>
              <a:t>hands</a:t>
            </a:r>
            <a:r>
              <a:rPr lang="de-AT" dirty="0"/>
              <a:t>-on‘)</a:t>
            </a:r>
            <a:br>
              <a:rPr lang="de-AT" dirty="0"/>
            </a:br>
            <a:r>
              <a:rPr lang="de-AT" dirty="0"/>
              <a:t>+ </a:t>
            </a:r>
            <a:r>
              <a:rPr lang="de-AT" dirty="0" err="1"/>
              <a:t>partner</a:t>
            </a:r>
            <a:r>
              <a:rPr lang="de-AT" dirty="0"/>
              <a:t> </a:t>
            </a:r>
            <a:r>
              <a:rPr lang="de-AT" dirty="0" err="1"/>
              <a:t>search</a:t>
            </a:r>
            <a:br>
              <a:rPr lang="de-AT" dirty="0"/>
            </a:br>
            <a:r>
              <a:rPr lang="de-AT" dirty="0"/>
              <a:t>+ </a:t>
            </a:r>
            <a:r>
              <a:rPr lang="de-AT" dirty="0" err="1"/>
              <a:t>looking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technologies</a:t>
            </a:r>
            <a:br>
              <a:rPr lang="de-AT" dirty="0"/>
            </a:br>
            <a:r>
              <a:rPr lang="de-AT" dirty="0"/>
              <a:t>+ '</a:t>
            </a:r>
            <a:r>
              <a:rPr lang="de-AT" dirty="0" err="1"/>
              <a:t>acib</a:t>
            </a:r>
            <a:r>
              <a:rPr lang="de-AT" dirty="0"/>
              <a:t> </a:t>
            </a:r>
            <a:r>
              <a:rPr lang="de-AT" dirty="0" err="1"/>
              <a:t>task</a:t>
            </a:r>
            <a:r>
              <a:rPr lang="de-AT" dirty="0"/>
              <a:t> </a:t>
            </a:r>
            <a:r>
              <a:rPr lang="de-AT" dirty="0" err="1"/>
              <a:t>force</a:t>
            </a:r>
            <a:r>
              <a:rPr lang="de-AT" dirty="0"/>
              <a:t>' =&gt; </a:t>
            </a:r>
            <a:r>
              <a:rPr lang="de-AT" dirty="0" err="1"/>
              <a:t>solving</a:t>
            </a:r>
            <a:r>
              <a:rPr lang="de-AT" dirty="0"/>
              <a:t> </a:t>
            </a:r>
            <a:r>
              <a:rPr lang="de-AT" dirty="0" err="1"/>
              <a:t>challenging</a:t>
            </a:r>
            <a:r>
              <a:rPr lang="de-AT" dirty="0"/>
              <a:t> </a:t>
            </a:r>
            <a:r>
              <a:rPr lang="de-AT" dirty="0" err="1"/>
              <a:t>problems</a:t>
            </a:r>
            <a:r>
              <a:rPr lang="de-AT" dirty="0"/>
              <a:t> at </a:t>
            </a:r>
            <a:r>
              <a:rPr lang="de-AT" dirty="0" err="1"/>
              <a:t>your</a:t>
            </a:r>
            <a:r>
              <a:rPr lang="de-AT" dirty="0"/>
              <a:t> R&amp;D Facility</a:t>
            </a:r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EE97E305-65C8-A642-81CE-6E202887DB7A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D4D4C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acib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 – Cooperation Opportunities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rial" panose="020B0604020202020204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48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D2A4A527-BBD2-8449-9494-26F271C2275A}"/>
              </a:ext>
            </a:extLst>
          </p:cNvPr>
          <p:cNvSpPr/>
          <p:nvPr/>
        </p:nvSpPr>
        <p:spPr>
          <a:xfrm>
            <a:off x="628649" y="1077753"/>
            <a:ext cx="7886699" cy="2243861"/>
          </a:xfrm>
          <a:prstGeom prst="rect">
            <a:avLst/>
          </a:prstGeom>
          <a:solidFill>
            <a:schemeClr val="bg1"/>
          </a:solidFill>
        </p:spPr>
        <p:txBody>
          <a:bodyPr wrap="square" tIns="18000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acib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works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with</a:t>
            </a:r>
            <a:r>
              <a:rPr kumimoji="0" lang="de-AT" sz="16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...</a:t>
            </a:r>
            <a:b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</a:br>
            <a:endParaRPr kumimoji="0" lang="de-AT" sz="16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Company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partners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for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de-AT" sz="1600" dirty="0">
                <a:solidFill>
                  <a:srgbClr val="4D4D4C"/>
                </a:solidFill>
                <a:latin typeface="+mj-lt"/>
              </a:rPr>
              <a:t>on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new</a:t>
            </a:r>
            <a:r>
              <a:rPr lang="de-AT" sz="1600" dirty="0">
                <a:solidFill>
                  <a:srgbClr val="4D4D4C"/>
                </a:solidFill>
                <a:latin typeface="+mj-lt"/>
              </a:rPr>
              <a:t>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products</a:t>
            </a:r>
            <a:r>
              <a:rPr lang="de-AT" sz="1600" dirty="0">
                <a:solidFill>
                  <a:srgbClr val="4D4D4C"/>
                </a:solidFill>
                <a:latin typeface="+mj-lt"/>
              </a:rPr>
              <a:t> and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processes</a:t>
            </a:r>
            <a:endParaRPr lang="de-AT" sz="1600" dirty="0">
              <a:solidFill>
                <a:srgbClr val="4D4D4C"/>
              </a:solidFill>
              <a:latin typeface="+mj-lt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AT" sz="1600" dirty="0">
                <a:solidFill>
                  <a:srgbClr val="4D4D4C"/>
                </a:solidFill>
                <a:latin typeface="+mj-lt"/>
              </a:rPr>
              <a:t>Scientific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partners</a:t>
            </a:r>
            <a:r>
              <a:rPr lang="de-AT" sz="1600" dirty="0">
                <a:solidFill>
                  <a:srgbClr val="4D4D4C"/>
                </a:solidFill>
                <a:latin typeface="+mj-lt"/>
              </a:rPr>
              <a:t> on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competitive</a:t>
            </a:r>
            <a:r>
              <a:rPr lang="de-AT" sz="1600" dirty="0">
                <a:solidFill>
                  <a:srgbClr val="4D4D4C"/>
                </a:solidFill>
                <a:latin typeface="+mj-lt"/>
              </a:rPr>
              <a:t>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funding</a:t>
            </a:r>
            <a:r>
              <a:rPr lang="de-AT" sz="1600" dirty="0">
                <a:solidFill>
                  <a:srgbClr val="4D4D4C"/>
                </a:solidFill>
                <a:latin typeface="+mj-lt"/>
              </a:rPr>
              <a:t> </a:t>
            </a:r>
            <a:r>
              <a:rPr lang="de-AT" sz="1600" dirty="0" err="1">
                <a:solidFill>
                  <a:srgbClr val="4D4D4C"/>
                </a:solidFill>
                <a:latin typeface="+mj-lt"/>
              </a:rPr>
              <a:t>proposals</a:t>
            </a:r>
            <a:endParaRPr lang="de-AT" sz="1600" dirty="0">
              <a:solidFill>
                <a:srgbClr val="4D4D4C"/>
              </a:solidFill>
              <a:latin typeface="+mj-lt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16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Investors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for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maturing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technologies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and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start-up</a:t>
            </a:r>
            <a:r>
              <a:rPr kumimoji="0" lang="de-AT" sz="1600" b="0" i="0" u="none" strike="noStrike" kern="1200" cap="none" spc="0" normalizeH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AT" sz="1600" b="0" i="0" u="none" strike="noStrike" kern="1200" cap="none" spc="0" normalizeH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+mj-lt"/>
              </a:rPr>
              <a:t>building</a:t>
            </a:r>
            <a:endParaRPr kumimoji="0" lang="de-AT" sz="1600" b="0" i="0" u="none" strike="noStrike" kern="1200" cap="none" spc="0" normalizeH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AT" sz="1600" noProof="0" dirty="0">
                <a:solidFill>
                  <a:srgbClr val="4D4D4C"/>
                </a:solidFill>
                <a:latin typeface="+mj-lt"/>
              </a:rPr>
              <a:t>Foundations and </a:t>
            </a:r>
            <a:r>
              <a:rPr lang="de-AT" sz="1600" noProof="0" dirty="0" err="1">
                <a:solidFill>
                  <a:srgbClr val="4D4D4C"/>
                </a:solidFill>
                <a:latin typeface="+mj-lt"/>
              </a:rPr>
              <a:t>donors</a:t>
            </a:r>
            <a:r>
              <a:rPr lang="de-AT" sz="1600" noProof="0" dirty="0">
                <a:solidFill>
                  <a:srgbClr val="4D4D4C"/>
                </a:solidFill>
                <a:latin typeface="+mj-lt"/>
              </a:rPr>
              <a:t> on </a:t>
            </a:r>
            <a:r>
              <a:rPr lang="de-AT" sz="1600" noProof="0" dirty="0" err="1">
                <a:solidFill>
                  <a:srgbClr val="4D4D4C"/>
                </a:solidFill>
                <a:latin typeface="+mj-lt"/>
              </a:rPr>
              <a:t>making</a:t>
            </a:r>
            <a:r>
              <a:rPr lang="de-AT" sz="1600" noProof="0" dirty="0">
                <a:solidFill>
                  <a:srgbClr val="4D4D4C"/>
                </a:solidFill>
                <a:latin typeface="+mj-lt"/>
              </a:rPr>
              <a:t> </a:t>
            </a:r>
            <a:r>
              <a:rPr lang="de-AT" sz="1600" noProof="0" dirty="0" err="1">
                <a:solidFill>
                  <a:srgbClr val="4D4D4C"/>
                </a:solidFill>
                <a:latin typeface="+mj-lt"/>
              </a:rPr>
              <a:t>the</a:t>
            </a:r>
            <a:r>
              <a:rPr lang="de-AT" sz="1600" noProof="0" dirty="0">
                <a:solidFill>
                  <a:srgbClr val="4D4D4C"/>
                </a:solidFill>
                <a:latin typeface="+mj-lt"/>
              </a:rPr>
              <a:t> </a:t>
            </a:r>
            <a:r>
              <a:rPr lang="de-AT" sz="1600" noProof="0" dirty="0" err="1">
                <a:solidFill>
                  <a:srgbClr val="4D4D4C"/>
                </a:solidFill>
                <a:latin typeface="+mj-lt"/>
              </a:rPr>
              <a:t>world</a:t>
            </a:r>
            <a:r>
              <a:rPr lang="de-AT" sz="1600" noProof="0" dirty="0">
                <a:solidFill>
                  <a:srgbClr val="4D4D4C"/>
                </a:solidFill>
                <a:latin typeface="+mj-lt"/>
              </a:rPr>
              <a:t> a </a:t>
            </a:r>
            <a:r>
              <a:rPr lang="de-AT" sz="1600" noProof="0" dirty="0" err="1">
                <a:solidFill>
                  <a:srgbClr val="4D4D4C"/>
                </a:solidFill>
                <a:latin typeface="+mj-lt"/>
              </a:rPr>
              <a:t>better</a:t>
            </a:r>
            <a:r>
              <a:rPr lang="de-AT" sz="1600" noProof="0" dirty="0">
                <a:solidFill>
                  <a:srgbClr val="4D4D4C"/>
                </a:solidFill>
                <a:latin typeface="+mj-lt"/>
              </a:rPr>
              <a:t> </a:t>
            </a:r>
            <a:r>
              <a:rPr lang="de-AT" sz="1600" noProof="0" dirty="0" err="1">
                <a:solidFill>
                  <a:srgbClr val="4D4D4C"/>
                </a:solidFill>
                <a:latin typeface="+mj-lt"/>
              </a:rPr>
              <a:t>place</a:t>
            </a:r>
            <a:endParaRPr kumimoji="0" lang="de-AT" sz="1600" b="0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EE97E305-65C8-A642-81CE-6E202887DB7A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D4D4C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acib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 – Cooperation Opportunities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Arial" panose="020B0604020202020204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93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56971-8D7B-2F48-BA2A-13FA81C1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2271"/>
            <a:ext cx="7886700" cy="751114"/>
          </a:xfrm>
        </p:spPr>
        <p:txBody>
          <a:bodyPr>
            <a:normAutofit/>
          </a:bodyPr>
          <a:lstStyle/>
          <a:p>
            <a:pPr algn="ctr"/>
            <a:r>
              <a:rPr lang="en-GB" sz="1600" dirty="0">
                <a:solidFill>
                  <a:srgbClr val="00AEB5"/>
                </a:solidFill>
              </a:rPr>
              <a:t>Some of our company partner</a:t>
            </a: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188A8684-3969-264C-A30A-0BF541357527}"/>
              </a:ext>
            </a:extLst>
          </p:cNvPr>
          <p:cNvCxnSpPr>
            <a:cxnSpLocks/>
          </p:cNvCxnSpPr>
          <p:nvPr/>
        </p:nvCxnSpPr>
        <p:spPr>
          <a:xfrm>
            <a:off x="390059" y="837667"/>
            <a:ext cx="83510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95970A9-8914-EABE-90A6-E573197AC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14" y="1661548"/>
            <a:ext cx="8261572" cy="19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9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3974374D-5C7E-0440-94EA-F72167FE636C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D4D4C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Research market place</a:t>
            </a:r>
            <a:br>
              <a:rPr lang="en-GB" dirty="0"/>
            </a:br>
            <a:r>
              <a:rPr lang="en-GB" sz="2200" b="0" dirty="0"/>
              <a:t>New Innovations from Nature …</a:t>
            </a:r>
            <a:endParaRPr lang="en-GB" sz="22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7922C33-0C91-644C-879B-41C3965EF3C0}"/>
              </a:ext>
            </a:extLst>
          </p:cNvPr>
          <p:cNvSpPr txBox="1"/>
          <p:nvPr/>
        </p:nvSpPr>
        <p:spPr>
          <a:xfrm>
            <a:off x="6444876" y="1268014"/>
            <a:ext cx="1800800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Project </a:t>
            </a:r>
            <a:r>
              <a:rPr lang="de-DE" sz="1200" b="1" dirty="0" err="1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Offers</a:t>
            </a:r>
            <a:r>
              <a:rPr lang="de-DE" sz="12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</a:p>
          <a:p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Ideas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with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a solid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background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for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an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industrial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project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, e.g.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feasibility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or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proof-of-concept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studies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.</a:t>
            </a:r>
          </a:p>
          <a:p>
            <a:endParaRPr lang="de-DE" sz="800" dirty="0">
              <a:solidFill>
                <a:srgbClr val="4D4D4C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de-DE" sz="12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Technology </a:t>
            </a:r>
            <a:r>
              <a:rPr lang="de-DE" sz="1200" b="1" dirty="0" err="1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Offers</a:t>
            </a:r>
            <a:r>
              <a:rPr lang="de-DE" sz="12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</a:p>
          <a:p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Mature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technologies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for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licensing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transferring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IP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or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new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research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project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.</a:t>
            </a:r>
          </a:p>
          <a:p>
            <a:endParaRPr lang="de-DE" sz="800" dirty="0">
              <a:solidFill>
                <a:srgbClr val="4D4D4C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de-DE" sz="12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Service </a:t>
            </a:r>
            <a:r>
              <a:rPr lang="de-DE" sz="1200" b="1" dirty="0" err="1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Offers</a:t>
            </a:r>
            <a:r>
              <a:rPr lang="de-DE" sz="1200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: </a:t>
            </a:r>
          </a:p>
          <a:p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Service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provided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to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others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, e.g. Dissemination &amp; Communication </a:t>
            </a:r>
            <a:r>
              <a:rPr lang="de-DE" sz="800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offers</a:t>
            </a:r>
            <a:r>
              <a:rPr lang="de-DE" sz="800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.</a:t>
            </a:r>
          </a:p>
          <a:p>
            <a:endParaRPr lang="de-DE" sz="800" dirty="0">
              <a:solidFill>
                <a:srgbClr val="4D4D4C"/>
              </a:solidFill>
              <a:latin typeface="Helvetica" charset="0"/>
              <a:ea typeface="Helvetica" charset="0"/>
              <a:cs typeface="Helvetica" charset="0"/>
            </a:endParaRPr>
          </a:p>
          <a:p>
            <a:endParaRPr lang="de-DE" sz="800" dirty="0">
              <a:solidFill>
                <a:srgbClr val="4D4D4C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CF959BFB-A7BA-6744-B133-F72D44137D96}"/>
              </a:ext>
            </a:extLst>
          </p:cNvPr>
          <p:cNvSpPr txBox="1"/>
          <p:nvPr/>
        </p:nvSpPr>
        <p:spPr>
          <a:xfrm>
            <a:off x="650835" y="3868896"/>
            <a:ext cx="712510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de-DE" b="1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sent</a:t>
            </a:r>
            <a:r>
              <a:rPr lang="de-DE" b="1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b="1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with</a:t>
            </a:r>
            <a:r>
              <a:rPr lang="de-DE" b="1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b="1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Directmail</a:t>
            </a:r>
            <a:r>
              <a:rPr lang="de-DE" b="1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to </a:t>
            </a:r>
            <a:r>
              <a:rPr lang="de-DE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12,500+</a:t>
            </a:r>
            <a:r>
              <a:rPr lang="de-DE" b="1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b="1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e-mail</a:t>
            </a:r>
            <a:r>
              <a:rPr lang="de-DE" b="1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de-DE" b="1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adresses</a:t>
            </a:r>
            <a:r>
              <a:rPr lang="de-DE" b="1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,</a:t>
            </a:r>
          </a:p>
          <a:p>
            <a:r>
              <a:rPr lang="de-DE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also </a:t>
            </a:r>
            <a:r>
              <a:rPr lang="de-DE" dirty="0" err="1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available</a:t>
            </a:r>
            <a:r>
              <a:rPr lang="de-DE" dirty="0">
                <a:solidFill>
                  <a:srgbClr val="4D4D4C"/>
                </a:solidFill>
                <a:latin typeface="Helvetica" charset="0"/>
                <a:ea typeface="Helvetica" charset="0"/>
                <a:cs typeface="Helvetica" charset="0"/>
              </a:rPr>
              <a:t> at </a:t>
            </a:r>
            <a:r>
              <a:rPr lang="de-DE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https://</a:t>
            </a:r>
            <a:r>
              <a:rPr lang="de-DE" b="1" dirty="0" err="1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acib.at</a:t>
            </a:r>
            <a:r>
              <a:rPr lang="de-DE" b="1" dirty="0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/</a:t>
            </a:r>
            <a:r>
              <a:rPr lang="de-DE" b="1" dirty="0" err="1">
                <a:solidFill>
                  <a:srgbClr val="00AEB5"/>
                </a:solidFill>
                <a:latin typeface="Helvetica" charset="0"/>
                <a:ea typeface="Helvetica" charset="0"/>
                <a:cs typeface="Helvetica" charset="0"/>
              </a:rPr>
              <a:t>offers</a:t>
            </a:r>
            <a:endParaRPr lang="de-DE" b="1" dirty="0">
              <a:solidFill>
                <a:srgbClr val="4D4D4C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51913F0-2704-97EC-DFE8-F2AB4A90A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35" y="1268016"/>
            <a:ext cx="1775826" cy="249244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B4DD180-3B4D-01EC-13E4-58C98382D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188" y="1249044"/>
            <a:ext cx="1938097" cy="253728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5260222-E63D-95F2-E8D1-B0B267EE5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258" y="1268014"/>
            <a:ext cx="1898672" cy="249245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772A6031-3B9E-9843-319D-1716ECBF4EB7}"/>
              </a:ext>
            </a:extLst>
          </p:cNvPr>
          <p:cNvSpPr/>
          <p:nvPr/>
        </p:nvSpPr>
        <p:spPr>
          <a:xfrm>
            <a:off x="650835" y="3695700"/>
            <a:ext cx="5684651" cy="1987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287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E6474C8-5F61-EA4A-D132-C7845552CC97}"/>
              </a:ext>
            </a:extLst>
          </p:cNvPr>
          <p:cNvGrpSpPr/>
          <p:nvPr/>
        </p:nvGrpSpPr>
        <p:grpSpPr>
          <a:xfrm>
            <a:off x="6040318" y="356247"/>
            <a:ext cx="2599714" cy="4218009"/>
            <a:chOff x="531958" y="356247"/>
            <a:chExt cx="2599714" cy="4218009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434E954D-6205-4C44-987A-664CEBCBC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958" y="356247"/>
              <a:ext cx="2599714" cy="3743483"/>
            </a:xfrm>
            <a:prstGeom prst="rect">
              <a:avLst/>
            </a:prstGeom>
          </p:spPr>
        </p:pic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BFB13677-924B-5E45-A961-BC42AE5CB94C}"/>
                </a:ext>
              </a:extLst>
            </p:cNvPr>
            <p:cNvSpPr/>
            <p:nvPr/>
          </p:nvSpPr>
          <p:spPr>
            <a:xfrm>
              <a:off x="531958" y="4199795"/>
              <a:ext cx="168992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325800" rtl="0" eaLnBrk="1" fontAlgn="auto" latinLnBrk="0" hangingPunct="1">
                <a:lnSpc>
                  <a:spcPts val="11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EB5"/>
                </a:buClr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4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Watch our </a:t>
              </a: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8A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Blog</a:t>
              </a:r>
            </a:p>
            <a:p>
              <a:pPr marL="0" marR="0" lvl="0" indent="0" algn="l" defTabSz="325800" rtl="0" eaLnBrk="1" fontAlgn="auto" latinLnBrk="0" hangingPunct="1">
                <a:lnSpc>
                  <a:spcPts val="11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EB5"/>
                </a:buClr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3D4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www.acib.at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4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/blog</a:t>
              </a:r>
            </a:p>
          </p:txBody>
        </p:sp>
      </p:grpSp>
      <p:pic>
        <p:nvPicPr>
          <p:cNvPr id="21" name="Grafik 20">
            <a:extLst>
              <a:ext uri="{FF2B5EF4-FFF2-40B4-BE49-F238E27FC236}">
                <a16:creationId xmlns:a16="http://schemas.microsoft.com/office/drawing/2014/main" id="{F8422FD0-97C3-6844-8FC5-B8E44C764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301" y="1297948"/>
            <a:ext cx="2473349" cy="1402830"/>
          </a:xfrm>
          <a:prstGeom prst="rect">
            <a:avLst/>
          </a:prstGeom>
        </p:spPr>
      </p:pic>
      <p:sp>
        <p:nvSpPr>
          <p:cNvPr id="35" name="Rechteck 34">
            <a:extLst>
              <a:ext uri="{FF2B5EF4-FFF2-40B4-BE49-F238E27FC236}">
                <a16:creationId xmlns:a16="http://schemas.microsoft.com/office/drawing/2014/main" id="{7C22E117-A3C3-A346-A65B-FA6B828DF226}"/>
              </a:ext>
            </a:extLst>
          </p:cNvPr>
          <p:cNvSpPr/>
          <p:nvPr/>
        </p:nvSpPr>
        <p:spPr>
          <a:xfrm>
            <a:off x="3161530" y="2797200"/>
            <a:ext cx="2472099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258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>
                <a:srgbClr val="00AEB5"/>
              </a:buClr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3D3D40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Watch our Explanatory videos </a:t>
            </a:r>
          </a:p>
          <a:p>
            <a:pPr marL="0" marR="0" lvl="0" indent="0" algn="l" defTabSz="3258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>
                <a:srgbClr val="00AEB5"/>
              </a:buClr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3D3D40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on our </a:t>
            </a:r>
            <a:r>
              <a:rPr kumimoji="0" lang="en-GB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98A0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Youtube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98A0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-Channel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6AC8B507-1B8C-9940-AC95-4270F2F6ADF4}"/>
              </a:ext>
            </a:extLst>
          </p:cNvPr>
          <p:cNvSpPr/>
          <p:nvPr/>
        </p:nvSpPr>
        <p:spPr>
          <a:xfrm>
            <a:off x="3263300" y="4214423"/>
            <a:ext cx="2472099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258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>
                <a:srgbClr val="00AEB5"/>
              </a:buClr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Connect with us on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098A0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Social Media,</a:t>
            </a:r>
          </a:p>
          <a:p>
            <a:pPr marL="0" marR="0" lvl="0" indent="0" algn="ctr" defTabSz="3258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>
                <a:srgbClr val="00AEB5"/>
              </a:buClr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and visit us on Facebook, Instagram </a:t>
            </a:r>
          </a:p>
          <a:p>
            <a:pPr marL="0" marR="0" lvl="0" indent="0" algn="ctr" defTabSz="325800" rtl="0" eaLnBrk="1" fontAlgn="auto" latinLnBrk="0" hangingPunct="1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Clr>
                <a:srgbClr val="00AEB5"/>
              </a:buClr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and LinkedIn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1A4C3833-B5E3-79E2-3900-794528DB0210}"/>
              </a:ext>
            </a:extLst>
          </p:cNvPr>
          <p:cNvGrpSpPr/>
          <p:nvPr/>
        </p:nvGrpSpPr>
        <p:grpSpPr>
          <a:xfrm>
            <a:off x="3604482" y="3485777"/>
            <a:ext cx="1945698" cy="515526"/>
            <a:chOff x="3211995" y="3566194"/>
            <a:chExt cx="1567689" cy="415370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04DDDF3C-A0A9-F041-8049-CF65DABDE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11995" y="3566194"/>
              <a:ext cx="417446" cy="415370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7EF011AF-EF58-DB4A-947D-87D337285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70797" y="3566194"/>
              <a:ext cx="415369" cy="415370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CD6126F-B0C5-F445-BAE8-DDD2227B1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4315" y="3566194"/>
              <a:ext cx="415369" cy="415370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FEED406-D481-27A3-25A4-C72A376D0A55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D4D4C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Holistic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valorization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 approach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Arial" panose="020B0604020202020204"/>
                <a:ea typeface="Helvetica Neue" panose="02000503000000020004" pitchFamily="2" charset="0"/>
                <a:cs typeface="Helvetica Neue" panose="02000503000000020004" pitchFamily="2" charset="0"/>
              </a:rPr>
              <a:t>Open Multichannel Communication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E1CF8E76-CDDC-96AE-1519-FEDED5C10892}"/>
              </a:ext>
            </a:extLst>
          </p:cNvPr>
          <p:cNvGrpSpPr/>
          <p:nvPr/>
        </p:nvGrpSpPr>
        <p:grpSpPr>
          <a:xfrm>
            <a:off x="503968" y="1162073"/>
            <a:ext cx="2731053" cy="3567876"/>
            <a:chOff x="514631" y="1168959"/>
            <a:chExt cx="2731053" cy="3567876"/>
          </a:xfrm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49B3EC25-A743-454F-AF89-C4673F813485}"/>
                </a:ext>
              </a:extLst>
            </p:cNvPr>
            <p:cNvSpPr/>
            <p:nvPr/>
          </p:nvSpPr>
          <p:spPr>
            <a:xfrm>
              <a:off x="655949" y="2795993"/>
              <a:ext cx="2589735" cy="37446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325800" rtl="0" eaLnBrk="1" fontAlgn="auto" latinLnBrk="0" hangingPunct="1">
                <a:lnSpc>
                  <a:spcPts val="11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EB5"/>
                </a:buClr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4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Find out  more about our projects,</a:t>
              </a:r>
            </a:p>
            <a:p>
              <a:pPr marL="0" marR="0" lvl="0" indent="0" algn="l" defTabSz="325800" rtl="0" eaLnBrk="1" fontAlgn="auto" latinLnBrk="0" hangingPunct="1">
                <a:lnSpc>
                  <a:spcPts val="114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EB5"/>
                </a:buClr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D3D4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and visit our </a:t>
              </a: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98A0"/>
                  </a:solidFill>
                  <a:effectLst/>
                  <a:uLnTx/>
                  <a:uFillTx/>
                  <a:latin typeface="Arial" panose="020B0604020202020204" pitchFamily="34" charset="0"/>
                  <a:ea typeface="Helvetica" charset="0"/>
                  <a:cs typeface="Arial" panose="020B0604020202020204" pitchFamily="34" charset="0"/>
                </a:rPr>
                <a:t>project homepages</a:t>
              </a:r>
            </a:p>
          </p:txBody>
        </p: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E3CEBC11-5E62-E39E-3E9B-353D2E0BB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5126" y="1168959"/>
              <a:ext cx="2581740" cy="1611006"/>
            </a:xfrm>
            <a:prstGeom prst="rect">
              <a:avLst/>
            </a:prstGeom>
          </p:spPr>
        </p:pic>
        <p:pic>
          <p:nvPicPr>
            <p:cNvPr id="17" name="Grafik 16" descr="Ein Bild, das Text, Website enthält.&#10;&#10;Automatisch generierte Beschreibung">
              <a:extLst>
                <a:ext uri="{FF2B5EF4-FFF2-40B4-BE49-F238E27FC236}">
                  <a16:creationId xmlns:a16="http://schemas.microsoft.com/office/drawing/2014/main" id="{F8C66F36-CCA0-40AE-989A-0EBE41AAD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4631" y="3114614"/>
              <a:ext cx="2599713" cy="1622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3199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 descr="Ein Bild, das Decke, drinnen, Person, Boden enthält.&#10;&#10;Automatisch generierte Beschreibung">
            <a:extLst>
              <a:ext uri="{FF2B5EF4-FFF2-40B4-BE49-F238E27FC236}">
                <a16:creationId xmlns:a16="http://schemas.microsoft.com/office/drawing/2014/main" id="{FD2E373A-034D-5544-9FB2-61B38B8E3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5379"/>
            <a:ext cx="10113632" cy="5378879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0A287BC7-F1A4-8545-BBA3-08F16664D9F5}"/>
              </a:ext>
            </a:extLst>
          </p:cNvPr>
          <p:cNvSpPr/>
          <p:nvPr/>
        </p:nvSpPr>
        <p:spPr>
          <a:xfrm>
            <a:off x="5312546" y="-235379"/>
            <a:ext cx="2562020" cy="5385707"/>
          </a:xfrm>
          <a:prstGeom prst="rect">
            <a:avLst/>
          </a:prstGeom>
          <a:solidFill>
            <a:schemeClr val="bg1">
              <a:alpha val="8885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C4A5D09-CB62-7A47-AB4F-E6F0D9DD86B4}"/>
              </a:ext>
            </a:extLst>
          </p:cNvPr>
          <p:cNvSpPr txBox="1"/>
          <p:nvPr/>
        </p:nvSpPr>
        <p:spPr>
          <a:xfrm>
            <a:off x="5592278" y="3447761"/>
            <a:ext cx="2107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4D4D4C"/>
                </a:solidFill>
              </a:rPr>
              <a:t>November 10</a:t>
            </a:r>
            <a:r>
              <a:rPr lang="en-GB" sz="1200" baseline="30000" dirty="0">
                <a:solidFill>
                  <a:srgbClr val="4D4D4C"/>
                </a:solidFill>
              </a:rPr>
              <a:t>th</a:t>
            </a:r>
            <a:r>
              <a:rPr lang="en-GB" sz="1200" dirty="0">
                <a:solidFill>
                  <a:srgbClr val="4D4D4C"/>
                </a:solidFill>
              </a:rPr>
              <a:t> to 12</a:t>
            </a:r>
            <a:r>
              <a:rPr lang="en-GB" sz="1200" baseline="30000" dirty="0">
                <a:solidFill>
                  <a:srgbClr val="4D4D4C"/>
                </a:solidFill>
              </a:rPr>
              <a:t>th, </a:t>
            </a:r>
            <a:r>
              <a:rPr lang="en-GB" sz="1200" dirty="0">
                <a:solidFill>
                  <a:srgbClr val="4D4D4C"/>
                </a:solidFill>
              </a:rPr>
              <a:t>2026</a:t>
            </a:r>
          </a:p>
          <a:p>
            <a:r>
              <a:rPr lang="en-GB" sz="1200" b="1" dirty="0">
                <a:solidFill>
                  <a:srgbClr val="4D4D4C"/>
                </a:solidFill>
              </a:rPr>
              <a:t>https://</a:t>
            </a:r>
            <a:r>
              <a:rPr lang="en-GB" sz="1200" b="1" dirty="0" err="1">
                <a:solidFill>
                  <a:srgbClr val="4D4D4C"/>
                </a:solidFill>
              </a:rPr>
              <a:t>www.esib.at</a:t>
            </a:r>
            <a:endParaRPr lang="en-GB" sz="1200" b="1" dirty="0">
              <a:solidFill>
                <a:srgbClr val="4D4D4C"/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F7B922C-D454-0A41-A41C-1AF79B973D89}"/>
              </a:ext>
            </a:extLst>
          </p:cNvPr>
          <p:cNvSpPr/>
          <p:nvPr/>
        </p:nvSpPr>
        <p:spPr>
          <a:xfrm>
            <a:off x="5809854" y="2135788"/>
            <a:ext cx="5212566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80"/>
              </a:lnSpc>
            </a:pPr>
            <a:r>
              <a:rPr lang="en-GB" altLang="x-none" dirty="0">
                <a:solidFill>
                  <a:srgbClr val="4D4D4C"/>
                </a:solidFill>
                <a:latin typeface="Helvetica"/>
                <a:ea typeface="ＭＳ Ｐゴシック" charset="-128"/>
                <a:cs typeface="Helvetica"/>
              </a:rPr>
              <a:t>European</a:t>
            </a:r>
          </a:p>
          <a:p>
            <a:pPr>
              <a:lnSpc>
                <a:spcPts val="2080"/>
              </a:lnSpc>
            </a:pPr>
            <a:r>
              <a:rPr lang="en-GB" altLang="x-none" dirty="0">
                <a:solidFill>
                  <a:srgbClr val="4D4D4C"/>
                </a:solidFill>
                <a:latin typeface="Helvetica"/>
                <a:ea typeface="ＭＳ Ｐゴシック" charset="-128"/>
                <a:cs typeface="Helvetica"/>
              </a:rPr>
              <a:t>Summit</a:t>
            </a:r>
          </a:p>
          <a:p>
            <a:pPr>
              <a:lnSpc>
                <a:spcPts val="2080"/>
              </a:lnSpc>
            </a:pPr>
            <a:r>
              <a:rPr lang="en-GB" altLang="x-none" dirty="0">
                <a:solidFill>
                  <a:srgbClr val="4D4D4C"/>
                </a:solidFill>
                <a:latin typeface="Helvetica"/>
                <a:ea typeface="ＭＳ Ｐゴシック" charset="-128"/>
                <a:cs typeface="Helvetica"/>
              </a:rPr>
              <a:t>of Industrial</a:t>
            </a:r>
          </a:p>
          <a:p>
            <a:pPr>
              <a:lnSpc>
                <a:spcPts val="2080"/>
              </a:lnSpc>
            </a:pPr>
            <a:r>
              <a:rPr lang="en-GB" altLang="x-none" dirty="0">
                <a:solidFill>
                  <a:srgbClr val="4D4D4C"/>
                </a:solidFill>
                <a:latin typeface="Helvetica"/>
                <a:ea typeface="ＭＳ Ｐゴシック" charset="-128"/>
                <a:cs typeface="Helvetica"/>
              </a:rPr>
              <a:t>Biotechnology</a:t>
            </a:r>
          </a:p>
          <a:p>
            <a:pPr>
              <a:lnSpc>
                <a:spcPts val="2080"/>
              </a:lnSpc>
            </a:pPr>
            <a:endParaRPr lang="en-GB" altLang="x-none" dirty="0">
              <a:solidFill>
                <a:srgbClr val="4D4D4C"/>
              </a:solidFill>
              <a:latin typeface="Helvetica"/>
              <a:ea typeface="ＭＳ Ｐゴシック" charset="-128"/>
              <a:cs typeface="Helvetica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B3C619F-784D-BD45-B0F6-3836DD955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449" y="563706"/>
            <a:ext cx="1600305" cy="1397449"/>
          </a:xfrm>
          <a:prstGeom prst="rect">
            <a:avLst/>
          </a:prstGeom>
        </p:spPr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3085B223-8F2F-B747-AA19-6AF5CEB938D0}"/>
              </a:ext>
            </a:extLst>
          </p:cNvPr>
          <p:cNvGrpSpPr/>
          <p:nvPr/>
        </p:nvGrpSpPr>
        <p:grpSpPr>
          <a:xfrm>
            <a:off x="0" y="4455283"/>
            <a:ext cx="8813261" cy="695045"/>
            <a:chOff x="0" y="4455283"/>
            <a:chExt cx="8813261" cy="695045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3C85AC1B-BFA4-1D4E-8E8D-BF9449BA83D7}"/>
                </a:ext>
              </a:extLst>
            </p:cNvPr>
            <p:cNvSpPr/>
            <p:nvPr/>
          </p:nvSpPr>
          <p:spPr>
            <a:xfrm>
              <a:off x="0" y="4795200"/>
              <a:ext cx="6412844" cy="140400"/>
            </a:xfrm>
            <a:prstGeom prst="rect">
              <a:avLst/>
            </a:prstGeom>
            <a:solidFill>
              <a:srgbClr val="BED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feld 7">
              <a:extLst>
                <a:ext uri="{FF2B5EF4-FFF2-40B4-BE49-F238E27FC236}">
                  <a16:creationId xmlns:a16="http://schemas.microsoft.com/office/drawing/2014/main" id="{2804E64E-77C0-EB45-A5BF-57B452E9C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480" y="4934884"/>
              <a:ext cx="24573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fld id="{927141CD-1DBD-7F4A-9F70-78EA2CAFC4ED}" type="slidenum">
                <a:rPr lang="de-DE" altLang="de-DE" sz="800" baseline="0" smtClean="0">
                  <a:solidFill>
                    <a:srgbClr val="3E3D40"/>
                  </a:solidFill>
                  <a:latin typeface="+mj-lt"/>
                  <a:ea typeface="Helvetica Neue" panose="02000503000000020004" pitchFamily="2" charset="0"/>
                  <a:cs typeface="Helvetica Neue" panose="02000503000000020004" pitchFamily="2" charset="0"/>
                </a:rPr>
                <a:pPr eaLnBrk="1" hangingPunct="1"/>
                <a:t>14</a:t>
              </a:fld>
              <a:endParaRPr lang="de-DE" altLang="de-DE" sz="800" baseline="0" dirty="0">
                <a:solidFill>
                  <a:srgbClr val="3E3D40"/>
                </a:solidFill>
                <a:latin typeface="+mj-lt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2651977E-13A1-FA41-9AD3-9C77D2ECE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045" y="4455283"/>
              <a:ext cx="716216" cy="473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16552CC1-591F-694A-BA83-0376C4802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0" y="4794484"/>
              <a:ext cx="3418435" cy="140400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014887E4-5F40-6A41-9800-79859272A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9938" y="4795200"/>
              <a:ext cx="3418435" cy="14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943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49D3717-ADE6-6C4A-9565-FA88643A1939}"/>
              </a:ext>
            </a:extLst>
          </p:cNvPr>
          <p:cNvSpPr txBox="1"/>
          <p:nvPr/>
        </p:nvSpPr>
        <p:spPr>
          <a:xfrm>
            <a:off x="1947124" y="2712115"/>
            <a:ext cx="5249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cap="all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algn="ctr"/>
            <a:r>
              <a:rPr lang="en-GB" sz="1000" cap="all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your attention</a:t>
            </a:r>
          </a:p>
          <a:p>
            <a:pPr algn="ctr"/>
            <a:r>
              <a:rPr lang="en-GB" sz="800" dirty="0">
                <a:solidFill>
                  <a:srgbClr val="00AE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2026 by acib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765A2B3-797C-5547-A920-9B9A57544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933" y="1404956"/>
            <a:ext cx="1807196" cy="118210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4A24837-7887-C243-AB15-6E01C3BEC18E}"/>
              </a:ext>
            </a:extLst>
          </p:cNvPr>
          <p:cNvSpPr txBox="1"/>
          <p:nvPr/>
        </p:nvSpPr>
        <p:spPr>
          <a:xfrm>
            <a:off x="824294" y="2782047"/>
            <a:ext cx="2111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</a:t>
            </a:r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MARTIN TRINKER</a:t>
            </a:r>
          </a:p>
          <a:p>
            <a:pPr algn="ctr"/>
            <a:endParaRPr lang="en-GB" sz="1000" dirty="0">
              <a:solidFill>
                <a:srgbClr val="4D4D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000" b="1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 Business </a:t>
            </a:r>
          </a:p>
          <a:p>
            <a:pPr algn="ctr"/>
            <a:r>
              <a:rPr lang="en-GB" sz="1000" b="1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&amp; Fundraising</a:t>
            </a:r>
          </a:p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Krenngasse 37/2 </a:t>
            </a:r>
          </a:p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8010 Graz, Austria </a:t>
            </a:r>
          </a:p>
          <a:p>
            <a:pPr algn="ctr"/>
            <a:endParaRPr lang="en-GB" sz="1000" dirty="0">
              <a:solidFill>
                <a:srgbClr val="4D4D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P: +43 720 270664 17 </a:t>
            </a:r>
            <a:r>
              <a:rPr lang="en-GB" sz="1000" dirty="0" err="1">
                <a:solidFill>
                  <a:srgbClr val="00AB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martin.trinker@acib.at</a:t>
            </a:r>
            <a:r>
              <a:rPr lang="en-GB" sz="1000" dirty="0">
                <a:solidFill>
                  <a:srgbClr val="00AB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87B8BA86-4357-4549-9726-EB742E2DE1C9}"/>
              </a:ext>
            </a:extLst>
          </p:cNvPr>
          <p:cNvSpPr txBox="1"/>
          <p:nvPr/>
        </p:nvSpPr>
        <p:spPr>
          <a:xfrm>
            <a:off x="6274835" y="2782047"/>
            <a:ext cx="2111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AUSTRIAN CENTRE </a:t>
            </a:r>
          </a:p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INDUSTRIAL BIOTECHNOLOGY </a:t>
            </a:r>
          </a:p>
          <a:p>
            <a:pPr algn="ctr"/>
            <a:endParaRPr lang="en-GB" sz="1000" dirty="0">
              <a:solidFill>
                <a:srgbClr val="4D4D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000" b="1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acib GmbH</a:t>
            </a:r>
          </a:p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Krenngasse 37/2 </a:t>
            </a:r>
          </a:p>
          <a:p>
            <a:pPr algn="ctr"/>
            <a:r>
              <a:rPr lang="en-GB" sz="1000" dirty="0">
                <a:solidFill>
                  <a:srgbClr val="4D4D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8010 Graz, Austria </a:t>
            </a:r>
          </a:p>
          <a:p>
            <a:pPr algn="ctr"/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000" dirty="0">
                <a:solidFill>
                  <a:srgbClr val="00AB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GB" sz="1000" dirty="0" err="1">
                <a:solidFill>
                  <a:srgbClr val="00AB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acib.at</a:t>
            </a:r>
            <a:endParaRPr lang="en-GB" sz="1000" dirty="0">
              <a:solidFill>
                <a:srgbClr val="00AB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048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ACIB">
      <a:dk1>
        <a:srgbClr val="3D3D40"/>
      </a:dk1>
      <a:lt1>
        <a:srgbClr val="FFFFFF"/>
      </a:lt1>
      <a:dk2>
        <a:srgbClr val="3D3D40"/>
      </a:dk2>
      <a:lt2>
        <a:srgbClr val="A5D7D5"/>
      </a:lt2>
      <a:accent1>
        <a:srgbClr val="A5D7D5"/>
      </a:accent1>
      <a:accent2>
        <a:srgbClr val="0098A0"/>
      </a:accent2>
      <a:accent3>
        <a:srgbClr val="C8D236"/>
      </a:accent3>
      <a:accent4>
        <a:srgbClr val="0098A0"/>
      </a:accent4>
      <a:accent5>
        <a:srgbClr val="C8D236"/>
      </a:accent5>
      <a:accent6>
        <a:srgbClr val="0098A0"/>
      </a:accent6>
      <a:hlink>
        <a:srgbClr val="C8D236"/>
      </a:hlink>
      <a:folHlink>
        <a:srgbClr val="0098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">
  <a:themeElements>
    <a:clrScheme name="ACIB">
      <a:dk1>
        <a:srgbClr val="3D3D40"/>
      </a:dk1>
      <a:lt1>
        <a:srgbClr val="FFFFFF"/>
      </a:lt1>
      <a:dk2>
        <a:srgbClr val="3D3D40"/>
      </a:dk2>
      <a:lt2>
        <a:srgbClr val="A5D7D5"/>
      </a:lt2>
      <a:accent1>
        <a:srgbClr val="A5D7D5"/>
      </a:accent1>
      <a:accent2>
        <a:srgbClr val="0098A0"/>
      </a:accent2>
      <a:accent3>
        <a:srgbClr val="C8D236"/>
      </a:accent3>
      <a:accent4>
        <a:srgbClr val="0098A0"/>
      </a:accent4>
      <a:accent5>
        <a:srgbClr val="C8D236"/>
      </a:accent5>
      <a:accent6>
        <a:srgbClr val="0098A0"/>
      </a:accent6>
      <a:hlink>
        <a:srgbClr val="C8D236"/>
      </a:hlink>
      <a:folHlink>
        <a:srgbClr val="0098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">
  <a:themeElements>
    <a:clrScheme name="ACIB">
      <a:dk1>
        <a:srgbClr val="3D3D40"/>
      </a:dk1>
      <a:lt1>
        <a:srgbClr val="FFFFFF"/>
      </a:lt1>
      <a:dk2>
        <a:srgbClr val="3D3D40"/>
      </a:dk2>
      <a:lt2>
        <a:srgbClr val="A5D7D5"/>
      </a:lt2>
      <a:accent1>
        <a:srgbClr val="A5D7D5"/>
      </a:accent1>
      <a:accent2>
        <a:srgbClr val="0098A0"/>
      </a:accent2>
      <a:accent3>
        <a:srgbClr val="C8D236"/>
      </a:accent3>
      <a:accent4>
        <a:srgbClr val="0098A0"/>
      </a:accent4>
      <a:accent5>
        <a:srgbClr val="C8D236"/>
      </a:accent5>
      <a:accent6>
        <a:srgbClr val="0098A0"/>
      </a:accent6>
      <a:hlink>
        <a:srgbClr val="C8D236"/>
      </a:hlink>
      <a:folHlink>
        <a:srgbClr val="0098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acib Marketing Tite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">
  <a:themeElements>
    <a:clrScheme name="ACIB">
      <a:dk1>
        <a:srgbClr val="3D3D40"/>
      </a:dk1>
      <a:lt1>
        <a:srgbClr val="FFFFFF"/>
      </a:lt1>
      <a:dk2>
        <a:srgbClr val="3D3D40"/>
      </a:dk2>
      <a:lt2>
        <a:srgbClr val="A5D7D5"/>
      </a:lt2>
      <a:accent1>
        <a:srgbClr val="A5D7D5"/>
      </a:accent1>
      <a:accent2>
        <a:srgbClr val="0098A0"/>
      </a:accent2>
      <a:accent3>
        <a:srgbClr val="C8D236"/>
      </a:accent3>
      <a:accent4>
        <a:srgbClr val="0098A0"/>
      </a:accent4>
      <a:accent5>
        <a:srgbClr val="C8D236"/>
      </a:accent5>
      <a:accent6>
        <a:srgbClr val="0098A0"/>
      </a:accent6>
      <a:hlink>
        <a:srgbClr val="C8D236"/>
      </a:hlink>
      <a:folHlink>
        <a:srgbClr val="0098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31e667-d30f-4f85-88a0-396868ccd9a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215F080EFE51478CC0248E2A1A5CB6" ma:contentTypeVersion="11" ma:contentTypeDescription="Ein neues Dokument erstellen." ma:contentTypeScope="" ma:versionID="3a03996c2247cc84f6a53bef53be44be">
  <xsd:schema xmlns:xsd="http://www.w3.org/2001/XMLSchema" xmlns:xs="http://www.w3.org/2001/XMLSchema" xmlns:p="http://schemas.microsoft.com/office/2006/metadata/properties" xmlns:ns2="0c31e667-d30f-4f85-88a0-396868ccd9a3" targetNamespace="http://schemas.microsoft.com/office/2006/metadata/properties" ma:root="true" ma:fieldsID="6c67f8ccdb2709456b37b0ce0d54e1be" ns2:_="">
    <xsd:import namespace="0c31e667-d30f-4f85-88a0-396868ccd9a3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1e667-d30f-4f85-88a0-396868ccd9a3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7d739392-f56f-4e53-93ea-1713a7d202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AB9819-D336-4B08-BEDF-5D2E4E8408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7BDBB1-C075-4B4E-91B2-0B4B7880E7AC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0c31e667-d30f-4f85-88a0-396868ccd9a3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552B19F-42B1-4C5F-83F8-5A0D376DAF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31e667-d30f-4f85-88a0-396868ccd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54605cc-2bcb-4cb2-8f35-943e3da3c07d}" enabled="1" method="Privileged" siteId="{c580d9ae-2ffe-49b5-b4e6-43ce7f080da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948</Words>
  <Application>Microsoft Macintosh PowerPoint</Application>
  <PresentationFormat>Bildschirmpräsentation (16:9)</PresentationFormat>
  <Paragraphs>160</Paragraphs>
  <Slides>15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15</vt:i4>
      </vt:variant>
    </vt:vector>
  </HeadingPairs>
  <TitlesOfParts>
    <vt:vector size="26" baseType="lpstr">
      <vt:lpstr>Arial</vt:lpstr>
      <vt:lpstr>Calibri</vt:lpstr>
      <vt:lpstr>Helvetica</vt:lpstr>
      <vt:lpstr>Helvetica Light</vt:lpstr>
      <vt:lpstr>Helvetica Neue</vt:lpstr>
      <vt:lpstr>Office</vt:lpstr>
      <vt:lpstr>5_Office</vt:lpstr>
      <vt:lpstr>1_Office</vt:lpstr>
      <vt:lpstr>2_Benutzerdefiniertes Design</vt:lpstr>
      <vt:lpstr>4_acib Marketing Titel</vt:lpstr>
      <vt:lpstr>8_Office</vt:lpstr>
      <vt:lpstr>PowerPoint-Präsentation</vt:lpstr>
      <vt:lpstr>We are acib</vt:lpstr>
      <vt:lpstr>Bundling Academia in Austria</vt:lpstr>
      <vt:lpstr>Our identity</vt:lpstr>
      <vt:lpstr>What makes us different: One stop shop for industry</vt:lpstr>
      <vt:lpstr>PowerPoint-Präsentation</vt:lpstr>
      <vt:lpstr>Our areas of expertise</vt:lpstr>
      <vt:lpstr>Our areas of expertise</vt:lpstr>
      <vt:lpstr>PowerPoint-Präsentation</vt:lpstr>
      <vt:lpstr>PowerPoint-Präsentation</vt:lpstr>
      <vt:lpstr>Some of our company partner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Dietmar Cseh</dc:creator>
  <cp:lastModifiedBy>Martin Trinker</cp:lastModifiedBy>
  <cp:revision>954</cp:revision>
  <dcterms:created xsi:type="dcterms:W3CDTF">2020-02-06T11:44:57Z</dcterms:created>
  <dcterms:modified xsi:type="dcterms:W3CDTF">2026-09-21T17:27:06Z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0x0101004C215F080EFE51478CC0248E2A1A5CB6</vt:lpwstr>
  </property>
  <property fmtid="{D5CDD505-2E9C-101B-9397-08002B2CF9AE}" pid="3" name="MediaServiceImageTags">
    <vt:lpwstr/>
  </property>
</Properties>
</file>