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8" r:id="rId2"/>
    <p:sldId id="259" r:id="rId3"/>
    <p:sldId id="260" r:id="rId4"/>
    <p:sldId id="261" r:id="rId5"/>
    <p:sldId id="266"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62" autoAdjust="0"/>
    <p:restoredTop sz="75510" autoAdjust="0"/>
  </p:normalViewPr>
  <p:slideViewPr>
    <p:cSldViewPr snapToGrid="0">
      <p:cViewPr varScale="1">
        <p:scale>
          <a:sx n="86" d="100"/>
          <a:sy n="86" d="100"/>
        </p:scale>
        <p:origin x="224" y="384"/>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12/02/2024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err="1"/>
              <a:t>Kriszta</a:t>
            </a:r>
            <a:r>
              <a:rPr lang="en-US" sz="1400" dirty="0"/>
              <a:t>, </a:t>
            </a:r>
            <a:r>
              <a:rPr lang="en-US" sz="1400" dirty="0" err="1"/>
              <a:t>Zsiday</a:t>
            </a:r>
            <a:endParaRPr lang="en-US" sz="1400" dirty="0"/>
          </a:p>
          <a:p>
            <a:r>
              <a:rPr lang="en-US" sz="1400" dirty="0" err="1"/>
              <a:t>Salva</a:t>
            </a:r>
            <a:r>
              <a:rPr lang="en-US" sz="1400" dirty="0"/>
              <a:t> Vita Foundation</a:t>
            </a:r>
          </a:p>
          <a:p>
            <a:r>
              <a:rPr lang="en-US" sz="1400" dirty="0"/>
              <a:t>Hungary</a:t>
            </a:r>
          </a:p>
          <a:p>
            <a:r>
              <a:rPr lang="en-US" dirty="0"/>
              <a:t>Entrepreneurship and leadership development for young people with disabilities</a:t>
            </a:r>
            <a:endParaRPr lang="hu-HU" dirty="0"/>
          </a:p>
          <a:p>
            <a:pPr algn="ctr"/>
            <a:r>
              <a:rPr lang="en-GB" sz="1200" b="1" dirty="0">
                <a:latin typeface="Arial"/>
              </a:rPr>
              <a:t>Thursday, February 22, 2024</a:t>
            </a:r>
            <a:endParaRPr lang="hu-HU" sz="1200" b="1" dirty="0">
              <a:latin typeface="Arial"/>
            </a:endParaRPr>
          </a:p>
          <a:p>
            <a:pPr algn="ctr"/>
            <a:r>
              <a:rPr lang="en-US" sz="1200" b="1" dirty="0">
                <a:latin typeface="Arial"/>
              </a:rPr>
              <a:t>14:40 – 16:00 CET</a:t>
            </a:r>
            <a:r>
              <a:rPr lang="hu-HU" sz="1200" dirty="0"/>
              <a:t> </a:t>
            </a:r>
            <a:endParaRPr lang="en-US" sz="1200" b="1" dirty="0">
              <a:latin typeface="Arial"/>
            </a:endParaRP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Salva</a:t>
            </a:r>
            <a:r>
              <a:rPr lang="en-US" dirty="0"/>
              <a:t> Vita Foundation, with 30 years of experience, is dedicated to creating an inclusive world. Their Youth House focuses on empowering individuals through job support, practical and soft skills development, and psychological support. They envision a world where everyone has value and a unique path towards success.</a:t>
            </a:r>
            <a:endParaRPr lang="hu-HU" dirty="0"/>
          </a:p>
          <a:p>
            <a:endParaRPr lang="hu-HU" dirty="0"/>
          </a:p>
          <a:p>
            <a:r>
              <a:rPr lang="hu-HU" dirty="0"/>
              <a:t>Photo: </a:t>
            </a:r>
            <a:r>
              <a:rPr lang="hu-HU" dirty="0" err="1"/>
              <a:t>one</a:t>
            </a:r>
            <a:r>
              <a:rPr lang="hu-HU" dirty="0"/>
              <a:t> of </a:t>
            </a:r>
            <a:r>
              <a:rPr lang="hu-HU" dirty="0" err="1"/>
              <a:t>our</a:t>
            </a:r>
            <a:r>
              <a:rPr lang="hu-HU" dirty="0"/>
              <a:t> </a:t>
            </a:r>
            <a:r>
              <a:rPr lang="hu-HU" dirty="0" err="1"/>
              <a:t>youngsters</a:t>
            </a:r>
            <a:r>
              <a:rPr lang="hu-HU" dirty="0"/>
              <a:t> </a:t>
            </a:r>
            <a:r>
              <a:rPr lang="hu-HU" dirty="0" err="1"/>
              <a:t>with</a:t>
            </a:r>
            <a:r>
              <a:rPr lang="hu-HU" dirty="0"/>
              <a:t> </a:t>
            </a:r>
            <a:r>
              <a:rPr lang="hu-HU" dirty="0" err="1"/>
              <a:t>his</a:t>
            </a:r>
            <a:r>
              <a:rPr lang="hu-HU" dirty="0"/>
              <a:t> </a:t>
            </a:r>
            <a:r>
              <a:rPr lang="hu-HU" dirty="0" err="1"/>
              <a:t>job</a:t>
            </a:r>
            <a:r>
              <a:rPr lang="hu-HU" dirty="0"/>
              <a:t> </a:t>
            </a:r>
            <a:r>
              <a:rPr lang="hu-HU" dirty="0" err="1"/>
              <a:t>coach</a:t>
            </a:r>
            <a:r>
              <a:rPr lang="hu-HU" dirty="0"/>
              <a:t>. </a:t>
            </a:r>
            <a:r>
              <a:rPr lang="hu-HU" dirty="0" err="1"/>
              <a:t>They</a:t>
            </a:r>
            <a:r>
              <a:rPr lang="hu-HU" dirty="0"/>
              <a:t> had </a:t>
            </a:r>
            <a:r>
              <a:rPr lang="hu-HU" dirty="0" err="1"/>
              <a:t>great</a:t>
            </a:r>
            <a:r>
              <a:rPr lang="hu-HU" dirty="0"/>
              <a:t> </a:t>
            </a:r>
            <a:r>
              <a:rPr lang="hu-HU" dirty="0" err="1"/>
              <a:t>relationship</a:t>
            </a:r>
            <a:r>
              <a:rPr lang="hu-HU" dirty="0"/>
              <a:t> during </a:t>
            </a:r>
            <a:r>
              <a:rPr lang="hu-HU" dirty="0" err="1"/>
              <a:t>the</a:t>
            </a:r>
            <a:r>
              <a:rPr lang="hu-HU" dirty="0"/>
              <a:t> </a:t>
            </a:r>
            <a:r>
              <a:rPr lang="hu-HU" dirty="0" err="1"/>
              <a:t>work</a:t>
            </a:r>
            <a:r>
              <a:rPr lang="hu-HU" baseline="0" dirty="0"/>
              <a:t> </a:t>
            </a:r>
            <a:r>
              <a:rPr lang="en-US" baseline="0" dirty="0"/>
              <a:t>which is essential for successful cooperation.</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Youth House project, conducted extensive research in 2019-2020, developed a methodology in 2020-2021, and adapted it to specific needs. Focused on NEET youth aged 15-29, it aimed to integrate them into the social and labor market. Results include a 30% success rate in finding employment or returning to school, along with skill development in communication, social skills, fostering realistic self-image, and enhancing mental health.</a:t>
            </a:r>
            <a:endParaRPr lang="hu-HU" dirty="0"/>
          </a:p>
          <a:p>
            <a:endParaRPr lang="hu-HU" dirty="0"/>
          </a:p>
          <a:p>
            <a:r>
              <a:rPr lang="hu-HU" dirty="0"/>
              <a:t>Photo:</a:t>
            </a:r>
            <a:r>
              <a:rPr lang="hu-HU" baseline="0" dirty="0"/>
              <a:t> </a:t>
            </a:r>
            <a:r>
              <a:rPr lang="en-US" baseline="0" dirty="0"/>
              <a:t>One of our visually impaired young </a:t>
            </a:r>
            <a:r>
              <a:rPr lang="hu-HU" baseline="0" dirty="0" err="1"/>
              <a:t>clients</a:t>
            </a:r>
            <a:r>
              <a:rPr lang="en-US" baseline="0" dirty="0"/>
              <a:t> represented the program in Brussels.</a:t>
            </a:r>
            <a:r>
              <a:rPr lang="hu-HU" baseline="0" dirty="0"/>
              <a:t> </a:t>
            </a:r>
            <a:r>
              <a:rPr lang="en-US" baseline="0" dirty="0"/>
              <a:t>It was the first flight of his life</a:t>
            </a:r>
            <a:r>
              <a:rPr lang="hu-HU" baseline="0" dirty="0"/>
              <a:t>, he </a:t>
            </a:r>
            <a:r>
              <a:rPr lang="hu-HU" baseline="0" dirty="0" err="1"/>
              <a:t>was</a:t>
            </a:r>
            <a:r>
              <a:rPr lang="hu-HU" baseline="0" dirty="0"/>
              <a:t> </a:t>
            </a:r>
            <a:r>
              <a:rPr lang="hu-HU" baseline="0" dirty="0" err="1"/>
              <a:t>very</a:t>
            </a:r>
            <a:r>
              <a:rPr lang="hu-HU" baseline="0" dirty="0"/>
              <a:t> </a:t>
            </a:r>
            <a:r>
              <a:rPr lang="hu-HU" baseline="0" dirty="0" err="1"/>
              <a:t>excited</a:t>
            </a:r>
            <a:r>
              <a:rPr lang="en-US" baseline="0" dirty="0"/>
              <a:t>. He was accompanied by a volunteer, a university student.</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18483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Youth House revolutionizes youth support with a complex, holistic methodology. Its multidisciplinary cooperation, blending existing practices, emphasizes individualized, person-centered approaches. The inclusion of youth in service design, self-directed participation, and mixed-ability groups fosters awareness among peers, employers, and the community.</a:t>
            </a:r>
            <a:endParaRPr lang="hu-HU" dirty="0"/>
          </a:p>
          <a:p>
            <a:endParaRPr lang="hu-HU" dirty="0"/>
          </a:p>
          <a:p>
            <a:r>
              <a:rPr lang="hu-HU" dirty="0"/>
              <a:t>Photo: </a:t>
            </a:r>
            <a:r>
              <a:rPr lang="en-US" dirty="0"/>
              <a:t>A hearing impaired young </a:t>
            </a:r>
            <a:r>
              <a:rPr lang="hu-HU" dirty="0" err="1"/>
              <a:t>woman</a:t>
            </a:r>
            <a:r>
              <a:rPr lang="en-US" dirty="0"/>
              <a:t> in an art class drew a beautiful picture. </a:t>
            </a:r>
            <a:r>
              <a:rPr lang="en-US" dirty="0" err="1"/>
              <a:t>Dóri</a:t>
            </a:r>
            <a:r>
              <a:rPr lang="en-US" dirty="0"/>
              <a:t> is now a member of one of our clubs.</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4015482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Youth House boasts a dynamic, multidisciplinary team including psychologists, psychiatrists, mental health professionals, therapists, youth workers, social workers, motivation specialists, mentors, special needs teachers, regular teachers, vocational trainers, life skills counselors, job counselors, HR specialists, and financial advisers, providing comprehensive support for the youth.</a:t>
            </a:r>
            <a:endParaRPr lang="hu-HU" dirty="0"/>
          </a:p>
          <a:p>
            <a:endParaRPr lang="hu-HU" dirty="0"/>
          </a:p>
          <a:p>
            <a:r>
              <a:rPr lang="hu-HU" dirty="0"/>
              <a:t>Photo: O</a:t>
            </a:r>
            <a:r>
              <a:rPr lang="en-US" dirty="0"/>
              <a:t>ne of </a:t>
            </a:r>
            <a:r>
              <a:rPr lang="hu-HU" dirty="0" err="1"/>
              <a:t>their</a:t>
            </a:r>
            <a:r>
              <a:rPr lang="en-US" dirty="0"/>
              <a:t> favorite activities was the dog </a:t>
            </a:r>
            <a:r>
              <a:rPr lang="hu-HU" dirty="0" err="1"/>
              <a:t>therapy</a:t>
            </a:r>
            <a:r>
              <a:rPr lang="hu-HU" dirty="0"/>
              <a:t>. We </a:t>
            </a:r>
            <a:r>
              <a:rPr lang="hu-HU" dirty="0" err="1"/>
              <a:t>still</a:t>
            </a:r>
            <a:r>
              <a:rPr lang="hu-HU" dirty="0"/>
              <a:t> love</a:t>
            </a:r>
            <a:r>
              <a:rPr lang="hu-HU" baseline="0" dirty="0"/>
              <a:t> </a:t>
            </a:r>
            <a:r>
              <a:rPr lang="hu-HU" baseline="0" dirty="0" err="1"/>
              <a:t>dogs</a:t>
            </a:r>
            <a:r>
              <a:rPr lang="hu-HU" baseline="0" dirty="0"/>
              <a:t>.</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490392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Youth House transcends numbers, embodying transformative stories of individuals who, with support, turn dreams into reality. Engaging 200 youth annually, with 70 securing employment or returning to school, 150 participating in services, and 30 companies involved, it fosters personal and social development, addresses anxiety, and guides practical, realistic skills development.</a:t>
            </a:r>
            <a:endParaRPr lang="hu-HU" dirty="0"/>
          </a:p>
          <a:p>
            <a:endParaRPr lang="hu-HU" dirty="0"/>
          </a:p>
          <a:p>
            <a:r>
              <a:rPr lang="hu-HU" dirty="0"/>
              <a:t>Photo: </a:t>
            </a:r>
            <a:r>
              <a:rPr lang="hu-HU" dirty="0" err="1"/>
              <a:t>Involving</a:t>
            </a:r>
            <a:r>
              <a:rPr lang="hu-HU" baseline="0" dirty="0"/>
              <a:t> </a:t>
            </a:r>
            <a:r>
              <a:rPr lang="hu-HU" baseline="0" dirty="0" err="1"/>
              <a:t>seniors</a:t>
            </a:r>
            <a:r>
              <a:rPr lang="hu-HU" baseline="0" dirty="0"/>
              <a:t> </a:t>
            </a:r>
            <a:r>
              <a:rPr lang="en-US" baseline="0" dirty="0"/>
              <a:t>meant a lot to all of us</a:t>
            </a:r>
            <a:r>
              <a:rPr lang="hu-HU" baseline="0" dirty="0"/>
              <a:t>: </a:t>
            </a:r>
            <a:r>
              <a:rPr lang="hu-HU" baseline="0" dirty="0" err="1"/>
              <a:t>youngsters</a:t>
            </a:r>
            <a:r>
              <a:rPr lang="hu-HU" baseline="0" dirty="0"/>
              <a:t> and </a:t>
            </a:r>
            <a:r>
              <a:rPr lang="hu-HU" baseline="0" dirty="0" err="1"/>
              <a:t>trainers</a:t>
            </a:r>
            <a:r>
              <a:rPr lang="hu-HU" baseline="0" dirty="0"/>
              <a:t>.</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228907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 lies in complex solutions for youth with disabilities, emphasizing decision-making empowerment, guided by 30 years of experience and targeted research. Applying Carl Rogers' principles, the program adopts a holistic approach, fostering networking, multi-disciplinary collaboration, and diverse, intergenerational personal encounters. It integrates role models, peer support, and international experiences, promoting self-management, autonomy, and balanced emotional and practical development.</a:t>
            </a:r>
            <a:endParaRPr lang="hu-HU" dirty="0"/>
          </a:p>
          <a:p>
            <a:endParaRPr lang="hu-HU" dirty="0"/>
          </a:p>
          <a:p>
            <a:r>
              <a:rPr lang="hu-HU" dirty="0"/>
              <a:t>Photo: </a:t>
            </a:r>
            <a:r>
              <a:rPr lang="en-US" dirty="0"/>
              <a:t>A week away from the family: summer camp in the countryside.</a:t>
            </a:r>
            <a:r>
              <a:rPr lang="hu-HU" dirty="0"/>
              <a:t> </a:t>
            </a:r>
            <a:r>
              <a:rPr lang="en-US" dirty="0"/>
              <a:t>Nature, relaxation, </a:t>
            </a:r>
            <a:r>
              <a:rPr lang="hu-HU" dirty="0" err="1"/>
              <a:t>foreign</a:t>
            </a:r>
            <a:r>
              <a:rPr lang="hu-HU" dirty="0"/>
              <a:t> </a:t>
            </a:r>
            <a:r>
              <a:rPr lang="en-US" dirty="0"/>
              <a:t>volunteers</a:t>
            </a:r>
            <a:r>
              <a:rPr lang="hu-HU" dirty="0"/>
              <a:t>,</a:t>
            </a:r>
            <a:r>
              <a:rPr lang="hu-HU" baseline="0" dirty="0"/>
              <a:t> </a:t>
            </a:r>
            <a:r>
              <a:rPr lang="en-US" dirty="0"/>
              <a:t>development</a:t>
            </a:r>
            <a:r>
              <a:rPr lang="hu-HU" dirty="0" err="1"/>
              <a:t>al</a:t>
            </a:r>
            <a:r>
              <a:rPr lang="en-US" dirty="0"/>
              <a:t> activities.</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483779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Securing primary funding from the EEA and Norway (2021-2023) and the Erasmus+ program (2023-2026), the Youth House extends its support with corporate backing from entities like MOL New Europe Foundation, DXC Technology, London Stock Exchange, and Morgan Stanley. It further sustains through individual, parental donations, and voluntary contributions, involving regular volunteers, university students, foreign youth, and seniors.</a:t>
            </a:r>
            <a:endParaRPr lang="hu-HU" dirty="0"/>
          </a:p>
          <a:p>
            <a:endParaRPr lang="hu-HU" dirty="0"/>
          </a:p>
          <a:p>
            <a:r>
              <a:rPr lang="hu-HU" dirty="0"/>
              <a:t>Photo: </a:t>
            </a:r>
            <a:r>
              <a:rPr lang="en-US" dirty="0"/>
              <a:t>As part of the cooperation with employers, young people </a:t>
            </a:r>
            <a:r>
              <a:rPr lang="hu-HU" dirty="0"/>
              <a:t>had </a:t>
            </a:r>
            <a:r>
              <a:rPr lang="hu-HU" dirty="0" err="1"/>
              <a:t>opportunity</a:t>
            </a:r>
            <a:r>
              <a:rPr lang="hu-HU" dirty="0"/>
              <a:t> </a:t>
            </a:r>
            <a:r>
              <a:rPr lang="hu-HU" dirty="0" err="1"/>
              <a:t>to</a:t>
            </a:r>
            <a:r>
              <a:rPr lang="hu-HU" dirty="0"/>
              <a:t> </a:t>
            </a:r>
            <a:r>
              <a:rPr lang="hu-HU" dirty="0" err="1"/>
              <a:t>work</a:t>
            </a:r>
            <a:r>
              <a:rPr lang="hu-HU" dirty="0"/>
              <a:t> </a:t>
            </a:r>
            <a:r>
              <a:rPr lang="hu-HU" dirty="0" err="1"/>
              <a:t>trials</a:t>
            </a:r>
            <a:r>
              <a:rPr lang="hu-HU" dirty="0"/>
              <a:t> </a:t>
            </a:r>
            <a:r>
              <a:rPr lang="en-US" dirty="0"/>
              <a:t>in several places.</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345814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Youth House aims to expand services, enhance outreach, develop impact measurement tools, facilitate international mobility, prepare families, and promote social enterprises and independent supported housing. The organization invites partners for collaboration, partnerships, and support in these initiatives.</a:t>
            </a:r>
            <a:endParaRPr lang="hu-HU" dirty="0"/>
          </a:p>
          <a:p>
            <a:endParaRPr lang="hu-HU" dirty="0"/>
          </a:p>
          <a:p>
            <a:r>
              <a:rPr lang="hu-HU" dirty="0"/>
              <a:t>Photo: </a:t>
            </a:r>
            <a:r>
              <a:rPr lang="en-US" dirty="0"/>
              <a:t>A great experience: on the farm, among the animals.</a:t>
            </a:r>
            <a:r>
              <a:rPr lang="hu-HU" dirty="0"/>
              <a:t> And</a:t>
            </a:r>
            <a:r>
              <a:rPr lang="en-US" baseline="0" dirty="0"/>
              <a:t> a couple of eggs, a symbol of new life and rebirth.</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2384743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12/02/2024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12/02/2024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12/02/2024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12/02/2024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12/02/2024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12/02/2024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#ZeroCon23</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12/02/2024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12/02/2024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#ZeroCon23</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12/02/2024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12/02/2024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12/02/2024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#ZeroCon23</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T4LULgY_5Z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A6B4AAB-13CC-0101-7D17-6ABAF03583F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t>1</a:t>
            </a:fld>
            <a:endParaRPr lang="en-GB"/>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3903248" y="5509526"/>
            <a:ext cx="4385503"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GB" sz="2400" b="1" dirty="0">
                <a:solidFill>
                  <a:srgbClr val="595959"/>
                </a:solidFill>
                <a:latin typeface="Arial"/>
              </a:rPr>
              <a:t>Thursday, February 22, 2024</a:t>
            </a:r>
            <a:endParaRPr lang="hu-HU" sz="2400" b="1" dirty="0">
              <a:solidFill>
                <a:srgbClr val="595959"/>
              </a:solidFill>
              <a:latin typeface="Arial"/>
            </a:endParaRPr>
          </a:p>
          <a:p>
            <a:pPr algn="ctr"/>
            <a:r>
              <a:rPr lang="en-US" sz="2400" b="1" dirty="0">
                <a:solidFill>
                  <a:srgbClr val="595959"/>
                </a:solidFill>
                <a:latin typeface="Arial"/>
              </a:rPr>
              <a:t>14:40 – 16:00 CET</a:t>
            </a:r>
            <a:r>
              <a:rPr lang="hu-HU" sz="2400" dirty="0">
                <a:solidFill>
                  <a:srgbClr val="595959"/>
                </a:solidFill>
              </a:rPr>
              <a:t> </a:t>
            </a:r>
            <a:endParaRPr lang="en-US" sz="2400" b="1" dirty="0">
              <a:solidFill>
                <a:srgbClr val="595959"/>
              </a:solidFill>
              <a:latin typeface="Arial"/>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524000" y="3022223"/>
            <a:ext cx="9144000" cy="2701413"/>
          </a:xfrm>
        </p:spPr>
        <p:txBody>
          <a:bodyPr>
            <a:normAutofit/>
          </a:bodyPr>
          <a:lstStyle/>
          <a:p>
            <a:r>
              <a:rPr lang="en-US" sz="2800" dirty="0" err="1">
                <a:solidFill>
                  <a:srgbClr val="595959"/>
                </a:solidFill>
              </a:rPr>
              <a:t>Kriszta</a:t>
            </a:r>
            <a:r>
              <a:rPr lang="en-US" sz="2800" dirty="0">
                <a:solidFill>
                  <a:srgbClr val="595959"/>
                </a:solidFill>
              </a:rPr>
              <a:t>, </a:t>
            </a:r>
            <a:r>
              <a:rPr lang="en-US" sz="2800" dirty="0" err="1">
                <a:solidFill>
                  <a:srgbClr val="595959"/>
                </a:solidFill>
              </a:rPr>
              <a:t>Zsiday</a:t>
            </a:r>
            <a:endParaRPr lang="en-US" sz="2800" dirty="0">
              <a:solidFill>
                <a:srgbClr val="595959"/>
              </a:solidFill>
            </a:endParaRPr>
          </a:p>
          <a:p>
            <a:r>
              <a:rPr lang="en-US" sz="2800" dirty="0" err="1">
                <a:solidFill>
                  <a:srgbClr val="595959"/>
                </a:solidFill>
              </a:rPr>
              <a:t>Salva</a:t>
            </a:r>
            <a:r>
              <a:rPr lang="en-US" sz="2800" dirty="0">
                <a:solidFill>
                  <a:srgbClr val="595959"/>
                </a:solidFill>
              </a:rPr>
              <a:t> Vita Foundation</a:t>
            </a:r>
          </a:p>
          <a:p>
            <a:r>
              <a:rPr lang="en-US" sz="2800" dirty="0">
                <a:solidFill>
                  <a:srgbClr val="595959"/>
                </a:solidFill>
              </a:rPr>
              <a:t>Hungary</a:t>
            </a:r>
          </a:p>
        </p:txBody>
      </p:sp>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1524000" y="1122363"/>
            <a:ext cx="9144000" cy="1434024"/>
          </a:xfrm>
        </p:spPr>
        <p:txBody>
          <a:bodyPr>
            <a:normAutofit fontScale="90000"/>
          </a:bodyPr>
          <a:lstStyle/>
          <a:p>
            <a:r>
              <a:rPr lang="en-US" sz="4000" dirty="0">
                <a:solidFill>
                  <a:srgbClr val="595959"/>
                </a:solidFill>
              </a:rPr>
              <a:t>Entrepreneurship and leadership development for young people with disabilities</a:t>
            </a:r>
            <a:endParaRPr lang="hu-HU" sz="4000" dirty="0">
              <a:solidFill>
                <a:srgbClr val="595959"/>
              </a:solidFill>
            </a:endParaRPr>
          </a:p>
        </p:txBody>
      </p:sp>
    </p:spTree>
    <p:extLst>
      <p:ext uri="{BB962C8B-B14F-4D97-AF65-F5344CB8AC3E}">
        <p14:creationId xmlns:p14="http://schemas.microsoft.com/office/powerpoint/2010/main" val="543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2</a:t>
            </a:fld>
            <a:endParaRPr lang="en-GB"/>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792517"/>
            <a:ext cx="10515600" cy="4293750"/>
          </a:xfrm>
        </p:spPr>
        <p:txBody>
          <a:bodyPr>
            <a:normAutofit fontScale="92500" lnSpcReduction="10000"/>
          </a:bodyPr>
          <a:lstStyle/>
          <a:p>
            <a:r>
              <a:rPr lang="en-GB" sz="2600" dirty="0" err="1">
                <a:solidFill>
                  <a:srgbClr val="595959"/>
                </a:solidFill>
              </a:rPr>
              <a:t>Salva</a:t>
            </a:r>
            <a:r>
              <a:rPr lang="en-GB" sz="2600" dirty="0">
                <a:solidFill>
                  <a:srgbClr val="595959"/>
                </a:solidFill>
              </a:rPr>
              <a:t> Vita Foundation: </a:t>
            </a:r>
            <a:r>
              <a:rPr lang="en-GB" sz="2600" b="1" dirty="0">
                <a:solidFill>
                  <a:srgbClr val="595959"/>
                </a:solidFill>
              </a:rPr>
              <a:t>“We are building a world where everyone has a place, a role, a task, and everyone is valuable.”</a:t>
            </a:r>
            <a:endParaRPr lang="en-GB" sz="2600" dirty="0">
              <a:solidFill>
                <a:srgbClr val="595959"/>
              </a:solidFill>
            </a:endParaRPr>
          </a:p>
          <a:p>
            <a:pPr lvl="1"/>
            <a:r>
              <a:rPr lang="en-GB" dirty="0">
                <a:solidFill>
                  <a:srgbClr val="595959"/>
                </a:solidFill>
              </a:rPr>
              <a:t>30 years of experience</a:t>
            </a:r>
          </a:p>
          <a:p>
            <a:pPr lvl="1"/>
            <a:r>
              <a:rPr lang="en-GB" dirty="0">
                <a:solidFill>
                  <a:srgbClr val="595959"/>
                </a:solidFill>
              </a:rPr>
              <a:t>Support to find and keep jobs</a:t>
            </a:r>
          </a:p>
          <a:p>
            <a:pPr lvl="1"/>
            <a:r>
              <a:rPr lang="en-GB" dirty="0">
                <a:solidFill>
                  <a:srgbClr val="595959"/>
                </a:solidFill>
              </a:rPr>
              <a:t>Services for employers</a:t>
            </a:r>
          </a:p>
          <a:p>
            <a:r>
              <a:rPr lang="en-GB" sz="2600" dirty="0">
                <a:solidFill>
                  <a:srgbClr val="595959"/>
                </a:solidFill>
              </a:rPr>
              <a:t>Youth House: </a:t>
            </a:r>
            <a:r>
              <a:rPr lang="en-GB" sz="2600" b="1" dirty="0">
                <a:solidFill>
                  <a:srgbClr val="595959"/>
                </a:solidFill>
              </a:rPr>
              <a:t>"Empowering Futures, </a:t>
            </a:r>
            <a:endParaRPr lang="hu-HU" sz="2600" b="1" dirty="0">
              <a:solidFill>
                <a:srgbClr val="595959"/>
              </a:solidFill>
            </a:endParaRPr>
          </a:p>
          <a:p>
            <a:pPr marL="0" indent="0">
              <a:buNone/>
            </a:pPr>
            <a:r>
              <a:rPr lang="hu-HU" sz="2600" b="1" dirty="0">
                <a:solidFill>
                  <a:srgbClr val="595959"/>
                </a:solidFill>
              </a:rPr>
              <a:t>    </a:t>
            </a:r>
            <a:r>
              <a:rPr lang="en-GB" sz="2600" b="1" dirty="0">
                <a:solidFill>
                  <a:srgbClr val="595959"/>
                </a:solidFill>
              </a:rPr>
              <a:t>Embracing Differences: where every journey </a:t>
            </a:r>
            <a:endParaRPr lang="hu-HU" sz="2600" b="1" dirty="0">
              <a:solidFill>
                <a:srgbClr val="595959"/>
              </a:solidFill>
            </a:endParaRPr>
          </a:p>
          <a:p>
            <a:pPr marL="0" indent="0">
              <a:buNone/>
            </a:pPr>
            <a:r>
              <a:rPr lang="hu-HU" sz="2600" b="1" dirty="0">
                <a:solidFill>
                  <a:srgbClr val="595959"/>
                </a:solidFill>
              </a:rPr>
              <a:t>    </a:t>
            </a:r>
            <a:r>
              <a:rPr lang="en-GB" sz="2600" b="1" dirty="0">
                <a:solidFill>
                  <a:srgbClr val="595959"/>
                </a:solidFill>
              </a:rPr>
              <a:t>finds its unique path"</a:t>
            </a:r>
          </a:p>
          <a:p>
            <a:pPr lvl="1"/>
            <a:r>
              <a:rPr lang="en-GB" dirty="0">
                <a:solidFill>
                  <a:srgbClr val="595959"/>
                </a:solidFill>
              </a:rPr>
              <a:t>Practical skills</a:t>
            </a:r>
          </a:p>
          <a:p>
            <a:pPr lvl="1"/>
            <a:r>
              <a:rPr lang="en-GB" dirty="0">
                <a:solidFill>
                  <a:srgbClr val="595959"/>
                </a:solidFill>
              </a:rPr>
              <a:t>Soft skills</a:t>
            </a:r>
          </a:p>
          <a:p>
            <a:pPr lvl="1"/>
            <a:r>
              <a:rPr lang="en-GB" dirty="0">
                <a:solidFill>
                  <a:srgbClr val="595959"/>
                </a:solidFill>
              </a:rPr>
              <a:t>Psychological support</a:t>
            </a:r>
          </a:p>
          <a:p>
            <a:pPr lvl="1"/>
            <a:endParaRPr lang="en-GB" dirty="0">
              <a:solidFill>
                <a:srgbClr val="595959"/>
              </a:solidFill>
            </a:endParaRPr>
          </a:p>
        </p:txBody>
      </p:sp>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normAutofit/>
          </a:bodyPr>
          <a:lstStyle/>
          <a:p>
            <a:r>
              <a:rPr lang="en-GB" dirty="0">
                <a:solidFill>
                  <a:srgbClr val="595959"/>
                </a:solidFill>
              </a:rPr>
              <a:t>Youth House: Empowering vulnerable young people with disabilities</a:t>
            </a:r>
          </a:p>
        </p:txBody>
      </p:sp>
      <p:pic>
        <p:nvPicPr>
          <p:cNvPr id="4" name="Kép 3" descr="A male wearing sunglasses is smiling whilst wearing a dark green sports jacket. He is seated next to a female wearing a red sweater who is smiling as well. "/>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19378" y="2536389"/>
            <a:ext cx="4585502" cy="3429956"/>
          </a:xfrm>
          <a:prstGeom prst="rect">
            <a:avLst/>
          </a:prstGeom>
        </p:spPr>
      </p:pic>
    </p:spTree>
    <p:extLst>
      <p:ext uri="{BB962C8B-B14F-4D97-AF65-F5344CB8AC3E}">
        <p14:creationId xmlns:p14="http://schemas.microsoft.com/office/powerpoint/2010/main" val="205623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3</a:t>
            </a:fld>
            <a:endParaRPr lang="en-GB"/>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792517"/>
            <a:ext cx="8285961" cy="4928957"/>
          </a:xfrm>
        </p:spPr>
        <p:txBody>
          <a:bodyPr>
            <a:normAutofit fontScale="92500" lnSpcReduction="10000"/>
          </a:bodyPr>
          <a:lstStyle/>
          <a:p>
            <a:r>
              <a:rPr lang="en-GB" dirty="0">
                <a:solidFill>
                  <a:srgbClr val="595959"/>
                </a:solidFill>
              </a:rPr>
              <a:t>Youth House</a:t>
            </a:r>
          </a:p>
          <a:p>
            <a:pPr lvl="1"/>
            <a:r>
              <a:rPr lang="en-GB" dirty="0">
                <a:solidFill>
                  <a:srgbClr val="595959"/>
                </a:solidFill>
              </a:rPr>
              <a:t>2019 - 2020 Research: young people, family members, relatives, employers</a:t>
            </a:r>
          </a:p>
          <a:p>
            <a:pPr lvl="1"/>
            <a:r>
              <a:rPr lang="en-GB" dirty="0">
                <a:solidFill>
                  <a:srgbClr val="595959"/>
                </a:solidFill>
              </a:rPr>
              <a:t>2020 - 2021 Developing a methodology</a:t>
            </a:r>
          </a:p>
          <a:p>
            <a:pPr lvl="1"/>
            <a:r>
              <a:rPr lang="en-GB" dirty="0">
                <a:solidFill>
                  <a:srgbClr val="595959"/>
                </a:solidFill>
              </a:rPr>
              <a:t>2021 – Adapting method to the specific clientele and circumstances </a:t>
            </a:r>
          </a:p>
          <a:p>
            <a:r>
              <a:rPr lang="en-GB" dirty="0">
                <a:solidFill>
                  <a:srgbClr val="595959"/>
                </a:solidFill>
              </a:rPr>
              <a:t>Goals and objectives</a:t>
            </a:r>
          </a:p>
          <a:p>
            <a:pPr lvl="1"/>
            <a:r>
              <a:rPr lang="en-GB" dirty="0">
                <a:solidFill>
                  <a:srgbClr val="595959"/>
                </a:solidFill>
              </a:rPr>
              <a:t>NEET (Not in education, employment, or training) youth</a:t>
            </a:r>
          </a:p>
          <a:p>
            <a:pPr lvl="1"/>
            <a:r>
              <a:rPr lang="en-GB" dirty="0">
                <a:solidFill>
                  <a:srgbClr val="595959"/>
                </a:solidFill>
              </a:rPr>
              <a:t>Support the social and labour market integration of youth aged 15-29</a:t>
            </a:r>
          </a:p>
          <a:p>
            <a:r>
              <a:rPr lang="en-GB" dirty="0">
                <a:solidFill>
                  <a:srgbClr val="595959"/>
                </a:solidFill>
              </a:rPr>
              <a:t>Results</a:t>
            </a:r>
          </a:p>
          <a:p>
            <a:pPr lvl="1"/>
            <a:r>
              <a:rPr lang="en-GB" dirty="0">
                <a:solidFill>
                  <a:srgbClr val="595959"/>
                </a:solidFill>
              </a:rPr>
              <a:t>30% found employments/school</a:t>
            </a:r>
          </a:p>
          <a:p>
            <a:pPr lvl="1"/>
            <a:r>
              <a:rPr lang="en-GB" dirty="0">
                <a:solidFill>
                  <a:srgbClr val="595959"/>
                </a:solidFill>
              </a:rPr>
              <a:t>Skill development: communication, social skills, realistic self image, mental health improvement</a:t>
            </a:r>
          </a:p>
        </p:txBody>
      </p:sp>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normAutofit/>
          </a:bodyPr>
          <a:lstStyle/>
          <a:p>
            <a:r>
              <a:rPr lang="hu-HU" dirty="0">
                <a:solidFill>
                  <a:srgbClr val="595959"/>
                </a:solidFill>
              </a:rPr>
              <a:t>"</a:t>
            </a:r>
            <a:r>
              <a:rPr lang="en-GB" b="1" dirty="0">
                <a:solidFill>
                  <a:srgbClr val="595959"/>
                </a:solidFill>
              </a:rPr>
              <a:t>Discovering my strengths, connecting with others, and charting my own course</a:t>
            </a:r>
            <a:r>
              <a:rPr lang="hu-HU" dirty="0">
                <a:solidFill>
                  <a:srgbClr val="595959"/>
                </a:solidFill>
              </a:rPr>
              <a:t>"</a:t>
            </a:r>
          </a:p>
        </p:txBody>
      </p:sp>
      <p:pic>
        <p:nvPicPr>
          <p:cNvPr id="4" name="Kép 3" descr="A person is sitting in a hallway holding a cane.&#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16000" y="2245488"/>
            <a:ext cx="2872715" cy="3842795"/>
          </a:xfrm>
          <a:prstGeom prst="rect">
            <a:avLst/>
          </a:prstGeom>
        </p:spPr>
      </p:pic>
    </p:spTree>
    <p:extLst>
      <p:ext uri="{BB962C8B-B14F-4D97-AF65-F5344CB8AC3E}">
        <p14:creationId xmlns:p14="http://schemas.microsoft.com/office/powerpoint/2010/main" val="400690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4</a:t>
            </a:fld>
            <a:endParaRPr lang="en-GB"/>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792517"/>
            <a:ext cx="10515600" cy="4087421"/>
          </a:xfrm>
        </p:spPr>
        <p:txBody>
          <a:bodyPr>
            <a:normAutofit fontScale="85000" lnSpcReduction="20000"/>
          </a:bodyPr>
          <a:lstStyle/>
          <a:p>
            <a:r>
              <a:rPr lang="en-GB" dirty="0">
                <a:solidFill>
                  <a:srgbClr val="595959"/>
                </a:solidFill>
              </a:rPr>
              <a:t>Revolutionizing Youth Support</a:t>
            </a:r>
          </a:p>
          <a:p>
            <a:pPr lvl="1"/>
            <a:r>
              <a:rPr lang="en-GB" sz="2800" dirty="0">
                <a:solidFill>
                  <a:srgbClr val="595959"/>
                </a:solidFill>
              </a:rPr>
              <a:t>Complex methodology</a:t>
            </a:r>
          </a:p>
          <a:p>
            <a:pPr lvl="1"/>
            <a:r>
              <a:rPr lang="en-GB" sz="2800" dirty="0">
                <a:solidFill>
                  <a:srgbClr val="595959"/>
                </a:solidFill>
              </a:rPr>
              <a:t>Holistic approach</a:t>
            </a:r>
          </a:p>
          <a:p>
            <a:pPr lvl="1"/>
            <a:r>
              <a:rPr lang="en-GB" sz="2800" b="1" dirty="0">
                <a:solidFill>
                  <a:srgbClr val="595959"/>
                </a:solidFill>
              </a:rPr>
              <a:t>Multi-disciplinary cooperation</a:t>
            </a:r>
            <a:r>
              <a:rPr lang="hu-HU" sz="2800" dirty="0">
                <a:solidFill>
                  <a:srgbClr val="595959"/>
                </a:solidFill>
              </a:rPr>
              <a:t>  in </a:t>
            </a:r>
            <a:r>
              <a:rPr lang="hu-HU" sz="2800" dirty="0" err="1">
                <a:solidFill>
                  <a:srgbClr val="595959"/>
                </a:solidFill>
              </a:rPr>
              <a:t>one</a:t>
            </a:r>
            <a:r>
              <a:rPr lang="hu-HU" sz="2800" dirty="0">
                <a:solidFill>
                  <a:srgbClr val="595959"/>
                </a:solidFill>
              </a:rPr>
              <a:t> </a:t>
            </a:r>
            <a:r>
              <a:rPr lang="hu-HU" sz="2800" dirty="0" err="1">
                <a:solidFill>
                  <a:srgbClr val="595959"/>
                </a:solidFill>
              </a:rPr>
              <a:t>place</a:t>
            </a:r>
            <a:endParaRPr lang="en-GB" sz="2800" dirty="0">
              <a:solidFill>
                <a:srgbClr val="595959"/>
              </a:solidFill>
            </a:endParaRPr>
          </a:p>
          <a:p>
            <a:pPr lvl="1"/>
            <a:r>
              <a:rPr lang="en-GB" sz="2800" dirty="0">
                <a:solidFill>
                  <a:srgbClr val="595959"/>
                </a:solidFill>
              </a:rPr>
              <a:t>Adaptation of existing practices</a:t>
            </a:r>
          </a:p>
          <a:p>
            <a:pPr lvl="1"/>
            <a:endParaRPr lang="en-GB" dirty="0">
              <a:solidFill>
                <a:srgbClr val="595959"/>
              </a:solidFill>
            </a:endParaRPr>
          </a:p>
          <a:p>
            <a:r>
              <a:rPr lang="en-GB" dirty="0">
                <a:solidFill>
                  <a:srgbClr val="595959"/>
                </a:solidFill>
              </a:rPr>
              <a:t>Individualized, person-</a:t>
            </a:r>
            <a:r>
              <a:rPr lang="en-GB" dirty="0" err="1">
                <a:solidFill>
                  <a:srgbClr val="595959"/>
                </a:solidFill>
              </a:rPr>
              <a:t>centered</a:t>
            </a:r>
            <a:r>
              <a:rPr lang="en-GB" dirty="0">
                <a:solidFill>
                  <a:srgbClr val="595959"/>
                </a:solidFill>
              </a:rPr>
              <a:t> approach</a:t>
            </a:r>
          </a:p>
          <a:p>
            <a:r>
              <a:rPr lang="en-GB" dirty="0">
                <a:solidFill>
                  <a:srgbClr val="595959"/>
                </a:solidFill>
              </a:rPr>
              <a:t>Inclusion of youth to design services</a:t>
            </a:r>
          </a:p>
          <a:p>
            <a:r>
              <a:rPr lang="en-GB" dirty="0">
                <a:solidFill>
                  <a:srgbClr val="595959"/>
                </a:solidFill>
              </a:rPr>
              <a:t>Self-directed participation</a:t>
            </a:r>
          </a:p>
          <a:p>
            <a:r>
              <a:rPr lang="en-GB" dirty="0">
                <a:solidFill>
                  <a:srgbClr val="595959"/>
                </a:solidFill>
              </a:rPr>
              <a:t>Mixed abilities groups</a:t>
            </a:r>
          </a:p>
          <a:p>
            <a:r>
              <a:rPr lang="en-GB" dirty="0">
                <a:solidFill>
                  <a:srgbClr val="595959"/>
                </a:solidFill>
              </a:rPr>
              <a:t>Awareness-raising (peers, employers, environment)</a:t>
            </a:r>
          </a:p>
        </p:txBody>
      </p:sp>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hu-HU" dirty="0">
                <a:solidFill>
                  <a:srgbClr val="595959"/>
                </a:solidFill>
              </a:rPr>
              <a:t>„</a:t>
            </a:r>
            <a:r>
              <a:rPr lang="hu-HU" b="1" dirty="0" err="1">
                <a:solidFill>
                  <a:srgbClr val="595959"/>
                </a:solidFill>
              </a:rPr>
              <a:t>Innovation</a:t>
            </a:r>
            <a:r>
              <a:rPr lang="hu-HU" b="1" dirty="0">
                <a:solidFill>
                  <a:srgbClr val="595959"/>
                </a:solidFill>
              </a:rPr>
              <a:t> is </a:t>
            </a:r>
            <a:r>
              <a:rPr lang="hu-HU" b="1" dirty="0" err="1">
                <a:solidFill>
                  <a:srgbClr val="595959"/>
                </a:solidFill>
              </a:rPr>
              <a:t>the</a:t>
            </a:r>
            <a:r>
              <a:rPr lang="hu-HU" b="1" dirty="0">
                <a:solidFill>
                  <a:srgbClr val="595959"/>
                </a:solidFill>
              </a:rPr>
              <a:t> </a:t>
            </a:r>
            <a:r>
              <a:rPr lang="hu-HU" b="1" dirty="0" err="1">
                <a:solidFill>
                  <a:srgbClr val="595959"/>
                </a:solidFill>
              </a:rPr>
              <a:t>compass</a:t>
            </a:r>
            <a:r>
              <a:rPr lang="hu-HU" b="1" dirty="0">
                <a:solidFill>
                  <a:srgbClr val="595959"/>
                </a:solidFill>
              </a:rPr>
              <a:t> </a:t>
            </a:r>
            <a:r>
              <a:rPr lang="hu-HU" b="1" dirty="0" err="1">
                <a:solidFill>
                  <a:srgbClr val="595959"/>
                </a:solidFill>
              </a:rPr>
              <a:t>that</a:t>
            </a:r>
            <a:r>
              <a:rPr lang="hu-HU" b="1" dirty="0">
                <a:solidFill>
                  <a:srgbClr val="595959"/>
                </a:solidFill>
              </a:rPr>
              <a:t> </a:t>
            </a:r>
            <a:r>
              <a:rPr lang="hu-HU" b="1" dirty="0" err="1">
                <a:solidFill>
                  <a:srgbClr val="595959"/>
                </a:solidFill>
              </a:rPr>
              <a:t>guides</a:t>
            </a:r>
            <a:r>
              <a:rPr lang="hu-HU" b="1" dirty="0">
                <a:solidFill>
                  <a:srgbClr val="595959"/>
                </a:solidFill>
              </a:rPr>
              <a:t> </a:t>
            </a:r>
            <a:r>
              <a:rPr lang="hu-HU" b="1" dirty="0" err="1">
                <a:solidFill>
                  <a:srgbClr val="595959"/>
                </a:solidFill>
              </a:rPr>
              <a:t>us</a:t>
            </a:r>
            <a:r>
              <a:rPr lang="hu-HU" b="1" dirty="0">
                <a:solidFill>
                  <a:srgbClr val="595959"/>
                </a:solidFill>
              </a:rPr>
              <a:t> </a:t>
            </a:r>
            <a:r>
              <a:rPr lang="hu-HU" b="1" dirty="0" err="1">
                <a:solidFill>
                  <a:srgbClr val="595959"/>
                </a:solidFill>
              </a:rPr>
              <a:t>through</a:t>
            </a:r>
            <a:r>
              <a:rPr lang="hu-HU" b="1" dirty="0">
                <a:solidFill>
                  <a:srgbClr val="595959"/>
                </a:solidFill>
              </a:rPr>
              <a:t> </a:t>
            </a:r>
            <a:r>
              <a:rPr lang="hu-HU" b="1" dirty="0" err="1">
                <a:solidFill>
                  <a:srgbClr val="595959"/>
                </a:solidFill>
              </a:rPr>
              <a:t>uncharted</a:t>
            </a:r>
            <a:r>
              <a:rPr lang="hu-HU" b="1" dirty="0">
                <a:solidFill>
                  <a:srgbClr val="595959"/>
                </a:solidFill>
              </a:rPr>
              <a:t> </a:t>
            </a:r>
            <a:r>
              <a:rPr lang="hu-HU" b="1" dirty="0" err="1">
                <a:solidFill>
                  <a:srgbClr val="595959"/>
                </a:solidFill>
              </a:rPr>
              <a:t>territories</a:t>
            </a:r>
            <a:r>
              <a:rPr lang="hu-HU" dirty="0">
                <a:solidFill>
                  <a:srgbClr val="595959"/>
                </a:solidFill>
              </a:rPr>
              <a:t>”</a:t>
            </a:r>
          </a:p>
        </p:txBody>
      </p:sp>
      <p:pic>
        <p:nvPicPr>
          <p:cNvPr id="4" name="Kép 3" descr="A person sitting on the floor painti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64001" y="1690688"/>
            <a:ext cx="3514029" cy="4189251"/>
          </a:xfrm>
          <a:prstGeom prst="rect">
            <a:avLst/>
          </a:prstGeom>
        </p:spPr>
      </p:pic>
    </p:spTree>
    <p:extLst>
      <p:ext uri="{BB962C8B-B14F-4D97-AF65-F5344CB8AC3E}">
        <p14:creationId xmlns:p14="http://schemas.microsoft.com/office/powerpoint/2010/main" val="135081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5</a:t>
            </a:fld>
            <a:endParaRPr lang="en-GB"/>
          </a:p>
        </p:txBody>
      </p:sp>
      <p:sp>
        <p:nvSpPr>
          <p:cNvPr id="4" name="Content Placeholder 3">
            <a:extLst>
              <a:ext uri="{FF2B5EF4-FFF2-40B4-BE49-F238E27FC236}">
                <a16:creationId xmlns:a16="http://schemas.microsoft.com/office/drawing/2014/main" id="{1C5ABD34-4ADE-C54E-89F8-E6B136F23B54}"/>
              </a:ext>
            </a:extLst>
          </p:cNvPr>
          <p:cNvSpPr>
            <a:spLocks noGrp="1"/>
          </p:cNvSpPr>
          <p:nvPr>
            <p:ph sz="half" idx="2"/>
          </p:nvPr>
        </p:nvSpPr>
        <p:spPr>
          <a:xfrm>
            <a:off x="5061031" y="1821526"/>
            <a:ext cx="3549569" cy="4351338"/>
          </a:xfrm>
        </p:spPr>
        <p:txBody>
          <a:bodyPr>
            <a:normAutofit/>
          </a:bodyPr>
          <a:lstStyle/>
          <a:p>
            <a:r>
              <a:rPr lang="en-GB" sz="2400" dirty="0">
                <a:solidFill>
                  <a:srgbClr val="595959"/>
                </a:solidFill>
              </a:rPr>
              <a:t>Special needs teacher</a:t>
            </a:r>
          </a:p>
          <a:p>
            <a:r>
              <a:rPr lang="en-GB" sz="2400" dirty="0">
                <a:solidFill>
                  <a:srgbClr val="595959"/>
                </a:solidFill>
              </a:rPr>
              <a:t>Teacher</a:t>
            </a:r>
            <a:endParaRPr lang="hu-HU" sz="2400" dirty="0">
              <a:solidFill>
                <a:srgbClr val="595959"/>
              </a:solidFill>
            </a:endParaRPr>
          </a:p>
          <a:p>
            <a:r>
              <a:rPr lang="en-GB" sz="2400" dirty="0">
                <a:solidFill>
                  <a:srgbClr val="595959"/>
                </a:solidFill>
              </a:rPr>
              <a:t>Vocational trainer</a:t>
            </a:r>
          </a:p>
          <a:p>
            <a:r>
              <a:rPr lang="en-GB" sz="2400" dirty="0">
                <a:solidFill>
                  <a:srgbClr val="595959"/>
                </a:solidFill>
              </a:rPr>
              <a:t>Life skills counsellor</a:t>
            </a:r>
          </a:p>
          <a:p>
            <a:r>
              <a:rPr lang="en-GB" sz="2400" dirty="0">
                <a:solidFill>
                  <a:srgbClr val="595959"/>
                </a:solidFill>
              </a:rPr>
              <a:t>Job counsellor</a:t>
            </a:r>
            <a:endParaRPr lang="hu-HU" sz="2400" dirty="0">
              <a:solidFill>
                <a:srgbClr val="595959"/>
              </a:solidFill>
            </a:endParaRPr>
          </a:p>
          <a:p>
            <a:r>
              <a:rPr lang="en-GB" sz="2400" dirty="0">
                <a:solidFill>
                  <a:srgbClr val="595959"/>
                </a:solidFill>
              </a:rPr>
              <a:t>Human Resource (HR) Specialist</a:t>
            </a:r>
            <a:endParaRPr lang="hu-HU" sz="2400" dirty="0">
              <a:solidFill>
                <a:srgbClr val="595959"/>
              </a:solidFill>
            </a:endParaRPr>
          </a:p>
          <a:p>
            <a:r>
              <a:rPr lang="en-GB" sz="2400" dirty="0">
                <a:solidFill>
                  <a:srgbClr val="595959"/>
                </a:solidFill>
              </a:rPr>
              <a:t>Financial adviser, accountant</a:t>
            </a:r>
            <a:endParaRPr lang="hu-HU" sz="2400" dirty="0">
              <a:solidFill>
                <a:srgbClr val="595959"/>
              </a:solidFill>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sz="half" idx="1"/>
          </p:nvPr>
        </p:nvSpPr>
        <p:spPr>
          <a:xfrm>
            <a:off x="838200" y="1825625"/>
            <a:ext cx="3849547" cy="4351338"/>
          </a:xfrm>
        </p:spPr>
        <p:txBody>
          <a:bodyPr>
            <a:normAutofit/>
          </a:bodyPr>
          <a:lstStyle/>
          <a:p>
            <a:r>
              <a:rPr lang="en-GB" sz="2400" dirty="0">
                <a:solidFill>
                  <a:srgbClr val="595959"/>
                </a:solidFill>
              </a:rPr>
              <a:t>Psychologist</a:t>
            </a:r>
          </a:p>
          <a:p>
            <a:r>
              <a:rPr lang="en-GB" sz="2400" dirty="0">
                <a:solidFill>
                  <a:srgbClr val="595959"/>
                </a:solidFill>
              </a:rPr>
              <a:t>Psychiatrist</a:t>
            </a:r>
            <a:endParaRPr lang="hu-HU" sz="2400" dirty="0">
              <a:solidFill>
                <a:srgbClr val="595959"/>
              </a:solidFill>
            </a:endParaRPr>
          </a:p>
          <a:p>
            <a:r>
              <a:rPr lang="en-GB" sz="2400" dirty="0">
                <a:solidFill>
                  <a:srgbClr val="595959"/>
                </a:solidFill>
              </a:rPr>
              <a:t>Mental health professional</a:t>
            </a:r>
            <a:endParaRPr lang="hu-HU" sz="2400" dirty="0">
              <a:solidFill>
                <a:srgbClr val="595959"/>
              </a:solidFill>
            </a:endParaRPr>
          </a:p>
          <a:p>
            <a:r>
              <a:rPr lang="en-GB" sz="2400" dirty="0">
                <a:solidFill>
                  <a:srgbClr val="595959"/>
                </a:solidFill>
              </a:rPr>
              <a:t>Therapist</a:t>
            </a:r>
          </a:p>
          <a:p>
            <a:r>
              <a:rPr lang="en-GB" sz="2400" dirty="0">
                <a:solidFill>
                  <a:srgbClr val="595959"/>
                </a:solidFill>
              </a:rPr>
              <a:t>Youth worker</a:t>
            </a:r>
            <a:endParaRPr lang="hu-HU" sz="2400" dirty="0">
              <a:solidFill>
                <a:srgbClr val="595959"/>
              </a:solidFill>
            </a:endParaRPr>
          </a:p>
          <a:p>
            <a:r>
              <a:rPr lang="en-GB" sz="2400" dirty="0">
                <a:solidFill>
                  <a:srgbClr val="595959"/>
                </a:solidFill>
              </a:rPr>
              <a:t>Social worker</a:t>
            </a:r>
          </a:p>
          <a:p>
            <a:r>
              <a:rPr lang="en-GB" sz="2400" dirty="0">
                <a:solidFill>
                  <a:srgbClr val="595959"/>
                </a:solidFill>
              </a:rPr>
              <a:t>Motivation specialist</a:t>
            </a:r>
          </a:p>
          <a:p>
            <a:r>
              <a:rPr lang="en-GB" sz="2400" dirty="0">
                <a:solidFill>
                  <a:srgbClr val="595959"/>
                </a:solidFill>
              </a:rPr>
              <a:t>Mentor: Community worker</a:t>
            </a:r>
            <a:endParaRPr lang="hu-HU" sz="2400" dirty="0">
              <a:solidFill>
                <a:srgbClr val="595959"/>
              </a:solidFill>
            </a:endParaRPr>
          </a:p>
        </p:txBody>
      </p:sp>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GB" b="1" dirty="0">
                <a:solidFill>
                  <a:srgbClr val="595959"/>
                </a:solidFill>
              </a:rPr>
              <a:t>Multi-disciplinary cooperation</a:t>
            </a:r>
            <a:endParaRPr lang="hu-HU" dirty="0">
              <a:solidFill>
                <a:srgbClr val="595959"/>
              </a:solidFill>
            </a:endParaRPr>
          </a:p>
        </p:txBody>
      </p:sp>
      <p:pic>
        <p:nvPicPr>
          <p:cNvPr id="8" name="Kép 7" descr="A person is sitting on a chair with a dog.&#10;&#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74884" y="1874174"/>
            <a:ext cx="3434900" cy="3449256"/>
          </a:xfrm>
          <a:prstGeom prst="rect">
            <a:avLst/>
          </a:prstGeom>
        </p:spPr>
      </p:pic>
    </p:spTree>
    <p:extLst>
      <p:ext uri="{BB962C8B-B14F-4D97-AF65-F5344CB8AC3E}">
        <p14:creationId xmlns:p14="http://schemas.microsoft.com/office/powerpoint/2010/main" val="4031453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6</a:t>
            </a:fld>
            <a:endParaRPr lang="en-GB"/>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p:txBody>
          <a:bodyPr/>
          <a:lstStyle/>
          <a:p>
            <a:r>
              <a:rPr lang="en-US" dirty="0"/>
              <a:t>#ZeroCon24</a:t>
            </a:r>
            <a:endParaRPr lang="en-GB" dirty="0"/>
          </a:p>
        </p:txBody>
      </p:sp>
      <p:sp>
        <p:nvSpPr>
          <p:cNvPr id="4" name="Content Placeholder 3">
            <a:extLst>
              <a:ext uri="{FF2B5EF4-FFF2-40B4-BE49-F238E27FC236}">
                <a16:creationId xmlns:a16="http://schemas.microsoft.com/office/drawing/2014/main" id="{BA2A88A2-9C83-8940-A015-3DFA67A12F71}"/>
              </a:ext>
            </a:extLst>
          </p:cNvPr>
          <p:cNvSpPr>
            <a:spLocks noGrp="1"/>
          </p:cNvSpPr>
          <p:nvPr>
            <p:ph sz="half" idx="2"/>
          </p:nvPr>
        </p:nvSpPr>
        <p:spPr>
          <a:xfrm>
            <a:off x="6484717" y="2001730"/>
            <a:ext cx="5181600" cy="1748468"/>
          </a:xfrm>
        </p:spPr>
        <p:txBody>
          <a:bodyPr>
            <a:normAutofit/>
          </a:bodyPr>
          <a:lstStyle/>
          <a:p>
            <a:pPr marL="228600" lvl="1">
              <a:spcBef>
                <a:spcPts val="1000"/>
              </a:spcBef>
            </a:pPr>
            <a:r>
              <a:rPr lang="en-GB" sz="2600" dirty="0">
                <a:solidFill>
                  <a:srgbClr val="595959"/>
                </a:solidFill>
              </a:rPr>
              <a:t>technical, practical steps</a:t>
            </a:r>
          </a:p>
          <a:p>
            <a:pPr lvl="1"/>
            <a:r>
              <a:rPr lang="en-GB" dirty="0">
                <a:solidFill>
                  <a:srgbClr val="595959"/>
                </a:solidFill>
              </a:rPr>
              <a:t>Realistic skills assessment</a:t>
            </a:r>
          </a:p>
          <a:p>
            <a:pPr lvl="1"/>
            <a:r>
              <a:rPr lang="en-GB" dirty="0">
                <a:solidFill>
                  <a:srgbClr val="595959"/>
                </a:solidFill>
              </a:rPr>
              <a:t>matching desires and possibilities</a:t>
            </a:r>
          </a:p>
          <a:p>
            <a:pPr lvl="1"/>
            <a:r>
              <a:rPr lang="en-GB" dirty="0">
                <a:solidFill>
                  <a:srgbClr val="595959"/>
                </a:solidFill>
              </a:rPr>
              <a:t>skills development</a:t>
            </a: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sz="half" idx="1"/>
          </p:nvPr>
        </p:nvSpPr>
        <p:spPr>
          <a:xfrm>
            <a:off x="467810" y="2001729"/>
            <a:ext cx="5181600" cy="4260175"/>
          </a:xfrm>
        </p:spPr>
        <p:txBody>
          <a:bodyPr>
            <a:normAutofit/>
          </a:bodyPr>
          <a:lstStyle/>
          <a:p>
            <a:r>
              <a:rPr lang="hu-HU" sz="2600" dirty="0">
                <a:solidFill>
                  <a:srgbClr val="595959"/>
                </a:solidFill>
              </a:rPr>
              <a:t>More </a:t>
            </a:r>
            <a:r>
              <a:rPr lang="hu-HU" sz="2600" dirty="0" err="1">
                <a:solidFill>
                  <a:srgbClr val="595959"/>
                </a:solidFill>
              </a:rPr>
              <a:t>than</a:t>
            </a:r>
            <a:r>
              <a:rPr lang="hu-HU" sz="2600" dirty="0">
                <a:solidFill>
                  <a:srgbClr val="595959"/>
                </a:solidFill>
              </a:rPr>
              <a:t> </a:t>
            </a:r>
            <a:r>
              <a:rPr lang="hu-HU" sz="2600" dirty="0" err="1">
                <a:solidFill>
                  <a:srgbClr val="595959"/>
                </a:solidFill>
              </a:rPr>
              <a:t>words</a:t>
            </a:r>
            <a:endParaRPr lang="hu-HU" sz="2600" dirty="0">
              <a:solidFill>
                <a:srgbClr val="595959"/>
              </a:solidFill>
            </a:endParaRPr>
          </a:p>
          <a:p>
            <a:pPr lvl="1"/>
            <a:r>
              <a:rPr lang="hu-HU" dirty="0">
                <a:solidFill>
                  <a:srgbClr val="595959"/>
                </a:solidFill>
              </a:rPr>
              <a:t>200 </a:t>
            </a:r>
            <a:r>
              <a:rPr lang="hu-HU" dirty="0" err="1">
                <a:solidFill>
                  <a:srgbClr val="595959"/>
                </a:solidFill>
              </a:rPr>
              <a:t>youth</a:t>
            </a:r>
            <a:r>
              <a:rPr lang="hu-HU" dirty="0">
                <a:solidFill>
                  <a:srgbClr val="595959"/>
                </a:solidFill>
              </a:rPr>
              <a:t> </a:t>
            </a:r>
            <a:r>
              <a:rPr lang="hu-HU" dirty="0" err="1">
                <a:solidFill>
                  <a:srgbClr val="595959"/>
                </a:solidFill>
              </a:rPr>
              <a:t>interested</a:t>
            </a:r>
            <a:r>
              <a:rPr lang="hu-HU" dirty="0">
                <a:solidFill>
                  <a:srgbClr val="595959"/>
                </a:solidFill>
              </a:rPr>
              <a:t>/</a:t>
            </a:r>
            <a:r>
              <a:rPr lang="hu-HU" dirty="0" err="1">
                <a:solidFill>
                  <a:srgbClr val="595959"/>
                </a:solidFill>
              </a:rPr>
              <a:t>year</a:t>
            </a:r>
            <a:endParaRPr lang="hu-HU" dirty="0">
              <a:solidFill>
                <a:srgbClr val="595959"/>
              </a:solidFill>
            </a:endParaRPr>
          </a:p>
          <a:p>
            <a:pPr lvl="1"/>
            <a:r>
              <a:rPr lang="hu-HU" dirty="0">
                <a:solidFill>
                  <a:srgbClr val="595959"/>
                </a:solidFill>
              </a:rPr>
              <a:t>70 </a:t>
            </a:r>
            <a:r>
              <a:rPr lang="hu-HU" dirty="0" err="1">
                <a:solidFill>
                  <a:srgbClr val="595959"/>
                </a:solidFill>
              </a:rPr>
              <a:t>employed</a:t>
            </a:r>
            <a:r>
              <a:rPr lang="hu-HU" dirty="0">
                <a:solidFill>
                  <a:srgbClr val="595959"/>
                </a:solidFill>
              </a:rPr>
              <a:t>/back </a:t>
            </a:r>
            <a:r>
              <a:rPr lang="hu-HU" dirty="0" err="1">
                <a:solidFill>
                  <a:srgbClr val="595959"/>
                </a:solidFill>
              </a:rPr>
              <a:t>to</a:t>
            </a:r>
            <a:r>
              <a:rPr lang="hu-HU" dirty="0">
                <a:solidFill>
                  <a:srgbClr val="595959"/>
                </a:solidFill>
              </a:rPr>
              <a:t> </a:t>
            </a:r>
            <a:r>
              <a:rPr lang="hu-HU" dirty="0" err="1">
                <a:solidFill>
                  <a:srgbClr val="595959"/>
                </a:solidFill>
              </a:rPr>
              <a:t>school</a:t>
            </a:r>
            <a:endParaRPr lang="hu-HU" dirty="0">
              <a:solidFill>
                <a:srgbClr val="595959"/>
              </a:solidFill>
            </a:endParaRPr>
          </a:p>
          <a:p>
            <a:pPr lvl="1"/>
            <a:r>
              <a:rPr lang="hu-HU" dirty="0">
                <a:solidFill>
                  <a:srgbClr val="595959"/>
                </a:solidFill>
              </a:rPr>
              <a:t>150 </a:t>
            </a:r>
            <a:r>
              <a:rPr lang="hu-HU" dirty="0" err="1">
                <a:solidFill>
                  <a:srgbClr val="595959"/>
                </a:solidFill>
              </a:rPr>
              <a:t>youth</a:t>
            </a:r>
            <a:r>
              <a:rPr lang="hu-HU" dirty="0">
                <a:solidFill>
                  <a:srgbClr val="595959"/>
                </a:solidFill>
              </a:rPr>
              <a:t> </a:t>
            </a:r>
            <a:r>
              <a:rPr lang="hu-HU" dirty="0" err="1">
                <a:solidFill>
                  <a:srgbClr val="595959"/>
                </a:solidFill>
              </a:rPr>
              <a:t>took</a:t>
            </a:r>
            <a:r>
              <a:rPr lang="hu-HU" dirty="0">
                <a:solidFill>
                  <a:srgbClr val="595959"/>
                </a:solidFill>
              </a:rPr>
              <a:t> part in </a:t>
            </a:r>
            <a:r>
              <a:rPr lang="hu-HU" dirty="0" err="1">
                <a:solidFill>
                  <a:srgbClr val="595959"/>
                </a:solidFill>
              </a:rPr>
              <a:t>services</a:t>
            </a:r>
            <a:endParaRPr lang="hu-HU" dirty="0">
              <a:solidFill>
                <a:srgbClr val="595959"/>
              </a:solidFill>
            </a:endParaRPr>
          </a:p>
          <a:p>
            <a:pPr lvl="1"/>
            <a:r>
              <a:rPr lang="hu-HU" dirty="0">
                <a:solidFill>
                  <a:srgbClr val="595959"/>
                </a:solidFill>
              </a:rPr>
              <a:t>30 </a:t>
            </a:r>
            <a:r>
              <a:rPr lang="hu-HU" dirty="0" err="1">
                <a:solidFill>
                  <a:srgbClr val="595959"/>
                </a:solidFill>
              </a:rPr>
              <a:t>companies</a:t>
            </a:r>
            <a:r>
              <a:rPr lang="hu-HU" dirty="0">
                <a:solidFill>
                  <a:srgbClr val="595959"/>
                </a:solidFill>
              </a:rPr>
              <a:t> </a:t>
            </a:r>
            <a:r>
              <a:rPr lang="hu-HU" dirty="0" err="1">
                <a:solidFill>
                  <a:srgbClr val="595959"/>
                </a:solidFill>
              </a:rPr>
              <a:t>involved</a:t>
            </a:r>
            <a:endParaRPr lang="hu-HU" dirty="0">
              <a:solidFill>
                <a:srgbClr val="595959"/>
              </a:solidFill>
            </a:endParaRPr>
          </a:p>
          <a:p>
            <a:pPr marL="457200" lvl="1" indent="0">
              <a:buNone/>
            </a:pPr>
            <a:endParaRPr lang="hu-HU" dirty="0">
              <a:solidFill>
                <a:srgbClr val="595959"/>
              </a:solidFill>
            </a:endParaRPr>
          </a:p>
          <a:p>
            <a:r>
              <a:rPr lang="en-US" sz="2600" dirty="0">
                <a:solidFill>
                  <a:srgbClr val="595959"/>
                </a:solidFill>
              </a:rPr>
              <a:t>personal, individual development</a:t>
            </a:r>
          </a:p>
          <a:p>
            <a:pPr lvl="1"/>
            <a:r>
              <a:rPr lang="en-US" dirty="0">
                <a:solidFill>
                  <a:srgbClr val="595959"/>
                </a:solidFill>
              </a:rPr>
              <a:t>Social skills</a:t>
            </a:r>
          </a:p>
          <a:p>
            <a:pPr lvl="1"/>
            <a:r>
              <a:rPr lang="en-US" dirty="0">
                <a:solidFill>
                  <a:srgbClr val="595959"/>
                </a:solidFill>
              </a:rPr>
              <a:t>Reduction of anxiety</a:t>
            </a:r>
          </a:p>
          <a:p>
            <a:pPr lvl="1"/>
            <a:r>
              <a:rPr lang="hu-HU" dirty="0" err="1">
                <a:solidFill>
                  <a:srgbClr val="595959"/>
                </a:solidFill>
              </a:rPr>
              <a:t>Dealing</a:t>
            </a:r>
            <a:r>
              <a:rPr lang="hu-HU" dirty="0">
                <a:solidFill>
                  <a:srgbClr val="595959"/>
                </a:solidFill>
              </a:rPr>
              <a:t> </a:t>
            </a:r>
            <a:r>
              <a:rPr lang="hu-HU" dirty="0" err="1">
                <a:solidFill>
                  <a:srgbClr val="595959"/>
                </a:solidFill>
              </a:rPr>
              <a:t>with</a:t>
            </a:r>
            <a:r>
              <a:rPr lang="hu-HU" dirty="0">
                <a:solidFill>
                  <a:srgbClr val="595959"/>
                </a:solidFill>
              </a:rPr>
              <a:t> </a:t>
            </a:r>
            <a:r>
              <a:rPr lang="hu-HU" dirty="0" err="1">
                <a:solidFill>
                  <a:srgbClr val="595959"/>
                </a:solidFill>
              </a:rPr>
              <a:t>quarter</a:t>
            </a:r>
            <a:r>
              <a:rPr lang="hu-HU" dirty="0">
                <a:solidFill>
                  <a:srgbClr val="595959"/>
                </a:solidFill>
              </a:rPr>
              <a:t>-life </a:t>
            </a:r>
            <a:r>
              <a:rPr lang="hu-HU" dirty="0" err="1">
                <a:solidFill>
                  <a:srgbClr val="595959"/>
                </a:solidFill>
              </a:rPr>
              <a:t>crisis</a:t>
            </a:r>
            <a:endParaRPr lang="hu-HU" dirty="0">
              <a:solidFill>
                <a:srgbClr val="595959"/>
              </a:solidFill>
            </a:endParaRPr>
          </a:p>
          <a:p>
            <a:pPr marL="457200" lvl="1" indent="0">
              <a:buNone/>
            </a:pPr>
            <a:endParaRPr lang="hu-HU" dirty="0">
              <a:solidFill>
                <a:srgbClr val="595959"/>
              </a:solidFill>
            </a:endParaRPr>
          </a:p>
        </p:txBody>
      </p:sp>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467810" y="330587"/>
            <a:ext cx="10515600" cy="1325563"/>
          </a:xfrm>
        </p:spPr>
        <p:txBody>
          <a:bodyPr>
            <a:normAutofit fontScale="90000"/>
          </a:bodyPr>
          <a:lstStyle/>
          <a:p>
            <a:r>
              <a:rPr lang="hu-HU" dirty="0">
                <a:solidFill>
                  <a:srgbClr val="595959"/>
                </a:solidFill>
              </a:rPr>
              <a:t>„</a:t>
            </a:r>
            <a:r>
              <a:rPr lang="hu-HU" b="1" dirty="0" err="1">
                <a:solidFill>
                  <a:srgbClr val="595959"/>
                </a:solidFill>
              </a:rPr>
              <a:t>not</a:t>
            </a:r>
            <a:r>
              <a:rPr lang="hu-HU" b="1" dirty="0">
                <a:solidFill>
                  <a:srgbClr val="595959"/>
                </a:solidFill>
              </a:rPr>
              <a:t> </a:t>
            </a:r>
            <a:r>
              <a:rPr lang="hu-HU" b="1" dirty="0" err="1">
                <a:solidFill>
                  <a:srgbClr val="595959"/>
                </a:solidFill>
              </a:rPr>
              <a:t>just</a:t>
            </a:r>
            <a:r>
              <a:rPr lang="hu-HU" b="1" dirty="0">
                <a:solidFill>
                  <a:srgbClr val="595959"/>
                </a:solidFill>
              </a:rPr>
              <a:t> </a:t>
            </a:r>
            <a:r>
              <a:rPr lang="hu-HU" b="1" dirty="0" err="1">
                <a:solidFill>
                  <a:srgbClr val="595959"/>
                </a:solidFill>
              </a:rPr>
              <a:t>numbers</a:t>
            </a:r>
            <a:r>
              <a:rPr lang="hu-HU" b="1" dirty="0">
                <a:solidFill>
                  <a:srgbClr val="595959"/>
                </a:solidFill>
              </a:rPr>
              <a:t>, </a:t>
            </a:r>
            <a:r>
              <a:rPr lang="hu-HU" b="1" dirty="0" err="1">
                <a:solidFill>
                  <a:srgbClr val="595959"/>
                </a:solidFill>
              </a:rPr>
              <a:t>but</a:t>
            </a:r>
            <a:r>
              <a:rPr lang="hu-HU" b="1" dirty="0">
                <a:solidFill>
                  <a:srgbClr val="595959"/>
                </a:solidFill>
              </a:rPr>
              <a:t> </a:t>
            </a:r>
            <a:r>
              <a:rPr lang="hu-HU" b="1" dirty="0" err="1">
                <a:solidFill>
                  <a:srgbClr val="595959"/>
                </a:solidFill>
              </a:rPr>
              <a:t>transformative</a:t>
            </a:r>
            <a:r>
              <a:rPr lang="hu-HU" b="1" dirty="0">
                <a:solidFill>
                  <a:srgbClr val="595959"/>
                </a:solidFill>
              </a:rPr>
              <a:t> </a:t>
            </a:r>
            <a:r>
              <a:rPr lang="hu-HU" b="1" dirty="0" err="1">
                <a:solidFill>
                  <a:srgbClr val="595959"/>
                </a:solidFill>
              </a:rPr>
              <a:t>stories</a:t>
            </a:r>
            <a:r>
              <a:rPr lang="hu-HU" b="1" dirty="0">
                <a:solidFill>
                  <a:srgbClr val="595959"/>
                </a:solidFill>
              </a:rPr>
              <a:t> of </a:t>
            </a:r>
            <a:r>
              <a:rPr lang="hu-HU" b="1" dirty="0" err="1">
                <a:solidFill>
                  <a:srgbClr val="595959"/>
                </a:solidFill>
              </a:rPr>
              <a:t>individuals</a:t>
            </a:r>
            <a:r>
              <a:rPr lang="hu-HU" b="1" dirty="0">
                <a:solidFill>
                  <a:srgbClr val="595959"/>
                </a:solidFill>
              </a:rPr>
              <a:t> </a:t>
            </a:r>
            <a:r>
              <a:rPr lang="hu-HU" b="1" dirty="0" err="1">
                <a:solidFill>
                  <a:srgbClr val="595959"/>
                </a:solidFill>
              </a:rPr>
              <a:t>who</a:t>
            </a:r>
            <a:r>
              <a:rPr lang="hu-HU" b="1" dirty="0">
                <a:solidFill>
                  <a:srgbClr val="595959"/>
                </a:solidFill>
              </a:rPr>
              <a:t> </a:t>
            </a:r>
            <a:r>
              <a:rPr lang="hu-HU" b="1" dirty="0" err="1">
                <a:solidFill>
                  <a:srgbClr val="595959"/>
                </a:solidFill>
              </a:rPr>
              <a:t>dared</a:t>
            </a:r>
            <a:r>
              <a:rPr lang="hu-HU" b="1" dirty="0">
                <a:solidFill>
                  <a:srgbClr val="595959"/>
                </a:solidFill>
              </a:rPr>
              <a:t> </a:t>
            </a:r>
            <a:r>
              <a:rPr lang="hu-HU" b="1" dirty="0" err="1">
                <a:solidFill>
                  <a:srgbClr val="595959"/>
                </a:solidFill>
              </a:rPr>
              <a:t>to</a:t>
            </a:r>
            <a:r>
              <a:rPr lang="hu-HU" b="1" dirty="0">
                <a:solidFill>
                  <a:srgbClr val="595959"/>
                </a:solidFill>
              </a:rPr>
              <a:t> </a:t>
            </a:r>
            <a:r>
              <a:rPr lang="hu-HU" b="1" dirty="0" err="1">
                <a:solidFill>
                  <a:srgbClr val="595959"/>
                </a:solidFill>
              </a:rPr>
              <a:t>dream</a:t>
            </a:r>
            <a:r>
              <a:rPr lang="hu-HU" b="1" dirty="0">
                <a:solidFill>
                  <a:srgbClr val="595959"/>
                </a:solidFill>
              </a:rPr>
              <a:t> and, </a:t>
            </a:r>
            <a:r>
              <a:rPr lang="hu-HU" b="1" dirty="0" err="1">
                <a:solidFill>
                  <a:srgbClr val="595959"/>
                </a:solidFill>
              </a:rPr>
              <a:t>with</a:t>
            </a:r>
            <a:r>
              <a:rPr lang="hu-HU" b="1" dirty="0">
                <a:solidFill>
                  <a:srgbClr val="595959"/>
                </a:solidFill>
              </a:rPr>
              <a:t> </a:t>
            </a:r>
            <a:r>
              <a:rPr lang="hu-HU" b="1" dirty="0" err="1">
                <a:solidFill>
                  <a:srgbClr val="595959"/>
                </a:solidFill>
              </a:rPr>
              <a:t>our</a:t>
            </a:r>
            <a:r>
              <a:rPr lang="hu-HU" b="1" dirty="0">
                <a:solidFill>
                  <a:srgbClr val="595959"/>
                </a:solidFill>
              </a:rPr>
              <a:t> </a:t>
            </a:r>
            <a:r>
              <a:rPr lang="hu-HU" b="1" dirty="0" err="1">
                <a:solidFill>
                  <a:srgbClr val="595959"/>
                </a:solidFill>
              </a:rPr>
              <a:t>support</a:t>
            </a:r>
            <a:r>
              <a:rPr lang="hu-HU" b="1" dirty="0">
                <a:solidFill>
                  <a:srgbClr val="595959"/>
                </a:solidFill>
              </a:rPr>
              <a:t>, </a:t>
            </a:r>
            <a:r>
              <a:rPr lang="hu-HU" b="1" dirty="0" err="1">
                <a:solidFill>
                  <a:srgbClr val="595959"/>
                </a:solidFill>
              </a:rPr>
              <a:t>turned</a:t>
            </a:r>
            <a:r>
              <a:rPr lang="hu-HU" b="1" dirty="0">
                <a:solidFill>
                  <a:srgbClr val="595959"/>
                </a:solidFill>
              </a:rPr>
              <a:t> it </a:t>
            </a:r>
            <a:r>
              <a:rPr lang="hu-HU" b="1" dirty="0" err="1">
                <a:solidFill>
                  <a:srgbClr val="595959"/>
                </a:solidFill>
              </a:rPr>
              <a:t>into</a:t>
            </a:r>
            <a:r>
              <a:rPr lang="hu-HU" b="1" dirty="0">
                <a:solidFill>
                  <a:srgbClr val="595959"/>
                </a:solidFill>
              </a:rPr>
              <a:t> </a:t>
            </a:r>
            <a:r>
              <a:rPr lang="hu-HU" b="1" dirty="0" err="1">
                <a:solidFill>
                  <a:srgbClr val="595959"/>
                </a:solidFill>
              </a:rPr>
              <a:t>reality</a:t>
            </a:r>
            <a:r>
              <a:rPr lang="hu-HU" dirty="0">
                <a:solidFill>
                  <a:srgbClr val="595959"/>
                </a:solidFill>
              </a:rPr>
              <a:t>"</a:t>
            </a:r>
          </a:p>
        </p:txBody>
      </p:sp>
      <p:pic>
        <p:nvPicPr>
          <p:cNvPr id="9" name="Kép 8" descr="A group of people are walking in the street. Some are using canes to navigate, whilst others are glancing around and taking in the urban scenery."/>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65671" y="3750198"/>
            <a:ext cx="3714510" cy="2724988"/>
          </a:xfrm>
          <a:prstGeom prst="rect">
            <a:avLst/>
          </a:prstGeom>
        </p:spPr>
      </p:pic>
    </p:spTree>
    <p:extLst>
      <p:ext uri="{BB962C8B-B14F-4D97-AF65-F5344CB8AC3E}">
        <p14:creationId xmlns:p14="http://schemas.microsoft.com/office/powerpoint/2010/main" val="423023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7</a:t>
            </a:fld>
            <a:endParaRPr lang="en-GB"/>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p:txBody>
          <a:bodyPr/>
          <a:lstStyle/>
          <a:p>
            <a:r>
              <a:rPr lang="en-US" dirty="0"/>
              <a:t>#ZeroCon24</a:t>
            </a:r>
            <a:endParaRPr lang="en-GB" dirty="0"/>
          </a:p>
        </p:txBody>
      </p:sp>
      <p:sp>
        <p:nvSpPr>
          <p:cNvPr id="4" name="Content Placeholder 3">
            <a:extLst>
              <a:ext uri="{FF2B5EF4-FFF2-40B4-BE49-F238E27FC236}">
                <a16:creationId xmlns:a16="http://schemas.microsoft.com/office/drawing/2014/main" id="{FC1EFCA5-C9AB-DB42-8DF2-A0D906D4A37B}"/>
              </a:ext>
            </a:extLst>
          </p:cNvPr>
          <p:cNvSpPr>
            <a:spLocks noGrp="1"/>
          </p:cNvSpPr>
          <p:nvPr>
            <p:ph sz="half" idx="2"/>
          </p:nvPr>
        </p:nvSpPr>
        <p:spPr>
          <a:xfrm>
            <a:off x="4413813" y="2061630"/>
            <a:ext cx="3608407" cy="3966189"/>
          </a:xfrm>
        </p:spPr>
        <p:txBody>
          <a:bodyPr>
            <a:normAutofit fontScale="92500" lnSpcReduction="20000"/>
          </a:bodyPr>
          <a:lstStyle/>
          <a:p>
            <a:pPr marL="228600" lvl="1">
              <a:spcBef>
                <a:spcPts val="1000"/>
              </a:spcBef>
            </a:pPr>
            <a:r>
              <a:rPr lang="en-GB" sz="2600" dirty="0">
                <a:solidFill>
                  <a:srgbClr val="595959"/>
                </a:solidFill>
              </a:rPr>
              <a:t>Role model, peer support</a:t>
            </a:r>
          </a:p>
          <a:p>
            <a:pPr marL="228600" lvl="1">
              <a:spcBef>
                <a:spcPts val="1000"/>
              </a:spcBef>
            </a:pPr>
            <a:r>
              <a:rPr lang="en-GB" sz="2600" dirty="0">
                <a:solidFill>
                  <a:srgbClr val="595959"/>
                </a:solidFill>
              </a:rPr>
              <a:t>International experiences, involving foreigners</a:t>
            </a:r>
          </a:p>
          <a:p>
            <a:pPr marL="228600" lvl="1">
              <a:spcBef>
                <a:spcPts val="1000"/>
              </a:spcBef>
            </a:pPr>
            <a:r>
              <a:rPr lang="en-GB" sz="2600" dirty="0">
                <a:solidFill>
                  <a:srgbClr val="595959"/>
                </a:solidFill>
              </a:rPr>
              <a:t>Learning self-management, autonomy, decisions</a:t>
            </a:r>
          </a:p>
          <a:p>
            <a:pPr marL="228600" lvl="1">
              <a:spcBef>
                <a:spcPts val="1000"/>
              </a:spcBef>
            </a:pPr>
            <a:r>
              <a:rPr lang="en-GB" sz="2600" dirty="0">
                <a:solidFill>
                  <a:srgbClr val="595959"/>
                </a:solidFill>
              </a:rPr>
              <a:t>Balance between emotional and practical matters</a:t>
            </a:r>
          </a:p>
          <a:p>
            <a:pPr marL="228600" lvl="1">
              <a:spcBef>
                <a:spcPts val="1000"/>
              </a:spcBef>
            </a:pPr>
            <a:r>
              <a:rPr lang="en-GB" sz="2600" dirty="0">
                <a:solidFill>
                  <a:srgbClr val="595959"/>
                </a:solidFill>
              </a:rPr>
              <a:t>Intergenerational programs</a:t>
            </a:r>
          </a:p>
          <a:p>
            <a:endParaRPr lang="hu-HU" dirty="0">
              <a:solidFill>
                <a:srgbClr val="595959"/>
              </a:solidFill>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sz="half" idx="1"/>
          </p:nvPr>
        </p:nvSpPr>
        <p:spPr>
          <a:xfrm>
            <a:off x="583557" y="2061638"/>
            <a:ext cx="3699076" cy="4478057"/>
          </a:xfrm>
        </p:spPr>
        <p:txBody>
          <a:bodyPr>
            <a:normAutofit fontScale="92500" lnSpcReduction="20000"/>
          </a:bodyPr>
          <a:lstStyle/>
          <a:p>
            <a:pPr marL="228600" lvl="1">
              <a:spcBef>
                <a:spcPts val="1000"/>
              </a:spcBef>
            </a:pPr>
            <a:r>
              <a:rPr lang="en-GB" sz="2600" dirty="0">
                <a:solidFill>
                  <a:srgbClr val="595959"/>
                </a:solidFill>
              </a:rPr>
              <a:t>Assist youth to make their decisions</a:t>
            </a:r>
          </a:p>
          <a:p>
            <a:pPr marL="228600" lvl="1">
              <a:spcBef>
                <a:spcPts val="1000"/>
              </a:spcBef>
            </a:pPr>
            <a:r>
              <a:rPr lang="en-GB" sz="2600" dirty="0">
                <a:solidFill>
                  <a:srgbClr val="595959"/>
                </a:solidFill>
              </a:rPr>
              <a:t>30 years experience and targeted research</a:t>
            </a:r>
          </a:p>
          <a:p>
            <a:pPr marL="228600" lvl="1">
              <a:spcBef>
                <a:spcPts val="1000"/>
              </a:spcBef>
            </a:pPr>
            <a:r>
              <a:rPr lang="en-GB" sz="2600" dirty="0">
                <a:solidFill>
                  <a:srgbClr val="595959"/>
                </a:solidFill>
              </a:rPr>
              <a:t>Application of Carl Rogers' principles</a:t>
            </a:r>
          </a:p>
          <a:p>
            <a:pPr marL="228600" lvl="1">
              <a:spcBef>
                <a:spcPts val="1000"/>
              </a:spcBef>
            </a:pPr>
            <a:r>
              <a:rPr lang="en-GB" sz="2600" dirty="0">
                <a:solidFill>
                  <a:srgbClr val="595959"/>
                </a:solidFill>
              </a:rPr>
              <a:t>Holistic approach</a:t>
            </a:r>
          </a:p>
          <a:p>
            <a:pPr marL="228600" lvl="1">
              <a:spcBef>
                <a:spcPts val="1000"/>
              </a:spcBef>
            </a:pPr>
            <a:r>
              <a:rPr lang="en-GB" sz="2600" dirty="0">
                <a:solidFill>
                  <a:srgbClr val="595959"/>
                </a:solidFill>
              </a:rPr>
              <a:t>Networking, multi-disciplinary cooperation</a:t>
            </a:r>
            <a:endParaRPr lang="hu-HU" sz="2600" dirty="0">
              <a:solidFill>
                <a:srgbClr val="595959"/>
              </a:solidFill>
            </a:endParaRPr>
          </a:p>
          <a:p>
            <a:pPr marL="228600" lvl="1">
              <a:spcBef>
                <a:spcPts val="1000"/>
              </a:spcBef>
            </a:pPr>
            <a:r>
              <a:rPr lang="en-GB" sz="2600" dirty="0">
                <a:solidFill>
                  <a:srgbClr val="595959"/>
                </a:solidFill>
              </a:rPr>
              <a:t>Personal encounters of different abilities, stories, ages</a:t>
            </a:r>
          </a:p>
          <a:p>
            <a:pPr marL="228600" lvl="1">
              <a:spcBef>
                <a:spcPts val="1000"/>
              </a:spcBef>
            </a:pPr>
            <a:endParaRPr lang="en-GB" dirty="0">
              <a:solidFill>
                <a:srgbClr val="595959"/>
              </a:solidFill>
            </a:endParaRPr>
          </a:p>
        </p:txBody>
      </p:sp>
      <p:sp>
        <p:nvSpPr>
          <p:cNvPr id="7" name="TextBox 6">
            <a:extLst>
              <a:ext uri="{FF2B5EF4-FFF2-40B4-BE49-F238E27FC236}">
                <a16:creationId xmlns:a16="http://schemas.microsoft.com/office/drawing/2014/main" id="{13E6688F-696B-5B46-A8D3-DC54618B6DEC}"/>
              </a:ext>
            </a:extLst>
          </p:cNvPr>
          <p:cNvSpPr txBox="1"/>
          <p:nvPr/>
        </p:nvSpPr>
        <p:spPr>
          <a:xfrm>
            <a:off x="-358815" y="1271434"/>
            <a:ext cx="10515599" cy="461665"/>
          </a:xfrm>
          <a:prstGeom prst="rect">
            <a:avLst/>
          </a:prstGeom>
          <a:noFill/>
        </p:spPr>
        <p:txBody>
          <a:bodyPr wrap="square" rtlCol="0">
            <a:spAutoFit/>
          </a:bodyPr>
          <a:lstStyle/>
          <a:p>
            <a:pPr algn="ctr"/>
            <a:r>
              <a:rPr lang="en-GB" sz="2400" b="1" dirty="0">
                <a:solidFill>
                  <a:srgbClr val="595959"/>
                </a:solidFill>
              </a:rPr>
              <a:t>Complex solutions to the complex problems of youth with disabilities</a:t>
            </a:r>
            <a:endParaRPr lang="hu-HU" sz="2400" b="1" dirty="0">
              <a:solidFill>
                <a:srgbClr val="595959"/>
              </a:solidFill>
            </a:endParaRPr>
          </a:p>
        </p:txBody>
      </p:sp>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456236" y="244159"/>
            <a:ext cx="10515600" cy="1325563"/>
          </a:xfrm>
        </p:spPr>
        <p:txBody>
          <a:bodyPr>
            <a:normAutofit/>
          </a:bodyPr>
          <a:lstStyle/>
          <a:p>
            <a:r>
              <a:rPr lang="hu-HU" b="1" dirty="0" err="1">
                <a:solidFill>
                  <a:srgbClr val="595959"/>
                </a:solidFill>
              </a:rPr>
              <a:t>Keys</a:t>
            </a:r>
            <a:r>
              <a:rPr lang="hu-HU" b="1" dirty="0">
                <a:solidFill>
                  <a:srgbClr val="595959"/>
                </a:solidFill>
              </a:rPr>
              <a:t> </a:t>
            </a:r>
            <a:r>
              <a:rPr lang="hu-HU" b="1" dirty="0" err="1">
                <a:solidFill>
                  <a:srgbClr val="595959"/>
                </a:solidFill>
              </a:rPr>
              <a:t>to</a:t>
            </a:r>
            <a:r>
              <a:rPr lang="hu-HU" b="1" dirty="0">
                <a:solidFill>
                  <a:srgbClr val="595959"/>
                </a:solidFill>
              </a:rPr>
              <a:t> </a:t>
            </a:r>
            <a:r>
              <a:rPr lang="hu-HU" b="1" dirty="0" err="1">
                <a:solidFill>
                  <a:srgbClr val="595959"/>
                </a:solidFill>
              </a:rPr>
              <a:t>Success</a:t>
            </a:r>
            <a:endParaRPr lang="en-GB" dirty="0">
              <a:solidFill>
                <a:srgbClr val="595959"/>
              </a:solidFill>
            </a:endParaRPr>
          </a:p>
        </p:txBody>
      </p:sp>
      <p:pic>
        <p:nvPicPr>
          <p:cNvPr id="9" name="Kép 8" descr="A group of people are standing in a circle in a meadow. The sun is bright blue and the sun is shining.&#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53400" y="2138249"/>
            <a:ext cx="3759211" cy="3486197"/>
          </a:xfrm>
          <a:prstGeom prst="rect">
            <a:avLst/>
          </a:prstGeom>
        </p:spPr>
      </p:pic>
    </p:spTree>
    <p:extLst>
      <p:ext uri="{BB962C8B-B14F-4D97-AF65-F5344CB8AC3E}">
        <p14:creationId xmlns:p14="http://schemas.microsoft.com/office/powerpoint/2010/main" val="325792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8</a:t>
            </a:fld>
            <a:endParaRPr lang="en-GB"/>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629856" y="1690688"/>
            <a:ext cx="8062732" cy="4928957"/>
          </a:xfrm>
        </p:spPr>
        <p:txBody>
          <a:bodyPr>
            <a:normAutofit lnSpcReduction="10000"/>
          </a:bodyPr>
          <a:lstStyle/>
          <a:p>
            <a:r>
              <a:rPr lang="en-GB" dirty="0">
                <a:solidFill>
                  <a:srgbClr val="595959"/>
                </a:solidFill>
              </a:rPr>
              <a:t>Primary funding from the EEA and Norway in 2021-2023</a:t>
            </a:r>
          </a:p>
          <a:p>
            <a:r>
              <a:rPr lang="en-GB" dirty="0">
                <a:solidFill>
                  <a:srgbClr val="595959"/>
                </a:solidFill>
              </a:rPr>
              <a:t>Erasmus+ programme 2023-2026</a:t>
            </a:r>
          </a:p>
          <a:p>
            <a:r>
              <a:rPr lang="en-GB" dirty="0">
                <a:solidFill>
                  <a:srgbClr val="595959"/>
                </a:solidFill>
              </a:rPr>
              <a:t>Corporate supporting: </a:t>
            </a:r>
          </a:p>
          <a:p>
            <a:pPr lvl="1"/>
            <a:r>
              <a:rPr lang="en-GB" dirty="0">
                <a:solidFill>
                  <a:srgbClr val="595959"/>
                </a:solidFill>
              </a:rPr>
              <a:t>MOL New Europe Foundation</a:t>
            </a:r>
          </a:p>
          <a:p>
            <a:pPr lvl="1"/>
            <a:r>
              <a:rPr lang="en-GB" dirty="0">
                <a:solidFill>
                  <a:srgbClr val="595959"/>
                </a:solidFill>
              </a:rPr>
              <a:t>DXC Technology </a:t>
            </a:r>
          </a:p>
          <a:p>
            <a:pPr lvl="1"/>
            <a:r>
              <a:rPr lang="en-GB" dirty="0">
                <a:solidFill>
                  <a:srgbClr val="595959"/>
                </a:solidFill>
              </a:rPr>
              <a:t>London Stock Exchange</a:t>
            </a:r>
          </a:p>
          <a:p>
            <a:pPr lvl="1"/>
            <a:r>
              <a:rPr lang="en-GB" dirty="0">
                <a:solidFill>
                  <a:srgbClr val="595959"/>
                </a:solidFill>
              </a:rPr>
              <a:t>Morgan Stanley</a:t>
            </a:r>
          </a:p>
          <a:p>
            <a:pPr marL="228600" lvl="1">
              <a:spcBef>
                <a:spcPts val="1000"/>
              </a:spcBef>
            </a:pPr>
            <a:r>
              <a:rPr lang="en-GB" sz="2800" dirty="0">
                <a:solidFill>
                  <a:srgbClr val="595959"/>
                </a:solidFill>
              </a:rPr>
              <a:t>Individual &amp; parental donations</a:t>
            </a:r>
          </a:p>
          <a:p>
            <a:pPr marL="228600" lvl="1">
              <a:spcBef>
                <a:spcPts val="1000"/>
              </a:spcBef>
            </a:pPr>
            <a:r>
              <a:rPr lang="en-GB" sz="2800" dirty="0">
                <a:solidFill>
                  <a:srgbClr val="595959"/>
                </a:solidFill>
              </a:rPr>
              <a:t>Voluntary &amp; material contributions (regular volunteers (peer, senior), university students, </a:t>
            </a:r>
            <a:endParaRPr lang="hu-HU" sz="2800" dirty="0">
              <a:solidFill>
                <a:srgbClr val="595959"/>
              </a:solidFill>
            </a:endParaRPr>
          </a:p>
          <a:p>
            <a:pPr marL="0" lvl="1" indent="0">
              <a:spcBef>
                <a:spcPts val="1000"/>
              </a:spcBef>
              <a:buNone/>
            </a:pPr>
            <a:r>
              <a:rPr lang="hu-HU" sz="2800" dirty="0">
                <a:solidFill>
                  <a:srgbClr val="595959"/>
                </a:solidFill>
              </a:rPr>
              <a:t>   </a:t>
            </a:r>
            <a:r>
              <a:rPr lang="en-GB" sz="2800" dirty="0">
                <a:solidFill>
                  <a:srgbClr val="595959"/>
                </a:solidFill>
              </a:rPr>
              <a:t>foreign youth, seniors)</a:t>
            </a:r>
            <a:endParaRPr lang="en-GB" dirty="0">
              <a:solidFill>
                <a:srgbClr val="595959"/>
              </a:solidFill>
            </a:endParaRPr>
          </a:p>
        </p:txBody>
      </p:sp>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502534" y="263295"/>
            <a:ext cx="10515600" cy="1325563"/>
          </a:xfrm>
        </p:spPr>
        <p:txBody>
          <a:bodyPr/>
          <a:lstStyle/>
          <a:p>
            <a:r>
              <a:rPr lang="hu-HU" dirty="0" err="1">
                <a:solidFill>
                  <a:srgbClr val="595959"/>
                </a:solidFill>
              </a:rPr>
              <a:t>Financing</a:t>
            </a:r>
            <a:r>
              <a:rPr lang="hu-HU" dirty="0">
                <a:solidFill>
                  <a:srgbClr val="595959"/>
                </a:solidFill>
              </a:rPr>
              <a:t>, </a:t>
            </a:r>
            <a:r>
              <a:rPr lang="hu-HU" dirty="0" err="1">
                <a:solidFill>
                  <a:srgbClr val="595959"/>
                </a:solidFill>
              </a:rPr>
              <a:t>sustainability</a:t>
            </a:r>
            <a:endParaRPr lang="hu-HU" dirty="0">
              <a:solidFill>
                <a:srgbClr val="595959"/>
              </a:solidFill>
            </a:endParaRPr>
          </a:p>
        </p:txBody>
      </p:sp>
      <p:pic>
        <p:nvPicPr>
          <p:cNvPr id="4" name="Kép 3" descr="A male is wearing working overalls and working in a garden together with a female who is kneeling down next to some flowers. "/>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72373" y="1917319"/>
            <a:ext cx="3466160" cy="4212401"/>
          </a:xfrm>
          <a:prstGeom prst="rect">
            <a:avLst/>
          </a:prstGeom>
        </p:spPr>
      </p:pic>
    </p:spTree>
    <p:extLst>
      <p:ext uri="{BB962C8B-B14F-4D97-AF65-F5344CB8AC3E}">
        <p14:creationId xmlns:p14="http://schemas.microsoft.com/office/powerpoint/2010/main" val="1323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9</a:t>
            </a:fld>
            <a:endParaRPr lang="en-GB"/>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792518"/>
            <a:ext cx="10515600" cy="4446236"/>
          </a:xfrm>
        </p:spPr>
        <p:txBody>
          <a:bodyPr>
            <a:normAutofit fontScale="92500" lnSpcReduction="10000"/>
          </a:bodyPr>
          <a:lstStyle/>
          <a:p>
            <a:r>
              <a:rPr lang="en-GB" dirty="0">
                <a:solidFill>
                  <a:srgbClr val="595959"/>
                </a:solidFill>
              </a:rPr>
              <a:t>Expansion of services and outreach</a:t>
            </a:r>
          </a:p>
          <a:p>
            <a:r>
              <a:rPr lang="en-GB" dirty="0">
                <a:solidFill>
                  <a:srgbClr val="595959"/>
                </a:solidFill>
              </a:rPr>
              <a:t>Developing impact measurement tools</a:t>
            </a:r>
          </a:p>
          <a:p>
            <a:r>
              <a:rPr lang="en-GB" dirty="0">
                <a:solidFill>
                  <a:srgbClr val="595959"/>
                </a:solidFill>
              </a:rPr>
              <a:t>International mobility</a:t>
            </a:r>
          </a:p>
          <a:p>
            <a:r>
              <a:rPr lang="en-GB" dirty="0">
                <a:solidFill>
                  <a:srgbClr val="595959"/>
                </a:solidFill>
              </a:rPr>
              <a:t>Preparing families</a:t>
            </a:r>
          </a:p>
          <a:p>
            <a:r>
              <a:rPr lang="en-GB" dirty="0">
                <a:solidFill>
                  <a:srgbClr val="595959"/>
                </a:solidFill>
              </a:rPr>
              <a:t>Social enterprises</a:t>
            </a:r>
          </a:p>
          <a:p>
            <a:r>
              <a:rPr lang="en-GB" dirty="0">
                <a:solidFill>
                  <a:srgbClr val="595959"/>
                </a:solidFill>
              </a:rPr>
              <a:t>Independent, supported housing</a:t>
            </a:r>
          </a:p>
          <a:p>
            <a:endParaRPr lang="en-GB" dirty="0">
              <a:solidFill>
                <a:srgbClr val="595959"/>
              </a:solidFill>
            </a:endParaRPr>
          </a:p>
          <a:p>
            <a:pPr marL="0" indent="0">
              <a:buNone/>
            </a:pPr>
            <a:r>
              <a:rPr lang="en-GB" dirty="0">
                <a:solidFill>
                  <a:srgbClr val="595959"/>
                </a:solidFill>
              </a:rPr>
              <a:t>We invite partners for collaboration, </a:t>
            </a:r>
            <a:endParaRPr lang="hu-HU" dirty="0">
              <a:solidFill>
                <a:srgbClr val="595959"/>
              </a:solidFill>
            </a:endParaRPr>
          </a:p>
          <a:p>
            <a:pPr marL="0" indent="0">
              <a:buNone/>
            </a:pPr>
            <a:r>
              <a:rPr lang="en-GB" dirty="0">
                <a:solidFill>
                  <a:srgbClr val="595959"/>
                </a:solidFill>
              </a:rPr>
              <a:t>partnerships, or support!</a:t>
            </a:r>
          </a:p>
          <a:p>
            <a:pPr marL="0" indent="0">
              <a:buNone/>
            </a:pPr>
            <a:r>
              <a:rPr lang="en-GB" dirty="0">
                <a:solidFill>
                  <a:srgbClr val="0563C1"/>
                </a:solidFill>
                <a:hlinkClick r:id="rId3">
                  <a:extLst>
                    <a:ext uri="{A12FA001-AC4F-418D-AE19-62706E023703}">
                      <ahyp:hlinkClr xmlns:ahyp="http://schemas.microsoft.com/office/drawing/2018/hyperlinkcolor" val="tx"/>
                    </a:ext>
                  </a:extLst>
                </a:hlinkClick>
              </a:rPr>
              <a:t>https://</a:t>
            </a:r>
            <a:r>
              <a:rPr lang="en-GB" dirty="0" err="1">
                <a:solidFill>
                  <a:srgbClr val="0563C1"/>
                </a:solidFill>
                <a:hlinkClick r:id="rId3">
                  <a:extLst>
                    <a:ext uri="{A12FA001-AC4F-418D-AE19-62706E023703}">
                      <ahyp:hlinkClr xmlns:ahyp="http://schemas.microsoft.com/office/drawing/2018/hyperlinkcolor" val="tx"/>
                    </a:ext>
                  </a:extLst>
                </a:hlinkClick>
              </a:rPr>
              <a:t>youtu.be</a:t>
            </a:r>
            <a:r>
              <a:rPr lang="en-GB" dirty="0">
                <a:solidFill>
                  <a:srgbClr val="595959"/>
                </a:solidFill>
                <a:hlinkClick r:id="rId3">
                  <a:extLst>
                    <a:ext uri="{A12FA001-AC4F-418D-AE19-62706E023703}">
                      <ahyp:hlinkClr xmlns:ahyp="http://schemas.microsoft.com/office/drawing/2018/hyperlinkcolor" val="tx"/>
                    </a:ext>
                  </a:extLst>
                </a:hlinkClick>
              </a:rPr>
              <a:t>/T4LULgY_5ZA</a:t>
            </a:r>
            <a:endParaRPr lang="en-GB" dirty="0">
              <a:solidFill>
                <a:srgbClr val="595959"/>
              </a:solidFill>
            </a:endParaRPr>
          </a:p>
          <a:p>
            <a:pPr marL="0" indent="0">
              <a:buNone/>
            </a:pPr>
            <a:endParaRPr lang="en-GB" dirty="0">
              <a:solidFill>
                <a:srgbClr val="595959"/>
              </a:solidFill>
            </a:endParaRPr>
          </a:p>
          <a:p>
            <a:endParaRPr lang="en-GB" dirty="0">
              <a:solidFill>
                <a:srgbClr val="595959"/>
              </a:solidFill>
            </a:endParaRPr>
          </a:p>
        </p:txBody>
      </p:sp>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hu-HU" dirty="0">
                <a:solidFill>
                  <a:srgbClr val="595959"/>
                </a:solidFill>
              </a:rPr>
              <a:t>The </a:t>
            </a:r>
            <a:r>
              <a:rPr lang="hu-HU" dirty="0" err="1">
                <a:solidFill>
                  <a:srgbClr val="595959"/>
                </a:solidFill>
              </a:rPr>
              <a:t>road</a:t>
            </a:r>
            <a:r>
              <a:rPr lang="hu-HU" dirty="0">
                <a:solidFill>
                  <a:srgbClr val="595959"/>
                </a:solidFill>
              </a:rPr>
              <a:t> </a:t>
            </a:r>
            <a:r>
              <a:rPr lang="hu-HU" dirty="0" err="1">
                <a:solidFill>
                  <a:srgbClr val="595959"/>
                </a:solidFill>
              </a:rPr>
              <a:t>ahead</a:t>
            </a:r>
            <a:endParaRPr lang="hu-HU" dirty="0">
              <a:solidFill>
                <a:srgbClr val="595959"/>
              </a:solidFill>
            </a:endParaRPr>
          </a:p>
        </p:txBody>
      </p:sp>
      <p:pic>
        <p:nvPicPr>
          <p:cNvPr id="4" name="Kép 3" descr="A person holding eggs in his left hands, extending these into the camera and smiling. He is wearing a blue baseball cap and a blue t-shirt, as well as yellow pants. &#10;&#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337" y="704232"/>
            <a:ext cx="3488506" cy="5652118"/>
          </a:xfrm>
          <a:prstGeom prst="rect">
            <a:avLst/>
          </a:prstGeom>
        </p:spPr>
      </p:pic>
    </p:spTree>
    <p:extLst>
      <p:ext uri="{BB962C8B-B14F-4D97-AF65-F5344CB8AC3E}">
        <p14:creationId xmlns:p14="http://schemas.microsoft.com/office/powerpoint/2010/main" val="1099114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1293</Words>
  <Application>Microsoft Macintosh PowerPoint</Application>
  <PresentationFormat>Widescreen</PresentationFormat>
  <Paragraphs>163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Entrepreneurship and leadership development for young people with disabilities</vt:lpstr>
      <vt:lpstr>Youth House: Empowering vulnerable young people with disabilities</vt:lpstr>
      <vt:lpstr>"Discovering my strengths, connecting with others, and charting my own course"</vt:lpstr>
      <vt:lpstr>„Innovation is the compass that guides us through uncharted territories”</vt:lpstr>
      <vt:lpstr>Multi-disciplinary cooperation</vt:lpstr>
      <vt:lpstr>„not just numbers, but transformative stories of individuals who dared to dream and, with our support, turned it into reality"</vt:lpstr>
      <vt:lpstr>Keys to Success</vt:lpstr>
      <vt:lpstr>Financing, sustainability</vt:lpstr>
      <vt:lpstr>The road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Robin Tim Weis</cp:lastModifiedBy>
  <cp:revision>35</cp:revision>
  <dcterms:created xsi:type="dcterms:W3CDTF">2022-12-05T13:52:15Z</dcterms:created>
  <dcterms:modified xsi:type="dcterms:W3CDTF">2024-02-12T22:52:26Z</dcterms:modified>
</cp:coreProperties>
</file>