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Black" panose="02000000000000000000" pitchFamily="2" charset="0"/>
      <p:bold r:id="rId19"/>
      <p:boldItalic r:id="rId20"/>
    </p:embeddedFont>
    <p:embeddedFont>
      <p:font typeface="Roboto Medium" panose="020000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31a8190f5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g331a8190f5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242a77d85a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" name="Google Shape;18;g242a77d85a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42a77d85a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g242a77d85aa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32b2c9382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32b2c9382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2b2c9382de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32b2c9382de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42be182c0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42be182c0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2b2c9382de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2b2c9382de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2b2c9382d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2b2c9382d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Make sure to add alt text to everything 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cf56453c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cf56453c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FF00"/>
                </a:highlight>
              </a:rPr>
              <a:t>Make sure to add alt text to everything 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1a8190f58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31a8190f58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b2c9382de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2b2c9382de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0c4ae4476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50c4ae4476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64983" y="1903875"/>
            <a:ext cx="80124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64975" y="3859300"/>
            <a:ext cx="8012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 Medium"/>
              <a:buChar char="●"/>
              <a:defRPr sz="18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○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■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●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○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■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●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○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edium"/>
              <a:buChar char="■"/>
              <a:defRPr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hyperlink" Target="http://drive.google.com/file/d/1h1voW3kUL4X34lfbUCMcBhxPsEjBsv5w/view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g"/><Relationship Id="rId18" Type="http://schemas.openxmlformats.org/officeDocument/2006/relationships/image" Target="../media/image31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ccess@aira.i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/>
        </p:nvSpPr>
        <p:spPr>
          <a:xfrm>
            <a:off x="1661150" y="1013450"/>
            <a:ext cx="62676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Troy Otillio</a:t>
            </a:r>
            <a:endParaRPr sz="24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CEO of Aira</a:t>
            </a:r>
            <a:endParaRPr sz="24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USA</a:t>
            </a:r>
            <a:endParaRPr sz="24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222222"/>
                </a:solidFill>
                <a:highlight>
                  <a:srgbClr val="FFFFFF"/>
                </a:highlight>
              </a:rPr>
              <a:t>Session: “ICT solutions supporting the blind and the visually impaired“</a:t>
            </a:r>
            <a:endParaRPr sz="2400" b="1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6"/>
                </a:solidFill>
                <a:latin typeface="Roboto Medium"/>
                <a:ea typeface="Roboto Medium"/>
                <a:cs typeface="Roboto Medium"/>
                <a:sym typeface="Roboto Medium"/>
              </a:rPr>
              <a:t>5 pm on Wednesday March 5, 2025</a:t>
            </a:r>
            <a:endParaRPr sz="2400">
              <a:solidFill>
                <a:schemeClr val="accent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3">
            <a:alphaModFix/>
          </a:blip>
          <a:srcRect l="7133" t="14802" r="6711" b="17516"/>
          <a:stretch/>
        </p:blipFill>
        <p:spPr>
          <a:xfrm>
            <a:off x="2565950" y="1290975"/>
            <a:ext cx="2340165" cy="1739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" name="Google Shape;21;p4"/>
          <p:cNvGrpSpPr/>
          <p:nvPr/>
        </p:nvGrpSpPr>
        <p:grpSpPr>
          <a:xfrm>
            <a:off x="2406611" y="1399497"/>
            <a:ext cx="4608982" cy="1966363"/>
            <a:chOff x="2565950" y="1290975"/>
            <a:chExt cx="3895024" cy="1739375"/>
          </a:xfrm>
        </p:grpSpPr>
        <p:pic>
          <p:nvPicPr>
            <p:cNvPr id="22" name="Google Shape;22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68553" y="1402946"/>
              <a:ext cx="1292421" cy="15829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3;p4" descr="Access is a Human Right in text at left, and in Braille at right&#10;"/>
            <p:cNvPicPr preferRelativeResize="0"/>
            <p:nvPr/>
          </p:nvPicPr>
          <p:blipFill rotWithShape="1">
            <a:blip r:embed="rId5">
              <a:alphaModFix/>
            </a:blip>
            <a:srcRect l="7133" t="14802" r="6711" b="17516"/>
            <a:stretch/>
          </p:blipFill>
          <p:spPr>
            <a:xfrm>
              <a:off x="2565950" y="1290975"/>
              <a:ext cx="2340165" cy="17393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Google Shape;24;p4" descr="Aira logo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4112" y="188400"/>
            <a:ext cx="1815788" cy="12111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/>
          <p:nvPr/>
        </p:nvSpPr>
        <p:spPr>
          <a:xfrm>
            <a:off x="2670800" y="3702450"/>
            <a:ext cx="40806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Partnering Together to Offer Video Remote Interpreting      </a:t>
            </a: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    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ctrTitle"/>
          </p:nvPr>
        </p:nvSpPr>
        <p:spPr>
          <a:xfrm>
            <a:off x="566600" y="1754075"/>
            <a:ext cx="3673800" cy="15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highlight>
                  <a:schemeClr val="dk1"/>
                </a:highlight>
              </a:rPr>
              <a:t>Say “Yes” To Accessibility.</a:t>
            </a:r>
            <a:endParaRPr sz="3700">
              <a:solidFill>
                <a:schemeClr val="lt1"/>
              </a:solidFill>
              <a:highlight>
                <a:schemeClr val="dk1"/>
              </a:highlight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4564350" y="1139175"/>
            <a:ext cx="9000" cy="2668200"/>
          </a:xfrm>
          <a:prstGeom prst="rect">
            <a:avLst/>
          </a:prstGeom>
          <a:solidFill>
            <a:srgbClr val="434343"/>
          </a:solidFill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4897300" y="1280675"/>
            <a:ext cx="3910800" cy="4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Hi, we’re Aira! We’re a video remote interpreting (VRI) service. 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ctrTitle"/>
          </p:nvPr>
        </p:nvSpPr>
        <p:spPr>
          <a:xfrm>
            <a:off x="4897300" y="2150975"/>
            <a:ext cx="3673800" cy="21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Aira breaks down accessibility barriers with on-demand VRI for both the blind and low-vision community, and the Deaf and hard-of-hearing community. </a:t>
            </a:r>
            <a:endParaRPr sz="19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" name="Google Shape;34;p5" descr="decora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8869" y="521275"/>
            <a:ext cx="868375" cy="617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 descr="Aira logo&#10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9224" y="4289369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/>
          <p:nvPr/>
        </p:nvSpPr>
        <p:spPr>
          <a:xfrm>
            <a:off x="-85025" y="4172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Our Company     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565800" y="712825"/>
            <a:ext cx="8012400" cy="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What is VRI?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42" name="Google Shape;42;p6"/>
          <p:cNvSpPr txBox="1">
            <a:spLocks noGrp="1"/>
          </p:cNvSpPr>
          <p:nvPr>
            <p:ph type="ctrTitle"/>
          </p:nvPr>
        </p:nvSpPr>
        <p:spPr>
          <a:xfrm>
            <a:off x="558125" y="1316725"/>
            <a:ext cx="8012400" cy="16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 Medium"/>
              <a:buChar char="●"/>
            </a:pPr>
            <a:r>
              <a:rPr lang="en" sz="22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Professional interpreter and caller are connected via mobile device</a:t>
            </a:r>
            <a:endParaRPr sz="22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Roboto Medium"/>
              <a:buChar char="●"/>
            </a:pPr>
            <a:r>
              <a:rPr lang="en" sz="22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Interpreter uses caller’s mobile phone camera and microphone to communicate information</a:t>
            </a:r>
            <a:endParaRPr sz="22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43" name="Google Shape;43;p6" descr="Aira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8424" y="-6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 txBox="1"/>
          <p:nvPr/>
        </p:nvSpPr>
        <p:spPr>
          <a:xfrm>
            <a:off x="0" y="2849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Our Services     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45" name="Google Shape;45;p6" descr="A man in a pink checkered shirt at a hotel check in desk rests his phone on the desk's surface. On the phone screen is an interpreter signing. In the background, a hotel clerk wearing a blue suit and a scarf is speaking to the guest.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4025" y="2864400"/>
            <a:ext cx="2322776" cy="1664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 descr="A man standing in the atrium of an airport holds up his cellphone with his left hand and faces to the right. He is smiling, and holds a white cane in his right hand. He carriers a backpack.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8000" y="2864400"/>
            <a:ext cx="2496973" cy="1664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 descr="A young man wearing a black tshirt with the Aira logo sits in an office wearing a headset. He is smiling at his open laptop and intently listening.&#10;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0194" y="2880475"/>
            <a:ext cx="2448758" cy="163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ctrTitle"/>
          </p:nvPr>
        </p:nvSpPr>
        <p:spPr>
          <a:xfrm>
            <a:off x="565800" y="712825"/>
            <a:ext cx="8012400" cy="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Two Solutions for Wide-Reaching Accessibility</a:t>
            </a:r>
            <a:endParaRPr sz="2500">
              <a:solidFill>
                <a:schemeClr val="lt1"/>
              </a:solidFill>
            </a:endParaRPr>
          </a:p>
        </p:txBody>
      </p:sp>
      <p:pic>
        <p:nvPicPr>
          <p:cNvPr id="53" name="Google Shape;5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442" y="4691050"/>
            <a:ext cx="663100" cy="2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>
            <a:spLocks noGrp="1"/>
          </p:cNvSpPr>
          <p:nvPr>
            <p:ph type="ctrTitle"/>
          </p:nvPr>
        </p:nvSpPr>
        <p:spPr>
          <a:xfrm>
            <a:off x="558125" y="1316725"/>
            <a:ext cx="8012400" cy="10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5" name="Google Shape;55;p7"/>
          <p:cNvSpPr txBox="1">
            <a:spLocks noGrp="1"/>
          </p:cNvSpPr>
          <p:nvPr>
            <p:ph type="ctrTitle"/>
          </p:nvPr>
        </p:nvSpPr>
        <p:spPr>
          <a:xfrm>
            <a:off x="1367750" y="2338150"/>
            <a:ext cx="1684800" cy="60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Aira Explorer</a:t>
            </a:r>
            <a:endParaRPr sz="2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56" name="Google Shape;56;p7" descr="An icon of a person standing straight up and shrugging, looking visibly confused. The icon is white and is outlined in a mono-weight line. " title="Visualizing Surroundings Icon"/>
          <p:cNvPicPr preferRelativeResize="0"/>
          <p:nvPr/>
        </p:nvPicPr>
        <p:blipFill rotWithShape="1">
          <a:blip r:embed="rId4">
            <a:alphaModFix/>
          </a:blip>
          <a:srcRect l="6024" r="6024"/>
          <a:stretch/>
        </p:blipFill>
        <p:spPr>
          <a:xfrm>
            <a:off x="1779150" y="1423525"/>
            <a:ext cx="580705" cy="6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7"/>
          <p:cNvSpPr txBox="1">
            <a:spLocks noGrp="1"/>
          </p:cNvSpPr>
          <p:nvPr>
            <p:ph type="ctrTitle"/>
          </p:nvPr>
        </p:nvSpPr>
        <p:spPr>
          <a:xfrm>
            <a:off x="6252725" y="2246600"/>
            <a:ext cx="1684800" cy="60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Aira ASL</a:t>
            </a:r>
            <a:endParaRPr sz="20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58" name="Google Shape;58;p7" descr="Aira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6074" y="4352719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7"/>
          <p:cNvSpPr txBox="1"/>
          <p:nvPr/>
        </p:nvSpPr>
        <p:spPr>
          <a:xfrm>
            <a:off x="-159400" y="20492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Our Services     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60" name="Google Shape;60;p7" descr="An icon of a person using their phone to communicate with someone else. The icon is in a white and black mono line. 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6653" y="1364265"/>
            <a:ext cx="868654" cy="790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7"/>
          <p:cNvCxnSpPr>
            <a:stCxn id="54" idx="2"/>
          </p:cNvCxnSpPr>
          <p:nvPr/>
        </p:nvCxnSpPr>
        <p:spPr>
          <a:xfrm>
            <a:off x="4564325" y="2406625"/>
            <a:ext cx="7500" cy="18486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2" name="Google Shape;62;p7"/>
          <p:cNvSpPr txBox="1"/>
          <p:nvPr/>
        </p:nvSpPr>
        <p:spPr>
          <a:xfrm>
            <a:off x="365875" y="2942050"/>
            <a:ext cx="4123500" cy="15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Blind &amp; low-vision community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On-demand, 24/7/365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Accessed via mobile device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iOS, Android, web app, Smart Glasses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Geofencing technology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Assists with wide range of tasks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3" name="Google Shape;63;p7"/>
          <p:cNvSpPr txBox="1"/>
          <p:nvPr/>
        </p:nvSpPr>
        <p:spPr>
          <a:xfrm>
            <a:off x="5111675" y="2942050"/>
            <a:ext cx="3966900" cy="15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Deaf &amp; hard-of-hearing community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On-demand, 24/7/365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Accessed via mobile device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iOS, Android, web app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Geofencing technology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 Medium"/>
              <a:buChar char="●"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Facilitates better communication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442" y="4691050"/>
            <a:ext cx="663100" cy="2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 txBox="1">
            <a:spLocks noGrp="1"/>
          </p:cNvSpPr>
          <p:nvPr>
            <p:ph type="ctrTitle"/>
          </p:nvPr>
        </p:nvSpPr>
        <p:spPr>
          <a:xfrm>
            <a:off x="566525" y="580401"/>
            <a:ext cx="8004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Frictionless Support Anytime, Anywhere.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70" name="Google Shape;70;p8"/>
          <p:cNvSpPr txBox="1">
            <a:spLocks noGrp="1"/>
          </p:cNvSpPr>
          <p:nvPr>
            <p:ph type="ctrTitle"/>
          </p:nvPr>
        </p:nvSpPr>
        <p:spPr>
          <a:xfrm>
            <a:off x="566525" y="1178200"/>
            <a:ext cx="8004000" cy="4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Using Aira is easy &amp; on-demand</a:t>
            </a:r>
            <a:endParaRPr sz="19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71" name="Google Shape;71;p8"/>
          <p:cNvSpPr txBox="1">
            <a:spLocks noGrp="1"/>
          </p:cNvSpPr>
          <p:nvPr>
            <p:ph type="ctrTitle"/>
          </p:nvPr>
        </p:nvSpPr>
        <p:spPr>
          <a:xfrm>
            <a:off x="578300" y="3143750"/>
            <a:ext cx="2626500" cy="10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Download 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Aira App 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" name="Google Shape;72;p8"/>
          <p:cNvSpPr txBox="1">
            <a:spLocks noGrp="1"/>
          </p:cNvSpPr>
          <p:nvPr>
            <p:ph type="ctrTitle"/>
          </p:nvPr>
        </p:nvSpPr>
        <p:spPr>
          <a:xfrm>
            <a:off x="3278863" y="3362400"/>
            <a:ext cx="2626500" cy="60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Connect with a professional interpreter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8"/>
          <p:cNvSpPr txBox="1">
            <a:spLocks noGrp="1"/>
          </p:cNvSpPr>
          <p:nvPr>
            <p:ph type="ctrTitle"/>
          </p:nvPr>
        </p:nvSpPr>
        <p:spPr>
          <a:xfrm>
            <a:off x="5979450" y="3362400"/>
            <a:ext cx="2626500" cy="88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Get real-time assistance and communication support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4" name="Google Shape;74;p8" descr="A icon showing a hand holding a cellphone with the Aira logo visible. The icon is in a black and white mono line.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763" y="2044339"/>
            <a:ext cx="780458" cy="797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 descr="An icon showing someone at a computer communicating with various other devices. The icon is in a black and white mono line.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1850" y="1998928"/>
            <a:ext cx="1078451" cy="888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 descr="An icon showing a person communicating with someone else via their cellphone. The icon is in a black and white mono line. 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3705" y="1907096"/>
            <a:ext cx="1044395" cy="95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8" descr="Aira logo"/>
          <p:cNvPicPr preferRelativeResize="0"/>
          <p:nvPr/>
        </p:nvPicPr>
        <p:blipFill rotWithShape="1">
          <a:blip r:embed="rId7">
            <a:alphaModFix/>
          </a:blip>
          <a:srcRect t="23634"/>
          <a:stretch/>
        </p:blipFill>
        <p:spPr>
          <a:xfrm>
            <a:off x="3857825" y="4486875"/>
            <a:ext cx="1185600" cy="6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0" y="725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How it works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442" y="4691050"/>
            <a:ext cx="663100" cy="20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 descr="Aira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5762" y="4397306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/>
          <p:nvPr/>
        </p:nvSpPr>
        <p:spPr>
          <a:xfrm>
            <a:off x="-212525" y="237900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Aira Explorer</a:t>
            </a:r>
            <a:endParaRPr sz="2100">
              <a:solidFill>
                <a:schemeClr val="dk1"/>
              </a:solidFill>
              <a:highlight>
                <a:schemeClr val="lt1"/>
              </a:highlight>
              <a:latin typeface="Roboto Black"/>
              <a:ea typeface="Roboto Black"/>
              <a:cs typeface="Roboto Black"/>
              <a:sym typeface="Roboto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In Action</a:t>
            </a:r>
            <a:endParaRPr sz="11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3296525" y="1662075"/>
            <a:ext cx="4399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87" name="Google Shape;87;p9" descr="A screenshot from a video showing an Aira Explorer smiling in a grocery store aisle. " title="Aira Explorer Page Demo Video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7525" y="612264"/>
            <a:ext cx="2204426" cy="391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442" y="4691050"/>
            <a:ext cx="663100" cy="2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 txBox="1">
            <a:spLocks noGrp="1"/>
          </p:cNvSpPr>
          <p:nvPr>
            <p:ph type="ctrTitle"/>
          </p:nvPr>
        </p:nvSpPr>
        <p:spPr>
          <a:xfrm>
            <a:off x="566525" y="694976"/>
            <a:ext cx="8004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</a:rPr>
              <a:t>Becoming an Access Partner</a:t>
            </a:r>
            <a:endParaRPr sz="2500">
              <a:solidFill>
                <a:schemeClr val="lt1"/>
              </a:solidFill>
            </a:endParaRPr>
          </a:p>
        </p:txBody>
      </p:sp>
      <p:sp>
        <p:nvSpPr>
          <p:cNvPr id="94" name="Google Shape;94;p10"/>
          <p:cNvSpPr txBox="1">
            <a:spLocks noGrp="1"/>
          </p:cNvSpPr>
          <p:nvPr>
            <p:ph type="ctrTitle"/>
          </p:nvPr>
        </p:nvSpPr>
        <p:spPr>
          <a:xfrm>
            <a:off x="566525" y="1258563"/>
            <a:ext cx="8004000" cy="4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Aira Access Partners provide our services free of charge to their communities.</a:t>
            </a:r>
            <a:endParaRPr sz="16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95" name="Google Shape;95;p10"/>
          <p:cNvSpPr txBox="1">
            <a:spLocks noGrp="1"/>
          </p:cNvSpPr>
          <p:nvPr>
            <p:ph type="ctrTitle"/>
          </p:nvPr>
        </p:nvSpPr>
        <p:spPr>
          <a:xfrm>
            <a:off x="578300" y="3647975"/>
            <a:ext cx="26265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edium"/>
                <a:ea typeface="Roboto Medium"/>
                <a:cs typeface="Roboto Medium"/>
                <a:sym typeface="Roboto Medium"/>
              </a:rPr>
              <a:t>Your employee or customer signs up through your provided plan and downloads the app. 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96" name="Google Shape;96;p10"/>
          <p:cNvSpPr txBox="1">
            <a:spLocks noGrp="1"/>
          </p:cNvSpPr>
          <p:nvPr>
            <p:ph type="ctrTitle"/>
          </p:nvPr>
        </p:nvSpPr>
        <p:spPr>
          <a:xfrm>
            <a:off x="3255275" y="3647975"/>
            <a:ext cx="26265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edium"/>
                <a:ea typeface="Roboto Medium"/>
                <a:cs typeface="Roboto Medium"/>
                <a:sym typeface="Roboto Medium"/>
              </a:rPr>
              <a:t>They are then connected with a highly-trained Aira Agent through their smartphone. 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97" name="Google Shape;97;p10" descr="Aira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9199" y="4352719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0"/>
          <p:cNvSpPr txBox="1"/>
          <p:nvPr/>
        </p:nvSpPr>
        <p:spPr>
          <a:xfrm>
            <a:off x="0" y="148775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Access Partners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1001075" y="1981300"/>
            <a:ext cx="3061200" cy="19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Easy to set up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Increased inclusivity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Supports DEI initiatives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Competitive differentiator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Char char="●"/>
            </a:pPr>
            <a:r>
              <a:rPr lang="en" sz="1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No operational/technical lift</a:t>
            </a: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0" name="Google Shape;100;p10" descr="A woman walks down a grocery store aisle holding her cell phone up to her face with her right hand. She has dark red hair, wears a black cardigan, a purple shirt, and holds a white cane in her left hand.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6751" y="1981290"/>
            <a:ext cx="3985700" cy="2241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/>
        </p:nvSpPr>
        <p:spPr>
          <a:xfrm>
            <a:off x="-170050" y="25505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Geofencing 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06" name="Google Shape;106;p11"/>
          <p:cNvSpPr txBox="1"/>
          <p:nvPr/>
        </p:nvSpPr>
        <p:spPr>
          <a:xfrm>
            <a:off x="1202975" y="912525"/>
            <a:ext cx="68652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Invisible digital perimeter around where you’d like to offer our services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 simply turn on this geofence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Anyone within can connect with an interpreter at the tap of a button 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11" descr="A satellite image of the San Diego International Airport, with the airport facility outlined in a turqoise border. There is a pin on the airport main building. On the right side of the screen is a pop up showing a mobile phone video stream of the interior of the airport's terminal.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9677" y="2118375"/>
            <a:ext cx="5684650" cy="275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0442" y="4691050"/>
            <a:ext cx="663100" cy="20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2"/>
          <p:cNvSpPr txBox="1">
            <a:spLocks noGrp="1"/>
          </p:cNvSpPr>
          <p:nvPr>
            <p:ph type="ctrTitle"/>
          </p:nvPr>
        </p:nvSpPr>
        <p:spPr>
          <a:xfrm>
            <a:off x="570000" y="1018800"/>
            <a:ext cx="8004000" cy="4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 Foundation of Trust, Security &amp; Confidentiality </a:t>
            </a:r>
            <a:endParaRPr sz="2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2"/>
          <p:cNvSpPr txBox="1">
            <a:spLocks noGrp="1"/>
          </p:cNvSpPr>
          <p:nvPr>
            <p:ph type="ctrTitle"/>
          </p:nvPr>
        </p:nvSpPr>
        <p:spPr>
          <a:xfrm>
            <a:off x="578300" y="3647975"/>
            <a:ext cx="26265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edium"/>
                <a:ea typeface="Roboto Medium"/>
                <a:cs typeface="Roboto Medium"/>
                <a:sym typeface="Roboto Medium"/>
              </a:rPr>
              <a:t>Your employee or customer signs up through your provided plan and downloads the app. 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5" name="Google Shape;115;p12"/>
          <p:cNvSpPr txBox="1">
            <a:spLocks noGrp="1"/>
          </p:cNvSpPr>
          <p:nvPr>
            <p:ph type="ctrTitle"/>
          </p:nvPr>
        </p:nvSpPr>
        <p:spPr>
          <a:xfrm>
            <a:off x="3255275" y="3647975"/>
            <a:ext cx="2626500" cy="5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edium"/>
                <a:ea typeface="Roboto Medium"/>
                <a:cs typeface="Roboto Medium"/>
                <a:sym typeface="Roboto Medium"/>
              </a:rPr>
              <a:t>They are then connected with a highly-trained Aira Agent through their smartphone. </a:t>
            </a: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16" name="Google Shape;116;p12" descr="Aira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1649" y="4299969"/>
            <a:ext cx="1185600" cy="790781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</p:pic>
      <p:sp>
        <p:nvSpPr>
          <p:cNvPr id="117" name="Google Shape;117;p12"/>
          <p:cNvSpPr txBox="1"/>
          <p:nvPr/>
        </p:nvSpPr>
        <p:spPr>
          <a:xfrm>
            <a:off x="0" y="3515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Security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18" name="Google Shape;118;p12"/>
          <p:cNvSpPr txBox="1"/>
          <p:nvPr/>
        </p:nvSpPr>
        <p:spPr>
          <a:xfrm>
            <a:off x="683800" y="1745100"/>
            <a:ext cx="49227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Aira has passed hundreds of stringent global security reviews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Strict and industry-leading security standards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All Explorer information confidential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●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Access Partners include organizations like Amazon, Google, state governments, Chase Bank, &amp; Bank of America</a:t>
            </a:r>
            <a:endParaRPr/>
          </a:p>
        </p:txBody>
      </p:sp>
      <p:pic>
        <p:nvPicPr>
          <p:cNvPr id="119" name="Google Shape;119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8100" y="1958150"/>
            <a:ext cx="1832125" cy="1872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3" descr="Princeton Universit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355" y="3168488"/>
            <a:ext cx="1261445" cy="3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3"/>
          <p:cNvSpPr txBox="1">
            <a:spLocks noGrp="1"/>
          </p:cNvSpPr>
          <p:nvPr>
            <p:ph type="ctrTitle"/>
          </p:nvPr>
        </p:nvSpPr>
        <p:spPr>
          <a:xfrm>
            <a:off x="566525" y="483926"/>
            <a:ext cx="8004000" cy="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Become an Access Partner. Join the Movement.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26" name="Google Shape;126;p13"/>
          <p:cNvSpPr txBox="1">
            <a:spLocks noGrp="1"/>
          </p:cNvSpPr>
          <p:nvPr>
            <p:ph type="ctrTitle"/>
          </p:nvPr>
        </p:nvSpPr>
        <p:spPr>
          <a:xfrm>
            <a:off x="172650" y="1040050"/>
            <a:ext cx="8778600" cy="10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Over </a:t>
            </a:r>
            <a:r>
              <a:rPr lang="en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275+</a:t>
            </a: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organizations already offer Aira’s services to create inclusive environments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Public Sector &amp; Private Sector Transportation | Education | Government | Entertainment | Financial Services | Healthcare | Manufacturing | Consumer Goods</a:t>
            </a:r>
            <a:endParaRPr sz="1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27" name="Google Shape;127;p13" descr="UPENN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8638" y="2363700"/>
            <a:ext cx="1047867" cy="2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3" descr="Duke University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3275" y="3173903"/>
            <a:ext cx="873349" cy="346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3" descr="Ohio State logo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3275" y="2227764"/>
            <a:ext cx="624449" cy="606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3" descr="Chase logo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41317" y="3141385"/>
            <a:ext cx="1378534" cy="3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 descr="Gucci logo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7370" y="3168500"/>
            <a:ext cx="624457" cy="64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 descr="TD Bank Logo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350" y="3919109"/>
            <a:ext cx="1261450" cy="38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3" descr="Wegmans logo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46400" y="3028745"/>
            <a:ext cx="1061500" cy="63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 descr="Target logo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675138" y="3743837"/>
            <a:ext cx="734876" cy="73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 descr="Starbucks logo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47674" y="2257982"/>
            <a:ext cx="624451" cy="63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 descr="JFK logo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52350" y="2262949"/>
            <a:ext cx="624450" cy="62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0" y="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Access Partners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138" name="Google Shape;138;p13" descr="Aira logo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037600" y="4565658"/>
            <a:ext cx="873349" cy="582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037599" y="3774719"/>
            <a:ext cx="1261450" cy="891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247375" y="2198300"/>
            <a:ext cx="873350" cy="87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475015" y="4053199"/>
            <a:ext cx="1454260" cy="2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122825" y="4053195"/>
            <a:ext cx="1378524" cy="399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/>
          <p:nvPr/>
        </p:nvSpPr>
        <p:spPr>
          <a:xfrm>
            <a:off x="1505850" y="2731213"/>
            <a:ext cx="6132300" cy="9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</a:rPr>
              <a:t>Get started with Aira today</a:t>
            </a: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access@aira.io</a:t>
            </a:r>
            <a:r>
              <a:rPr lang="en" b="1">
                <a:solidFill>
                  <a:schemeClr val="lt1"/>
                </a:solidFill>
              </a:rPr>
              <a:t> </a:t>
            </a:r>
            <a:endParaRPr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</a:rPr>
              <a:t>www.aira.io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2240525" y="875438"/>
            <a:ext cx="4976700" cy="9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ACCESS IS A</a:t>
            </a:r>
            <a:br>
              <a:rPr lang="en" sz="5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5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HUMAN RIGHT</a:t>
            </a:r>
            <a:endParaRPr sz="5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9" name="Google Shape;149;p14" descr="Aira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0399" y="4310619"/>
            <a:ext cx="1185600" cy="79078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0" y="351500"/>
            <a:ext cx="3000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highlight>
                  <a:schemeClr val="lt1"/>
                </a:highlight>
                <a:latin typeface="Roboto Black"/>
                <a:ea typeface="Roboto Black"/>
                <a:cs typeface="Roboto Black"/>
                <a:sym typeface="Roboto Black"/>
              </a:rPr>
              <a:t>Connect</a:t>
            </a:r>
            <a:endParaRPr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ra Theme - Dark">
  <a:themeElements>
    <a:clrScheme name="Simple Light">
      <a:dk1>
        <a:srgbClr val="FFFFFF"/>
      </a:dk1>
      <a:lt1>
        <a:srgbClr val="08090A"/>
      </a:lt1>
      <a:dk2>
        <a:srgbClr val="42F2F7"/>
      </a:dk2>
      <a:lt2>
        <a:srgbClr val="EEEEEE"/>
      </a:lt2>
      <a:accent1>
        <a:srgbClr val="FFADE4"/>
      </a:accent1>
      <a:accent2>
        <a:srgbClr val="FFB140"/>
      </a:accent2>
      <a:accent3>
        <a:srgbClr val="CAFE48"/>
      </a:accent3>
      <a:accent4>
        <a:srgbClr val="42F2F7"/>
      </a:accent4>
      <a:accent5>
        <a:srgbClr val="08090A"/>
      </a:accent5>
      <a:accent6>
        <a:srgbClr val="08090A"/>
      </a:accent6>
      <a:hlink>
        <a:srgbClr val="42F2F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Bildschirmpräsentation (16:9)</PresentationFormat>
  <Paragraphs>76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Roboto</vt:lpstr>
      <vt:lpstr>Roboto Black</vt:lpstr>
      <vt:lpstr>Arial</vt:lpstr>
      <vt:lpstr>Roboto Medium</vt:lpstr>
      <vt:lpstr>Aira Theme - Dark</vt:lpstr>
      <vt:lpstr>PowerPoint-Präsentation</vt:lpstr>
      <vt:lpstr>PowerPoint-Präsentation</vt:lpstr>
      <vt:lpstr>Say “Yes” To Accessibility.</vt:lpstr>
      <vt:lpstr>What is VRI?</vt:lpstr>
      <vt:lpstr>Two Solutions for Wide-Reaching Accessibility</vt:lpstr>
      <vt:lpstr>Frictionless Support Anytime, Anywhere.</vt:lpstr>
      <vt:lpstr>PowerPoint-Präsentation</vt:lpstr>
      <vt:lpstr>Becoming an Access Partner</vt:lpstr>
      <vt:lpstr>PowerPoint-Präsentation</vt:lpstr>
      <vt:lpstr>A Foundation of Trust, Security &amp; Confidentiality </vt:lpstr>
      <vt:lpstr>Become an Access Partner. Join the Movement.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Wilfried Kainz</dc:creator>
  <cp:lastModifiedBy>Wilfried Kainz</cp:lastModifiedBy>
  <cp:revision>1</cp:revision>
  <dcterms:modified xsi:type="dcterms:W3CDTF">2025-02-22T07:46:44Z</dcterms:modified>
</cp:coreProperties>
</file>