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handoutMasterIdLst>
    <p:handoutMasterId r:id="rId9"/>
  </p:handoutMasterIdLst>
  <p:sldIdLst>
    <p:sldId id="316" r:id="rId3"/>
    <p:sldId id="314" r:id="rId4"/>
    <p:sldId id="258" r:id="rId5"/>
    <p:sldId id="315" r:id="rId6"/>
    <p:sldId id="310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8A5D29-903E-7F3A-C0B5-49DEF92A7E32}" name="Małgorzata Kapica" initials="MK" userId="S::malgorzata.kapica@ncbr.gov.pl::4db4231e-df62-4667-92b7-ed3ad03055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73F07B-2870-1B49-A4A1-4C838CB495A2}" v="18" dt="2025-06-11T14:40:43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2" autoAdjust="0"/>
    <p:restoredTop sz="75061" autoAdjust="0"/>
  </p:normalViewPr>
  <p:slideViewPr>
    <p:cSldViewPr snapToGrid="0">
      <p:cViewPr varScale="1">
        <p:scale>
          <a:sx n="83" d="100"/>
          <a:sy n="83" d="100"/>
        </p:scale>
        <p:origin x="16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8" d="100"/>
          <a:sy n="38" d="100"/>
        </p:scale>
        <p:origin x="1948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żbieta Pietrzykowska" userId="S::elzbieta.pietrzykowska@ncbr.gov.pl::8ac838d7-58cd-42ab-84d9-def65ed18d6b" providerId="AD" clId="Web-{8373F07B-2870-1B49-A4A1-4C838CB495A2}"/>
    <pc:docChg chg="modSld">
      <pc:chgData name="Elżbieta Pietrzykowska" userId="S::elzbieta.pietrzykowska@ncbr.gov.pl::8ac838d7-58cd-42ab-84d9-def65ed18d6b" providerId="AD" clId="Web-{8373F07B-2870-1B49-A4A1-4C838CB495A2}" dt="2025-06-11T14:40:43.377" v="14" actId="20577"/>
      <pc:docMkLst>
        <pc:docMk/>
      </pc:docMkLst>
      <pc:sldChg chg="modSp">
        <pc:chgData name="Elżbieta Pietrzykowska" userId="S::elzbieta.pietrzykowska@ncbr.gov.pl::8ac838d7-58cd-42ab-84d9-def65ed18d6b" providerId="AD" clId="Web-{8373F07B-2870-1B49-A4A1-4C838CB495A2}" dt="2025-06-11T14:40:26.611" v="8" actId="20577"/>
        <pc:sldMkLst>
          <pc:docMk/>
          <pc:sldMk cId="0" sldId="258"/>
        </pc:sldMkLst>
        <pc:spChg chg="mod">
          <ac:chgData name="Elżbieta Pietrzykowska" userId="S::elzbieta.pietrzykowska@ncbr.gov.pl::8ac838d7-58cd-42ab-84d9-def65ed18d6b" providerId="AD" clId="Web-{8373F07B-2870-1B49-A4A1-4C838CB495A2}" dt="2025-06-11T14:40:26.611" v="8" actId="20577"/>
          <ac:spMkLst>
            <pc:docMk/>
            <pc:sldMk cId="0" sldId="258"/>
            <ac:spMk id="4" creationId="{5878494F-A4CE-1F55-CFE1-116A951C061B}"/>
          </ac:spMkLst>
        </pc:spChg>
      </pc:sldChg>
      <pc:sldChg chg="modSp">
        <pc:chgData name="Elżbieta Pietrzykowska" userId="S::elzbieta.pietrzykowska@ncbr.gov.pl::8ac838d7-58cd-42ab-84d9-def65ed18d6b" providerId="AD" clId="Web-{8373F07B-2870-1B49-A4A1-4C838CB495A2}" dt="2025-06-11T14:40:43.377" v="14" actId="20577"/>
        <pc:sldMkLst>
          <pc:docMk/>
          <pc:sldMk cId="0" sldId="310"/>
        </pc:sldMkLst>
        <pc:spChg chg="mod">
          <ac:chgData name="Elżbieta Pietrzykowska" userId="S::elzbieta.pietrzykowska@ncbr.gov.pl::8ac838d7-58cd-42ab-84d9-def65ed18d6b" providerId="AD" clId="Web-{8373F07B-2870-1B49-A4A1-4C838CB495A2}" dt="2025-06-11T14:40:43.377" v="14" actId="20577"/>
          <ac:spMkLst>
            <pc:docMk/>
            <pc:sldMk cId="0" sldId="310"/>
            <ac:spMk id="5" creationId="{3FFADC65-24CF-9F2D-EC7B-E15BC5B178AD}"/>
          </ac:spMkLst>
        </pc:spChg>
      </pc:sldChg>
      <pc:sldChg chg="modSp">
        <pc:chgData name="Elżbieta Pietrzykowska" userId="S::elzbieta.pietrzykowska@ncbr.gov.pl::8ac838d7-58cd-42ab-84d9-def65ed18d6b" providerId="AD" clId="Web-{8373F07B-2870-1B49-A4A1-4C838CB495A2}" dt="2025-06-11T14:40:20.173" v="5" actId="20577"/>
        <pc:sldMkLst>
          <pc:docMk/>
          <pc:sldMk cId="0" sldId="314"/>
        </pc:sldMkLst>
        <pc:spChg chg="mod">
          <ac:chgData name="Elżbieta Pietrzykowska" userId="S::elzbieta.pietrzykowska@ncbr.gov.pl::8ac838d7-58cd-42ab-84d9-def65ed18d6b" providerId="AD" clId="Web-{8373F07B-2870-1B49-A4A1-4C838CB495A2}" dt="2025-06-11T14:40:20.173" v="5" actId="20577"/>
          <ac:spMkLst>
            <pc:docMk/>
            <pc:sldMk cId="0" sldId="314"/>
            <ac:spMk id="2" creationId="{E574FD79-568E-012B-13B4-759CF254F92D}"/>
          </ac:spMkLst>
        </pc:spChg>
      </pc:sldChg>
      <pc:sldChg chg="modSp">
        <pc:chgData name="Elżbieta Pietrzykowska" userId="S::elzbieta.pietrzykowska@ncbr.gov.pl::8ac838d7-58cd-42ab-84d9-def65ed18d6b" providerId="AD" clId="Web-{8373F07B-2870-1B49-A4A1-4C838CB495A2}" dt="2025-06-11T14:40:34.486" v="11" actId="20577"/>
        <pc:sldMkLst>
          <pc:docMk/>
          <pc:sldMk cId="650530112" sldId="315"/>
        </pc:sldMkLst>
        <pc:spChg chg="mod">
          <ac:chgData name="Elżbieta Pietrzykowska" userId="S::elzbieta.pietrzykowska@ncbr.gov.pl::8ac838d7-58cd-42ab-84d9-def65ed18d6b" providerId="AD" clId="Web-{8373F07B-2870-1B49-A4A1-4C838CB495A2}" dt="2025-06-11T14:40:34.486" v="11" actId="20577"/>
          <ac:spMkLst>
            <pc:docMk/>
            <pc:sldMk cId="650530112" sldId="315"/>
            <ac:spMk id="4" creationId="{212440DE-EBB9-0A05-1824-821D71823C5B}"/>
          </ac:spMkLst>
        </pc:spChg>
      </pc:sldChg>
      <pc:sldChg chg="modSp">
        <pc:chgData name="Elżbieta Pietrzykowska" userId="S::elzbieta.pietrzykowska@ncbr.gov.pl::8ac838d7-58cd-42ab-84d9-def65ed18d6b" providerId="AD" clId="Web-{8373F07B-2870-1B49-A4A1-4C838CB495A2}" dt="2025-06-11T14:40:13.907" v="2" actId="20577"/>
        <pc:sldMkLst>
          <pc:docMk/>
          <pc:sldMk cId="3754982311" sldId="316"/>
        </pc:sldMkLst>
        <pc:spChg chg="mod">
          <ac:chgData name="Elżbieta Pietrzykowska" userId="S::elzbieta.pietrzykowska@ncbr.gov.pl::8ac838d7-58cd-42ab-84d9-def65ed18d6b" providerId="AD" clId="Web-{8373F07B-2870-1B49-A4A1-4C838CB495A2}" dt="2025-06-11T14:40:13.907" v="2" actId="20577"/>
          <ac:spMkLst>
            <pc:docMk/>
            <pc:sldMk cId="3754982311" sldId="316"/>
            <ac:spMk id="5" creationId="{775153F2-1DBE-01C7-4C42-86D3B423724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945EEC-2A83-02F7-077B-B6A0710F1E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0A87E-E998-6AD9-84E1-DD9CE74637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43C54-86EC-4CAE-B5C5-8159E0A03846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F753B-05EF-34CD-D6A2-77CBE17678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91F1D-E330-EB2B-662A-48075E0CBB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05130-0B55-45EA-9C4D-5AD9CE24E8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661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6743B-43F9-45F6-B1BE-A0AD245FC865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61CF7-A095-4BE7-8850-37CFA8FE94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95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spcBef>
                <a:spcPts val="1500"/>
              </a:spcBef>
              <a:defRPr/>
            </a:pPr>
            <a:r>
              <a:rPr lang="en-CH" b="0" dirty="0">
                <a:solidFill>
                  <a:srgbClr val="79B928"/>
                </a:solidFill>
                <a:latin typeface="Arial"/>
                <a:cs typeface="Arial"/>
              </a:rPr>
              <a:t>We have a o</a:t>
            </a:r>
            <a:r>
              <a:rPr lang="en-GB" b="0" dirty="0">
                <a:solidFill>
                  <a:srgbClr val="79B928"/>
                </a:solidFill>
                <a:latin typeface="Arial"/>
                <a:cs typeface="Arial"/>
              </a:rPr>
              <a:t>pen</a:t>
            </a:r>
            <a:r>
              <a:rPr lang="en-GB" b="0" spc="-4" dirty="0">
                <a:solidFill>
                  <a:srgbClr val="79B928"/>
                </a:solidFill>
                <a:latin typeface="Arial"/>
                <a:cs typeface="Arial"/>
              </a:rPr>
              <a:t> </a:t>
            </a:r>
            <a:r>
              <a:rPr lang="en-GB" b="0" spc="-10" dirty="0">
                <a:solidFill>
                  <a:srgbClr val="79B928"/>
                </a:solidFill>
                <a:latin typeface="Arial"/>
                <a:cs typeface="Arial"/>
              </a:rPr>
              <a:t>science-</a:t>
            </a:r>
            <a:r>
              <a:rPr lang="en-GB" b="0" dirty="0">
                <a:solidFill>
                  <a:srgbClr val="79B928"/>
                </a:solidFill>
                <a:latin typeface="Arial"/>
                <a:cs typeface="Arial"/>
              </a:rPr>
              <a:t>based</a:t>
            </a:r>
            <a:r>
              <a:rPr lang="en-GB" b="0" spc="21" dirty="0">
                <a:solidFill>
                  <a:srgbClr val="79B928"/>
                </a:solidFill>
                <a:latin typeface="Arial"/>
                <a:cs typeface="Arial"/>
              </a:rPr>
              <a:t> </a:t>
            </a:r>
            <a:r>
              <a:rPr lang="en-GB" b="0" dirty="0">
                <a:solidFill>
                  <a:srgbClr val="79B928"/>
                </a:solidFill>
                <a:latin typeface="Arial"/>
                <a:cs typeface="Arial"/>
              </a:rPr>
              <a:t>dialogue with</a:t>
            </a:r>
            <a:r>
              <a:rPr lang="en-GB" b="0" spc="15" dirty="0">
                <a:solidFill>
                  <a:srgbClr val="79B928"/>
                </a:solidFill>
                <a:latin typeface="Arial"/>
                <a:cs typeface="Arial"/>
              </a:rPr>
              <a:t> </a:t>
            </a:r>
            <a:r>
              <a:rPr lang="en-CH" b="0" spc="15" dirty="0">
                <a:solidFill>
                  <a:srgbClr val="79B928"/>
                </a:solidFill>
                <a:latin typeface="Arial"/>
                <a:cs typeface="Arial"/>
              </a:rPr>
              <a:t>various </a:t>
            </a:r>
            <a:r>
              <a:rPr lang="en-GB" b="0" spc="-10" dirty="0">
                <a:solidFill>
                  <a:srgbClr val="79B928"/>
                </a:solidFill>
                <a:latin typeface="Arial"/>
                <a:cs typeface="Arial"/>
              </a:rPr>
              <a:t>stakeholders</a:t>
            </a:r>
            <a:endParaRPr lang="en-GB" b="0" dirty="0">
              <a:solidFill>
                <a:srgbClr val="79B928"/>
              </a:solidFill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  <a:spcBef>
                <a:spcPts val="1060"/>
              </a:spcBef>
              <a:defRPr/>
            </a:pPr>
            <a:r>
              <a:rPr lang="en-CH" b="1" spc="-10" dirty="0">
                <a:latin typeface="Arial"/>
                <a:cs typeface="Arial"/>
              </a:rPr>
              <a:t>W</a:t>
            </a:r>
            <a:r>
              <a:rPr lang="en-GB" b="1" dirty="0">
                <a:latin typeface="Arial"/>
                <a:cs typeface="Arial"/>
              </a:rPr>
              <a:t>e</a:t>
            </a:r>
            <a:r>
              <a:rPr lang="en-GB" b="1" spc="54" dirty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</a:rPr>
              <a:t>adopt</a:t>
            </a:r>
            <a:r>
              <a:rPr lang="en-CH" b="1" dirty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</a:rPr>
              <a:t>a</a:t>
            </a:r>
            <a:r>
              <a:rPr lang="en-GB" b="1" spc="54" dirty="0">
                <a:latin typeface="Arial"/>
                <a:cs typeface="Arial"/>
              </a:rPr>
              <a:t> </a:t>
            </a:r>
            <a:r>
              <a:rPr lang="en-GB" b="1" spc="-21" dirty="0">
                <a:latin typeface="Arial"/>
                <a:cs typeface="Arial"/>
              </a:rPr>
              <a:t>very </a:t>
            </a:r>
            <a:r>
              <a:rPr lang="en-GB" b="1" dirty="0">
                <a:latin typeface="Arial"/>
                <a:cs typeface="Arial"/>
              </a:rPr>
              <a:t>open</a:t>
            </a:r>
            <a:r>
              <a:rPr lang="en-GB" b="1" spc="75" dirty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</a:rPr>
              <a:t>and</a:t>
            </a:r>
            <a:r>
              <a:rPr lang="en-GB" b="1" spc="75" dirty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</a:rPr>
              <a:t>collaborative</a:t>
            </a:r>
            <a:r>
              <a:rPr lang="en-GB" b="1" spc="60" dirty="0">
                <a:latin typeface="Arial"/>
                <a:cs typeface="Arial"/>
              </a:rPr>
              <a:t> </a:t>
            </a:r>
            <a:r>
              <a:rPr lang="en-GB" b="1" dirty="0">
                <a:latin typeface="Arial"/>
                <a:cs typeface="Arial"/>
              </a:rPr>
              <a:t>attitude</a:t>
            </a:r>
            <a:r>
              <a:rPr lang="en-GB" spc="-10" dirty="0">
                <a:latin typeface="Arial"/>
                <a:cs typeface="Arial"/>
              </a:rPr>
              <a:t>:</a:t>
            </a:r>
            <a:endParaRPr lang="en-GB" dirty="0">
              <a:latin typeface="Arial"/>
              <a:cs typeface="Arial"/>
            </a:endParaRPr>
          </a:p>
          <a:p>
            <a:pPr marL="271463" indent="-258763">
              <a:spcAft>
                <a:spcPts val="1000"/>
              </a:spcAft>
              <a:buClr>
                <a:srgbClr val="79B928"/>
              </a:buClr>
              <a:buFont typeface="Arial"/>
              <a:buChar char="•"/>
              <a:defRPr/>
            </a:pPr>
            <a:r>
              <a:rPr lang="en" b="1" dirty="0">
                <a:latin typeface="Arial"/>
                <a:cs typeface="Arial"/>
              </a:rPr>
              <a:t>Academics</a:t>
            </a:r>
            <a:r>
              <a:rPr lang="en" b="1" spc="60" dirty="0">
                <a:latin typeface="Arial"/>
                <a:cs typeface="Arial"/>
              </a:rPr>
              <a:t> </a:t>
            </a:r>
            <a:r>
              <a:rPr lang="en" b="1" dirty="0">
                <a:latin typeface="Arial"/>
                <a:cs typeface="Arial"/>
              </a:rPr>
              <a:t>and</a:t>
            </a:r>
            <a:r>
              <a:rPr lang="en" b="1" spc="90" dirty="0">
                <a:latin typeface="Arial"/>
                <a:cs typeface="Arial"/>
              </a:rPr>
              <a:t> </a:t>
            </a:r>
            <a:r>
              <a:rPr lang="en" b="1" dirty="0">
                <a:latin typeface="Arial"/>
                <a:cs typeface="Arial"/>
              </a:rPr>
              <a:t>research</a:t>
            </a:r>
            <a:r>
              <a:rPr lang="en" b="1" spc="71" dirty="0">
                <a:latin typeface="Arial"/>
                <a:cs typeface="Arial"/>
              </a:rPr>
              <a:t> </a:t>
            </a:r>
            <a:r>
              <a:rPr lang="en" b="1" dirty="0">
                <a:latin typeface="Arial"/>
                <a:cs typeface="Arial"/>
              </a:rPr>
              <a:t>centers:</a:t>
            </a:r>
            <a:r>
              <a:rPr lang="en" b="1" spc="60" dirty="0">
                <a:latin typeface="Arial"/>
                <a:cs typeface="Arial"/>
              </a:rPr>
              <a:t> </a:t>
            </a:r>
            <a:r>
              <a:rPr lang="en" dirty="0">
                <a:latin typeface="Arial"/>
                <a:cs typeface="Arial"/>
              </a:rPr>
              <a:t>scientific</a:t>
            </a:r>
            <a:r>
              <a:rPr lang="en" spc="71" dirty="0">
                <a:latin typeface="Arial"/>
                <a:cs typeface="Arial"/>
              </a:rPr>
              <a:t> </a:t>
            </a:r>
            <a:r>
              <a:rPr lang="en" dirty="0">
                <a:latin typeface="Arial"/>
                <a:cs typeface="Arial"/>
              </a:rPr>
              <a:t>experts</a:t>
            </a:r>
            <a:r>
              <a:rPr lang="en" spc="104" dirty="0">
                <a:latin typeface="Arial"/>
                <a:cs typeface="Arial"/>
              </a:rPr>
              <a:t> </a:t>
            </a:r>
            <a:r>
              <a:rPr lang="en-CH" dirty="0">
                <a:latin typeface="Arial"/>
                <a:cs typeface="Arial"/>
              </a:rPr>
              <a:t>which often work </a:t>
            </a:r>
            <a:r>
              <a:rPr lang="en-CH" spc="28" dirty="0">
                <a:latin typeface="Arial"/>
                <a:cs typeface="Arial"/>
              </a:rPr>
              <a:t>like these 2 </a:t>
            </a:r>
            <a:r>
              <a:rPr lang="en-CH" dirty="0">
                <a:latin typeface="Arial"/>
                <a:cs typeface="Arial"/>
              </a:rPr>
              <a:t>EC </a:t>
            </a:r>
            <a:r>
              <a:rPr lang="en" dirty="0">
                <a:latin typeface="Arial"/>
                <a:cs typeface="Arial"/>
              </a:rPr>
              <a:t>funded</a:t>
            </a:r>
            <a:r>
              <a:rPr lang="en" spc="15" dirty="0">
                <a:latin typeface="Arial"/>
                <a:cs typeface="Arial"/>
              </a:rPr>
              <a:t> </a:t>
            </a:r>
            <a:r>
              <a:rPr lang="en" dirty="0">
                <a:latin typeface="Arial"/>
                <a:cs typeface="Arial"/>
              </a:rPr>
              <a:t>projects</a:t>
            </a:r>
            <a:r>
              <a:rPr lang="en" spc="28" dirty="0">
                <a:latin typeface="Arial"/>
                <a:cs typeface="Arial"/>
              </a:rPr>
              <a:t> </a:t>
            </a:r>
            <a:r>
              <a:rPr lang="en-CH" spc="28" dirty="0">
                <a:latin typeface="Arial"/>
                <a:cs typeface="Arial"/>
              </a:rPr>
              <a:t> DIAGONAL SUNSHINE which are still on going.</a:t>
            </a:r>
            <a:endParaRPr lang="en" dirty="0"/>
          </a:p>
          <a:p>
            <a:pPr marL="271463" indent="-258763">
              <a:spcAft>
                <a:spcPts val="1000"/>
              </a:spcAft>
              <a:buClr>
                <a:srgbClr val="79B928"/>
              </a:buClr>
              <a:buFont typeface="Arial"/>
              <a:buChar char="•"/>
              <a:defRPr/>
            </a:pPr>
            <a:r>
              <a:rPr lang="en-CH" b="1" dirty="0">
                <a:latin typeface="Arial"/>
                <a:cs typeface="Arial"/>
              </a:rPr>
              <a:t>Federal institutes </a:t>
            </a:r>
            <a:r>
              <a:rPr lang="en" b="1" dirty="0">
                <a:latin typeface="Arial"/>
                <a:cs typeface="Arial"/>
              </a:rPr>
              <a:t>:</a:t>
            </a:r>
            <a:r>
              <a:rPr lang="en" b="1" spc="28" dirty="0">
                <a:latin typeface="Arial"/>
                <a:cs typeface="Arial"/>
              </a:rPr>
              <a:t> </a:t>
            </a:r>
            <a:r>
              <a:rPr lang="en-CH" b="0" spc="28" dirty="0">
                <a:latin typeface="Arial"/>
                <a:cs typeface="Arial"/>
              </a:rPr>
              <a:t>like </a:t>
            </a:r>
            <a:r>
              <a:rPr lang="en" dirty="0">
                <a:latin typeface="Arial"/>
                <a:cs typeface="Arial"/>
              </a:rPr>
              <a:t>BAuA,</a:t>
            </a:r>
            <a:r>
              <a:rPr lang="en" spc="71" dirty="0">
                <a:latin typeface="Arial"/>
                <a:cs typeface="Arial"/>
              </a:rPr>
              <a:t> </a:t>
            </a:r>
            <a:r>
              <a:rPr lang="en-CH" spc="71" dirty="0">
                <a:latin typeface="Arial"/>
                <a:cs typeface="Arial"/>
              </a:rPr>
              <a:t>Canadian CEPA, US </a:t>
            </a:r>
            <a:r>
              <a:rPr lang="en" dirty="0">
                <a:latin typeface="Arial"/>
                <a:cs typeface="Arial"/>
              </a:rPr>
              <a:t>NIOSH</a:t>
            </a:r>
            <a:r>
              <a:rPr lang="en" spc="75" dirty="0">
                <a:latin typeface="Arial"/>
                <a:cs typeface="Arial"/>
              </a:rPr>
              <a:t> </a:t>
            </a:r>
            <a:r>
              <a:rPr lang="en" spc="-50" dirty="0">
                <a:latin typeface="Arial"/>
                <a:cs typeface="Arial"/>
              </a:rPr>
              <a:t>…</a:t>
            </a:r>
            <a:endParaRPr lang="en" dirty="0"/>
          </a:p>
          <a:p>
            <a:pPr marL="271463" indent="-258763">
              <a:spcAft>
                <a:spcPts val="1000"/>
              </a:spcAft>
              <a:buClr>
                <a:srgbClr val="79B928"/>
              </a:buClr>
              <a:buFont typeface="Arial"/>
              <a:buChar char="•"/>
              <a:defRPr/>
            </a:pPr>
            <a:r>
              <a:rPr lang="en" b="1" dirty="0">
                <a:latin typeface="Arial"/>
                <a:cs typeface="Arial"/>
              </a:rPr>
              <a:t>Industrial</a:t>
            </a:r>
            <a:r>
              <a:rPr lang="en" b="1" spc="60" dirty="0">
                <a:latin typeface="Arial"/>
                <a:cs typeface="Arial"/>
              </a:rPr>
              <a:t> </a:t>
            </a:r>
            <a:r>
              <a:rPr lang="en" b="1" dirty="0">
                <a:latin typeface="Arial"/>
                <a:cs typeface="Arial"/>
              </a:rPr>
              <a:t>Associations:</a:t>
            </a:r>
            <a:r>
              <a:rPr lang="en" b="1" spc="50" dirty="0">
                <a:latin typeface="Arial"/>
                <a:cs typeface="Arial"/>
              </a:rPr>
              <a:t> </a:t>
            </a:r>
            <a:r>
              <a:rPr lang="en-CH" b="0" spc="50" dirty="0">
                <a:latin typeface="Arial"/>
                <a:cs typeface="Arial"/>
              </a:rPr>
              <a:t>like CEFIC, </a:t>
            </a:r>
            <a:r>
              <a:rPr lang="en" dirty="0">
                <a:latin typeface="Arial"/>
                <a:cs typeface="Arial"/>
              </a:rPr>
              <a:t>NIA,</a:t>
            </a:r>
            <a:r>
              <a:rPr lang="en" spc="104" dirty="0">
                <a:latin typeface="Arial"/>
                <a:cs typeface="Arial"/>
              </a:rPr>
              <a:t> BNN, </a:t>
            </a:r>
            <a:r>
              <a:rPr lang="en" spc="-50" dirty="0">
                <a:latin typeface="Arial"/>
                <a:cs typeface="Arial"/>
              </a:rPr>
              <a:t>…</a:t>
            </a:r>
            <a:endParaRPr lang="en" dirty="0"/>
          </a:p>
          <a:p>
            <a:pPr marL="271463" indent="-258763">
              <a:spcAft>
                <a:spcPts val="1000"/>
              </a:spcAft>
              <a:buClr>
                <a:srgbClr val="79B928"/>
              </a:buClr>
              <a:buFont typeface="Arial"/>
              <a:buChar char="•"/>
              <a:defRPr/>
            </a:pPr>
            <a:r>
              <a:rPr lang="en" b="1" dirty="0">
                <a:latin typeface="Arial"/>
                <a:cs typeface="Arial"/>
              </a:rPr>
              <a:t>Service</a:t>
            </a:r>
            <a:r>
              <a:rPr lang="en" b="1" spc="54" dirty="0">
                <a:latin typeface="Arial"/>
                <a:cs typeface="Arial"/>
              </a:rPr>
              <a:t> </a:t>
            </a:r>
            <a:r>
              <a:rPr lang="en" b="1" dirty="0">
                <a:latin typeface="Arial"/>
                <a:cs typeface="Arial"/>
              </a:rPr>
              <a:t>suppliers:</a:t>
            </a:r>
            <a:r>
              <a:rPr lang="en" b="1" spc="40" dirty="0">
                <a:latin typeface="Arial"/>
                <a:cs typeface="Arial"/>
              </a:rPr>
              <a:t> </a:t>
            </a:r>
            <a:r>
              <a:rPr lang="en" dirty="0">
                <a:latin typeface="Arial"/>
                <a:cs typeface="Arial"/>
              </a:rPr>
              <a:t>INTERTEK,</a:t>
            </a:r>
            <a:r>
              <a:rPr lang="en" spc="60" dirty="0">
                <a:latin typeface="Arial"/>
                <a:cs typeface="Arial"/>
              </a:rPr>
              <a:t> Eurofins, BOKU, Laus, </a:t>
            </a:r>
            <a:r>
              <a:rPr lang="en" dirty="0">
                <a:latin typeface="Arial"/>
                <a:cs typeface="Arial"/>
              </a:rPr>
              <a:t>CEA,</a:t>
            </a:r>
            <a:r>
              <a:rPr lang="en" spc="54" dirty="0">
                <a:latin typeface="Arial"/>
                <a:cs typeface="Arial"/>
              </a:rPr>
              <a:t> </a:t>
            </a:r>
            <a:r>
              <a:rPr lang="en" spc="-50" dirty="0">
                <a:latin typeface="Arial"/>
                <a:cs typeface="Arial"/>
              </a:rPr>
              <a:t>…</a:t>
            </a:r>
            <a:endParaRPr lang="en-CH" spc="-50" dirty="0">
              <a:latin typeface="Arial"/>
              <a:cs typeface="Arial"/>
            </a:endParaRPr>
          </a:p>
          <a:p>
            <a:pPr marL="12700" indent="0">
              <a:spcAft>
                <a:spcPts val="1000"/>
              </a:spcAft>
              <a:buClr>
                <a:srgbClr val="79B928"/>
              </a:buClr>
              <a:buFont typeface="Arial"/>
              <a:buNone/>
              <a:defRPr/>
            </a:pPr>
            <a:endParaRPr lang="en-CH" spc="-50" dirty="0">
              <a:latin typeface="Arial"/>
              <a:cs typeface="Arial"/>
              <a:sym typeface="Wingdings" panose="05000000000000000000" pitchFamily="2" charset="2"/>
            </a:endParaRPr>
          </a:p>
          <a:p>
            <a:pPr marL="12700" indent="0">
              <a:spcAft>
                <a:spcPts val="1000"/>
              </a:spcAft>
              <a:buClr>
                <a:srgbClr val="79B928"/>
              </a:buClr>
              <a:buFont typeface="Arial"/>
              <a:buNone/>
              <a:defRPr/>
            </a:pPr>
            <a:r>
              <a:rPr lang="en-CH" spc="-50">
                <a:latin typeface="Arial"/>
                <a:cs typeface="Arial"/>
                <a:sym typeface="Wingdings" panose="05000000000000000000" pitchFamily="2" charset="2"/>
              </a:rPr>
              <a:t>And ... </a:t>
            </a:r>
            <a:r>
              <a:rPr lang="en-CH" spc="-50" dirty="0">
                <a:latin typeface="Arial"/>
                <a:cs typeface="Arial"/>
              </a:rPr>
              <a:t>who i often meet during different funded projects!</a:t>
            </a:r>
            <a:endParaRPr lang="en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61CF7-A095-4BE7-8850-37CFA8FE946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18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4438-5E4D-110B-0B26-F4DD94A99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2300" y="11554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pl-P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20A46-27F5-52E6-D805-CA78B7858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2300" y="36351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pl-P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1631-B2E4-1E86-C304-FCBF4AF6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E8DE2-F7C9-6011-1039-3B5164FA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C930B-1A64-5E5A-6DEF-2CECB295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09243C-14C6-3242-BBB2-2B343FA20FFA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A5DD6D-3F3C-FBA7-F000-2D9F6D7F39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A03EFF-9B7C-098C-CB76-541FEC000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6D3531-2D95-CF0C-FDEF-E5C58EDB8A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F6442D-3403-8C4B-8F39-7F32F0F16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68B2655-88E1-6A89-F282-50BCCC678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177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46A3C19-E93B-87E5-EF4E-280FD931B4F3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A093EB-636B-81FF-7392-BA2627C74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AE3FB4-CD8B-664F-911F-8C09467215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10D63A-76E2-5472-EB8B-2D6F045E0E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2951F2-5799-5B2B-0F68-4592054256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5DF38A8-4AF2-C80F-C905-074FF23CCC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7E8FA7-1B91-6103-6FAD-26C281B8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000" y="365125"/>
            <a:ext cx="7717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F7D4E-2023-B5C2-09BA-211BF86E9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01800" y="1825625"/>
            <a:ext cx="9652000" cy="43513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31E2-3E39-9BF9-5AD7-2D53275E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F74D-6C4C-0809-EA89-80FE0226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9FCB1-2D5E-6648-7EDD-03395532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551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648F053-CCCC-6DAB-EB02-3838F75EC222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D589E-400B-FD84-DA04-F4B4977D4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2F7FFF-565A-3B27-FE26-273F31351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2A6AD4-8979-7381-8F3A-1A62F77B89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638DB1A-B9A1-A22B-49E8-71C81C7479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2810BA-464E-CB3C-B9AC-D2F6DCC82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B2DDD-925C-3574-FAF0-179E57CF3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0678B-BB23-20B5-3FB4-E53EAB703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19300" y="365125"/>
            <a:ext cx="65532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92222-9B8F-F6FA-B3D4-3138F05CD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F5E8A-05AB-27F0-52BA-B27C0F31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6C5D-673E-00A9-85A0-21FBD465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92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254A-1C57-4C95-50A9-9C56F144C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67837-C710-2982-63E8-0A051E1F5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7A650-DC50-98B4-FB89-26350B45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C2973-A796-26E6-22AD-B21F6B4E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11751-652F-9A00-7516-20DB589C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17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5C03-7272-6993-E597-085E6660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EC9B6-0B9A-40D4-2FBF-C9DA66A71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F107-B445-16C1-5BF9-2F11F4C1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3504D-1843-FBC0-AD6B-86BE557E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F9B24-A734-17FE-2757-097213C9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859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3EF4-DFD3-E85F-2401-092FDA0F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C1DD7-35A0-ECBF-06C4-D2595CCEF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B9061-52B4-B276-1039-B24B6F6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EB476-1136-E30F-4BC7-317C22E6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47350-2F75-F59A-426D-526B1049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237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B3E01-F847-EFE8-7E2E-07CC1D4B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9025E-0D11-9DF3-88A9-B7B8BE212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E550F-AB1C-9BAF-F0FB-C138C98AA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B1612-6EC3-5B2F-53E6-6BAE9089E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85280-B815-C649-5B17-8A571936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05E09-5FC6-DA61-E7A2-A2FF4FF3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3284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8C95-1089-3CCF-D05F-50CEAE98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BE3F4-CCBB-21E6-8822-AFC833B6C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7BA2B-22B8-B969-BB8B-99558CEA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293AB-21FD-9E6A-00A6-59ED7CF29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55200-B21C-7A39-18C7-505322825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9706E-7323-55B0-B014-A48DB766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6171D-282B-034D-6D52-A04E9CD1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BCA3D-FCC1-CA22-0139-C9DA6FD3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86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2366-0311-0A4D-82A8-7A27E34F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AB740-4F8B-32F2-D07E-22D34969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2E5EC-BFCD-1A9F-BD3A-F8D0A047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187F5-9A5E-6DEF-A3CE-FFA6AA60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810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25140-925A-E366-6D8C-D9B1A231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FB9C9-5B75-BF24-E1D2-08437071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E6B17-CE98-6ADC-9DE9-4CC8A2FE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38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ADC4-8D69-7C56-C4CA-A76FAF4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F1069-8E0D-2736-59A2-89FD4BB31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ED509-2DCE-CF2B-EEBA-A789D973D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F4FF6-6251-BC86-7F14-8201524D7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DEAB8-003A-FEBB-B1EE-CB93D062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2A2F5-DA6C-C4AE-864F-89477667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10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2EFF4C7-F368-A922-0007-656F8C2ABE3B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A9A63E-B17F-C6D4-7F7A-67F958735D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73210A-EC56-A609-ABBB-EC938F9E4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109532-AA4A-92A8-0F65-243745C4AF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B65BB9-6944-EF7E-FE39-1DB987CCE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1AE606-9E05-AE2E-B396-6FA5822BA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33CD8E-C642-6DBF-F70C-D5D9138B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0" y="365125"/>
            <a:ext cx="74803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9367-A765-238F-3F7B-73AAE1F3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400" y="1825625"/>
            <a:ext cx="95504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07AA3-5EB3-3320-3524-11AF9EBE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DD09D-62B7-D636-7C81-B111F38D5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42F16-757A-1003-9C1A-CDEFC587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530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C4D1-858B-A2C3-35BA-08E0C953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727D3-FB54-60DA-12C0-12D5D7A51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2B232-9E54-257A-E0B5-D4ACBBBA1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06FB4-3712-7F0B-792A-9AE87472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3992E-1B9E-C24E-E7B7-E26B19F0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D5152-BD25-DC03-7391-A26FFC7B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06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8CDA-6782-3722-08DC-E1B16D428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8F999-2704-2968-3503-45EF1D30B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DCE9-BB9E-4623-53D8-16AE4CF5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E7B15-5027-46A7-99D3-6C03450D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30B1-5585-537B-3A0B-F7E60563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750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D378A-B0BE-D645-D851-97B3D99BD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B1588-E3BB-495D-674D-E84D6157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CB42-12B7-1A5E-0B8D-E8E416D9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3F985-6F49-05CA-C6DF-CB046272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AB089-6C6D-1C6F-7B66-FDFF5E502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761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C7DC-E0AF-08CC-554D-21E37495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709738"/>
            <a:ext cx="95948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FA200-77ED-2FDC-4774-A695EC7F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4589463"/>
            <a:ext cx="95948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321DC-4561-EFBF-B2D7-C611AEAE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D4F07-1276-D346-CDB0-CA00AF31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3FEA2-7754-0A50-FA98-CB9F2C23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5B551D-C686-2591-A12D-BE4D11DCF07D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7DF67F-EC54-2FCD-847C-A3F3C6837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0A5AAB-2208-BFC8-D494-11208F263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FEEEF6-76DF-613C-A7EE-6AC9C089AD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12F8A5-7AEE-2ABF-2054-E1B53DDB82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91EF14-EE70-AA7E-5DA5-4CA4BBA41C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10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4B9B412-BA33-B562-DC19-FAC16CDC498C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0C3543-0782-D59A-6564-BA6D5583F4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D2D811-07FB-E904-3A94-9C6DDA19B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7D57FD-442B-249C-020C-3119349B8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16F56A-6533-6742-6390-289919C04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2067BF-2A84-0B9D-E5C8-57DDBF6AD7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E62E45-ED46-F318-EA37-82C7E298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000" y="365125"/>
            <a:ext cx="7717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C79BC-6AD5-B372-6C89-CBC283827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5300" y="1825625"/>
            <a:ext cx="46990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pl-P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6AA69-A48F-E637-9456-E143FE0DF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4800" y="1825625"/>
            <a:ext cx="46990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993C0-F25E-0742-C07A-DBFD26A9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84B2D-98D9-B95D-E258-B310D19C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917A2-CBAB-6E9C-48FE-07650A09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52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9265F0-2AFE-7E66-69F9-B9DA12B407FE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1BEB5C-438B-477F-8968-B67E7F80B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522E95-F1F9-8AD7-19A7-48A183AD8A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D32941-FE3F-9726-0748-B5E8FAA32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29F64D-A6AA-C0E8-10AF-8EB5EB9D5B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D18213-763C-E25B-B53C-9EBFD1920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1085AF-B9D2-2EE4-7807-78043D74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000" y="365125"/>
            <a:ext cx="7719388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pl-P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57067-143B-6A47-E6A6-A93E42F56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2800" y="1681163"/>
            <a:ext cx="4470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527E8-5A93-9F0D-9EA0-69C4FAC54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2800" y="2505075"/>
            <a:ext cx="447039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E6584-8D9E-636A-1E35-234E2C376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0" y="1681163"/>
            <a:ext cx="4622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5AA8E-8C21-E0CC-EA9F-FA35903CD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31000" y="2505075"/>
            <a:ext cx="462280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E7C6A-570C-2D86-78BB-D5426C37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1EC62-20CA-3B39-7844-5F1EB2ED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E2804-C98B-CFB1-15FE-661041E9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1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E777C-207A-2197-588B-13F913D487D0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817836-ABF5-25FA-EB97-72A2E39F3C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25B741-2A27-276E-2F7C-7123A9055C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198A9C-E4F4-BF40-F292-58AB9F289B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FEA1B7-2C8D-5E1A-8C1B-66295C9FB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300718-72A0-B468-B7AB-D25D22D861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F05879-214D-73A7-4C4E-8A0153D0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000" y="365125"/>
            <a:ext cx="77178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pl-P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81A7A-A7C9-EC73-905B-554359A4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AC023-F251-02CE-7B3E-4A0F770A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9910A-D525-39E1-D315-B696C596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89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E50BF67-9006-2CDA-08FC-D2AD1889934C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EA8063-AD51-A8A9-5767-3F3C508140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F2EDFB-1785-48F5-36F0-A14DD63A0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5EECB9-360D-0C5F-A511-D6E04762A7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534325-B634-140F-717E-591461548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04E86F-F791-1680-6713-6A1CB5DBD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89F7DF-6C56-45ED-504B-4D09557F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8F9F4-0FA6-F940-7AEA-B864E4DA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AF235-3272-BFC8-74BF-D72FFA98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94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085E7-1C81-C727-3A95-3B290E9589BB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6EDDF9-DF12-2BBF-67C0-26410C9BF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DE7BA3-7C02-BC2E-9C0D-2E2D2AA44F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F4B57A-0A1E-E152-8217-01B1A3B711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E120F8-1633-6FCF-BE66-1E1DA4D40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5C41C3-C88F-A227-866F-5289B3513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2DACE7-6088-8E0F-05AE-56BF7B1E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550" y="996950"/>
            <a:ext cx="3932237" cy="1052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D3F97-DE8A-AD0D-2932-D61C6956B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300" y="520701"/>
            <a:ext cx="5653088" cy="5340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pl-P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9B446-973D-2BCC-B8B2-E5B989403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6550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B7E99-13D9-6811-86C9-06E9B214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88D90-7388-0E85-CB3D-F4E12156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29EA-9501-D49B-166D-30D53334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49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6E34006-3012-2421-011F-CD21C7672343}"/>
              </a:ext>
            </a:extLst>
          </p:cNvPr>
          <p:cNvGrpSpPr/>
          <p:nvPr userDrawn="1"/>
        </p:nvGrpSpPr>
        <p:grpSpPr>
          <a:xfrm>
            <a:off x="0" y="0"/>
            <a:ext cx="2813162" cy="6092456"/>
            <a:chOff x="0" y="0"/>
            <a:chExt cx="2813162" cy="60924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A0A50C-B61D-8707-9B0C-55087CDC60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813162" cy="14247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F2DCB8-D714-6C9D-EE98-C43A941F0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63" y="2708465"/>
              <a:ext cx="1023563" cy="10235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E8763B-A720-348B-7FC7-BB984D88E0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81" y="4000045"/>
              <a:ext cx="1089445" cy="921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277463-6898-B576-5411-8F77F899AE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71"/>
            <a:stretch/>
          </p:blipFill>
          <p:spPr>
            <a:xfrm>
              <a:off x="39038" y="5290883"/>
              <a:ext cx="1117345" cy="8015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E89964-D4F9-A67B-2D90-ED41327EA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1" y="1883073"/>
              <a:ext cx="1077119" cy="5955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ADA282-6899-744A-7043-5675467B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41" y="850900"/>
            <a:ext cx="3932237" cy="11985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0D0C3F-061F-21C6-78A4-8A0CB549F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4700" y="987425"/>
            <a:ext cx="5500688" cy="51609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B3996-ECFC-1E07-5824-E5D9320A9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09341" y="2049462"/>
            <a:ext cx="3932237" cy="40989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F9BFC-B1E3-15BB-0F9C-DC27D1E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35F9D-5997-F671-5014-F00DE0A6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0EB15-FE0F-B006-F699-C3BCD66D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16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94E019-01E4-5129-BCEF-3826ED3A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8FB5-2129-683A-F49E-65E102129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04C6-5965-02F3-E8A0-642BDC42B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2C101-4459-4C7D-A147-99BFAE12E6B8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E250-1751-C228-14CE-EE8F14394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EA751-5238-3267-512C-0DFE9B734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17124-D387-4D31-87F1-8A60CBE756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48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5262-BA02-9CC4-B1E1-99AF51EA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B5BF6-658E-B910-D2D0-74A37C0A1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8A2A5-F66D-DA0D-85F8-444F35AC5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4F6F3-333A-4DAF-BEBE-F6EC6D0F0AE0}" type="datetimeFigureOut">
              <a:rPr lang="pl-PL" smtClean="0"/>
              <a:t>11.06.2025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84FFB-4703-87D1-D37F-AC80A27E9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A31D3-362C-2194-37F0-24C60A49C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DA988B-EC1A-4531-9955-E6475472C2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04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gunther-van-kerckhove-62aa99a6" TargetMode="External"/><Relationship Id="rId2" Type="http://schemas.openxmlformats.org/officeDocument/2006/relationships/hyperlink" Target="mailto:gunther.van.kerckhove@ocsia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9B9DB3-14F0-B3CB-88AB-FD41ACAC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95152"/>
            <a:ext cx="5869305" cy="955921"/>
          </a:xfrm>
        </p:spPr>
        <p:txBody>
          <a:bodyPr>
            <a:noAutofit/>
          </a:bodyPr>
          <a:lstStyle/>
          <a:p>
            <a:pPr algn="l"/>
            <a:r>
              <a:rPr lang="en-CH" sz="32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Exposure assessment along </a:t>
            </a:r>
            <a:r>
              <a:rPr lang="en-US" sz="32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l</a:t>
            </a:r>
            <a:r>
              <a:rPr lang="en-CH" sz="3200" dirty="0" err="1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ife</a:t>
            </a:r>
            <a:r>
              <a:rPr lang="en-CH" sz="32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cycle of nanocomposites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A544EF55-30E6-8B7B-0A06-55E4E0ED3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93307"/>
              </p:ext>
            </p:extLst>
          </p:nvPr>
        </p:nvGraphicFramePr>
        <p:xfrm>
          <a:off x="1520456" y="1329070"/>
          <a:ext cx="10503731" cy="4690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604">
                  <a:extLst>
                    <a:ext uri="{9D8B030D-6E8A-4147-A177-3AD203B41FA5}">
                      <a16:colId xmlns:a16="http://schemas.microsoft.com/office/drawing/2014/main" val="356437693"/>
                    </a:ext>
                  </a:extLst>
                </a:gridCol>
                <a:gridCol w="7583127">
                  <a:extLst>
                    <a:ext uri="{9D8B030D-6E8A-4147-A177-3AD203B41FA5}">
                      <a16:colId xmlns:a16="http://schemas.microsoft.com/office/drawing/2014/main" val="528920757"/>
                    </a:ext>
                  </a:extLst>
                </a:gridCol>
              </a:tblGrid>
              <a:tr h="1563576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Idea</a:t>
                      </a:r>
                    </a:p>
                    <a:p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H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Exposure assessment along Life Cycle of (SWCNT)-nanocomposites, supported by own initiated case studies, downstream users need to start collaborating.</a:t>
                      </a:r>
                      <a:endParaRPr lang="pl-PL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914835"/>
                  </a:ext>
                </a:extLst>
              </a:tr>
              <a:tr h="156357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l-PL" sz="2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 </a:t>
                      </a:r>
                      <a:r>
                        <a:rPr lang="pl-PL" sz="2400" b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r>
                        <a:rPr lang="pl-PL" sz="2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2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town</a:t>
                      </a:r>
                      <a:r>
                        <a:rPr lang="pl-PL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 country</a:t>
                      </a:r>
                      <a:endParaRPr lang="pl-PL" sz="2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OCSiAl Europe </a:t>
                      </a:r>
                      <a:r>
                        <a:rPr lang="en-CH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S.a.r.l</a:t>
                      </a:r>
                      <a:r>
                        <a:rPr lang="en-CH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Leudelange, Luxembourg</a:t>
                      </a:r>
                      <a:endParaRPr lang="pl-PL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091536"/>
                  </a:ext>
                </a:extLst>
              </a:tr>
              <a:tr h="1563576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Addressed</a:t>
                      </a:r>
                      <a:r>
                        <a:rPr lang="pl-P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4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r>
                        <a:rPr lang="pl-PL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(s)</a:t>
                      </a:r>
                      <a:endParaRPr lang="pl-PL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[Insert </a:t>
                      </a:r>
                      <a:r>
                        <a:rPr lang="pl-P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here</a:t>
                      </a:r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</a:t>
                      </a:r>
                      <a:r>
                        <a:rPr lang="pl-P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</a:t>
                      </a:r>
                      <a:r>
                        <a:rPr lang="pl-P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pl-P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from the list </a:t>
                      </a:r>
                      <a:r>
                        <a:rPr lang="pl-P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provided</a:t>
                      </a:r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the </a:t>
                      </a:r>
                      <a:r>
                        <a:rPr lang="pl-P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</a:t>
                      </a:r>
                      <a:r>
                        <a:rPr lang="pl-P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Calls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scope</a:t>
                      </a:r>
                      <a:r>
                        <a:rPr lang="pl-PL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pl-PL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</a:t>
                      </a:r>
                      <a:r>
                        <a:rPr lang="pl-PL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relevant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</a:t>
                      </a:r>
                      <a:r>
                        <a:rPr lang="pl-PL" sz="2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2000" b="1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topics</a:t>
                      </a:r>
                      <a:r>
                        <a:rPr lang="pl-PL" sz="20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545250"/>
                  </a:ext>
                </a:extLst>
              </a:tr>
            </a:tbl>
          </a:graphicData>
        </a:graphic>
      </p:graphicFrame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75153F2-1DBE-01C7-4C42-86D3B423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0454" y="6173912"/>
            <a:ext cx="10503733" cy="588936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pl-PL" sz="1800">
                <a:solidFill>
                  <a:srgbClr val="414DF2"/>
                </a:solidFill>
                <a:latin typeface="Arial"/>
                <a:cs typeface="Arial"/>
              </a:rPr>
              <a:t>EU INDTECH 2025 </a:t>
            </a:r>
            <a:r>
              <a:rPr lang="pl-PL" sz="1800" err="1">
                <a:solidFill>
                  <a:srgbClr val="414DF2"/>
                </a:solidFill>
                <a:latin typeface="Arial"/>
                <a:cs typeface="Arial"/>
              </a:rPr>
              <a:t>Brokerage</a:t>
            </a:r>
            <a:r>
              <a:rPr lang="pl-PL" sz="1800">
                <a:solidFill>
                  <a:srgbClr val="414DF2"/>
                </a:solidFill>
                <a:latin typeface="Arial"/>
                <a:cs typeface="Arial"/>
              </a:rPr>
              <a:t> Event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0D0C964D-A081-8B59-2087-69C69DE8058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38" y="10437"/>
            <a:ext cx="2016549" cy="109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2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 2-2">
            <a:hlinkClick r:id="" action="ppaction://media"/>
            <a:extLst>
              <a:ext uri="{FF2B5EF4-FFF2-40B4-BE49-F238E27FC236}">
                <a16:creationId xmlns:a16="http://schemas.microsoft.com/office/drawing/2014/main" id="{92358502-05EB-E8E2-9428-6EA014778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4106" y="926081"/>
            <a:ext cx="8574681" cy="48232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74FD79-568E-012B-13B4-759CF254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9190" y="6154765"/>
            <a:ext cx="10443093" cy="588936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pl-PL" sz="1800" dirty="0">
                <a:solidFill>
                  <a:srgbClr val="414DF2"/>
                </a:solidFill>
                <a:latin typeface="Arial"/>
                <a:cs typeface="Arial"/>
              </a:rPr>
              <a:t>EU INDTECH 2025 </a:t>
            </a:r>
            <a:r>
              <a:rPr lang="pl-PL" sz="1800" dirty="0" err="1">
                <a:solidFill>
                  <a:srgbClr val="414DF2"/>
                </a:solidFill>
                <a:latin typeface="Arial"/>
                <a:cs typeface="Arial"/>
              </a:rPr>
              <a:t>Brokerage</a:t>
            </a:r>
            <a:r>
              <a:rPr lang="pl-PL" sz="1800" dirty="0">
                <a:solidFill>
                  <a:srgbClr val="414DF2"/>
                </a:solidFill>
                <a:latin typeface="Arial"/>
                <a:cs typeface="Arial"/>
              </a:rPr>
              <a:t> Event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363F746-1B4F-7399-07D8-2C9DAABB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51244"/>
            <a:ext cx="5869305" cy="955921"/>
          </a:xfrm>
        </p:spPr>
        <p:txBody>
          <a:bodyPr>
            <a:noAutofit/>
          </a:bodyPr>
          <a:lstStyle/>
          <a:p>
            <a:pPr algn="l"/>
            <a:r>
              <a:rPr lang="en-CH" sz="3200" dirty="0"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OCSiAl Europe S.a.r.l.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8">
            <a:extLst>
              <a:ext uri="{FF2B5EF4-FFF2-40B4-BE49-F238E27FC236}">
                <a16:creationId xmlns:a16="http://schemas.microsoft.com/office/drawing/2014/main" id="{E2DC56F1-F5FD-798B-3EDF-37F87577BE60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6511" y="-29841"/>
            <a:ext cx="1641818" cy="955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3736427" y="17069"/>
            <a:ext cx="8202331" cy="1086931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CH" alt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xploring</a:t>
            </a:r>
            <a:r>
              <a:rPr lang="en-CH" alt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the SSbD of SWCNT nanocomposites</a:t>
            </a:r>
            <a:endParaRPr lang="fr-BE" alt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878494F-A4CE-1F55-CFE1-116A951C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1088" y="6154765"/>
            <a:ext cx="10444246" cy="588936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pl-PL" sz="1800" dirty="0">
                <a:solidFill>
                  <a:srgbClr val="414DF2"/>
                </a:solidFill>
                <a:latin typeface="Arial"/>
                <a:cs typeface="Arial"/>
              </a:rPr>
              <a:t>EU INDTECH 2025 </a:t>
            </a:r>
            <a:r>
              <a:rPr lang="pl-PL" sz="1800" dirty="0" err="1">
                <a:solidFill>
                  <a:srgbClr val="414DF2"/>
                </a:solidFill>
                <a:latin typeface="Arial"/>
                <a:cs typeface="Arial"/>
              </a:rPr>
              <a:t>Brokerage</a:t>
            </a:r>
            <a:r>
              <a:rPr lang="pl-PL" sz="1800" dirty="0">
                <a:solidFill>
                  <a:srgbClr val="414DF2"/>
                </a:solidFill>
                <a:latin typeface="Arial"/>
                <a:cs typeface="Arial"/>
              </a:rPr>
              <a:t> Event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0048B-E907-AE85-05CA-31DF41BA0E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0699" y="114299"/>
            <a:ext cx="713406" cy="713406"/>
          </a:xfrm>
          <a:prstGeom prst="rect">
            <a:avLst/>
          </a:prstGeom>
        </p:spPr>
      </p:pic>
      <p:pic>
        <p:nvPicPr>
          <p:cNvPr id="14" name="slide 3">
            <a:hlinkClick r:id="" action="ppaction://media"/>
            <a:extLst>
              <a:ext uri="{FF2B5EF4-FFF2-40B4-BE49-F238E27FC236}">
                <a16:creationId xmlns:a16="http://schemas.microsoft.com/office/drawing/2014/main" id="{DD7298F0-1D0E-C63F-7867-8AFF0B3B0B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7095" y="1005956"/>
            <a:ext cx="8403097" cy="472663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3399" y="1103719"/>
            <a:ext cx="10253921" cy="4912241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pl-PL" sz="2400" dirty="0"/>
          </a:p>
          <a:p>
            <a:pPr fontAlgn="auto">
              <a:spcAft>
                <a:spcPts val="0"/>
              </a:spcAft>
              <a:defRPr/>
            </a:pPr>
            <a:endParaRPr lang="pl-PL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12440DE-EBB9-0A05-1824-821D7182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3398" y="6154765"/>
            <a:ext cx="10253921" cy="588936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pl-PL" sz="1800" dirty="0">
                <a:solidFill>
                  <a:srgbClr val="414DF2"/>
                </a:solidFill>
                <a:latin typeface="Arial"/>
                <a:cs typeface="Arial"/>
              </a:rPr>
              <a:t>EU INDTECH 2025 </a:t>
            </a:r>
            <a:r>
              <a:rPr lang="pl-PL" sz="1800" dirty="0" err="1">
                <a:solidFill>
                  <a:srgbClr val="414DF2"/>
                </a:solidFill>
                <a:latin typeface="Arial"/>
                <a:cs typeface="Arial"/>
              </a:rPr>
              <a:t>Brokerage</a:t>
            </a:r>
            <a:r>
              <a:rPr lang="pl-PL" sz="1800" dirty="0">
                <a:solidFill>
                  <a:srgbClr val="414DF2"/>
                </a:solidFill>
                <a:latin typeface="Arial"/>
                <a:cs typeface="Arial"/>
              </a:rPr>
              <a:t> Event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BE17DA-3666-7DC2-65F4-00E0E52B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74" y="894906"/>
            <a:ext cx="9097965" cy="51337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D1C853-BE27-56AF-60A0-C64610AD2A1A}"/>
              </a:ext>
            </a:extLst>
          </p:cNvPr>
          <p:cNvSpPr txBox="1">
            <a:spLocks/>
          </p:cNvSpPr>
          <p:nvPr/>
        </p:nvSpPr>
        <p:spPr>
          <a:xfrm>
            <a:off x="3732027" y="130798"/>
            <a:ext cx="8282764" cy="79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alt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Competences</a:t>
            </a:r>
            <a:r>
              <a:rPr lang="fr-BE" alt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/ type of </a:t>
            </a:r>
            <a:r>
              <a:rPr lang="fr-BE" alt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fr-BE" alt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alt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sought</a:t>
            </a:r>
            <a:endParaRPr lang="fr-BE" alt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3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3732027" y="130798"/>
            <a:ext cx="8282764" cy="794235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BE" altLang="fr-FR" sz="3200" dirty="0">
                <a:latin typeface="Arial" panose="020B0604020202020204" pitchFamily="34" charset="0"/>
                <a:cs typeface="Arial" panose="020B0604020202020204" pitchFamily="34" charset="0"/>
              </a:rPr>
              <a:t>Contact details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912525"/>
              </p:ext>
            </p:extLst>
          </p:nvPr>
        </p:nvGraphicFramePr>
        <p:xfrm>
          <a:off x="1584252" y="1041992"/>
          <a:ext cx="8410354" cy="4644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6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5862">
                <a:tc>
                  <a:txBody>
                    <a:bodyPr/>
                    <a:lstStyle/>
                    <a:p>
                      <a:r>
                        <a:rPr lang="en-NZ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CH" sz="2400" b="0" i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Kerckhove Gunther</a:t>
                      </a:r>
                      <a:endParaRPr lang="pl-PL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63">
                <a:tc>
                  <a:txBody>
                    <a:bodyPr/>
                    <a:lstStyle/>
                    <a:p>
                      <a:r>
                        <a:rPr lang="en-NZ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Organisation</a:t>
                      </a:r>
                      <a:r>
                        <a:rPr lang="pl-PL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NZ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OCSiAl Europe S.a.r.l.</a:t>
                      </a:r>
                      <a:endParaRPr lang="en-NZ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363">
                <a:tc>
                  <a:txBody>
                    <a:bodyPr/>
                    <a:lstStyle/>
                    <a:p>
                      <a:r>
                        <a:rPr lang="en-NZ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Address</a:t>
                      </a:r>
                      <a:r>
                        <a:rPr lang="pl-PL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NZ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Leudelange, Luxembourg</a:t>
                      </a:r>
                      <a:endParaRPr lang="en-NZ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363">
                <a:tc>
                  <a:txBody>
                    <a:bodyPr/>
                    <a:lstStyle/>
                    <a:p>
                      <a:r>
                        <a:rPr lang="en-NZ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</a:t>
                      </a:r>
                      <a:r>
                        <a:rPr lang="pl-PL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NZ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+352 661 183 429 / +41 77 259 56 61</a:t>
                      </a:r>
                      <a:endParaRPr lang="en-NZ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363">
                <a:tc>
                  <a:txBody>
                    <a:bodyPr/>
                    <a:lstStyle/>
                    <a:p>
                      <a:r>
                        <a:rPr lang="en-NZ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noProof="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gunther.van.kerckhove@ocsial.com</a:t>
                      </a:r>
                      <a:endParaRPr lang="en-CH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NZ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363">
                <a:tc>
                  <a:txBody>
                    <a:bodyPr/>
                    <a:lstStyle/>
                    <a:p>
                      <a:r>
                        <a:rPr lang="en-NZ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B2Match</a:t>
                      </a:r>
                      <a:r>
                        <a:rPr lang="en-NZ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profile</a:t>
                      </a:r>
                      <a:endParaRPr lang="en-NZ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Kerckhove Gunther</a:t>
                      </a:r>
                      <a:endParaRPr lang="en-NZ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068285"/>
                  </a:ext>
                </a:extLst>
              </a:tr>
              <a:tr h="656363">
                <a:tc>
                  <a:txBody>
                    <a:bodyPr/>
                    <a:lstStyle/>
                    <a:p>
                      <a:r>
                        <a:rPr lang="en-NZ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LinkedIn/Twitter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1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/>
                        </a:rPr>
                        <a:t>www.linkedin.com/in/gunther-van-kerckhove-62aa99a6</a:t>
                      </a:r>
                      <a:endParaRPr lang="en-CH" sz="18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CH" sz="1800" b="0" i="0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9822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1F64C83-80AC-06C4-4D77-D85607733934}"/>
              </a:ext>
            </a:extLst>
          </p:cNvPr>
          <p:cNvSpPr/>
          <p:nvPr/>
        </p:nvSpPr>
        <p:spPr>
          <a:xfrm>
            <a:off x="10197865" y="1041992"/>
            <a:ext cx="1816925" cy="2375065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pl-PL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Your</a:t>
            </a: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photo</a:t>
            </a:r>
            <a:r>
              <a:rPr lang="pl-PL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0287C-C4A0-62A5-B43B-95996B13BDDC}"/>
              </a:ext>
            </a:extLst>
          </p:cNvPr>
          <p:cNvSpPr/>
          <p:nvPr/>
        </p:nvSpPr>
        <p:spPr>
          <a:xfrm>
            <a:off x="10197864" y="3708254"/>
            <a:ext cx="1816925" cy="1551437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FFADC65-24CF-9F2D-EC7B-E15BC5B1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4252" y="6154765"/>
            <a:ext cx="10430536" cy="588936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pl-PL" sz="1800">
                <a:solidFill>
                  <a:srgbClr val="414DF2"/>
                </a:solidFill>
                <a:latin typeface="Arial"/>
                <a:cs typeface="Arial"/>
              </a:rPr>
              <a:t>EU INDTECH 2025 </a:t>
            </a:r>
            <a:r>
              <a:rPr lang="pl-PL" sz="1800" err="1">
                <a:solidFill>
                  <a:srgbClr val="414DF2"/>
                </a:solidFill>
                <a:latin typeface="Arial"/>
                <a:cs typeface="Arial"/>
              </a:rPr>
              <a:t>Brokerage</a:t>
            </a:r>
            <a:r>
              <a:rPr lang="pl-PL" sz="1800">
                <a:solidFill>
                  <a:srgbClr val="414DF2"/>
                </a:solidFill>
                <a:latin typeface="Arial"/>
                <a:cs typeface="Arial"/>
              </a:rPr>
              <a:t> Event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in a black jacket&#10;&#10;AI-generated content may be incorrect.">
            <a:extLst>
              <a:ext uri="{FF2B5EF4-FFF2-40B4-BE49-F238E27FC236}">
                <a16:creationId xmlns:a16="http://schemas.microsoft.com/office/drawing/2014/main" id="{75B98533-9C2E-1873-F7A7-D35A72EC71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7626" y="1084623"/>
            <a:ext cx="1728841" cy="2318135"/>
          </a:xfrm>
          <a:prstGeom prst="rect">
            <a:avLst/>
          </a:prstGeom>
        </p:spPr>
      </p:pic>
      <p:pic>
        <p:nvPicPr>
          <p:cNvPr id="4" name="object 8">
            <a:extLst>
              <a:ext uri="{FF2B5EF4-FFF2-40B4-BE49-F238E27FC236}">
                <a16:creationId xmlns:a16="http://schemas.microsoft.com/office/drawing/2014/main" id="{E4D9A184-E975-1120-892B-535473A41C55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1620" y="3920617"/>
            <a:ext cx="1697988" cy="923512"/>
          </a:xfrm>
          <a:prstGeom prst="rect">
            <a:avLst/>
          </a:prstGeom>
        </p:spPr>
      </p:pic>
      <p:pic>
        <p:nvPicPr>
          <p:cNvPr id="10" name="Picture 9" descr="A black background with a square&#10;&#10;AI-generated content may be incorrect.">
            <a:extLst>
              <a:ext uri="{FF2B5EF4-FFF2-40B4-BE49-F238E27FC236}">
                <a16:creationId xmlns:a16="http://schemas.microsoft.com/office/drawing/2014/main" id="{3BAD2433-493E-608F-35DB-80C23E075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44" y="1785215"/>
            <a:ext cx="516808" cy="6329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</TotalTime>
  <Words>319</Words>
  <Application>Microsoft Office PowerPoint</Application>
  <PresentationFormat>Widescreen</PresentationFormat>
  <Paragraphs>42</Paragraphs>
  <Slides>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Custom Design</vt:lpstr>
      <vt:lpstr>Exposure assessment along life cycle of nanocomposites</vt:lpstr>
      <vt:lpstr>OCSiAl Europe S.a.r.l.</vt:lpstr>
      <vt:lpstr>Exploring the SSbD of SWCNT nanocomposites</vt:lpstr>
      <vt:lpstr>PowerPoint Presentation</vt:lpstr>
      <vt:lpstr>Contact details</vt:lpstr>
    </vt:vector>
  </TitlesOfParts>
  <Company>NCBR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Jaroslaw Piekarski</dc:creator>
  <cp:lastModifiedBy>Gunther Van Kerckhove</cp:lastModifiedBy>
  <cp:revision>22</cp:revision>
  <dcterms:created xsi:type="dcterms:W3CDTF">2025-04-12T19:48:08Z</dcterms:created>
  <dcterms:modified xsi:type="dcterms:W3CDTF">2025-06-11T14:40:47Z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e939cc-945f-447d-b5c0-f5a8e3aaa77b_Enabled">
    <vt:lpwstr>true</vt:lpwstr>
  </property>
  <property fmtid="{D5CDD505-2E9C-101B-9397-08002B2CF9AE}" pid="3" name="MSIP_Label_91e939cc-945f-447d-b5c0-f5a8e3aaa77b_SetDate">
    <vt:lpwstr>2025-04-12T20:39:28Z</vt:lpwstr>
  </property>
  <property fmtid="{D5CDD505-2E9C-101B-9397-08002B2CF9AE}" pid="4" name="MSIP_Label_91e939cc-945f-447d-b5c0-f5a8e3aaa77b_Method">
    <vt:lpwstr>Privileged</vt:lpwstr>
  </property>
  <property fmtid="{D5CDD505-2E9C-101B-9397-08002B2CF9AE}" pid="5" name="MSIP_Label_91e939cc-945f-447d-b5c0-f5a8e3aaa77b_Name">
    <vt:lpwstr>K1 - Publiczna bez oznakowania</vt:lpwstr>
  </property>
  <property fmtid="{D5CDD505-2E9C-101B-9397-08002B2CF9AE}" pid="6" name="MSIP_Label_91e939cc-945f-447d-b5c0-f5a8e3aaa77b_SiteId">
    <vt:lpwstr>114511be-be5b-44a7-b2ab-a51e832dea9d</vt:lpwstr>
  </property>
  <property fmtid="{D5CDD505-2E9C-101B-9397-08002B2CF9AE}" pid="7" name="MSIP_Label_91e939cc-945f-447d-b5c0-f5a8e3aaa77b_ActionId">
    <vt:lpwstr>664a3ea2-6e8d-44c8-842d-7f53fbf2889e</vt:lpwstr>
  </property>
  <property fmtid="{D5CDD505-2E9C-101B-9397-08002B2CF9AE}" pid="8" name="MSIP_Label_91e939cc-945f-447d-b5c0-f5a8e3aaa77b_ContentBits">
    <vt:lpwstr>0</vt:lpwstr>
  </property>
  <property fmtid="{D5CDD505-2E9C-101B-9397-08002B2CF9AE}" pid="9" name="MSIP_Label_91e939cc-945f-447d-b5c0-f5a8e3aaa77b_Tag">
    <vt:lpwstr>10, 0, 1, 1</vt:lpwstr>
  </property>
</Properties>
</file>