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Poppins"/>
      <p:regular r:id="rId39"/>
      <p:bold r:id="rId40"/>
      <p:italic r:id="rId41"/>
      <p:boldItalic r:id="rId42"/>
    </p:embeddedFont>
    <p:embeddedFont>
      <p:font typeface="Quattrocento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98">
          <p15:clr>
            <a:srgbClr val="A4A3A4"/>
          </p15:clr>
        </p15:guide>
        <p15:guide id="2" pos="35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98" orient="horz"/>
        <p:guide pos="35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bold.fntdata"/><Relationship Id="rId20" Type="http://schemas.openxmlformats.org/officeDocument/2006/relationships/slide" Target="slides/slide15.xml"/><Relationship Id="rId42" Type="http://schemas.openxmlformats.org/officeDocument/2006/relationships/font" Target="fonts/Poppins-boldItalic.fntdata"/><Relationship Id="rId41" Type="http://schemas.openxmlformats.org/officeDocument/2006/relationships/font" Target="fonts/Poppins-italic.fntdata"/><Relationship Id="rId22" Type="http://schemas.openxmlformats.org/officeDocument/2006/relationships/slide" Target="slides/slide17.xml"/><Relationship Id="rId44" Type="http://schemas.openxmlformats.org/officeDocument/2006/relationships/font" Target="fonts/QuattrocentoSans-bold.fntdata"/><Relationship Id="rId21" Type="http://schemas.openxmlformats.org/officeDocument/2006/relationships/slide" Target="slides/slide16.xml"/><Relationship Id="rId43" Type="http://schemas.openxmlformats.org/officeDocument/2006/relationships/font" Target="fonts/QuattrocentoSans-regular.fntdata"/><Relationship Id="rId24" Type="http://schemas.openxmlformats.org/officeDocument/2006/relationships/slide" Target="slides/slide19.xml"/><Relationship Id="rId46" Type="http://schemas.openxmlformats.org/officeDocument/2006/relationships/font" Target="fonts/QuattrocentoSans-boldItalic.fntdata"/><Relationship Id="rId23" Type="http://schemas.openxmlformats.org/officeDocument/2006/relationships/slide" Target="slides/slide18.xml"/><Relationship Id="rId45" Type="http://schemas.openxmlformats.org/officeDocument/2006/relationships/font" Target="fonts/Quattrocento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39" Type="http://schemas.openxmlformats.org/officeDocument/2006/relationships/font" Target="fonts/Poppins-regular.fntdata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92f7a46fd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92f7a46fd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92f7a46f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392f7a46f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92f7a46fd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92f7a46fd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92f7a46fd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392f7a46fd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92f7a46fd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392f7a46fd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298faf4df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298faf4df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92f7a46fd_0_8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392f7a46fd_0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92f7a46fd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392f7a46fd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f7c709cc40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f7c709cc40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92f7a46fd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g3392f7a46fd_0_5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a00bceb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9a00bceb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f7c709cc40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f7c709cc40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92f7a46fd_0_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392f7a46fd_0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92f7a46f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392f7a46f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92f7a46fd_0_7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92f7a46fd_0_7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92f7a46f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92f7a46f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92f7a46fd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392f7a46fd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92f7a46fd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392f7a46fd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92f7a46fd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392f7a46fd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92f7a46fd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92f7a46fd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77" name="Google Shape;7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nders">
  <p:cSld name="Founders">
    <p:bg>
      <p:bgPr>
        <a:solidFill>
          <a:srgbClr val="F7F7F7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629841" y="495300"/>
            <a:ext cx="33612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02" name="Google Shape;102;p13"/>
          <p:cNvSpPr/>
          <p:nvPr>
            <p:ph idx="2" type="pic"/>
          </p:nvPr>
        </p:nvSpPr>
        <p:spPr>
          <a:xfrm>
            <a:off x="1060237" y="1430440"/>
            <a:ext cx="1191300" cy="1191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3" name="Google Shape;103;p13"/>
          <p:cNvSpPr/>
          <p:nvPr>
            <p:ph idx="3" type="pic"/>
          </p:nvPr>
        </p:nvSpPr>
        <p:spPr>
          <a:xfrm>
            <a:off x="3977609" y="1430440"/>
            <a:ext cx="1191300" cy="1191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" name="Google Shape;104;p13"/>
          <p:cNvSpPr/>
          <p:nvPr>
            <p:ph idx="4" type="pic"/>
          </p:nvPr>
        </p:nvSpPr>
        <p:spPr>
          <a:xfrm>
            <a:off x="6894980" y="1430440"/>
            <a:ext cx="1191300" cy="11913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 rot="5400000">
            <a:off x="4841125" y="5700"/>
            <a:ext cx="4298100" cy="4286700"/>
          </a:xfrm>
          <a:prstGeom prst="diagStripe">
            <a:avLst>
              <a:gd fmla="val 0" name="adj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24" name="Google Shape;24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39" name="Google Shape;39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" name="Google Shape;41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5" name="Google Shape;45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4406400" y="0"/>
            <a:ext cx="4737600" cy="4735092"/>
            <a:chOff x="4406400" y="0"/>
            <a:chExt cx="4737600" cy="4735092"/>
          </a:xfrm>
        </p:grpSpPr>
        <p:sp>
          <p:nvSpPr>
            <p:cNvPr id="52" name="Google Shape;52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3" name="Google Shape;6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71" name="Google Shape;7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5" Type="http://schemas.openxmlformats.org/officeDocument/2006/relationships/image" Target="../media/image21.jpg"/><Relationship Id="rId6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Relationship Id="rId5" Type="http://schemas.openxmlformats.org/officeDocument/2006/relationships/image" Target="../media/image22.jpg"/><Relationship Id="rId6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4" Type="http://schemas.openxmlformats.org/officeDocument/2006/relationships/image" Target="../media/image33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35.gif"/><Relationship Id="rId8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40.png"/><Relationship Id="rId5" Type="http://schemas.openxmlformats.org/officeDocument/2006/relationships/hyperlink" Target="mailto:jeremy@legalpythia.co.u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13.jp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024" y="430351"/>
            <a:ext cx="4483000" cy="26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719550" y="3232550"/>
            <a:ext cx="77049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3400">
                <a:latin typeface="Poppins"/>
                <a:ea typeface="Poppins"/>
                <a:cs typeface="Poppins"/>
                <a:sym typeface="Poppins"/>
              </a:rPr>
              <a:t>Explainable AI for Better Informed Decisions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383125" y="14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Feasibility</a:t>
            </a: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34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280300" y="1301650"/>
            <a:ext cx="51201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b="1" lang="de" sz="2000">
                <a:latin typeface="Poppins"/>
                <a:ea typeface="Poppins"/>
                <a:cs typeface="Poppins"/>
                <a:sym typeface="Poppins"/>
              </a:rPr>
              <a:t>Proven Explainable AI</a:t>
            </a:r>
            <a:r>
              <a:rPr lang="de" sz="2000">
                <a:latin typeface="Poppins"/>
                <a:ea typeface="Poppins"/>
                <a:cs typeface="Poppins"/>
                <a:sym typeface="Poppins"/>
              </a:rPr>
              <a:t>. 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de" sz="2000">
                <a:latin typeface="Poppins"/>
                <a:ea typeface="Poppins"/>
                <a:cs typeface="Poppins"/>
                <a:sym typeface="Poppins"/>
              </a:rPr>
              <a:t>Operational in </a:t>
            </a:r>
            <a:r>
              <a:rPr b="1" lang="de" sz="2000">
                <a:latin typeface="Poppins"/>
                <a:ea typeface="Poppins"/>
                <a:cs typeface="Poppins"/>
                <a:sym typeface="Poppins"/>
              </a:rPr>
              <a:t>Germany, USA, India, etc. 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b="1" lang="de" sz="2000">
                <a:latin typeface="Poppins"/>
                <a:ea typeface="Poppins"/>
                <a:cs typeface="Poppins"/>
                <a:sym typeface="Poppins"/>
              </a:rPr>
              <a:t>Easy integration</a:t>
            </a:r>
            <a:r>
              <a:rPr lang="de" sz="2000">
                <a:latin typeface="Poppins"/>
                <a:ea typeface="Poppins"/>
                <a:cs typeface="Poppins"/>
                <a:sym typeface="Poppins"/>
              </a:rPr>
              <a:t> into </a:t>
            </a:r>
            <a:r>
              <a:rPr b="1" lang="de" sz="2000">
                <a:latin typeface="Poppins"/>
                <a:ea typeface="Poppins"/>
                <a:cs typeface="Poppins"/>
                <a:sym typeface="Poppins"/>
              </a:rPr>
              <a:t>existing solutions. 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525" y="720012"/>
            <a:ext cx="1572325" cy="149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6925" y="3647700"/>
            <a:ext cx="3252574" cy="8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2925" y="2428825"/>
            <a:ext cx="3047527" cy="9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/>
        </p:nvSpPr>
        <p:spPr>
          <a:xfrm>
            <a:off x="350225" y="187850"/>
            <a:ext cx="8274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400">
                <a:latin typeface="Poppins"/>
                <a:ea typeface="Poppins"/>
                <a:cs typeface="Poppins"/>
                <a:sym typeface="Poppins"/>
              </a:rPr>
              <a:t>Already in Use</a:t>
            </a:r>
            <a:r>
              <a:rPr b="1" lang="de" sz="3400"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3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550" y="1029825"/>
            <a:ext cx="2734651" cy="14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1225" y="2734000"/>
            <a:ext cx="4174201" cy="215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500" y="3059351"/>
            <a:ext cx="3821725" cy="192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1189" y="1133374"/>
            <a:ext cx="3048435" cy="180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title"/>
          </p:nvPr>
        </p:nvSpPr>
        <p:spPr>
          <a:xfrm>
            <a:off x="383125" y="14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Benefits for Zusa</a:t>
            </a:r>
            <a:endParaRPr b="1" sz="34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338575" y="1490350"/>
            <a:ext cx="5120100" cy="29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"/>
              <a:buChar char="●"/>
            </a:pPr>
            <a:r>
              <a:rPr b="1" lang="de" sz="2100">
                <a:latin typeface="Poppins"/>
                <a:ea typeface="Poppins"/>
                <a:cs typeface="Poppins"/>
                <a:sym typeface="Poppins"/>
              </a:rPr>
              <a:t>Global</a:t>
            </a:r>
            <a:r>
              <a:rPr lang="de" sz="2100">
                <a:latin typeface="Poppins"/>
                <a:ea typeface="Poppins"/>
                <a:cs typeface="Poppins"/>
                <a:sym typeface="Poppins"/>
              </a:rPr>
              <a:t> data coverage. 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"/>
              <a:buChar char="●"/>
            </a:pPr>
            <a:r>
              <a:rPr b="1" lang="de" sz="2100">
                <a:latin typeface="Poppins"/>
                <a:ea typeface="Poppins"/>
                <a:cs typeface="Poppins"/>
                <a:sym typeface="Poppins"/>
              </a:rPr>
              <a:t>Web Scraping </a:t>
            </a:r>
            <a:r>
              <a:rPr lang="de" sz="2100"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de" sz="2100">
                <a:latin typeface="Poppins"/>
                <a:ea typeface="Poppins"/>
                <a:cs typeface="Poppins"/>
                <a:sym typeface="Poppins"/>
              </a:rPr>
              <a:t>xpertise. 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"/>
              <a:buChar char="●"/>
            </a:pPr>
            <a:r>
              <a:rPr b="1" lang="de" sz="2100">
                <a:latin typeface="Poppins"/>
                <a:ea typeface="Poppins"/>
                <a:cs typeface="Poppins"/>
                <a:sym typeface="Poppins"/>
              </a:rPr>
              <a:t>Scalable</a:t>
            </a:r>
            <a:r>
              <a:rPr lang="de" sz="2100">
                <a:latin typeface="Poppins"/>
                <a:ea typeface="Poppins"/>
                <a:cs typeface="Poppins"/>
                <a:sym typeface="Poppins"/>
              </a:rPr>
              <a:t> solution. 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988" y="1326113"/>
            <a:ext cx="2783275" cy="84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025" y="2434350"/>
            <a:ext cx="2255300" cy="22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311700" y="264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Business Modell </a:t>
            </a:r>
            <a:endParaRPr b="1" sz="34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934050" y="1124075"/>
            <a:ext cx="7986300" cy="4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"/>
              <a:buChar char="●"/>
            </a:pPr>
            <a:r>
              <a:rPr lang="de" sz="2100">
                <a:latin typeface="Poppins"/>
                <a:ea typeface="Poppins"/>
                <a:cs typeface="Poppins"/>
                <a:sym typeface="Poppins"/>
              </a:rPr>
              <a:t>Subscription Model:</a:t>
            </a:r>
            <a:r>
              <a:rPr b="1" lang="de" sz="2100">
                <a:latin typeface="Poppins"/>
                <a:ea typeface="Poppins"/>
                <a:cs typeface="Poppins"/>
                <a:sym typeface="Poppins"/>
              </a:rPr>
              <a:t> €2,000/month</a:t>
            </a:r>
            <a:r>
              <a:rPr lang="de" sz="2100">
                <a:latin typeface="Poppins"/>
                <a:ea typeface="Poppins"/>
                <a:cs typeface="Poppins"/>
                <a:sym typeface="Poppins"/>
              </a:rPr>
              <a:t> for up to </a:t>
            </a:r>
            <a:r>
              <a:rPr b="1" lang="de" sz="2100">
                <a:latin typeface="Poppins"/>
                <a:ea typeface="Poppins"/>
                <a:cs typeface="Poppins"/>
                <a:sym typeface="Poppins"/>
              </a:rPr>
              <a:t>100 brands.</a:t>
            </a:r>
            <a:endParaRPr b="1"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de" sz="2100">
                <a:latin typeface="Poppins"/>
                <a:ea typeface="Poppins"/>
                <a:cs typeface="Poppins"/>
                <a:sym typeface="Poppins"/>
              </a:rPr>
              <a:t>Pay-Per-Use Model: </a:t>
            </a:r>
            <a:r>
              <a:rPr b="1" lang="de" sz="2100">
                <a:latin typeface="Poppins"/>
                <a:ea typeface="Poppins"/>
                <a:cs typeface="Poppins"/>
                <a:sym typeface="Poppins"/>
              </a:rPr>
              <a:t>€10/product</a:t>
            </a:r>
            <a:r>
              <a:rPr lang="de" sz="2100">
                <a:latin typeface="Poppins"/>
                <a:ea typeface="Poppins"/>
                <a:cs typeface="Poppins"/>
                <a:sym typeface="Poppins"/>
              </a:rPr>
              <a:t> or</a:t>
            </a:r>
            <a:r>
              <a:rPr b="1" lang="de" sz="2100">
                <a:latin typeface="Poppins"/>
                <a:ea typeface="Poppins"/>
                <a:cs typeface="Poppins"/>
                <a:sym typeface="Poppins"/>
              </a:rPr>
              <a:t> €500/brand.</a:t>
            </a:r>
            <a:endParaRPr b="1"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de" sz="2100">
                <a:latin typeface="Poppins"/>
                <a:ea typeface="Poppins"/>
                <a:cs typeface="Poppins"/>
                <a:sym typeface="Poppins"/>
              </a:rPr>
              <a:t>Custom Integration:</a:t>
            </a:r>
            <a:r>
              <a:rPr b="1" lang="de" sz="2100">
                <a:latin typeface="Poppins"/>
                <a:ea typeface="Poppins"/>
                <a:cs typeface="Poppins"/>
                <a:sym typeface="Poppins"/>
              </a:rPr>
              <a:t> One-time </a:t>
            </a:r>
            <a:r>
              <a:rPr lang="de" sz="2100">
                <a:latin typeface="Poppins"/>
                <a:ea typeface="Poppins"/>
                <a:cs typeface="Poppins"/>
                <a:sym typeface="Poppins"/>
              </a:rPr>
              <a:t>setup fee of </a:t>
            </a:r>
            <a:r>
              <a:rPr b="1" lang="de" sz="2100">
                <a:latin typeface="Poppins"/>
                <a:ea typeface="Poppins"/>
                <a:cs typeface="Poppins"/>
                <a:sym typeface="Poppins"/>
              </a:rPr>
              <a:t>€10,000.</a:t>
            </a:r>
            <a:endParaRPr b="1"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311700" y="219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Roadmap</a:t>
            </a:r>
            <a:endParaRPr b="1" sz="34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450" y="791700"/>
            <a:ext cx="4930475" cy="42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3026" y="1688975"/>
            <a:ext cx="2324873" cy="9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3024" y="3345450"/>
            <a:ext cx="1748574" cy="116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3375" y="1150238"/>
            <a:ext cx="520065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383125" y="14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MVP Phase</a:t>
            </a: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3 Months</a:t>
            </a:r>
            <a:endParaRPr sz="34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375" y="1485763"/>
            <a:ext cx="3800299" cy="25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 txBox="1"/>
          <p:nvPr/>
        </p:nvSpPr>
        <p:spPr>
          <a:xfrm>
            <a:off x="383125" y="1407050"/>
            <a:ext cx="47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de" sz="2000">
                <a:latin typeface="Poppins"/>
                <a:ea typeface="Poppins"/>
                <a:cs typeface="Poppins"/>
                <a:sym typeface="Poppins"/>
              </a:rPr>
              <a:t>AI Development</a:t>
            </a:r>
            <a:r>
              <a:rPr b="1" lang="de" sz="2000">
                <a:latin typeface="Poppins"/>
                <a:ea typeface="Poppins"/>
                <a:cs typeface="Poppins"/>
                <a:sym typeface="Poppins"/>
              </a:rPr>
              <a:t> (€20,000).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"/>
              <a:buChar char="●"/>
            </a:pPr>
            <a:r>
              <a:rPr lang="de" sz="2100">
                <a:latin typeface="Poppins"/>
                <a:ea typeface="Poppins"/>
                <a:cs typeface="Poppins"/>
                <a:sym typeface="Poppins"/>
              </a:rPr>
              <a:t>Data Integration</a:t>
            </a:r>
            <a:r>
              <a:rPr b="1" lang="de" sz="2100">
                <a:latin typeface="Poppins"/>
                <a:ea typeface="Poppins"/>
                <a:cs typeface="Poppins"/>
                <a:sym typeface="Poppins"/>
              </a:rPr>
              <a:t> (€15,000).</a:t>
            </a:r>
            <a:endParaRPr b="1"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oppins"/>
              <a:buChar char="●"/>
            </a:pPr>
            <a:r>
              <a:rPr lang="de" sz="2100">
                <a:latin typeface="Poppins"/>
                <a:ea typeface="Poppins"/>
                <a:cs typeface="Poppins"/>
                <a:sym typeface="Poppins"/>
              </a:rPr>
              <a:t>Testing &amp; Validation</a:t>
            </a:r>
            <a:r>
              <a:rPr b="1" lang="de" sz="2100">
                <a:latin typeface="Poppins"/>
                <a:ea typeface="Poppins"/>
                <a:cs typeface="Poppins"/>
                <a:sym typeface="Poppins"/>
              </a:rPr>
              <a:t> (€15,000).</a:t>
            </a:r>
            <a:endParaRPr b="1"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>
            <a:off x="311700" y="345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Ideal Outcome</a:t>
            </a: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34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550" y="875100"/>
            <a:ext cx="6706364" cy="41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1675" y="1203713"/>
            <a:ext cx="520065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/>
        </p:nvSpPr>
        <p:spPr>
          <a:xfrm>
            <a:off x="488650" y="466050"/>
            <a:ext cx="8274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400">
                <a:latin typeface="Poppins"/>
                <a:ea typeface="Poppins"/>
                <a:cs typeface="Poppins"/>
                <a:sym typeface="Poppins"/>
              </a:rPr>
              <a:t>Competitors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625" y="1174050"/>
            <a:ext cx="3143826" cy="17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200" y="3290200"/>
            <a:ext cx="4201926" cy="11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1000" y="1238200"/>
            <a:ext cx="3493149" cy="17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6176" y="2999812"/>
            <a:ext cx="3542793" cy="173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>
            <p:ph type="title"/>
          </p:nvPr>
        </p:nvSpPr>
        <p:spPr>
          <a:xfrm>
            <a:off x="393825" y="278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Legal-Pythia´s Advantage </a:t>
            </a:r>
            <a:r>
              <a:rPr b="1"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34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6" name="Google Shape;2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500" y="851000"/>
            <a:ext cx="7092975" cy="42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1675" y="1160938"/>
            <a:ext cx="520065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>
            <p:ph idx="4294967295" type="body"/>
          </p:nvPr>
        </p:nvSpPr>
        <p:spPr>
          <a:xfrm>
            <a:off x="1083008" y="200400"/>
            <a:ext cx="6978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de" sz="39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" sz="3400">
                <a:latin typeface="Poppins"/>
                <a:ea typeface="Poppins"/>
                <a:cs typeface="Poppins"/>
                <a:sym typeface="Poppins"/>
              </a:rPr>
              <a:t>Legal-Pythia Team</a:t>
            </a:r>
            <a:r>
              <a:rPr lang="de" sz="3400">
                <a:solidFill>
                  <a:schemeClr val="accent1"/>
                </a:solidFill>
              </a:rPr>
              <a:t> </a:t>
            </a:r>
            <a:endParaRPr sz="34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245250" y="3327806"/>
            <a:ext cx="27015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de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Jeremy Bormann</a:t>
            </a:r>
            <a:br>
              <a:rPr i="0" lang="de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0" lang="de" sz="19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CEO</a:t>
            </a:r>
            <a:endParaRPr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3296550" y="3327800"/>
            <a:ext cx="23961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de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Otmane Cherradi</a:t>
            </a:r>
            <a:br>
              <a:rPr i="0" lang="de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de" sz="1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Technical Lead</a:t>
            </a:r>
            <a:endParaRPr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5" name="Google Shape;2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445" y="1334050"/>
            <a:ext cx="1518305" cy="17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624" y="1334052"/>
            <a:ext cx="1486750" cy="17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/>
          <p:nvPr/>
        </p:nvSpPr>
        <p:spPr>
          <a:xfrm>
            <a:off x="6042450" y="3327800"/>
            <a:ext cx="28563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de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Gayani Nanayakkara</a:t>
            </a:r>
            <a:br>
              <a:rPr i="0" lang="de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de" sz="1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AI</a:t>
            </a:r>
            <a:r>
              <a:rPr b="1" i="0" lang="de" sz="19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de" sz="1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Scientist</a:t>
            </a:r>
            <a:endParaRPr i="0" sz="19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8" name="Google Shape;24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6692" y="1334050"/>
            <a:ext cx="1347808" cy="17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 txBox="1"/>
          <p:nvPr>
            <p:ph idx="4294967295" type="body"/>
          </p:nvPr>
        </p:nvSpPr>
        <p:spPr>
          <a:xfrm>
            <a:off x="1185883" y="385350"/>
            <a:ext cx="69780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de" sz="3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Legal-Pythia Team</a:t>
            </a:r>
            <a:r>
              <a:rPr lang="de" sz="3400">
                <a:solidFill>
                  <a:srgbClr val="000000"/>
                </a:solidFill>
              </a:rPr>
              <a:t> </a:t>
            </a:r>
            <a:endParaRPr sz="34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50" name="Google Shape;25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900" y="3750274"/>
            <a:ext cx="2121923" cy="14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3875" y="4087324"/>
            <a:ext cx="1973651" cy="7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41900" y="4250350"/>
            <a:ext cx="2057399" cy="3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285750" y="285425"/>
            <a:ext cx="8572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" sz="3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Zusa’s Current Challenge</a:t>
            </a:r>
            <a:endParaRPr sz="3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478225" y="1274475"/>
            <a:ext cx="41328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b="1" lang="de" sz="2000">
                <a:latin typeface="Poppins"/>
                <a:ea typeface="Poppins"/>
                <a:cs typeface="Poppins"/>
                <a:sym typeface="Poppins"/>
              </a:rPr>
              <a:t>Limited, poor quality</a:t>
            </a:r>
            <a:r>
              <a:rPr lang="de" sz="2000">
                <a:latin typeface="Poppins"/>
                <a:ea typeface="Poppins"/>
                <a:cs typeface="Poppins"/>
                <a:sym typeface="Poppins"/>
              </a:rPr>
              <a:t> data. 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b="1" lang="de" sz="2000">
                <a:latin typeface="Poppins"/>
                <a:ea typeface="Poppins"/>
                <a:cs typeface="Poppins"/>
                <a:sym typeface="Poppins"/>
              </a:rPr>
              <a:t>€10,000–€50,000</a:t>
            </a:r>
            <a:r>
              <a:rPr lang="de" sz="2000">
                <a:latin typeface="Poppins"/>
                <a:ea typeface="Poppins"/>
                <a:cs typeface="Poppins"/>
                <a:sym typeface="Poppins"/>
              </a:rPr>
              <a:t> lost annually. 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b="1" lang="de" sz="2000">
                <a:latin typeface="Poppins"/>
                <a:ea typeface="Poppins"/>
                <a:cs typeface="Poppins"/>
                <a:sym typeface="Poppins"/>
              </a:rPr>
              <a:t>65% decrease</a:t>
            </a:r>
            <a:r>
              <a:rPr lang="de" sz="2000">
                <a:latin typeface="Poppins"/>
                <a:ea typeface="Poppins"/>
                <a:cs typeface="Poppins"/>
                <a:sym typeface="Poppins"/>
              </a:rPr>
              <a:t> in consumer trust. 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625" y="1392100"/>
            <a:ext cx="4033400" cy="25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type="title"/>
          </p:nvPr>
        </p:nvSpPr>
        <p:spPr>
          <a:xfrm>
            <a:off x="383125" y="14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Overview </a:t>
            </a:r>
            <a:endParaRPr b="1" sz="34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893075" y="1035925"/>
            <a:ext cx="7674600" cy="4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oppins"/>
              <a:buChar char="●"/>
            </a:pPr>
            <a:r>
              <a:rPr lang="de" sz="2300">
                <a:latin typeface="Poppins"/>
                <a:ea typeface="Poppins"/>
                <a:cs typeface="Poppins"/>
                <a:sym typeface="Poppins"/>
              </a:rPr>
              <a:t>Based in </a:t>
            </a:r>
            <a:r>
              <a:rPr b="1" lang="de" sz="2300">
                <a:latin typeface="Poppins"/>
                <a:ea typeface="Poppins"/>
                <a:cs typeface="Poppins"/>
                <a:sym typeface="Poppins"/>
              </a:rPr>
              <a:t>Glasgow, in the UK. </a:t>
            </a:r>
            <a:endParaRPr b="1" sz="23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Poppins"/>
              <a:ea typeface="Poppins"/>
              <a:cs typeface="Poppins"/>
              <a:sym typeface="Poppins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oppins"/>
              <a:buChar char="●"/>
            </a:pPr>
            <a:r>
              <a:rPr b="1" lang="de" sz="2300">
                <a:latin typeface="Poppins"/>
                <a:ea typeface="Poppins"/>
                <a:cs typeface="Poppins"/>
                <a:sym typeface="Poppins"/>
              </a:rPr>
              <a:t>Explainable AI to d</a:t>
            </a:r>
            <a:r>
              <a:rPr b="1" lang="de" sz="2300">
                <a:latin typeface="Poppins"/>
                <a:ea typeface="Poppins"/>
                <a:cs typeface="Poppins"/>
                <a:sym typeface="Poppins"/>
              </a:rPr>
              <a:t>etect fraud</a:t>
            </a:r>
            <a:r>
              <a:rPr lang="de" sz="2300">
                <a:latin typeface="Poppins"/>
                <a:ea typeface="Poppins"/>
                <a:cs typeface="Poppins"/>
                <a:sym typeface="Poppins"/>
              </a:rPr>
              <a:t> in financial documents, </a:t>
            </a:r>
            <a:r>
              <a:rPr b="1" lang="de" sz="2300">
                <a:latin typeface="Poppins"/>
                <a:ea typeface="Poppins"/>
                <a:cs typeface="Poppins"/>
                <a:sym typeface="Poppins"/>
              </a:rPr>
              <a:t>datasets. </a:t>
            </a:r>
            <a:endParaRPr b="1" sz="23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Poppins"/>
              <a:ea typeface="Poppins"/>
              <a:cs typeface="Poppins"/>
              <a:sym typeface="Poppins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oppins"/>
              <a:buChar char="●"/>
            </a:pPr>
            <a:r>
              <a:rPr b="1" lang="de" sz="2300">
                <a:latin typeface="Poppins"/>
                <a:ea typeface="Poppins"/>
                <a:cs typeface="Poppins"/>
                <a:sym typeface="Poppins"/>
              </a:rPr>
              <a:t>35</a:t>
            </a:r>
            <a:r>
              <a:rPr b="1" lang="de" sz="2300">
                <a:latin typeface="Poppins"/>
                <a:ea typeface="Poppins"/>
                <a:cs typeface="Poppins"/>
                <a:sym typeface="Poppins"/>
              </a:rPr>
              <a:t> people, </a:t>
            </a:r>
            <a:r>
              <a:rPr lang="de" sz="2300">
                <a:latin typeface="Poppins"/>
                <a:ea typeface="Poppins"/>
                <a:cs typeface="Poppins"/>
                <a:sym typeface="Poppins"/>
              </a:rPr>
              <a:t>expertise in</a:t>
            </a:r>
            <a:r>
              <a:rPr b="1" lang="de" sz="2300">
                <a:latin typeface="Poppins"/>
                <a:ea typeface="Poppins"/>
                <a:cs typeface="Poppins"/>
                <a:sym typeface="Poppins"/>
              </a:rPr>
              <a:t> AI, Law, Business</a:t>
            </a:r>
            <a:r>
              <a:rPr lang="de" sz="2300">
                <a:latin typeface="Poppins"/>
                <a:ea typeface="Poppins"/>
                <a:cs typeface="Poppins"/>
                <a:sym typeface="Poppins"/>
              </a:rPr>
              <a:t> &amp; </a:t>
            </a:r>
            <a:r>
              <a:rPr b="1" lang="de" sz="2300">
                <a:latin typeface="Poppins"/>
                <a:ea typeface="Poppins"/>
                <a:cs typeface="Poppins"/>
                <a:sym typeface="Poppins"/>
              </a:rPr>
              <a:t>Software Engineering.</a:t>
            </a:r>
            <a:endParaRPr b="1" sz="23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>
            <p:ph type="title"/>
          </p:nvPr>
        </p:nvSpPr>
        <p:spPr>
          <a:xfrm>
            <a:off x="429325" y="460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Let's</a:t>
            </a: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build a Sustainable Future</a:t>
            </a:r>
            <a:r>
              <a:rPr lang="de" sz="3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b="1" sz="342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34"/>
          <p:cNvSpPr txBox="1"/>
          <p:nvPr/>
        </p:nvSpPr>
        <p:spPr>
          <a:xfrm>
            <a:off x="752400" y="1724425"/>
            <a:ext cx="4455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>
                <a:latin typeface="Poppins"/>
                <a:ea typeface="Poppins"/>
                <a:cs typeface="Poppins"/>
                <a:sym typeface="Poppins"/>
              </a:rPr>
              <a:t>Try out </a:t>
            </a:r>
            <a:r>
              <a:rPr b="1" lang="de" sz="2600">
                <a:latin typeface="Poppins"/>
                <a:ea typeface="Poppins"/>
                <a:cs typeface="Poppins"/>
                <a:sym typeface="Poppins"/>
              </a:rPr>
              <a:t>our software </a:t>
            </a:r>
            <a:r>
              <a:rPr lang="de" sz="2600">
                <a:latin typeface="Poppins"/>
                <a:ea typeface="Poppins"/>
                <a:cs typeface="Poppins"/>
                <a:sym typeface="Poppins"/>
              </a:rPr>
              <a:t>by doing a</a:t>
            </a:r>
            <a:r>
              <a:rPr b="1" lang="de" sz="2600">
                <a:latin typeface="Poppins"/>
                <a:ea typeface="Poppins"/>
                <a:cs typeface="Poppins"/>
                <a:sym typeface="Poppins"/>
              </a:rPr>
              <a:t> Proof of Concept </a:t>
            </a:r>
            <a:r>
              <a:rPr lang="de" sz="2600">
                <a:latin typeface="Poppins"/>
                <a:ea typeface="Poppins"/>
                <a:cs typeface="Poppins"/>
                <a:sym typeface="Poppins"/>
              </a:rPr>
              <a:t>with us!  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5" name="Google Shape;2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475" y="1164162"/>
            <a:ext cx="2511052" cy="147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950" y="2994838"/>
            <a:ext cx="1292175" cy="12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/>
          <p:nvPr>
            <p:ph idx="4294967295" type="ctrTitle"/>
          </p:nvPr>
        </p:nvSpPr>
        <p:spPr>
          <a:xfrm>
            <a:off x="311700" y="2994850"/>
            <a:ext cx="5017500" cy="19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82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de" sz="1620">
                <a:solidFill>
                  <a:srgbClr val="0000FF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jeremy@legalpythia.co.uk</a:t>
            </a:r>
            <a:r>
              <a:rPr b="1" lang="de" sz="162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162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de" sz="162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+4915781096991 </a:t>
            </a:r>
            <a:endParaRPr b="1" sz="162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375" y="759225"/>
            <a:ext cx="7807500" cy="43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232275" y="495725"/>
            <a:ext cx="8572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400">
                <a:latin typeface="Poppins"/>
                <a:ea typeface="Poppins"/>
                <a:cs typeface="Poppins"/>
                <a:sym typeface="Poppins"/>
              </a:rPr>
              <a:t>The Opportunity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1675" y="1203713"/>
            <a:ext cx="520065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600" y="1778363"/>
            <a:ext cx="3024701" cy="21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050" y="1141975"/>
            <a:ext cx="4036825" cy="341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242975" y="519525"/>
            <a:ext cx="8572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400">
                <a:latin typeface="Poppins"/>
                <a:ea typeface="Poppins"/>
                <a:cs typeface="Poppins"/>
                <a:sym typeface="Poppins"/>
              </a:rPr>
              <a:t>Explainable AI System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8900" y="1141963"/>
            <a:ext cx="520065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/>
        </p:nvSpPr>
        <p:spPr>
          <a:xfrm>
            <a:off x="285750" y="296125"/>
            <a:ext cx="8572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400">
                <a:latin typeface="Poppins"/>
                <a:ea typeface="Poppins"/>
                <a:cs typeface="Poppins"/>
                <a:sym typeface="Poppins"/>
              </a:rPr>
              <a:t>Integration &amp; Extraction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50" y="1455925"/>
            <a:ext cx="5414950" cy="27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9251" y="1901776"/>
            <a:ext cx="5414949" cy="276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285750" y="125025"/>
            <a:ext cx="8572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400">
                <a:latin typeface="Poppins"/>
                <a:ea typeface="Poppins"/>
                <a:cs typeface="Poppins"/>
                <a:sym typeface="Poppins"/>
              </a:rPr>
              <a:t>AI Recommendation System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575" y="1284825"/>
            <a:ext cx="4422225" cy="34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1600" y="833025"/>
            <a:ext cx="4422224" cy="232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2000" y="3162549"/>
            <a:ext cx="2097733" cy="20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/>
        </p:nvSpPr>
        <p:spPr>
          <a:xfrm>
            <a:off x="285750" y="125025"/>
            <a:ext cx="8572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400">
                <a:latin typeface="Poppins"/>
                <a:ea typeface="Poppins"/>
                <a:cs typeface="Poppins"/>
                <a:sym typeface="Poppins"/>
              </a:rPr>
              <a:t>New Generated Overview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925" y="833025"/>
            <a:ext cx="4346849" cy="434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/>
        </p:nvSpPr>
        <p:spPr>
          <a:xfrm>
            <a:off x="285750" y="125025"/>
            <a:ext cx="8572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400">
                <a:latin typeface="Poppins"/>
                <a:ea typeface="Poppins"/>
                <a:cs typeface="Poppins"/>
                <a:sym typeface="Poppins"/>
              </a:rPr>
              <a:t>XAI Chatbot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000" y="907875"/>
            <a:ext cx="7712479" cy="400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/>
        </p:nvSpPr>
        <p:spPr>
          <a:xfrm>
            <a:off x="285750" y="125025"/>
            <a:ext cx="8572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400">
                <a:latin typeface="Poppins"/>
                <a:ea typeface="Poppins"/>
                <a:cs typeface="Poppins"/>
                <a:sym typeface="Poppins"/>
              </a:rPr>
              <a:t>Auto Created Verification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025" y="1220675"/>
            <a:ext cx="3977074" cy="349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6575" y="1749587"/>
            <a:ext cx="2093450" cy="20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