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ppt/changesInfos/changesInfo1.xml" ContentType="application/vnd.ms-powerpoint.changesinfo+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1" Type="http://schemas.microsoft.com/office/2011/relationships/webextensiontaskpanes" Target="ppt/webextensions/taskpanes.xml"/><Relationship Id="rId2" Type="http://schemas.openxmlformats.org/officeDocument/2006/relationships/officeDocument" Target="ppt/presentation.xml"/><Relationship Id="rId3" Type="http://schemas.openxmlformats.org/package/2006/relationships/metadata/thumbnail" Target="docProps/thumbnail.jpeg"/><Relationship Id="rId4" Type="http://schemas.openxmlformats.org/package/2006/relationships/metadata/core-properties" Target="docProps/core.xml"/><Relationship Id="rId5"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7"/>
  </p:notesMasterIdLst>
  <p:sldIdLst>
    <p:sldId id="288" r:id="rId2"/>
    <p:sldId id="257" r:id="rId3"/>
    <p:sldId id="298" r:id="rId4"/>
    <p:sldId id="259" r:id="rId5"/>
    <p:sldId id="260" r:id="rId6"/>
    <p:sldId id="299" r:id="rId7"/>
    <p:sldId id="294" r:id="rId8"/>
    <p:sldId id="304" r:id="rId9"/>
    <p:sldId id="296" r:id="rId10"/>
    <p:sldId id="287" r:id="rId11"/>
    <p:sldId id="266" r:id="rId12"/>
    <p:sldId id="272" r:id="rId13"/>
    <p:sldId id="301" r:id="rId14"/>
    <p:sldId id="269" r:id="rId15"/>
    <p:sldId id="270" r:id="rId16"/>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359ACB-F211-EDB7-8549-010D9CC734EF}" name="Nóra Jurics-Fehér" initials="NJ" userId="S::nora@edgecraftgroup.com::099ed63f-e656-4ca8-aadb-8abdc3848ff6" providerId="AD"/>
  <p188:author id="{C425FCFD-B674-DD35-A8FD-C50D6681209B}" name="Munjal Subodh" initials="" userId="S::munjal@edgecraftgroup.com::3d099236-af4e-48f2-b413-9639d31e239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D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66" autoAdjust="0"/>
  </p:normalViewPr>
  <p:slideViewPr>
    <p:cSldViewPr snapToGrid="0">
      <p:cViewPr varScale="1">
        <p:scale>
          <a:sx n="117" d="100"/>
          <a:sy n="117" d="100"/>
        </p:scale>
        <p:origin x="102" y="9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 Id="rId22" Type="http://schemas.microsoft.com/office/2016/11/relationships/changesInfo" Target="changesInfos/changesInfo1.xml"/><Relationship Id="rId2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óra Jurics-Fehér" userId="S::nora@edgecraftgroup.com::099ed63f-e656-4ca8-aadb-8abdc3848ff6" providerId="AD" clId="Web-{D5A5A5DE-A77E-957F-5165-A300E952EE56}"/>
    <pc:docChg chg="mod modSld">
      <pc:chgData name="Nóra Jurics-Fehér" userId="S::nora@edgecraftgroup.com::099ed63f-e656-4ca8-aadb-8abdc3848ff6" providerId="AD" clId="Web-{D5A5A5DE-A77E-957F-5165-A300E952EE56}" dt="2026-03-20T16:27:36.054" v="3" actId="1076"/>
      <pc:docMkLst>
        <pc:docMk/>
      </pc:docMkLst>
      <pc:sldChg chg="modSp">
        <pc:chgData name="Nóra Jurics-Fehér" userId="S::nora@edgecraftgroup.com::099ed63f-e656-4ca8-aadb-8abdc3848ff6" providerId="AD" clId="Web-{D5A5A5DE-A77E-957F-5165-A300E952EE56}" dt="2026-03-20T15:47:37.629" v="1" actId="20577"/>
        <pc:sldMkLst>
          <pc:docMk/>
          <pc:sldMk cId="0" sldId="258"/>
        </pc:sldMkLst>
        <pc:spChg chg="mod">
          <ac:chgData name="Nóra Jurics-Fehér" userId="S::nora@edgecraftgroup.com::099ed63f-e656-4ca8-aadb-8abdc3848ff6" providerId="AD" clId="Web-{D5A5A5DE-A77E-957F-5165-A300E952EE56}" dt="2026-03-20T15:47:37.629" v="1" actId="20577"/>
          <ac:spMkLst>
            <pc:docMk/>
            <pc:sldMk cId="0" sldId="258"/>
            <ac:spMk id="8" creationId="{00000000-0000-0000-0000-000000000000}"/>
          </ac:spMkLst>
        </pc:spChg>
      </pc:sldChg>
      <pc:sldChg chg="modSp">
        <pc:chgData name="Nóra Jurics-Fehér" userId="S::nora@edgecraftgroup.com::099ed63f-e656-4ca8-aadb-8abdc3848ff6" providerId="AD" clId="Web-{D5A5A5DE-A77E-957F-5165-A300E952EE56}" dt="2026-03-20T16:27:36.054" v="3" actId="1076"/>
        <pc:sldMkLst>
          <pc:docMk/>
          <pc:sldMk cId="234495377" sldId="294"/>
        </pc:sldMkLst>
        <pc:spChg chg="mod">
          <ac:chgData name="Nóra Jurics-Fehér" userId="S::nora@edgecraftgroup.com::099ed63f-e656-4ca8-aadb-8abdc3848ff6" providerId="AD" clId="Web-{D5A5A5DE-A77E-957F-5165-A300E952EE56}" dt="2026-03-20T16:27:36.054" v="3" actId="1076"/>
          <ac:spMkLst>
            <pc:docMk/>
            <pc:sldMk cId="234495377" sldId="294"/>
            <ac:spMk id="100" creationId="{00000000-0000-0000-0000-000000000000}"/>
          </ac:spMkLst>
        </pc:spChg>
      </pc:sldChg>
    </pc:docChg>
  </pc:docChgLst>
  <pc:docChgLst>
    <pc:chgData name="Munjal Subodh" userId="3d099236-af4e-48f2-b413-9639d31e2398" providerId="ADAL" clId="{680B4E2A-CD1D-4D86-A86F-99DC8A8075D2}"/>
    <pc:docChg chg="undo custSel addSld delSld modSld sldOrd addMainMaster delMainMaster">
      <pc:chgData name="Munjal Subodh" userId="3d099236-af4e-48f2-b413-9639d31e2398" providerId="ADAL" clId="{680B4E2A-CD1D-4D86-A86F-99DC8A8075D2}" dt="2026-03-22T23:12:35.859" v="644"/>
      <pc:docMkLst>
        <pc:docMk/>
      </pc:docMkLst>
      <pc:sldChg chg="modSp mod modClrScheme chgLayout">
        <pc:chgData name="Munjal Subodh" userId="3d099236-af4e-48f2-b413-9639d31e2398" providerId="ADAL" clId="{680B4E2A-CD1D-4D86-A86F-99DC8A8075D2}" dt="2026-03-10T16:04:35.767" v="326"/>
        <pc:sldMkLst>
          <pc:docMk/>
          <pc:sldMk cId="0" sldId="257"/>
        </pc:sldMkLst>
        <pc:spChg chg="mod">
          <ac:chgData name="Munjal Subodh" userId="3d099236-af4e-48f2-b413-9639d31e2398" providerId="ADAL" clId="{680B4E2A-CD1D-4D86-A86F-99DC8A8075D2}" dt="2026-03-10T16:04:35.729" v="314"/>
          <ac:spMkLst>
            <pc:docMk/>
            <pc:sldMk cId="0" sldId="257"/>
            <ac:spMk id="2" creationId="{00000000-0000-0000-0000-000000000000}"/>
          </ac:spMkLst>
        </pc:spChg>
        <pc:spChg chg="mod">
          <ac:chgData name="Munjal Subodh" userId="3d099236-af4e-48f2-b413-9639d31e2398" providerId="ADAL" clId="{680B4E2A-CD1D-4D86-A86F-99DC8A8075D2}" dt="2026-03-10T16:04:35.736" v="315"/>
          <ac:spMkLst>
            <pc:docMk/>
            <pc:sldMk cId="0" sldId="257"/>
            <ac:spMk id="6" creationId="{00000000-0000-0000-0000-000000000000}"/>
          </ac:spMkLst>
        </pc:spChg>
        <pc:spChg chg="mod">
          <ac:chgData name="Munjal Subodh" userId="3d099236-af4e-48f2-b413-9639d31e2398" providerId="ADAL" clId="{680B4E2A-CD1D-4D86-A86F-99DC8A8075D2}" dt="2026-03-10T16:04:35.739" v="316"/>
          <ac:spMkLst>
            <pc:docMk/>
            <pc:sldMk cId="0" sldId="257"/>
            <ac:spMk id="7" creationId="{00000000-0000-0000-0000-000000000000}"/>
          </ac:spMkLst>
        </pc:spChg>
        <pc:spChg chg="mod">
          <ac:chgData name="Munjal Subodh" userId="3d099236-af4e-48f2-b413-9639d31e2398" providerId="ADAL" clId="{680B4E2A-CD1D-4D86-A86F-99DC8A8075D2}" dt="2026-03-10T16:04:35.742" v="317"/>
          <ac:spMkLst>
            <pc:docMk/>
            <pc:sldMk cId="0" sldId="257"/>
            <ac:spMk id="8" creationId="{00000000-0000-0000-0000-000000000000}"/>
          </ac:spMkLst>
        </pc:spChg>
        <pc:spChg chg="mod">
          <ac:chgData name="Munjal Subodh" userId="3d099236-af4e-48f2-b413-9639d31e2398" providerId="ADAL" clId="{680B4E2A-CD1D-4D86-A86F-99DC8A8075D2}" dt="2026-03-10T16:04:35.744" v="318"/>
          <ac:spMkLst>
            <pc:docMk/>
            <pc:sldMk cId="0" sldId="257"/>
            <ac:spMk id="9" creationId="{00000000-0000-0000-0000-000000000000}"/>
          </ac:spMkLst>
        </pc:spChg>
        <pc:spChg chg="mod">
          <ac:chgData name="Munjal Subodh" userId="3d099236-af4e-48f2-b413-9639d31e2398" providerId="ADAL" clId="{680B4E2A-CD1D-4D86-A86F-99DC8A8075D2}" dt="2026-03-10T16:04:35.749" v="319"/>
          <ac:spMkLst>
            <pc:docMk/>
            <pc:sldMk cId="0" sldId="257"/>
            <ac:spMk id="13" creationId="{00000000-0000-0000-0000-000000000000}"/>
          </ac:spMkLst>
        </pc:spChg>
        <pc:spChg chg="mod">
          <ac:chgData name="Munjal Subodh" userId="3d099236-af4e-48f2-b413-9639d31e2398" providerId="ADAL" clId="{680B4E2A-CD1D-4D86-A86F-99DC8A8075D2}" dt="2026-03-10T16:04:35.750" v="320"/>
          <ac:spMkLst>
            <pc:docMk/>
            <pc:sldMk cId="0" sldId="257"/>
            <ac:spMk id="14" creationId="{00000000-0000-0000-0000-000000000000}"/>
          </ac:spMkLst>
        </pc:spChg>
        <pc:spChg chg="mod">
          <ac:chgData name="Munjal Subodh" userId="3d099236-af4e-48f2-b413-9639d31e2398" providerId="ADAL" clId="{680B4E2A-CD1D-4D86-A86F-99DC8A8075D2}" dt="2026-03-10T16:04:35.753" v="321"/>
          <ac:spMkLst>
            <pc:docMk/>
            <pc:sldMk cId="0" sldId="257"/>
            <ac:spMk id="15" creationId="{00000000-0000-0000-0000-000000000000}"/>
          </ac:spMkLst>
        </pc:spChg>
        <pc:spChg chg="mod">
          <ac:chgData name="Munjal Subodh" userId="3d099236-af4e-48f2-b413-9639d31e2398" providerId="ADAL" clId="{680B4E2A-CD1D-4D86-A86F-99DC8A8075D2}" dt="2026-03-10T16:04:35.756" v="322"/>
          <ac:spMkLst>
            <pc:docMk/>
            <pc:sldMk cId="0" sldId="257"/>
            <ac:spMk id="16" creationId="{00000000-0000-0000-0000-000000000000}"/>
          </ac:spMkLst>
        </pc:spChg>
        <pc:spChg chg="mod">
          <ac:chgData name="Munjal Subodh" userId="3d099236-af4e-48f2-b413-9639d31e2398" providerId="ADAL" clId="{680B4E2A-CD1D-4D86-A86F-99DC8A8075D2}" dt="2026-03-10T16:04:35.761" v="323"/>
          <ac:spMkLst>
            <pc:docMk/>
            <pc:sldMk cId="0" sldId="257"/>
            <ac:spMk id="20" creationId="{00000000-0000-0000-0000-000000000000}"/>
          </ac:spMkLst>
        </pc:spChg>
        <pc:spChg chg="mod">
          <ac:chgData name="Munjal Subodh" userId="3d099236-af4e-48f2-b413-9639d31e2398" providerId="ADAL" clId="{680B4E2A-CD1D-4D86-A86F-99DC8A8075D2}" dt="2026-03-10T16:04:35.763" v="324"/>
          <ac:spMkLst>
            <pc:docMk/>
            <pc:sldMk cId="0" sldId="257"/>
            <ac:spMk id="21" creationId="{00000000-0000-0000-0000-000000000000}"/>
          </ac:spMkLst>
        </pc:spChg>
        <pc:spChg chg="mod">
          <ac:chgData name="Munjal Subodh" userId="3d099236-af4e-48f2-b413-9639d31e2398" providerId="ADAL" clId="{680B4E2A-CD1D-4D86-A86F-99DC8A8075D2}" dt="2026-03-10T16:04:35.765" v="325"/>
          <ac:spMkLst>
            <pc:docMk/>
            <pc:sldMk cId="0" sldId="257"/>
            <ac:spMk id="22" creationId="{00000000-0000-0000-0000-000000000000}"/>
          </ac:spMkLst>
        </pc:spChg>
        <pc:spChg chg="mod">
          <ac:chgData name="Munjal Subodh" userId="3d099236-af4e-48f2-b413-9639d31e2398" providerId="ADAL" clId="{680B4E2A-CD1D-4D86-A86F-99DC8A8075D2}" dt="2026-03-10T16:04:35.767" v="326"/>
          <ac:spMkLst>
            <pc:docMk/>
            <pc:sldMk cId="0" sldId="257"/>
            <ac:spMk id="23" creationId="{00000000-0000-0000-0000-000000000000}"/>
          </ac:spMkLst>
        </pc:spChg>
      </pc:sldChg>
      <pc:sldChg chg="modSp mod modClrScheme chgLayout">
        <pc:chgData name="Munjal Subodh" userId="3d099236-af4e-48f2-b413-9639d31e2398" providerId="ADAL" clId="{680B4E2A-CD1D-4D86-A86F-99DC8A8075D2}" dt="2026-03-10T16:04:35.809" v="338"/>
        <pc:sldMkLst>
          <pc:docMk/>
          <pc:sldMk cId="0" sldId="258"/>
        </pc:sldMkLst>
        <pc:spChg chg="mod">
          <ac:chgData name="Munjal Subodh" userId="3d099236-af4e-48f2-b413-9639d31e2398" providerId="ADAL" clId="{680B4E2A-CD1D-4D86-A86F-99DC8A8075D2}" dt="2026-03-10T16:04:35.773" v="327"/>
          <ac:spMkLst>
            <pc:docMk/>
            <pc:sldMk cId="0" sldId="258"/>
            <ac:spMk id="2" creationId="{00000000-0000-0000-0000-000000000000}"/>
          </ac:spMkLst>
        </pc:spChg>
        <pc:spChg chg="mod">
          <ac:chgData name="Munjal Subodh" userId="3d099236-af4e-48f2-b413-9639d31e2398" providerId="ADAL" clId="{680B4E2A-CD1D-4D86-A86F-99DC8A8075D2}" dt="2026-03-10T13:56:46.156" v="0"/>
          <ac:spMkLst>
            <pc:docMk/>
            <pc:sldMk cId="0" sldId="258"/>
            <ac:spMk id="3" creationId="{00000000-0000-0000-0000-000000000000}"/>
          </ac:spMkLst>
        </pc:spChg>
        <pc:spChg chg="mod">
          <ac:chgData name="Munjal Subodh" userId="3d099236-af4e-48f2-b413-9639d31e2398" providerId="ADAL" clId="{680B4E2A-CD1D-4D86-A86F-99DC8A8075D2}" dt="2026-03-10T16:04:35.777" v="328"/>
          <ac:spMkLst>
            <pc:docMk/>
            <pc:sldMk cId="0" sldId="258"/>
            <ac:spMk id="4" creationId="{00000000-0000-0000-0000-000000000000}"/>
          </ac:spMkLst>
        </pc:spChg>
        <pc:spChg chg="mod">
          <ac:chgData name="Munjal Subodh" userId="3d099236-af4e-48f2-b413-9639d31e2398" providerId="ADAL" clId="{680B4E2A-CD1D-4D86-A86F-99DC8A8075D2}" dt="2026-03-10T16:04:35.779" v="329"/>
          <ac:spMkLst>
            <pc:docMk/>
            <pc:sldMk cId="0" sldId="258"/>
            <ac:spMk id="5" creationId="{00000000-0000-0000-0000-000000000000}"/>
          </ac:spMkLst>
        </pc:spChg>
        <pc:spChg chg="mod">
          <ac:chgData name="Munjal Subodh" userId="3d099236-af4e-48f2-b413-9639d31e2398" providerId="ADAL" clId="{680B4E2A-CD1D-4D86-A86F-99DC8A8075D2}" dt="2026-03-10T16:04:35.781" v="330"/>
          <ac:spMkLst>
            <pc:docMk/>
            <pc:sldMk cId="0" sldId="258"/>
            <ac:spMk id="6" creationId="{00000000-0000-0000-0000-000000000000}"/>
          </ac:spMkLst>
        </pc:spChg>
        <pc:spChg chg="mod">
          <ac:chgData name="Munjal Subodh" userId="3d099236-af4e-48f2-b413-9639d31e2398" providerId="ADAL" clId="{680B4E2A-CD1D-4D86-A86F-99DC8A8075D2}" dt="2026-03-10T16:04:35.783" v="331"/>
          <ac:spMkLst>
            <pc:docMk/>
            <pc:sldMk cId="0" sldId="258"/>
            <ac:spMk id="7" creationId="{00000000-0000-0000-0000-000000000000}"/>
          </ac:spMkLst>
        </pc:spChg>
        <pc:spChg chg="mod">
          <ac:chgData name="Munjal Subodh" userId="3d099236-af4e-48f2-b413-9639d31e2398" providerId="ADAL" clId="{680B4E2A-CD1D-4D86-A86F-99DC8A8075D2}" dt="2026-03-10T16:04:35.786" v="332"/>
          <ac:spMkLst>
            <pc:docMk/>
            <pc:sldMk cId="0" sldId="258"/>
            <ac:spMk id="8" creationId="{00000000-0000-0000-0000-000000000000}"/>
          </ac:spMkLst>
        </pc:spChg>
        <pc:spChg chg="mod">
          <ac:chgData name="Munjal Subodh" userId="3d099236-af4e-48f2-b413-9639d31e2398" providerId="ADAL" clId="{680B4E2A-CD1D-4D86-A86F-99DC8A8075D2}" dt="2026-03-10T16:04:35.793" v="333"/>
          <ac:spMkLst>
            <pc:docMk/>
            <pc:sldMk cId="0" sldId="258"/>
            <ac:spMk id="12" creationId="{00000000-0000-0000-0000-000000000000}"/>
          </ac:spMkLst>
        </pc:spChg>
        <pc:spChg chg="mod">
          <ac:chgData name="Munjal Subodh" userId="3d099236-af4e-48f2-b413-9639d31e2398" providerId="ADAL" clId="{680B4E2A-CD1D-4D86-A86F-99DC8A8075D2}" dt="2026-03-10T16:04:35.795" v="334"/>
          <ac:spMkLst>
            <pc:docMk/>
            <pc:sldMk cId="0" sldId="258"/>
            <ac:spMk id="13" creationId="{00000000-0000-0000-0000-000000000000}"/>
          </ac:spMkLst>
        </pc:spChg>
        <pc:spChg chg="mod">
          <ac:chgData name="Munjal Subodh" userId="3d099236-af4e-48f2-b413-9639d31e2398" providerId="ADAL" clId="{680B4E2A-CD1D-4D86-A86F-99DC8A8075D2}" dt="2026-03-10T16:04:35.799" v="335"/>
          <ac:spMkLst>
            <pc:docMk/>
            <pc:sldMk cId="0" sldId="258"/>
            <ac:spMk id="17" creationId="{00000000-0000-0000-0000-000000000000}"/>
          </ac:spMkLst>
        </pc:spChg>
        <pc:spChg chg="mod">
          <ac:chgData name="Munjal Subodh" userId="3d099236-af4e-48f2-b413-9639d31e2398" providerId="ADAL" clId="{680B4E2A-CD1D-4D86-A86F-99DC8A8075D2}" dt="2026-03-10T16:04:35.801" v="336"/>
          <ac:spMkLst>
            <pc:docMk/>
            <pc:sldMk cId="0" sldId="258"/>
            <ac:spMk id="18" creationId="{00000000-0000-0000-0000-000000000000}"/>
          </ac:spMkLst>
        </pc:spChg>
        <pc:spChg chg="mod">
          <ac:chgData name="Munjal Subodh" userId="3d099236-af4e-48f2-b413-9639d31e2398" providerId="ADAL" clId="{680B4E2A-CD1D-4D86-A86F-99DC8A8075D2}" dt="2026-03-10T16:04:35.807" v="337"/>
          <ac:spMkLst>
            <pc:docMk/>
            <pc:sldMk cId="0" sldId="258"/>
            <ac:spMk id="22" creationId="{00000000-0000-0000-0000-000000000000}"/>
          </ac:spMkLst>
        </pc:spChg>
        <pc:spChg chg="mod">
          <ac:chgData name="Munjal Subodh" userId="3d099236-af4e-48f2-b413-9639d31e2398" providerId="ADAL" clId="{680B4E2A-CD1D-4D86-A86F-99DC8A8075D2}" dt="2026-03-10T16:04:35.809" v="338"/>
          <ac:spMkLst>
            <pc:docMk/>
            <pc:sldMk cId="0" sldId="258"/>
            <ac:spMk id="23" creationId="{00000000-0000-0000-0000-000000000000}"/>
          </ac:spMkLst>
        </pc:spChg>
      </pc:sldChg>
      <pc:sldChg chg="modSp mod modClrScheme chgLayout">
        <pc:chgData name="Munjal Subodh" userId="3d099236-af4e-48f2-b413-9639d31e2398" providerId="ADAL" clId="{680B4E2A-CD1D-4D86-A86F-99DC8A8075D2}" dt="2026-03-15T14:44:43.961" v="608" actId="14100"/>
        <pc:sldMkLst>
          <pc:docMk/>
          <pc:sldMk cId="0" sldId="259"/>
        </pc:sldMkLst>
        <pc:spChg chg="mod">
          <ac:chgData name="Munjal Subodh" userId="3d099236-af4e-48f2-b413-9639d31e2398" providerId="ADAL" clId="{680B4E2A-CD1D-4D86-A86F-99DC8A8075D2}" dt="2026-03-10T16:04:35.813" v="339"/>
          <ac:spMkLst>
            <pc:docMk/>
            <pc:sldMk cId="0" sldId="259"/>
            <ac:spMk id="2" creationId="{00000000-0000-0000-0000-000000000000}"/>
          </ac:spMkLst>
        </pc:spChg>
        <pc:spChg chg="mod">
          <ac:chgData name="Munjal Subodh" userId="3d099236-af4e-48f2-b413-9639d31e2398" providerId="ADAL" clId="{680B4E2A-CD1D-4D86-A86F-99DC8A8075D2}" dt="2026-03-10T14:22:40.267" v="192"/>
          <ac:spMkLst>
            <pc:docMk/>
            <pc:sldMk cId="0" sldId="259"/>
            <ac:spMk id="4" creationId="{00000000-0000-0000-0000-000000000000}"/>
          </ac:spMkLst>
        </pc:spChg>
        <pc:spChg chg="mod">
          <ac:chgData name="Munjal Subodh" userId="3d099236-af4e-48f2-b413-9639d31e2398" providerId="ADAL" clId="{680B4E2A-CD1D-4D86-A86F-99DC8A8075D2}" dt="2026-03-10T16:04:35.818" v="340"/>
          <ac:spMkLst>
            <pc:docMk/>
            <pc:sldMk cId="0" sldId="259"/>
            <ac:spMk id="7" creationId="{00000000-0000-0000-0000-000000000000}"/>
          </ac:spMkLst>
        </pc:spChg>
        <pc:spChg chg="mod">
          <ac:chgData name="Munjal Subodh" userId="3d099236-af4e-48f2-b413-9639d31e2398" providerId="ADAL" clId="{680B4E2A-CD1D-4D86-A86F-99DC8A8075D2}" dt="2026-03-10T16:04:35.821" v="341"/>
          <ac:spMkLst>
            <pc:docMk/>
            <pc:sldMk cId="0" sldId="259"/>
            <ac:spMk id="8" creationId="{00000000-0000-0000-0000-000000000000}"/>
          </ac:spMkLst>
        </pc:spChg>
        <pc:spChg chg="mod">
          <ac:chgData name="Munjal Subodh" userId="3d099236-af4e-48f2-b413-9639d31e2398" providerId="ADAL" clId="{680B4E2A-CD1D-4D86-A86F-99DC8A8075D2}" dt="2026-03-10T14:22:40.267" v="194"/>
          <ac:spMkLst>
            <pc:docMk/>
            <pc:sldMk cId="0" sldId="259"/>
            <ac:spMk id="10" creationId="{00000000-0000-0000-0000-000000000000}"/>
          </ac:spMkLst>
        </pc:spChg>
        <pc:spChg chg="mod">
          <ac:chgData name="Munjal Subodh" userId="3d099236-af4e-48f2-b413-9639d31e2398" providerId="ADAL" clId="{680B4E2A-CD1D-4D86-A86F-99DC8A8075D2}" dt="2026-03-10T16:04:35.828" v="342"/>
          <ac:spMkLst>
            <pc:docMk/>
            <pc:sldMk cId="0" sldId="259"/>
            <ac:spMk id="13" creationId="{00000000-0000-0000-0000-000000000000}"/>
          </ac:spMkLst>
        </pc:spChg>
        <pc:spChg chg="mod">
          <ac:chgData name="Munjal Subodh" userId="3d099236-af4e-48f2-b413-9639d31e2398" providerId="ADAL" clId="{680B4E2A-CD1D-4D86-A86F-99DC8A8075D2}" dt="2026-03-10T16:04:35.831" v="343"/>
          <ac:spMkLst>
            <pc:docMk/>
            <pc:sldMk cId="0" sldId="259"/>
            <ac:spMk id="14" creationId="{00000000-0000-0000-0000-000000000000}"/>
          </ac:spMkLst>
        </pc:spChg>
        <pc:spChg chg="mod">
          <ac:chgData name="Munjal Subodh" userId="3d099236-af4e-48f2-b413-9639d31e2398" providerId="ADAL" clId="{680B4E2A-CD1D-4D86-A86F-99DC8A8075D2}" dt="2026-03-10T14:22:40.268" v="196"/>
          <ac:spMkLst>
            <pc:docMk/>
            <pc:sldMk cId="0" sldId="259"/>
            <ac:spMk id="16" creationId="{00000000-0000-0000-0000-000000000000}"/>
          </ac:spMkLst>
        </pc:spChg>
        <pc:spChg chg="mod">
          <ac:chgData name="Munjal Subodh" userId="3d099236-af4e-48f2-b413-9639d31e2398" providerId="ADAL" clId="{680B4E2A-CD1D-4D86-A86F-99DC8A8075D2}" dt="2026-03-10T16:04:35.836" v="344"/>
          <ac:spMkLst>
            <pc:docMk/>
            <pc:sldMk cId="0" sldId="259"/>
            <ac:spMk id="19" creationId="{00000000-0000-0000-0000-000000000000}"/>
          </ac:spMkLst>
        </pc:spChg>
        <pc:spChg chg="mod">
          <ac:chgData name="Munjal Subodh" userId="3d099236-af4e-48f2-b413-9639d31e2398" providerId="ADAL" clId="{680B4E2A-CD1D-4D86-A86F-99DC8A8075D2}" dt="2026-03-10T16:04:35.840" v="345"/>
          <ac:spMkLst>
            <pc:docMk/>
            <pc:sldMk cId="0" sldId="259"/>
            <ac:spMk id="20" creationId="{00000000-0000-0000-0000-000000000000}"/>
          </ac:spMkLst>
        </pc:spChg>
        <pc:spChg chg="mod">
          <ac:chgData name="Munjal Subodh" userId="3d099236-af4e-48f2-b413-9639d31e2398" providerId="ADAL" clId="{680B4E2A-CD1D-4D86-A86F-99DC8A8075D2}" dt="2026-03-10T14:24:27.144" v="208" actId="14100"/>
          <ac:spMkLst>
            <pc:docMk/>
            <pc:sldMk cId="0" sldId="259"/>
            <ac:spMk id="21" creationId="{00000000-0000-0000-0000-000000000000}"/>
          </ac:spMkLst>
        </pc:spChg>
        <pc:spChg chg="mod">
          <ac:chgData name="Munjal Subodh" userId="3d099236-af4e-48f2-b413-9639d31e2398" providerId="ADAL" clId="{680B4E2A-CD1D-4D86-A86F-99DC8A8075D2}" dt="2026-03-10T16:04:35.844" v="346"/>
          <ac:spMkLst>
            <pc:docMk/>
            <pc:sldMk cId="0" sldId="259"/>
            <ac:spMk id="22" creationId="{00000000-0000-0000-0000-000000000000}"/>
          </ac:spMkLst>
        </pc:spChg>
        <pc:spChg chg="mod">
          <ac:chgData name="Munjal Subodh" userId="3d099236-af4e-48f2-b413-9639d31e2398" providerId="ADAL" clId="{680B4E2A-CD1D-4D86-A86F-99DC8A8075D2}" dt="2026-03-15T14:44:43.961" v="608" actId="14100"/>
          <ac:spMkLst>
            <pc:docMk/>
            <pc:sldMk cId="0" sldId="259"/>
            <ac:spMk id="23" creationId="{00000000-0000-0000-0000-000000000000}"/>
          </ac:spMkLst>
        </pc:spChg>
      </pc:sldChg>
      <pc:sldChg chg="modSp mod modClrScheme chgLayout">
        <pc:chgData name="Munjal Subodh" userId="3d099236-af4e-48f2-b413-9639d31e2398" providerId="ADAL" clId="{680B4E2A-CD1D-4D86-A86F-99DC8A8075D2}" dt="2026-03-10T16:04:35.961" v="368"/>
        <pc:sldMkLst>
          <pc:docMk/>
          <pc:sldMk cId="0" sldId="260"/>
        </pc:sldMkLst>
        <pc:spChg chg="mod">
          <ac:chgData name="Munjal Subodh" userId="3d099236-af4e-48f2-b413-9639d31e2398" providerId="ADAL" clId="{680B4E2A-CD1D-4D86-A86F-99DC8A8075D2}" dt="2026-03-10T16:04:35.858" v="348"/>
          <ac:spMkLst>
            <pc:docMk/>
            <pc:sldMk cId="0" sldId="260"/>
            <ac:spMk id="2" creationId="{00000000-0000-0000-0000-000000000000}"/>
          </ac:spMkLst>
        </pc:spChg>
        <pc:spChg chg="mod">
          <ac:chgData name="Munjal Subodh" userId="3d099236-af4e-48f2-b413-9639d31e2398" providerId="ADAL" clId="{680B4E2A-CD1D-4D86-A86F-99DC8A8075D2}" dt="2026-03-10T16:04:35.862" v="349"/>
          <ac:spMkLst>
            <pc:docMk/>
            <pc:sldMk cId="0" sldId="260"/>
            <ac:spMk id="4" creationId="{00000000-0000-0000-0000-000000000000}"/>
          </ac:spMkLst>
        </pc:spChg>
        <pc:spChg chg="mod">
          <ac:chgData name="Munjal Subodh" userId="3d099236-af4e-48f2-b413-9639d31e2398" providerId="ADAL" clId="{680B4E2A-CD1D-4D86-A86F-99DC8A8075D2}" dt="2026-03-10T16:04:35.866" v="350"/>
          <ac:spMkLst>
            <pc:docMk/>
            <pc:sldMk cId="0" sldId="260"/>
            <ac:spMk id="6" creationId="{00000000-0000-0000-0000-000000000000}"/>
          </ac:spMkLst>
        </pc:spChg>
        <pc:spChg chg="mod">
          <ac:chgData name="Munjal Subodh" userId="3d099236-af4e-48f2-b413-9639d31e2398" providerId="ADAL" clId="{680B4E2A-CD1D-4D86-A86F-99DC8A8075D2}" dt="2026-03-10T16:04:35.870" v="351"/>
          <ac:spMkLst>
            <pc:docMk/>
            <pc:sldMk cId="0" sldId="260"/>
            <ac:spMk id="8" creationId="{00000000-0000-0000-0000-000000000000}"/>
          </ac:spMkLst>
        </pc:spChg>
        <pc:spChg chg="mod">
          <ac:chgData name="Munjal Subodh" userId="3d099236-af4e-48f2-b413-9639d31e2398" providerId="ADAL" clId="{680B4E2A-CD1D-4D86-A86F-99DC8A8075D2}" dt="2026-03-10T16:04:35.875" v="352"/>
          <ac:spMkLst>
            <pc:docMk/>
            <pc:sldMk cId="0" sldId="260"/>
            <ac:spMk id="10" creationId="{00000000-0000-0000-0000-000000000000}"/>
          </ac:spMkLst>
        </pc:spChg>
        <pc:spChg chg="mod">
          <ac:chgData name="Munjal Subodh" userId="3d099236-af4e-48f2-b413-9639d31e2398" providerId="ADAL" clId="{680B4E2A-CD1D-4D86-A86F-99DC8A8075D2}" dt="2026-03-10T16:04:35.884" v="353"/>
          <ac:spMkLst>
            <pc:docMk/>
            <pc:sldMk cId="0" sldId="260"/>
            <ac:spMk id="12" creationId="{00000000-0000-0000-0000-000000000000}"/>
          </ac:spMkLst>
        </pc:spChg>
        <pc:spChg chg="mod">
          <ac:chgData name="Munjal Subodh" userId="3d099236-af4e-48f2-b413-9639d31e2398" providerId="ADAL" clId="{680B4E2A-CD1D-4D86-A86F-99DC8A8075D2}" dt="2026-03-10T16:04:35.892" v="354"/>
          <ac:spMkLst>
            <pc:docMk/>
            <pc:sldMk cId="0" sldId="260"/>
            <ac:spMk id="14" creationId="{00000000-0000-0000-0000-000000000000}"/>
          </ac:spMkLst>
        </pc:spChg>
        <pc:spChg chg="mod">
          <ac:chgData name="Munjal Subodh" userId="3d099236-af4e-48f2-b413-9639d31e2398" providerId="ADAL" clId="{680B4E2A-CD1D-4D86-A86F-99DC8A8075D2}" dt="2026-03-10T13:59:16.726" v="7"/>
          <ac:spMkLst>
            <pc:docMk/>
            <pc:sldMk cId="0" sldId="260"/>
            <ac:spMk id="15" creationId="{00000000-0000-0000-0000-000000000000}"/>
          </ac:spMkLst>
        </pc:spChg>
        <pc:spChg chg="mod">
          <ac:chgData name="Munjal Subodh" userId="3d099236-af4e-48f2-b413-9639d31e2398" providerId="ADAL" clId="{680B4E2A-CD1D-4D86-A86F-99DC8A8075D2}" dt="2026-03-10T16:04:35.898" v="355"/>
          <ac:spMkLst>
            <pc:docMk/>
            <pc:sldMk cId="0" sldId="260"/>
            <ac:spMk id="16" creationId="{00000000-0000-0000-0000-000000000000}"/>
          </ac:spMkLst>
        </pc:spChg>
        <pc:spChg chg="mod">
          <ac:chgData name="Munjal Subodh" userId="3d099236-af4e-48f2-b413-9639d31e2398" providerId="ADAL" clId="{680B4E2A-CD1D-4D86-A86F-99DC8A8075D2}" dt="2026-03-10T16:04:35.900" v="356"/>
          <ac:spMkLst>
            <pc:docMk/>
            <pc:sldMk cId="0" sldId="260"/>
            <ac:spMk id="17" creationId="{00000000-0000-0000-0000-000000000000}"/>
          </ac:spMkLst>
        </pc:spChg>
        <pc:spChg chg="mod">
          <ac:chgData name="Munjal Subodh" userId="3d099236-af4e-48f2-b413-9639d31e2398" providerId="ADAL" clId="{680B4E2A-CD1D-4D86-A86F-99DC8A8075D2}" dt="2026-03-10T16:04:35.906" v="357"/>
          <ac:spMkLst>
            <pc:docMk/>
            <pc:sldMk cId="0" sldId="260"/>
            <ac:spMk id="19" creationId="{00000000-0000-0000-0000-000000000000}"/>
          </ac:spMkLst>
        </pc:spChg>
        <pc:spChg chg="mod">
          <ac:chgData name="Munjal Subodh" userId="3d099236-af4e-48f2-b413-9639d31e2398" providerId="ADAL" clId="{680B4E2A-CD1D-4D86-A86F-99DC8A8075D2}" dt="2026-03-10T16:04:35.911" v="358"/>
          <ac:spMkLst>
            <pc:docMk/>
            <pc:sldMk cId="0" sldId="260"/>
            <ac:spMk id="21" creationId="{00000000-0000-0000-0000-000000000000}"/>
          </ac:spMkLst>
        </pc:spChg>
        <pc:spChg chg="mod">
          <ac:chgData name="Munjal Subodh" userId="3d099236-af4e-48f2-b413-9639d31e2398" providerId="ADAL" clId="{680B4E2A-CD1D-4D86-A86F-99DC8A8075D2}" dt="2026-03-10T16:04:35.913" v="359"/>
          <ac:spMkLst>
            <pc:docMk/>
            <pc:sldMk cId="0" sldId="260"/>
            <ac:spMk id="22" creationId="{00000000-0000-0000-0000-000000000000}"/>
          </ac:spMkLst>
        </pc:spChg>
        <pc:spChg chg="mod">
          <ac:chgData name="Munjal Subodh" userId="3d099236-af4e-48f2-b413-9639d31e2398" providerId="ADAL" clId="{680B4E2A-CD1D-4D86-A86F-99DC8A8075D2}" dt="2026-03-10T16:04:35.918" v="360"/>
          <ac:spMkLst>
            <pc:docMk/>
            <pc:sldMk cId="0" sldId="260"/>
            <ac:spMk id="24" creationId="{00000000-0000-0000-0000-000000000000}"/>
          </ac:spMkLst>
        </pc:spChg>
        <pc:spChg chg="mod">
          <ac:chgData name="Munjal Subodh" userId="3d099236-af4e-48f2-b413-9639d31e2398" providerId="ADAL" clId="{680B4E2A-CD1D-4D86-A86F-99DC8A8075D2}" dt="2026-03-10T16:04:35.923" v="361"/>
          <ac:spMkLst>
            <pc:docMk/>
            <pc:sldMk cId="0" sldId="260"/>
            <ac:spMk id="26" creationId="{00000000-0000-0000-0000-000000000000}"/>
          </ac:spMkLst>
        </pc:spChg>
        <pc:spChg chg="mod">
          <ac:chgData name="Munjal Subodh" userId="3d099236-af4e-48f2-b413-9639d31e2398" providerId="ADAL" clId="{680B4E2A-CD1D-4D86-A86F-99DC8A8075D2}" dt="2026-03-10T16:04:35.928" v="362"/>
          <ac:spMkLst>
            <pc:docMk/>
            <pc:sldMk cId="0" sldId="260"/>
            <ac:spMk id="28" creationId="{00000000-0000-0000-0000-000000000000}"/>
          </ac:spMkLst>
        </pc:spChg>
        <pc:spChg chg="mod">
          <ac:chgData name="Munjal Subodh" userId="3d099236-af4e-48f2-b413-9639d31e2398" providerId="ADAL" clId="{680B4E2A-CD1D-4D86-A86F-99DC8A8075D2}" dt="2026-03-10T16:04:35.933" v="363"/>
          <ac:spMkLst>
            <pc:docMk/>
            <pc:sldMk cId="0" sldId="260"/>
            <ac:spMk id="30" creationId="{00000000-0000-0000-0000-000000000000}"/>
          </ac:spMkLst>
        </pc:spChg>
        <pc:spChg chg="mod">
          <ac:chgData name="Munjal Subodh" userId="3d099236-af4e-48f2-b413-9639d31e2398" providerId="ADAL" clId="{680B4E2A-CD1D-4D86-A86F-99DC8A8075D2}" dt="2026-03-10T16:04:35.936" v="364"/>
          <ac:spMkLst>
            <pc:docMk/>
            <pc:sldMk cId="0" sldId="260"/>
            <ac:spMk id="31" creationId="{00000000-0000-0000-0000-000000000000}"/>
          </ac:spMkLst>
        </pc:spChg>
        <pc:spChg chg="mod">
          <ac:chgData name="Munjal Subodh" userId="3d099236-af4e-48f2-b413-9639d31e2398" providerId="ADAL" clId="{680B4E2A-CD1D-4D86-A86F-99DC8A8075D2}" dt="2026-03-10T16:04:35.949" v="365"/>
          <ac:spMkLst>
            <pc:docMk/>
            <pc:sldMk cId="0" sldId="260"/>
            <ac:spMk id="33" creationId="{00000000-0000-0000-0000-000000000000}"/>
          </ac:spMkLst>
        </pc:spChg>
        <pc:spChg chg="mod">
          <ac:chgData name="Munjal Subodh" userId="3d099236-af4e-48f2-b413-9639d31e2398" providerId="ADAL" clId="{680B4E2A-CD1D-4D86-A86F-99DC8A8075D2}" dt="2026-03-10T13:59:16.729" v="12"/>
          <ac:spMkLst>
            <pc:docMk/>
            <pc:sldMk cId="0" sldId="260"/>
            <ac:spMk id="34" creationId="{00000000-0000-0000-0000-000000000000}"/>
          </ac:spMkLst>
        </pc:spChg>
        <pc:spChg chg="mod">
          <ac:chgData name="Munjal Subodh" userId="3d099236-af4e-48f2-b413-9639d31e2398" providerId="ADAL" clId="{680B4E2A-CD1D-4D86-A86F-99DC8A8075D2}" dt="2026-03-10T16:04:35.954" v="366"/>
          <ac:spMkLst>
            <pc:docMk/>
            <pc:sldMk cId="0" sldId="260"/>
            <ac:spMk id="35" creationId="{00000000-0000-0000-0000-000000000000}"/>
          </ac:spMkLst>
        </pc:spChg>
        <pc:spChg chg="mod">
          <ac:chgData name="Munjal Subodh" userId="3d099236-af4e-48f2-b413-9639d31e2398" providerId="ADAL" clId="{680B4E2A-CD1D-4D86-A86F-99DC8A8075D2}" dt="2026-03-10T16:04:35.957" v="367"/>
          <ac:spMkLst>
            <pc:docMk/>
            <pc:sldMk cId="0" sldId="260"/>
            <ac:spMk id="36" creationId="{00000000-0000-0000-0000-000000000000}"/>
          </ac:spMkLst>
        </pc:spChg>
        <pc:spChg chg="mod">
          <ac:chgData name="Munjal Subodh" userId="3d099236-af4e-48f2-b413-9639d31e2398" providerId="ADAL" clId="{680B4E2A-CD1D-4D86-A86F-99DC8A8075D2}" dt="2026-03-10T16:04:35.961" v="368"/>
          <ac:spMkLst>
            <pc:docMk/>
            <pc:sldMk cId="0" sldId="260"/>
            <ac:spMk id="38" creationId="{00000000-0000-0000-0000-000000000000}"/>
          </ac:spMkLst>
        </pc:spChg>
        <pc:picChg chg="mod">
          <ac:chgData name="Munjal Subodh" userId="3d099236-af4e-48f2-b413-9639d31e2398" providerId="ADAL" clId="{680B4E2A-CD1D-4D86-A86F-99DC8A8075D2}" dt="2026-03-10T13:59:16.728" v="10"/>
          <ac:picMkLst>
            <pc:docMk/>
            <pc:sldMk cId="0" sldId="260"/>
            <ac:picMk id="18" creationId="{00000000-0000-0000-0000-000000000000}"/>
          </ac:picMkLst>
        </pc:picChg>
        <pc:picChg chg="mod">
          <ac:chgData name="Munjal Subodh" userId="3d099236-af4e-48f2-b413-9639d31e2398" providerId="ADAL" clId="{680B4E2A-CD1D-4D86-A86F-99DC8A8075D2}" dt="2026-03-10T13:59:16.730" v="15"/>
          <ac:picMkLst>
            <pc:docMk/>
            <pc:sldMk cId="0" sldId="260"/>
            <ac:picMk id="37" creationId="{00000000-0000-0000-0000-000000000000}"/>
          </ac:picMkLst>
        </pc:picChg>
      </pc:sldChg>
      <pc:sldChg chg="modSp mod modClrScheme chgLayout">
        <pc:chgData name="Munjal Subodh" userId="3d099236-af4e-48f2-b413-9639d31e2398" providerId="ADAL" clId="{680B4E2A-CD1D-4D86-A86F-99DC8A8075D2}" dt="2026-03-10T16:04:36.098" v="413"/>
        <pc:sldMkLst>
          <pc:docMk/>
          <pc:sldMk cId="0" sldId="263"/>
        </pc:sldMkLst>
        <pc:spChg chg="mod">
          <ac:chgData name="Munjal Subodh" userId="3d099236-af4e-48f2-b413-9639d31e2398" providerId="ADAL" clId="{680B4E2A-CD1D-4D86-A86F-99DC8A8075D2}" dt="2026-03-10T16:04:36.044" v="389"/>
          <ac:spMkLst>
            <pc:docMk/>
            <pc:sldMk cId="0" sldId="263"/>
            <ac:spMk id="2" creationId="{00000000-0000-0000-0000-000000000000}"/>
          </ac:spMkLst>
        </pc:spChg>
        <pc:spChg chg="mod">
          <ac:chgData name="Munjal Subodh" userId="3d099236-af4e-48f2-b413-9639d31e2398" providerId="ADAL" clId="{680B4E2A-CD1D-4D86-A86F-99DC8A8075D2}" dt="2026-03-10T16:04:36.047" v="390"/>
          <ac:spMkLst>
            <pc:docMk/>
            <pc:sldMk cId="0" sldId="263"/>
            <ac:spMk id="4" creationId="{00000000-0000-0000-0000-000000000000}"/>
          </ac:spMkLst>
        </pc:spChg>
        <pc:spChg chg="mod">
          <ac:chgData name="Munjal Subodh" userId="3d099236-af4e-48f2-b413-9639d31e2398" providerId="ADAL" clId="{680B4E2A-CD1D-4D86-A86F-99DC8A8075D2}" dt="2026-03-10T16:04:36.049" v="391"/>
          <ac:spMkLst>
            <pc:docMk/>
            <pc:sldMk cId="0" sldId="263"/>
            <ac:spMk id="5" creationId="{00000000-0000-0000-0000-000000000000}"/>
          </ac:spMkLst>
        </pc:spChg>
        <pc:spChg chg="mod">
          <ac:chgData name="Munjal Subodh" userId="3d099236-af4e-48f2-b413-9639d31e2398" providerId="ADAL" clId="{680B4E2A-CD1D-4D86-A86F-99DC8A8075D2}" dt="2026-03-10T16:04:36.051" v="392"/>
          <ac:spMkLst>
            <pc:docMk/>
            <pc:sldMk cId="0" sldId="263"/>
            <ac:spMk id="6" creationId="{00000000-0000-0000-0000-000000000000}"/>
          </ac:spMkLst>
        </pc:spChg>
        <pc:spChg chg="mod">
          <ac:chgData name="Munjal Subodh" userId="3d099236-af4e-48f2-b413-9639d31e2398" providerId="ADAL" clId="{680B4E2A-CD1D-4D86-A86F-99DC8A8075D2}" dt="2026-03-10T16:04:36.055" v="393"/>
          <ac:spMkLst>
            <pc:docMk/>
            <pc:sldMk cId="0" sldId="263"/>
            <ac:spMk id="8" creationId="{00000000-0000-0000-0000-000000000000}"/>
          </ac:spMkLst>
        </pc:spChg>
        <pc:spChg chg="mod">
          <ac:chgData name="Munjal Subodh" userId="3d099236-af4e-48f2-b413-9639d31e2398" providerId="ADAL" clId="{680B4E2A-CD1D-4D86-A86F-99DC8A8075D2}" dt="2026-03-10T16:04:36.058" v="394"/>
          <ac:spMkLst>
            <pc:docMk/>
            <pc:sldMk cId="0" sldId="263"/>
            <ac:spMk id="9" creationId="{00000000-0000-0000-0000-000000000000}"/>
          </ac:spMkLst>
        </pc:spChg>
        <pc:spChg chg="mod">
          <ac:chgData name="Munjal Subodh" userId="3d099236-af4e-48f2-b413-9639d31e2398" providerId="ADAL" clId="{680B4E2A-CD1D-4D86-A86F-99DC8A8075D2}" dt="2026-03-10T16:04:36.060" v="395"/>
          <ac:spMkLst>
            <pc:docMk/>
            <pc:sldMk cId="0" sldId="263"/>
            <ac:spMk id="10" creationId="{00000000-0000-0000-0000-000000000000}"/>
          </ac:spMkLst>
        </pc:spChg>
        <pc:spChg chg="mod">
          <ac:chgData name="Munjal Subodh" userId="3d099236-af4e-48f2-b413-9639d31e2398" providerId="ADAL" clId="{680B4E2A-CD1D-4D86-A86F-99DC8A8075D2}" dt="2026-03-10T16:04:36.063" v="396"/>
          <ac:spMkLst>
            <pc:docMk/>
            <pc:sldMk cId="0" sldId="263"/>
            <ac:spMk id="12" creationId="{00000000-0000-0000-0000-000000000000}"/>
          </ac:spMkLst>
        </pc:spChg>
        <pc:spChg chg="mod">
          <ac:chgData name="Munjal Subodh" userId="3d099236-af4e-48f2-b413-9639d31e2398" providerId="ADAL" clId="{680B4E2A-CD1D-4D86-A86F-99DC8A8075D2}" dt="2026-03-10T16:04:36.066" v="397"/>
          <ac:spMkLst>
            <pc:docMk/>
            <pc:sldMk cId="0" sldId="263"/>
            <ac:spMk id="13" creationId="{00000000-0000-0000-0000-000000000000}"/>
          </ac:spMkLst>
        </pc:spChg>
        <pc:spChg chg="mod">
          <ac:chgData name="Munjal Subodh" userId="3d099236-af4e-48f2-b413-9639d31e2398" providerId="ADAL" clId="{680B4E2A-CD1D-4D86-A86F-99DC8A8075D2}" dt="2026-03-10T16:04:36.067" v="398"/>
          <ac:spMkLst>
            <pc:docMk/>
            <pc:sldMk cId="0" sldId="263"/>
            <ac:spMk id="14" creationId="{00000000-0000-0000-0000-000000000000}"/>
          </ac:spMkLst>
        </pc:spChg>
        <pc:spChg chg="mod">
          <ac:chgData name="Munjal Subodh" userId="3d099236-af4e-48f2-b413-9639d31e2398" providerId="ADAL" clId="{680B4E2A-CD1D-4D86-A86F-99DC8A8075D2}" dt="2026-03-10T15:02:31.359" v="282" actId="14100"/>
          <ac:spMkLst>
            <pc:docMk/>
            <pc:sldMk cId="0" sldId="263"/>
            <ac:spMk id="15" creationId="{00000000-0000-0000-0000-000000000000}"/>
          </ac:spMkLst>
        </pc:spChg>
        <pc:spChg chg="mod">
          <ac:chgData name="Munjal Subodh" userId="3d099236-af4e-48f2-b413-9639d31e2398" providerId="ADAL" clId="{680B4E2A-CD1D-4D86-A86F-99DC8A8075D2}" dt="2026-03-10T16:04:36.073" v="399"/>
          <ac:spMkLst>
            <pc:docMk/>
            <pc:sldMk cId="0" sldId="263"/>
            <ac:spMk id="16" creationId="{00000000-0000-0000-0000-000000000000}"/>
          </ac:spMkLst>
        </pc:spChg>
        <pc:spChg chg="mod">
          <ac:chgData name="Munjal Subodh" userId="3d099236-af4e-48f2-b413-9639d31e2398" providerId="ADAL" clId="{680B4E2A-CD1D-4D86-A86F-99DC8A8075D2}" dt="2026-03-10T16:04:36.075" v="400"/>
          <ac:spMkLst>
            <pc:docMk/>
            <pc:sldMk cId="0" sldId="263"/>
            <ac:spMk id="17" creationId="{00000000-0000-0000-0000-000000000000}"/>
          </ac:spMkLst>
        </pc:spChg>
        <pc:spChg chg="mod">
          <ac:chgData name="Munjal Subodh" userId="3d099236-af4e-48f2-b413-9639d31e2398" providerId="ADAL" clId="{680B4E2A-CD1D-4D86-A86F-99DC8A8075D2}" dt="2026-03-10T16:04:36.077" v="401"/>
          <ac:spMkLst>
            <pc:docMk/>
            <pc:sldMk cId="0" sldId="263"/>
            <ac:spMk id="18" creationId="{00000000-0000-0000-0000-000000000000}"/>
          </ac:spMkLst>
        </pc:spChg>
        <pc:spChg chg="mod">
          <ac:chgData name="Munjal Subodh" userId="3d099236-af4e-48f2-b413-9639d31e2398" providerId="ADAL" clId="{680B4E2A-CD1D-4D86-A86F-99DC8A8075D2}" dt="2026-03-10T16:04:36.079" v="402"/>
          <ac:spMkLst>
            <pc:docMk/>
            <pc:sldMk cId="0" sldId="263"/>
            <ac:spMk id="19" creationId="{00000000-0000-0000-0000-000000000000}"/>
          </ac:spMkLst>
        </pc:spChg>
        <pc:spChg chg="mod">
          <ac:chgData name="Munjal Subodh" userId="3d099236-af4e-48f2-b413-9639d31e2398" providerId="ADAL" clId="{680B4E2A-CD1D-4D86-A86F-99DC8A8075D2}" dt="2026-03-10T16:04:36.080" v="403"/>
          <ac:spMkLst>
            <pc:docMk/>
            <pc:sldMk cId="0" sldId="263"/>
            <ac:spMk id="20" creationId="{00000000-0000-0000-0000-000000000000}"/>
          </ac:spMkLst>
        </pc:spChg>
        <pc:spChg chg="mod">
          <ac:chgData name="Munjal Subodh" userId="3d099236-af4e-48f2-b413-9639d31e2398" providerId="ADAL" clId="{680B4E2A-CD1D-4D86-A86F-99DC8A8075D2}" dt="2026-03-10T16:04:36.082" v="404"/>
          <ac:spMkLst>
            <pc:docMk/>
            <pc:sldMk cId="0" sldId="263"/>
            <ac:spMk id="21" creationId="{00000000-0000-0000-0000-000000000000}"/>
          </ac:spMkLst>
        </pc:spChg>
        <pc:spChg chg="mod">
          <ac:chgData name="Munjal Subodh" userId="3d099236-af4e-48f2-b413-9639d31e2398" providerId="ADAL" clId="{680B4E2A-CD1D-4D86-A86F-99DC8A8075D2}" dt="2026-03-10T16:04:36.084" v="405"/>
          <ac:spMkLst>
            <pc:docMk/>
            <pc:sldMk cId="0" sldId="263"/>
            <ac:spMk id="22" creationId="{00000000-0000-0000-0000-000000000000}"/>
          </ac:spMkLst>
        </pc:spChg>
        <pc:spChg chg="mod">
          <ac:chgData name="Munjal Subodh" userId="3d099236-af4e-48f2-b413-9639d31e2398" providerId="ADAL" clId="{680B4E2A-CD1D-4D86-A86F-99DC8A8075D2}" dt="2026-03-10T16:04:36.086" v="406"/>
          <ac:spMkLst>
            <pc:docMk/>
            <pc:sldMk cId="0" sldId="263"/>
            <ac:spMk id="23" creationId="{00000000-0000-0000-0000-000000000000}"/>
          </ac:spMkLst>
        </pc:spChg>
        <pc:spChg chg="mod">
          <ac:chgData name="Munjal Subodh" userId="3d099236-af4e-48f2-b413-9639d31e2398" providerId="ADAL" clId="{680B4E2A-CD1D-4D86-A86F-99DC8A8075D2}" dt="2026-03-10T16:04:36.088" v="407"/>
          <ac:spMkLst>
            <pc:docMk/>
            <pc:sldMk cId="0" sldId="263"/>
            <ac:spMk id="24" creationId="{00000000-0000-0000-0000-000000000000}"/>
          </ac:spMkLst>
        </pc:spChg>
        <pc:spChg chg="mod">
          <ac:chgData name="Munjal Subodh" userId="3d099236-af4e-48f2-b413-9639d31e2398" providerId="ADAL" clId="{680B4E2A-CD1D-4D86-A86F-99DC8A8075D2}" dt="2026-03-10T16:04:36.091" v="408"/>
          <ac:spMkLst>
            <pc:docMk/>
            <pc:sldMk cId="0" sldId="263"/>
            <ac:spMk id="25" creationId="{00000000-0000-0000-0000-000000000000}"/>
          </ac:spMkLst>
        </pc:spChg>
        <pc:spChg chg="mod">
          <ac:chgData name="Munjal Subodh" userId="3d099236-af4e-48f2-b413-9639d31e2398" providerId="ADAL" clId="{680B4E2A-CD1D-4D86-A86F-99DC8A8075D2}" dt="2026-03-10T16:04:36.092" v="409"/>
          <ac:spMkLst>
            <pc:docMk/>
            <pc:sldMk cId="0" sldId="263"/>
            <ac:spMk id="26" creationId="{00000000-0000-0000-0000-000000000000}"/>
          </ac:spMkLst>
        </pc:spChg>
        <pc:spChg chg="mod">
          <ac:chgData name="Munjal Subodh" userId="3d099236-af4e-48f2-b413-9639d31e2398" providerId="ADAL" clId="{680B4E2A-CD1D-4D86-A86F-99DC8A8075D2}" dt="2026-03-10T16:04:36.094" v="410"/>
          <ac:spMkLst>
            <pc:docMk/>
            <pc:sldMk cId="0" sldId="263"/>
            <ac:spMk id="27" creationId="{00000000-0000-0000-0000-000000000000}"/>
          </ac:spMkLst>
        </pc:spChg>
        <pc:spChg chg="mod">
          <ac:chgData name="Munjal Subodh" userId="3d099236-af4e-48f2-b413-9639d31e2398" providerId="ADAL" clId="{680B4E2A-CD1D-4D86-A86F-99DC8A8075D2}" dt="2026-03-10T16:04:36.095" v="411"/>
          <ac:spMkLst>
            <pc:docMk/>
            <pc:sldMk cId="0" sldId="263"/>
            <ac:spMk id="28" creationId="{00000000-0000-0000-0000-000000000000}"/>
          </ac:spMkLst>
        </pc:spChg>
        <pc:spChg chg="mod">
          <ac:chgData name="Munjal Subodh" userId="3d099236-af4e-48f2-b413-9639d31e2398" providerId="ADAL" clId="{680B4E2A-CD1D-4D86-A86F-99DC8A8075D2}" dt="2026-03-10T16:04:36.097" v="412"/>
          <ac:spMkLst>
            <pc:docMk/>
            <pc:sldMk cId="0" sldId="263"/>
            <ac:spMk id="29" creationId="{00000000-0000-0000-0000-000000000000}"/>
          </ac:spMkLst>
        </pc:spChg>
        <pc:spChg chg="mod">
          <ac:chgData name="Munjal Subodh" userId="3d099236-af4e-48f2-b413-9639d31e2398" providerId="ADAL" clId="{680B4E2A-CD1D-4D86-A86F-99DC8A8075D2}" dt="2026-03-10T16:04:36.098" v="413"/>
          <ac:spMkLst>
            <pc:docMk/>
            <pc:sldMk cId="0" sldId="263"/>
            <ac:spMk id="30" creationId="{00000000-0000-0000-0000-000000000000}"/>
          </ac:spMkLst>
        </pc:spChg>
      </pc:sldChg>
      <pc:sldChg chg="modSp mod modClrScheme chgLayout">
        <pc:chgData name="Munjal Subodh" userId="3d099236-af4e-48f2-b413-9639d31e2398" providerId="ADAL" clId="{680B4E2A-CD1D-4D86-A86F-99DC8A8075D2}" dt="2026-03-10T16:04:41.243" v="507"/>
        <pc:sldMkLst>
          <pc:docMk/>
          <pc:sldMk cId="0" sldId="266"/>
        </pc:sldMkLst>
        <pc:spChg chg="mod">
          <ac:chgData name="Munjal Subodh" userId="3d099236-af4e-48f2-b413-9639d31e2398" providerId="ADAL" clId="{680B4E2A-CD1D-4D86-A86F-99DC8A8075D2}" dt="2026-03-10T16:04:41.187" v="480"/>
          <ac:spMkLst>
            <pc:docMk/>
            <pc:sldMk cId="0" sldId="266"/>
            <ac:spMk id="2" creationId="{00000000-0000-0000-0000-000000000000}"/>
          </ac:spMkLst>
        </pc:spChg>
        <pc:spChg chg="mod">
          <ac:chgData name="Munjal Subodh" userId="3d099236-af4e-48f2-b413-9639d31e2398" providerId="ADAL" clId="{680B4E2A-CD1D-4D86-A86F-99DC8A8075D2}" dt="2026-03-10T16:04:41.189" v="481"/>
          <ac:spMkLst>
            <pc:docMk/>
            <pc:sldMk cId="0" sldId="266"/>
            <ac:spMk id="3" creationId="{00000000-0000-0000-0000-000000000000}"/>
          </ac:spMkLst>
        </pc:spChg>
        <pc:spChg chg="mod">
          <ac:chgData name="Munjal Subodh" userId="3d099236-af4e-48f2-b413-9639d31e2398" providerId="ADAL" clId="{680B4E2A-CD1D-4D86-A86F-99DC8A8075D2}" dt="2026-03-10T16:04:41.193" v="482"/>
          <ac:spMkLst>
            <pc:docMk/>
            <pc:sldMk cId="0" sldId="266"/>
            <ac:spMk id="6" creationId="{00000000-0000-0000-0000-000000000000}"/>
          </ac:spMkLst>
        </pc:spChg>
        <pc:spChg chg="mod">
          <ac:chgData name="Munjal Subodh" userId="3d099236-af4e-48f2-b413-9639d31e2398" providerId="ADAL" clId="{680B4E2A-CD1D-4D86-A86F-99DC8A8075D2}" dt="2026-03-10T16:04:41.194" v="483"/>
          <ac:spMkLst>
            <pc:docMk/>
            <pc:sldMk cId="0" sldId="266"/>
            <ac:spMk id="7" creationId="{00000000-0000-0000-0000-000000000000}"/>
          </ac:spMkLst>
        </pc:spChg>
        <pc:spChg chg="mod">
          <ac:chgData name="Munjal Subodh" userId="3d099236-af4e-48f2-b413-9639d31e2398" providerId="ADAL" clId="{680B4E2A-CD1D-4D86-A86F-99DC8A8075D2}" dt="2026-03-10T16:04:41.196" v="484"/>
          <ac:spMkLst>
            <pc:docMk/>
            <pc:sldMk cId="0" sldId="266"/>
            <ac:spMk id="8" creationId="{00000000-0000-0000-0000-000000000000}"/>
          </ac:spMkLst>
        </pc:spChg>
        <pc:spChg chg="mod">
          <ac:chgData name="Munjal Subodh" userId="3d099236-af4e-48f2-b413-9639d31e2398" providerId="ADAL" clId="{680B4E2A-CD1D-4D86-A86F-99DC8A8075D2}" dt="2026-03-10T16:04:41.198" v="485"/>
          <ac:spMkLst>
            <pc:docMk/>
            <pc:sldMk cId="0" sldId="266"/>
            <ac:spMk id="9" creationId="{00000000-0000-0000-0000-000000000000}"/>
          </ac:spMkLst>
        </pc:spChg>
        <pc:spChg chg="mod">
          <ac:chgData name="Munjal Subodh" userId="3d099236-af4e-48f2-b413-9639d31e2398" providerId="ADAL" clId="{680B4E2A-CD1D-4D86-A86F-99DC8A8075D2}" dt="2026-03-10T16:04:41.203" v="486"/>
          <ac:spMkLst>
            <pc:docMk/>
            <pc:sldMk cId="0" sldId="266"/>
            <ac:spMk id="12" creationId="{00000000-0000-0000-0000-000000000000}"/>
          </ac:spMkLst>
        </pc:spChg>
        <pc:spChg chg="mod">
          <ac:chgData name="Munjal Subodh" userId="3d099236-af4e-48f2-b413-9639d31e2398" providerId="ADAL" clId="{680B4E2A-CD1D-4D86-A86F-99DC8A8075D2}" dt="2026-03-10T16:04:41.205" v="487"/>
          <ac:spMkLst>
            <pc:docMk/>
            <pc:sldMk cId="0" sldId="266"/>
            <ac:spMk id="13" creationId="{00000000-0000-0000-0000-000000000000}"/>
          </ac:spMkLst>
        </pc:spChg>
        <pc:spChg chg="mod">
          <ac:chgData name="Munjal Subodh" userId="3d099236-af4e-48f2-b413-9639d31e2398" providerId="ADAL" clId="{680B4E2A-CD1D-4D86-A86F-99DC8A8075D2}" dt="2026-03-10T16:04:41.208" v="488"/>
          <ac:spMkLst>
            <pc:docMk/>
            <pc:sldMk cId="0" sldId="266"/>
            <ac:spMk id="14" creationId="{00000000-0000-0000-0000-000000000000}"/>
          </ac:spMkLst>
        </pc:spChg>
        <pc:spChg chg="mod">
          <ac:chgData name="Munjal Subodh" userId="3d099236-af4e-48f2-b413-9639d31e2398" providerId="ADAL" clId="{680B4E2A-CD1D-4D86-A86F-99DC8A8075D2}" dt="2026-03-10T16:04:41.209" v="489"/>
          <ac:spMkLst>
            <pc:docMk/>
            <pc:sldMk cId="0" sldId="266"/>
            <ac:spMk id="15" creationId="{00000000-0000-0000-0000-000000000000}"/>
          </ac:spMkLst>
        </pc:spChg>
        <pc:spChg chg="mod">
          <ac:chgData name="Munjal Subodh" userId="3d099236-af4e-48f2-b413-9639d31e2398" providerId="ADAL" clId="{680B4E2A-CD1D-4D86-A86F-99DC8A8075D2}" dt="2026-03-10T16:04:41.212" v="490"/>
          <ac:spMkLst>
            <pc:docMk/>
            <pc:sldMk cId="0" sldId="266"/>
            <ac:spMk id="18" creationId="{00000000-0000-0000-0000-000000000000}"/>
          </ac:spMkLst>
        </pc:spChg>
        <pc:spChg chg="mod">
          <ac:chgData name="Munjal Subodh" userId="3d099236-af4e-48f2-b413-9639d31e2398" providerId="ADAL" clId="{680B4E2A-CD1D-4D86-A86F-99DC8A8075D2}" dt="2026-03-10T16:04:41.214" v="491"/>
          <ac:spMkLst>
            <pc:docMk/>
            <pc:sldMk cId="0" sldId="266"/>
            <ac:spMk id="19" creationId="{00000000-0000-0000-0000-000000000000}"/>
          </ac:spMkLst>
        </pc:spChg>
        <pc:spChg chg="mod">
          <ac:chgData name="Munjal Subodh" userId="3d099236-af4e-48f2-b413-9639d31e2398" providerId="ADAL" clId="{680B4E2A-CD1D-4D86-A86F-99DC8A8075D2}" dt="2026-03-10T16:04:41.215" v="492"/>
          <ac:spMkLst>
            <pc:docMk/>
            <pc:sldMk cId="0" sldId="266"/>
            <ac:spMk id="20" creationId="{00000000-0000-0000-0000-000000000000}"/>
          </ac:spMkLst>
        </pc:spChg>
        <pc:spChg chg="mod">
          <ac:chgData name="Munjal Subodh" userId="3d099236-af4e-48f2-b413-9639d31e2398" providerId="ADAL" clId="{680B4E2A-CD1D-4D86-A86F-99DC8A8075D2}" dt="2026-03-10T16:04:41.216" v="493"/>
          <ac:spMkLst>
            <pc:docMk/>
            <pc:sldMk cId="0" sldId="266"/>
            <ac:spMk id="21" creationId="{00000000-0000-0000-0000-000000000000}"/>
          </ac:spMkLst>
        </pc:spChg>
        <pc:spChg chg="mod">
          <ac:chgData name="Munjal Subodh" userId="3d099236-af4e-48f2-b413-9639d31e2398" providerId="ADAL" clId="{680B4E2A-CD1D-4D86-A86F-99DC8A8075D2}" dt="2026-03-10T16:04:41.219" v="494"/>
          <ac:spMkLst>
            <pc:docMk/>
            <pc:sldMk cId="0" sldId="266"/>
            <ac:spMk id="24" creationId="{00000000-0000-0000-0000-000000000000}"/>
          </ac:spMkLst>
        </pc:spChg>
        <pc:spChg chg="mod">
          <ac:chgData name="Munjal Subodh" userId="3d099236-af4e-48f2-b413-9639d31e2398" providerId="ADAL" clId="{680B4E2A-CD1D-4D86-A86F-99DC8A8075D2}" dt="2026-03-10T16:04:41.221" v="495"/>
          <ac:spMkLst>
            <pc:docMk/>
            <pc:sldMk cId="0" sldId="266"/>
            <ac:spMk id="25" creationId="{00000000-0000-0000-0000-000000000000}"/>
          </ac:spMkLst>
        </pc:spChg>
        <pc:spChg chg="mod">
          <ac:chgData name="Munjal Subodh" userId="3d099236-af4e-48f2-b413-9639d31e2398" providerId="ADAL" clId="{680B4E2A-CD1D-4D86-A86F-99DC8A8075D2}" dt="2026-03-10T16:04:41.223" v="496"/>
          <ac:spMkLst>
            <pc:docMk/>
            <pc:sldMk cId="0" sldId="266"/>
            <ac:spMk id="26" creationId="{00000000-0000-0000-0000-000000000000}"/>
          </ac:spMkLst>
        </pc:spChg>
        <pc:spChg chg="mod">
          <ac:chgData name="Munjal Subodh" userId="3d099236-af4e-48f2-b413-9639d31e2398" providerId="ADAL" clId="{680B4E2A-CD1D-4D86-A86F-99DC8A8075D2}" dt="2026-03-10T16:04:41.224" v="497"/>
          <ac:spMkLst>
            <pc:docMk/>
            <pc:sldMk cId="0" sldId="266"/>
            <ac:spMk id="27" creationId="{00000000-0000-0000-0000-000000000000}"/>
          </ac:spMkLst>
        </pc:spChg>
        <pc:spChg chg="mod">
          <ac:chgData name="Munjal Subodh" userId="3d099236-af4e-48f2-b413-9639d31e2398" providerId="ADAL" clId="{680B4E2A-CD1D-4D86-A86F-99DC8A8075D2}" dt="2026-03-10T16:04:41.225" v="498"/>
          <ac:spMkLst>
            <pc:docMk/>
            <pc:sldMk cId="0" sldId="266"/>
            <ac:spMk id="28" creationId="{00000000-0000-0000-0000-000000000000}"/>
          </ac:spMkLst>
        </pc:spChg>
        <pc:spChg chg="mod">
          <ac:chgData name="Munjal Subodh" userId="3d099236-af4e-48f2-b413-9639d31e2398" providerId="ADAL" clId="{680B4E2A-CD1D-4D86-A86F-99DC8A8075D2}" dt="2026-03-10T14:45:01.558" v="257"/>
          <ac:spMkLst>
            <pc:docMk/>
            <pc:sldMk cId="0" sldId="266"/>
            <ac:spMk id="29" creationId="{00000000-0000-0000-0000-000000000000}"/>
          </ac:spMkLst>
        </pc:spChg>
        <pc:spChg chg="mod">
          <ac:chgData name="Munjal Subodh" userId="3d099236-af4e-48f2-b413-9639d31e2398" providerId="ADAL" clId="{680B4E2A-CD1D-4D86-A86F-99DC8A8075D2}" dt="2026-03-10T16:04:41.228" v="499"/>
          <ac:spMkLst>
            <pc:docMk/>
            <pc:sldMk cId="0" sldId="266"/>
            <ac:spMk id="30" creationId="{00000000-0000-0000-0000-000000000000}"/>
          </ac:spMkLst>
        </pc:spChg>
        <pc:spChg chg="mod">
          <ac:chgData name="Munjal Subodh" userId="3d099236-af4e-48f2-b413-9639d31e2398" providerId="ADAL" clId="{680B4E2A-CD1D-4D86-A86F-99DC8A8075D2}" dt="2026-03-10T16:04:41.230" v="500"/>
          <ac:spMkLst>
            <pc:docMk/>
            <pc:sldMk cId="0" sldId="266"/>
            <ac:spMk id="31" creationId="{00000000-0000-0000-0000-000000000000}"/>
          </ac:spMkLst>
        </pc:spChg>
        <pc:spChg chg="mod">
          <ac:chgData name="Munjal Subodh" userId="3d099236-af4e-48f2-b413-9639d31e2398" providerId="ADAL" clId="{680B4E2A-CD1D-4D86-A86F-99DC8A8075D2}" dt="2026-03-10T16:04:41.231" v="501"/>
          <ac:spMkLst>
            <pc:docMk/>
            <pc:sldMk cId="0" sldId="266"/>
            <ac:spMk id="32" creationId="{00000000-0000-0000-0000-000000000000}"/>
          </ac:spMkLst>
        </pc:spChg>
        <pc:spChg chg="mod">
          <ac:chgData name="Munjal Subodh" userId="3d099236-af4e-48f2-b413-9639d31e2398" providerId="ADAL" clId="{680B4E2A-CD1D-4D86-A86F-99DC8A8075D2}" dt="2026-03-10T16:04:41.233" v="502"/>
          <ac:spMkLst>
            <pc:docMk/>
            <pc:sldMk cId="0" sldId="266"/>
            <ac:spMk id="33" creationId="{00000000-0000-0000-0000-000000000000}"/>
          </ac:spMkLst>
        </pc:spChg>
        <pc:spChg chg="mod">
          <ac:chgData name="Munjal Subodh" userId="3d099236-af4e-48f2-b413-9639d31e2398" providerId="ADAL" clId="{680B4E2A-CD1D-4D86-A86F-99DC8A8075D2}" dt="2026-03-10T16:04:41.234" v="503"/>
          <ac:spMkLst>
            <pc:docMk/>
            <pc:sldMk cId="0" sldId="266"/>
            <ac:spMk id="34" creationId="{00000000-0000-0000-0000-000000000000}"/>
          </ac:spMkLst>
        </pc:spChg>
        <pc:spChg chg="mod">
          <ac:chgData name="Munjal Subodh" userId="3d099236-af4e-48f2-b413-9639d31e2398" providerId="ADAL" clId="{680B4E2A-CD1D-4D86-A86F-99DC8A8075D2}" dt="2026-03-10T16:04:41.235" v="504"/>
          <ac:spMkLst>
            <pc:docMk/>
            <pc:sldMk cId="0" sldId="266"/>
            <ac:spMk id="35" creationId="{00000000-0000-0000-0000-000000000000}"/>
          </ac:spMkLst>
        </pc:spChg>
        <pc:spChg chg="mod">
          <ac:chgData name="Munjal Subodh" userId="3d099236-af4e-48f2-b413-9639d31e2398" providerId="ADAL" clId="{680B4E2A-CD1D-4D86-A86F-99DC8A8075D2}" dt="2026-03-10T16:04:41.238" v="505"/>
          <ac:spMkLst>
            <pc:docMk/>
            <pc:sldMk cId="0" sldId="266"/>
            <ac:spMk id="36" creationId="{00000000-0000-0000-0000-000000000000}"/>
          </ac:spMkLst>
        </pc:spChg>
        <pc:spChg chg="mod">
          <ac:chgData name="Munjal Subodh" userId="3d099236-af4e-48f2-b413-9639d31e2398" providerId="ADAL" clId="{680B4E2A-CD1D-4D86-A86F-99DC8A8075D2}" dt="2026-03-10T16:04:41.240" v="506"/>
          <ac:spMkLst>
            <pc:docMk/>
            <pc:sldMk cId="0" sldId="266"/>
            <ac:spMk id="37" creationId="{00000000-0000-0000-0000-000000000000}"/>
          </ac:spMkLst>
        </pc:spChg>
        <pc:spChg chg="mod">
          <ac:chgData name="Munjal Subodh" userId="3d099236-af4e-48f2-b413-9639d31e2398" providerId="ADAL" clId="{680B4E2A-CD1D-4D86-A86F-99DC8A8075D2}" dt="2026-03-10T15:03:07.196" v="286" actId="1076"/>
          <ac:spMkLst>
            <pc:docMk/>
            <pc:sldMk cId="0" sldId="266"/>
            <ac:spMk id="38" creationId="{00000000-0000-0000-0000-000000000000}"/>
          </ac:spMkLst>
        </pc:spChg>
        <pc:spChg chg="mod">
          <ac:chgData name="Munjal Subodh" userId="3d099236-af4e-48f2-b413-9639d31e2398" providerId="ADAL" clId="{680B4E2A-CD1D-4D86-A86F-99DC8A8075D2}" dt="2026-03-10T16:04:41.243" v="507"/>
          <ac:spMkLst>
            <pc:docMk/>
            <pc:sldMk cId="0" sldId="266"/>
            <ac:spMk id="39" creationId="{00000000-0000-0000-0000-000000000000}"/>
          </ac:spMkLst>
        </pc:spChg>
      </pc:sldChg>
      <pc:sldChg chg="modSp mod modClrScheme chgLayout">
        <pc:chgData name="Munjal Subodh" userId="3d099236-af4e-48f2-b413-9639d31e2398" providerId="ADAL" clId="{680B4E2A-CD1D-4D86-A86F-99DC8A8075D2}" dt="2026-03-10T16:04:41.353" v="543"/>
        <pc:sldMkLst>
          <pc:docMk/>
          <pc:sldMk cId="0" sldId="268"/>
        </pc:sldMkLst>
        <pc:spChg chg="mod">
          <ac:chgData name="Munjal Subodh" userId="3d099236-af4e-48f2-b413-9639d31e2398" providerId="ADAL" clId="{680B4E2A-CD1D-4D86-A86F-99DC8A8075D2}" dt="2026-03-10T16:04:41.315" v="527"/>
          <ac:spMkLst>
            <pc:docMk/>
            <pc:sldMk cId="0" sldId="268"/>
            <ac:spMk id="2" creationId="{00000000-0000-0000-0000-000000000000}"/>
          </ac:spMkLst>
        </pc:spChg>
        <pc:spChg chg="mod">
          <ac:chgData name="Munjal Subodh" userId="3d099236-af4e-48f2-b413-9639d31e2398" providerId="ADAL" clId="{680B4E2A-CD1D-4D86-A86F-99DC8A8075D2}" dt="2026-03-10T16:04:41.318" v="528"/>
          <ac:spMkLst>
            <pc:docMk/>
            <pc:sldMk cId="0" sldId="268"/>
            <ac:spMk id="4" creationId="{00000000-0000-0000-0000-000000000000}"/>
          </ac:spMkLst>
        </pc:spChg>
        <pc:spChg chg="mod">
          <ac:chgData name="Munjal Subodh" userId="3d099236-af4e-48f2-b413-9639d31e2398" providerId="ADAL" clId="{680B4E2A-CD1D-4D86-A86F-99DC8A8075D2}" dt="2026-03-10T16:04:41.321" v="529"/>
          <ac:spMkLst>
            <pc:docMk/>
            <pc:sldMk cId="0" sldId="268"/>
            <ac:spMk id="6" creationId="{00000000-0000-0000-0000-000000000000}"/>
          </ac:spMkLst>
        </pc:spChg>
        <pc:spChg chg="mod">
          <ac:chgData name="Munjal Subodh" userId="3d099236-af4e-48f2-b413-9639d31e2398" providerId="ADAL" clId="{680B4E2A-CD1D-4D86-A86F-99DC8A8075D2}" dt="2026-03-10T16:04:41.323" v="530"/>
          <ac:spMkLst>
            <pc:docMk/>
            <pc:sldMk cId="0" sldId="268"/>
            <ac:spMk id="7" creationId="{00000000-0000-0000-0000-000000000000}"/>
          </ac:spMkLst>
        </pc:spChg>
        <pc:spChg chg="mod">
          <ac:chgData name="Munjal Subodh" userId="3d099236-af4e-48f2-b413-9639d31e2398" providerId="ADAL" clId="{680B4E2A-CD1D-4D86-A86F-99DC8A8075D2}" dt="2026-03-10T16:04:41.327" v="531"/>
          <ac:spMkLst>
            <pc:docMk/>
            <pc:sldMk cId="0" sldId="268"/>
            <ac:spMk id="9" creationId="{00000000-0000-0000-0000-000000000000}"/>
          </ac:spMkLst>
        </pc:spChg>
        <pc:spChg chg="mod">
          <ac:chgData name="Munjal Subodh" userId="3d099236-af4e-48f2-b413-9639d31e2398" providerId="ADAL" clId="{680B4E2A-CD1D-4D86-A86F-99DC8A8075D2}" dt="2026-03-10T16:04:41.329" v="532"/>
          <ac:spMkLst>
            <pc:docMk/>
            <pc:sldMk cId="0" sldId="268"/>
            <ac:spMk id="10" creationId="{00000000-0000-0000-0000-000000000000}"/>
          </ac:spMkLst>
        </pc:spChg>
        <pc:spChg chg="mod">
          <ac:chgData name="Munjal Subodh" userId="3d099236-af4e-48f2-b413-9639d31e2398" providerId="ADAL" clId="{680B4E2A-CD1D-4D86-A86F-99DC8A8075D2}" dt="2026-03-10T16:04:41.331" v="533"/>
          <ac:spMkLst>
            <pc:docMk/>
            <pc:sldMk cId="0" sldId="268"/>
            <ac:spMk id="12" creationId="{00000000-0000-0000-0000-000000000000}"/>
          </ac:spMkLst>
        </pc:spChg>
        <pc:spChg chg="mod">
          <ac:chgData name="Munjal Subodh" userId="3d099236-af4e-48f2-b413-9639d31e2398" providerId="ADAL" clId="{680B4E2A-CD1D-4D86-A86F-99DC8A8075D2}" dt="2026-03-10T16:04:41.333" v="534"/>
          <ac:spMkLst>
            <pc:docMk/>
            <pc:sldMk cId="0" sldId="268"/>
            <ac:spMk id="13" creationId="{00000000-0000-0000-0000-000000000000}"/>
          </ac:spMkLst>
        </pc:spChg>
        <pc:spChg chg="mod">
          <ac:chgData name="Munjal Subodh" userId="3d099236-af4e-48f2-b413-9639d31e2398" providerId="ADAL" clId="{680B4E2A-CD1D-4D86-A86F-99DC8A8075D2}" dt="2026-03-10T16:04:41.335" v="535"/>
          <ac:spMkLst>
            <pc:docMk/>
            <pc:sldMk cId="0" sldId="268"/>
            <ac:spMk id="15" creationId="{00000000-0000-0000-0000-000000000000}"/>
          </ac:spMkLst>
        </pc:spChg>
        <pc:spChg chg="mod">
          <ac:chgData name="Munjal Subodh" userId="3d099236-af4e-48f2-b413-9639d31e2398" providerId="ADAL" clId="{680B4E2A-CD1D-4D86-A86F-99DC8A8075D2}" dt="2026-03-10T16:04:41.336" v="536"/>
          <ac:spMkLst>
            <pc:docMk/>
            <pc:sldMk cId="0" sldId="268"/>
            <ac:spMk id="16" creationId="{00000000-0000-0000-0000-000000000000}"/>
          </ac:spMkLst>
        </pc:spChg>
        <pc:spChg chg="mod">
          <ac:chgData name="Munjal Subodh" userId="3d099236-af4e-48f2-b413-9639d31e2398" providerId="ADAL" clId="{680B4E2A-CD1D-4D86-A86F-99DC8A8075D2}" dt="2026-03-10T16:04:41.340" v="537"/>
          <ac:spMkLst>
            <pc:docMk/>
            <pc:sldMk cId="0" sldId="268"/>
            <ac:spMk id="18" creationId="{00000000-0000-0000-0000-000000000000}"/>
          </ac:spMkLst>
        </pc:spChg>
        <pc:spChg chg="mod">
          <ac:chgData name="Munjal Subodh" userId="3d099236-af4e-48f2-b413-9639d31e2398" providerId="ADAL" clId="{680B4E2A-CD1D-4D86-A86F-99DC8A8075D2}" dt="2026-03-10T16:04:41.342" v="538"/>
          <ac:spMkLst>
            <pc:docMk/>
            <pc:sldMk cId="0" sldId="268"/>
            <ac:spMk id="19" creationId="{00000000-0000-0000-0000-000000000000}"/>
          </ac:spMkLst>
        </pc:spChg>
        <pc:spChg chg="mod">
          <ac:chgData name="Munjal Subodh" userId="3d099236-af4e-48f2-b413-9639d31e2398" providerId="ADAL" clId="{680B4E2A-CD1D-4D86-A86F-99DC8A8075D2}" dt="2026-03-10T16:04:41.345" v="539"/>
          <ac:spMkLst>
            <pc:docMk/>
            <pc:sldMk cId="0" sldId="268"/>
            <ac:spMk id="21" creationId="{00000000-0000-0000-0000-000000000000}"/>
          </ac:spMkLst>
        </pc:spChg>
        <pc:spChg chg="mod">
          <ac:chgData name="Munjal Subodh" userId="3d099236-af4e-48f2-b413-9639d31e2398" providerId="ADAL" clId="{680B4E2A-CD1D-4D86-A86F-99DC8A8075D2}" dt="2026-03-10T16:04:41.347" v="540"/>
          <ac:spMkLst>
            <pc:docMk/>
            <pc:sldMk cId="0" sldId="268"/>
            <ac:spMk id="22" creationId="{00000000-0000-0000-0000-000000000000}"/>
          </ac:spMkLst>
        </pc:spChg>
        <pc:spChg chg="mod">
          <ac:chgData name="Munjal Subodh" userId="3d099236-af4e-48f2-b413-9639d31e2398" providerId="ADAL" clId="{680B4E2A-CD1D-4D86-A86F-99DC8A8075D2}" dt="2026-03-10T16:04:41.349" v="541"/>
          <ac:spMkLst>
            <pc:docMk/>
            <pc:sldMk cId="0" sldId="268"/>
            <ac:spMk id="24" creationId="{00000000-0000-0000-0000-000000000000}"/>
          </ac:spMkLst>
        </pc:spChg>
        <pc:spChg chg="mod">
          <ac:chgData name="Munjal Subodh" userId="3d099236-af4e-48f2-b413-9639d31e2398" providerId="ADAL" clId="{680B4E2A-CD1D-4D86-A86F-99DC8A8075D2}" dt="2026-03-10T16:04:41.351" v="542"/>
          <ac:spMkLst>
            <pc:docMk/>
            <pc:sldMk cId="0" sldId="268"/>
            <ac:spMk id="25" creationId="{00000000-0000-0000-0000-000000000000}"/>
          </ac:spMkLst>
        </pc:spChg>
        <pc:spChg chg="mod">
          <ac:chgData name="Munjal Subodh" userId="3d099236-af4e-48f2-b413-9639d31e2398" providerId="ADAL" clId="{680B4E2A-CD1D-4D86-A86F-99DC8A8075D2}" dt="2026-03-10T14:54:09.005" v="281" actId="14100"/>
          <ac:spMkLst>
            <pc:docMk/>
            <pc:sldMk cId="0" sldId="268"/>
            <ac:spMk id="26" creationId="{00000000-0000-0000-0000-000000000000}"/>
          </ac:spMkLst>
        </pc:spChg>
        <pc:spChg chg="mod">
          <ac:chgData name="Munjal Subodh" userId="3d099236-af4e-48f2-b413-9639d31e2398" providerId="ADAL" clId="{680B4E2A-CD1D-4D86-A86F-99DC8A8075D2}" dt="2026-03-10T16:04:41.353" v="543"/>
          <ac:spMkLst>
            <pc:docMk/>
            <pc:sldMk cId="0" sldId="268"/>
            <ac:spMk id="27" creationId="{00000000-0000-0000-0000-000000000000}"/>
          </ac:spMkLst>
        </pc:spChg>
        <pc:graphicFrameChg chg="mod">
          <ac:chgData name="Munjal Subodh" userId="3d099236-af4e-48f2-b413-9639d31e2398" providerId="ADAL" clId="{680B4E2A-CD1D-4D86-A86F-99DC8A8075D2}" dt="2026-03-10T14:04:40.528" v="136"/>
          <ac:graphicFrameMkLst>
            <pc:docMk/>
            <pc:sldMk cId="0" sldId="268"/>
            <ac:graphicFrameMk id="3" creationId="{00000000-0000-0000-0000-000000000000}"/>
          </ac:graphicFrameMkLst>
        </pc:graphicFrameChg>
      </pc:sldChg>
      <pc:sldChg chg="modSp mod modClrScheme chgLayout">
        <pc:chgData name="Munjal Subodh" userId="3d099236-af4e-48f2-b413-9639d31e2398" providerId="ADAL" clId="{680B4E2A-CD1D-4D86-A86F-99DC8A8075D2}" dt="2026-03-10T16:04:41.433" v="580"/>
        <pc:sldMkLst>
          <pc:docMk/>
          <pc:sldMk cId="0" sldId="269"/>
        </pc:sldMkLst>
        <pc:spChg chg="mod">
          <ac:chgData name="Munjal Subodh" userId="3d099236-af4e-48f2-b413-9639d31e2398" providerId="ADAL" clId="{680B4E2A-CD1D-4D86-A86F-99DC8A8075D2}" dt="2026-03-10T16:04:41.359" v="544"/>
          <ac:spMkLst>
            <pc:docMk/>
            <pc:sldMk cId="0" sldId="269"/>
            <ac:spMk id="2" creationId="{00000000-0000-0000-0000-000000000000}"/>
          </ac:spMkLst>
        </pc:spChg>
        <pc:spChg chg="mod">
          <ac:chgData name="Munjal Subodh" userId="3d099236-af4e-48f2-b413-9639d31e2398" providerId="ADAL" clId="{680B4E2A-CD1D-4D86-A86F-99DC8A8075D2}" dt="2026-03-10T16:04:41.362" v="545"/>
          <ac:spMkLst>
            <pc:docMk/>
            <pc:sldMk cId="0" sldId="269"/>
            <ac:spMk id="4" creationId="{00000000-0000-0000-0000-000000000000}"/>
          </ac:spMkLst>
        </pc:spChg>
        <pc:spChg chg="mod">
          <ac:chgData name="Munjal Subodh" userId="3d099236-af4e-48f2-b413-9639d31e2398" providerId="ADAL" clId="{680B4E2A-CD1D-4D86-A86F-99DC8A8075D2}" dt="2026-03-10T16:04:41.363" v="546"/>
          <ac:spMkLst>
            <pc:docMk/>
            <pc:sldMk cId="0" sldId="269"/>
            <ac:spMk id="5" creationId="{00000000-0000-0000-0000-000000000000}"/>
          </ac:spMkLst>
        </pc:spChg>
        <pc:spChg chg="mod">
          <ac:chgData name="Munjal Subodh" userId="3d099236-af4e-48f2-b413-9639d31e2398" providerId="ADAL" clId="{680B4E2A-CD1D-4D86-A86F-99DC8A8075D2}" dt="2026-03-10T16:04:41.365" v="547"/>
          <ac:spMkLst>
            <pc:docMk/>
            <pc:sldMk cId="0" sldId="269"/>
            <ac:spMk id="6" creationId="{00000000-0000-0000-0000-000000000000}"/>
          </ac:spMkLst>
        </pc:spChg>
        <pc:spChg chg="mod">
          <ac:chgData name="Munjal Subodh" userId="3d099236-af4e-48f2-b413-9639d31e2398" providerId="ADAL" clId="{680B4E2A-CD1D-4D86-A86F-99DC8A8075D2}" dt="2026-03-10T16:04:41.366" v="548"/>
          <ac:spMkLst>
            <pc:docMk/>
            <pc:sldMk cId="0" sldId="269"/>
            <ac:spMk id="7" creationId="{00000000-0000-0000-0000-000000000000}"/>
          </ac:spMkLst>
        </pc:spChg>
        <pc:spChg chg="mod">
          <ac:chgData name="Munjal Subodh" userId="3d099236-af4e-48f2-b413-9639d31e2398" providerId="ADAL" clId="{680B4E2A-CD1D-4D86-A86F-99DC8A8075D2}" dt="2026-03-10T16:04:41.368" v="549"/>
          <ac:spMkLst>
            <pc:docMk/>
            <pc:sldMk cId="0" sldId="269"/>
            <ac:spMk id="8" creationId="{00000000-0000-0000-0000-000000000000}"/>
          </ac:spMkLst>
        </pc:spChg>
        <pc:spChg chg="mod">
          <ac:chgData name="Munjal Subodh" userId="3d099236-af4e-48f2-b413-9639d31e2398" providerId="ADAL" clId="{680B4E2A-CD1D-4D86-A86F-99DC8A8075D2}" dt="2026-03-10T16:04:41.371" v="550"/>
          <ac:spMkLst>
            <pc:docMk/>
            <pc:sldMk cId="0" sldId="269"/>
            <ac:spMk id="9" creationId="{00000000-0000-0000-0000-000000000000}"/>
          </ac:spMkLst>
        </pc:spChg>
        <pc:spChg chg="mod">
          <ac:chgData name="Munjal Subodh" userId="3d099236-af4e-48f2-b413-9639d31e2398" providerId="ADAL" clId="{680B4E2A-CD1D-4D86-A86F-99DC8A8075D2}" dt="2026-03-10T16:04:41.373" v="551"/>
          <ac:spMkLst>
            <pc:docMk/>
            <pc:sldMk cId="0" sldId="269"/>
            <ac:spMk id="10" creationId="{00000000-0000-0000-0000-000000000000}"/>
          </ac:spMkLst>
        </pc:spChg>
        <pc:spChg chg="mod">
          <ac:chgData name="Munjal Subodh" userId="3d099236-af4e-48f2-b413-9639d31e2398" providerId="ADAL" clId="{680B4E2A-CD1D-4D86-A86F-99DC8A8075D2}" dt="2026-03-10T16:04:41.375" v="552"/>
          <ac:spMkLst>
            <pc:docMk/>
            <pc:sldMk cId="0" sldId="269"/>
            <ac:spMk id="11" creationId="{00000000-0000-0000-0000-000000000000}"/>
          </ac:spMkLst>
        </pc:spChg>
        <pc:spChg chg="mod">
          <ac:chgData name="Munjal Subodh" userId="3d099236-af4e-48f2-b413-9639d31e2398" providerId="ADAL" clId="{680B4E2A-CD1D-4D86-A86F-99DC8A8075D2}" dt="2026-03-10T16:04:41.377" v="553"/>
          <ac:spMkLst>
            <pc:docMk/>
            <pc:sldMk cId="0" sldId="269"/>
            <ac:spMk id="12" creationId="{00000000-0000-0000-0000-000000000000}"/>
          </ac:spMkLst>
        </pc:spChg>
        <pc:spChg chg="mod">
          <ac:chgData name="Munjal Subodh" userId="3d099236-af4e-48f2-b413-9639d31e2398" providerId="ADAL" clId="{680B4E2A-CD1D-4D86-A86F-99DC8A8075D2}" dt="2026-03-10T16:04:41.378" v="554"/>
          <ac:spMkLst>
            <pc:docMk/>
            <pc:sldMk cId="0" sldId="269"/>
            <ac:spMk id="13" creationId="{00000000-0000-0000-0000-000000000000}"/>
          </ac:spMkLst>
        </pc:spChg>
        <pc:spChg chg="mod">
          <ac:chgData name="Munjal Subodh" userId="3d099236-af4e-48f2-b413-9639d31e2398" providerId="ADAL" clId="{680B4E2A-CD1D-4D86-A86F-99DC8A8075D2}" dt="2026-03-10T16:04:41.380" v="555"/>
          <ac:spMkLst>
            <pc:docMk/>
            <pc:sldMk cId="0" sldId="269"/>
            <ac:spMk id="14" creationId="{00000000-0000-0000-0000-000000000000}"/>
          </ac:spMkLst>
        </pc:spChg>
        <pc:spChg chg="mod">
          <ac:chgData name="Munjal Subodh" userId="3d099236-af4e-48f2-b413-9639d31e2398" providerId="ADAL" clId="{680B4E2A-CD1D-4D86-A86F-99DC8A8075D2}" dt="2026-03-10T16:04:41.382" v="556"/>
          <ac:spMkLst>
            <pc:docMk/>
            <pc:sldMk cId="0" sldId="269"/>
            <ac:spMk id="16" creationId="{00000000-0000-0000-0000-000000000000}"/>
          </ac:spMkLst>
        </pc:spChg>
        <pc:spChg chg="mod">
          <ac:chgData name="Munjal Subodh" userId="3d099236-af4e-48f2-b413-9639d31e2398" providerId="ADAL" clId="{680B4E2A-CD1D-4D86-A86F-99DC8A8075D2}" dt="2026-03-10T16:04:41.385" v="557"/>
          <ac:spMkLst>
            <pc:docMk/>
            <pc:sldMk cId="0" sldId="269"/>
            <ac:spMk id="18" creationId="{00000000-0000-0000-0000-000000000000}"/>
          </ac:spMkLst>
        </pc:spChg>
        <pc:spChg chg="mod">
          <ac:chgData name="Munjal Subodh" userId="3d099236-af4e-48f2-b413-9639d31e2398" providerId="ADAL" clId="{680B4E2A-CD1D-4D86-A86F-99DC8A8075D2}" dt="2026-03-10T16:04:41.387" v="558"/>
          <ac:spMkLst>
            <pc:docMk/>
            <pc:sldMk cId="0" sldId="269"/>
            <ac:spMk id="19" creationId="{00000000-0000-0000-0000-000000000000}"/>
          </ac:spMkLst>
        </pc:spChg>
        <pc:spChg chg="mod">
          <ac:chgData name="Munjal Subodh" userId="3d099236-af4e-48f2-b413-9639d31e2398" providerId="ADAL" clId="{680B4E2A-CD1D-4D86-A86F-99DC8A8075D2}" dt="2026-03-10T16:04:41.390" v="559"/>
          <ac:spMkLst>
            <pc:docMk/>
            <pc:sldMk cId="0" sldId="269"/>
            <ac:spMk id="20" creationId="{00000000-0000-0000-0000-000000000000}"/>
          </ac:spMkLst>
        </pc:spChg>
        <pc:spChg chg="mod">
          <ac:chgData name="Munjal Subodh" userId="3d099236-af4e-48f2-b413-9639d31e2398" providerId="ADAL" clId="{680B4E2A-CD1D-4D86-A86F-99DC8A8075D2}" dt="2026-03-10T16:04:41.393" v="560"/>
          <ac:spMkLst>
            <pc:docMk/>
            <pc:sldMk cId="0" sldId="269"/>
            <ac:spMk id="22" creationId="{00000000-0000-0000-0000-000000000000}"/>
          </ac:spMkLst>
        </pc:spChg>
        <pc:spChg chg="mod">
          <ac:chgData name="Munjal Subodh" userId="3d099236-af4e-48f2-b413-9639d31e2398" providerId="ADAL" clId="{680B4E2A-CD1D-4D86-A86F-99DC8A8075D2}" dt="2026-03-10T16:04:41.395" v="561"/>
          <ac:spMkLst>
            <pc:docMk/>
            <pc:sldMk cId="0" sldId="269"/>
            <ac:spMk id="23" creationId="{00000000-0000-0000-0000-000000000000}"/>
          </ac:spMkLst>
        </pc:spChg>
        <pc:spChg chg="mod">
          <ac:chgData name="Munjal Subodh" userId="3d099236-af4e-48f2-b413-9639d31e2398" providerId="ADAL" clId="{680B4E2A-CD1D-4D86-A86F-99DC8A8075D2}" dt="2026-03-10T16:04:41.396" v="562"/>
          <ac:spMkLst>
            <pc:docMk/>
            <pc:sldMk cId="0" sldId="269"/>
            <ac:spMk id="24" creationId="{00000000-0000-0000-0000-000000000000}"/>
          </ac:spMkLst>
        </pc:spChg>
        <pc:spChg chg="mod">
          <ac:chgData name="Munjal Subodh" userId="3d099236-af4e-48f2-b413-9639d31e2398" providerId="ADAL" clId="{680B4E2A-CD1D-4D86-A86F-99DC8A8075D2}" dt="2026-03-10T16:04:41.398" v="563"/>
          <ac:spMkLst>
            <pc:docMk/>
            <pc:sldMk cId="0" sldId="269"/>
            <ac:spMk id="26" creationId="{00000000-0000-0000-0000-000000000000}"/>
          </ac:spMkLst>
        </pc:spChg>
        <pc:spChg chg="mod">
          <ac:chgData name="Munjal Subodh" userId="3d099236-af4e-48f2-b413-9639d31e2398" providerId="ADAL" clId="{680B4E2A-CD1D-4D86-A86F-99DC8A8075D2}" dt="2026-03-10T16:04:41.400" v="564"/>
          <ac:spMkLst>
            <pc:docMk/>
            <pc:sldMk cId="0" sldId="269"/>
            <ac:spMk id="27" creationId="{00000000-0000-0000-0000-000000000000}"/>
          </ac:spMkLst>
        </pc:spChg>
        <pc:spChg chg="mod">
          <ac:chgData name="Munjal Subodh" userId="3d099236-af4e-48f2-b413-9639d31e2398" providerId="ADAL" clId="{680B4E2A-CD1D-4D86-A86F-99DC8A8075D2}" dt="2026-03-10T16:04:41.402" v="565"/>
          <ac:spMkLst>
            <pc:docMk/>
            <pc:sldMk cId="0" sldId="269"/>
            <ac:spMk id="28" creationId="{00000000-0000-0000-0000-000000000000}"/>
          </ac:spMkLst>
        </pc:spChg>
        <pc:spChg chg="mod">
          <ac:chgData name="Munjal Subodh" userId="3d099236-af4e-48f2-b413-9639d31e2398" providerId="ADAL" clId="{680B4E2A-CD1D-4D86-A86F-99DC8A8075D2}" dt="2026-03-10T16:04:41.405" v="566"/>
          <ac:spMkLst>
            <pc:docMk/>
            <pc:sldMk cId="0" sldId="269"/>
            <ac:spMk id="30" creationId="{00000000-0000-0000-0000-000000000000}"/>
          </ac:spMkLst>
        </pc:spChg>
        <pc:spChg chg="mod">
          <ac:chgData name="Munjal Subodh" userId="3d099236-af4e-48f2-b413-9639d31e2398" providerId="ADAL" clId="{680B4E2A-CD1D-4D86-A86F-99DC8A8075D2}" dt="2026-03-10T16:04:41.406" v="567"/>
          <ac:spMkLst>
            <pc:docMk/>
            <pc:sldMk cId="0" sldId="269"/>
            <ac:spMk id="31" creationId="{00000000-0000-0000-0000-000000000000}"/>
          </ac:spMkLst>
        </pc:spChg>
        <pc:spChg chg="mod">
          <ac:chgData name="Munjal Subodh" userId="3d099236-af4e-48f2-b413-9639d31e2398" providerId="ADAL" clId="{680B4E2A-CD1D-4D86-A86F-99DC8A8075D2}" dt="2026-03-10T16:04:41.408" v="568"/>
          <ac:spMkLst>
            <pc:docMk/>
            <pc:sldMk cId="0" sldId="269"/>
            <ac:spMk id="32" creationId="{00000000-0000-0000-0000-000000000000}"/>
          </ac:spMkLst>
        </pc:spChg>
        <pc:spChg chg="mod">
          <ac:chgData name="Munjal Subodh" userId="3d099236-af4e-48f2-b413-9639d31e2398" providerId="ADAL" clId="{680B4E2A-CD1D-4D86-A86F-99DC8A8075D2}" dt="2026-03-10T16:04:41.410" v="569"/>
          <ac:spMkLst>
            <pc:docMk/>
            <pc:sldMk cId="0" sldId="269"/>
            <ac:spMk id="34" creationId="{00000000-0000-0000-0000-000000000000}"/>
          </ac:spMkLst>
        </pc:spChg>
        <pc:spChg chg="mod">
          <ac:chgData name="Munjal Subodh" userId="3d099236-af4e-48f2-b413-9639d31e2398" providerId="ADAL" clId="{680B4E2A-CD1D-4D86-A86F-99DC8A8075D2}" dt="2026-03-10T16:04:41.411" v="570"/>
          <ac:spMkLst>
            <pc:docMk/>
            <pc:sldMk cId="0" sldId="269"/>
            <ac:spMk id="35" creationId="{00000000-0000-0000-0000-000000000000}"/>
          </ac:spMkLst>
        </pc:spChg>
        <pc:spChg chg="mod">
          <ac:chgData name="Munjal Subodh" userId="3d099236-af4e-48f2-b413-9639d31e2398" providerId="ADAL" clId="{680B4E2A-CD1D-4D86-A86F-99DC8A8075D2}" dt="2026-03-10T16:04:41.412" v="571"/>
          <ac:spMkLst>
            <pc:docMk/>
            <pc:sldMk cId="0" sldId="269"/>
            <ac:spMk id="36" creationId="{00000000-0000-0000-0000-000000000000}"/>
          </ac:spMkLst>
        </pc:spChg>
        <pc:spChg chg="mod">
          <ac:chgData name="Munjal Subodh" userId="3d099236-af4e-48f2-b413-9639d31e2398" providerId="ADAL" clId="{680B4E2A-CD1D-4D86-A86F-99DC8A8075D2}" dt="2026-03-10T16:04:41.414" v="572"/>
          <ac:spMkLst>
            <pc:docMk/>
            <pc:sldMk cId="0" sldId="269"/>
            <ac:spMk id="38" creationId="{00000000-0000-0000-0000-000000000000}"/>
          </ac:spMkLst>
        </pc:spChg>
        <pc:spChg chg="mod">
          <ac:chgData name="Munjal Subodh" userId="3d099236-af4e-48f2-b413-9639d31e2398" providerId="ADAL" clId="{680B4E2A-CD1D-4D86-A86F-99DC8A8075D2}" dt="2026-03-10T16:04:41.416" v="573"/>
          <ac:spMkLst>
            <pc:docMk/>
            <pc:sldMk cId="0" sldId="269"/>
            <ac:spMk id="39" creationId="{00000000-0000-0000-0000-000000000000}"/>
          </ac:spMkLst>
        </pc:spChg>
        <pc:spChg chg="mod">
          <ac:chgData name="Munjal Subodh" userId="3d099236-af4e-48f2-b413-9639d31e2398" providerId="ADAL" clId="{680B4E2A-CD1D-4D86-A86F-99DC8A8075D2}" dt="2026-03-10T16:04:41.417" v="574"/>
          <ac:spMkLst>
            <pc:docMk/>
            <pc:sldMk cId="0" sldId="269"/>
            <ac:spMk id="40" creationId="{00000000-0000-0000-0000-000000000000}"/>
          </ac:spMkLst>
        </pc:spChg>
        <pc:spChg chg="mod">
          <ac:chgData name="Munjal Subodh" userId="3d099236-af4e-48f2-b413-9639d31e2398" providerId="ADAL" clId="{680B4E2A-CD1D-4D86-A86F-99DC8A8075D2}" dt="2026-03-10T16:04:41.421" v="575"/>
          <ac:spMkLst>
            <pc:docMk/>
            <pc:sldMk cId="0" sldId="269"/>
            <ac:spMk id="42" creationId="{00000000-0000-0000-0000-000000000000}"/>
          </ac:spMkLst>
        </pc:spChg>
        <pc:spChg chg="mod">
          <ac:chgData name="Munjal Subodh" userId="3d099236-af4e-48f2-b413-9639d31e2398" providerId="ADAL" clId="{680B4E2A-CD1D-4D86-A86F-99DC8A8075D2}" dt="2026-03-10T16:04:41.423" v="576"/>
          <ac:spMkLst>
            <pc:docMk/>
            <pc:sldMk cId="0" sldId="269"/>
            <ac:spMk id="44" creationId="{00000000-0000-0000-0000-000000000000}"/>
          </ac:spMkLst>
        </pc:spChg>
        <pc:spChg chg="mod">
          <ac:chgData name="Munjal Subodh" userId="3d099236-af4e-48f2-b413-9639d31e2398" providerId="ADAL" clId="{680B4E2A-CD1D-4D86-A86F-99DC8A8075D2}" dt="2026-03-10T16:04:41.425" v="577"/>
          <ac:spMkLst>
            <pc:docMk/>
            <pc:sldMk cId="0" sldId="269"/>
            <ac:spMk id="46" creationId="{00000000-0000-0000-0000-000000000000}"/>
          </ac:spMkLst>
        </pc:spChg>
        <pc:spChg chg="mod">
          <ac:chgData name="Munjal Subodh" userId="3d099236-af4e-48f2-b413-9639d31e2398" providerId="ADAL" clId="{680B4E2A-CD1D-4D86-A86F-99DC8A8075D2}" dt="2026-03-10T16:04:41.428" v="578"/>
          <ac:spMkLst>
            <pc:docMk/>
            <pc:sldMk cId="0" sldId="269"/>
            <ac:spMk id="48" creationId="{00000000-0000-0000-0000-000000000000}"/>
          </ac:spMkLst>
        </pc:spChg>
        <pc:spChg chg="mod">
          <ac:chgData name="Munjal Subodh" userId="3d099236-af4e-48f2-b413-9639d31e2398" providerId="ADAL" clId="{680B4E2A-CD1D-4D86-A86F-99DC8A8075D2}" dt="2026-03-10T16:04:41.431" v="579"/>
          <ac:spMkLst>
            <pc:docMk/>
            <pc:sldMk cId="0" sldId="269"/>
            <ac:spMk id="50" creationId="{00000000-0000-0000-0000-000000000000}"/>
          </ac:spMkLst>
        </pc:spChg>
        <pc:spChg chg="mod">
          <ac:chgData name="Munjal Subodh" userId="3d099236-af4e-48f2-b413-9639d31e2398" providerId="ADAL" clId="{680B4E2A-CD1D-4D86-A86F-99DC8A8075D2}" dt="2026-03-10T16:04:41.433" v="580"/>
          <ac:spMkLst>
            <pc:docMk/>
            <pc:sldMk cId="0" sldId="269"/>
            <ac:spMk id="52" creationId="{00000000-0000-0000-0000-000000000000}"/>
          </ac:spMkLst>
        </pc:spChg>
      </pc:sldChg>
      <pc:sldChg chg="modSp mod modClrScheme chgLayout">
        <pc:chgData name="Munjal Subodh" userId="3d099236-af4e-48f2-b413-9639d31e2398" providerId="ADAL" clId="{680B4E2A-CD1D-4D86-A86F-99DC8A8075D2}" dt="2026-03-10T16:04:41.450" v="587"/>
        <pc:sldMkLst>
          <pc:docMk/>
          <pc:sldMk cId="0" sldId="270"/>
        </pc:sldMkLst>
        <pc:spChg chg="mod">
          <ac:chgData name="Munjal Subodh" userId="3d099236-af4e-48f2-b413-9639d31e2398" providerId="ADAL" clId="{680B4E2A-CD1D-4D86-A86F-99DC8A8075D2}" dt="2026-03-10T16:04:41.441" v="581"/>
          <ac:spMkLst>
            <pc:docMk/>
            <pc:sldMk cId="0" sldId="270"/>
            <ac:spMk id="5" creationId="{00000000-0000-0000-0000-000000000000}"/>
          </ac:spMkLst>
        </pc:spChg>
        <pc:spChg chg="mod">
          <ac:chgData name="Munjal Subodh" userId="3d099236-af4e-48f2-b413-9639d31e2398" providerId="ADAL" clId="{680B4E2A-CD1D-4D86-A86F-99DC8A8075D2}" dt="2026-03-10T16:04:41.443" v="582"/>
          <ac:spMkLst>
            <pc:docMk/>
            <pc:sldMk cId="0" sldId="270"/>
            <ac:spMk id="6" creationId="{00000000-0000-0000-0000-000000000000}"/>
          </ac:spMkLst>
        </pc:spChg>
        <pc:spChg chg="mod">
          <ac:chgData name="Munjal Subodh" userId="3d099236-af4e-48f2-b413-9639d31e2398" providerId="ADAL" clId="{680B4E2A-CD1D-4D86-A86F-99DC8A8075D2}" dt="2026-03-10T16:04:41.444" v="583"/>
          <ac:spMkLst>
            <pc:docMk/>
            <pc:sldMk cId="0" sldId="270"/>
            <ac:spMk id="7" creationId="{00000000-0000-0000-0000-000000000000}"/>
          </ac:spMkLst>
        </pc:spChg>
      </pc:sldChg>
      <pc:sldChg chg="modSp add mod modClrScheme chgLayout">
        <pc:chgData name="Munjal Subodh" userId="3d099236-af4e-48f2-b413-9639d31e2398" providerId="ADAL" clId="{680B4E2A-CD1D-4D86-A86F-99DC8A8075D2}" dt="2026-03-10T16:04:41.311" v="526"/>
        <pc:sldMkLst>
          <pc:docMk/>
          <pc:sldMk cId="0" sldId="272"/>
        </pc:sldMkLst>
        <pc:spChg chg="mod">
          <ac:chgData name="Munjal Subodh" userId="3d099236-af4e-48f2-b413-9639d31e2398" providerId="ADAL" clId="{680B4E2A-CD1D-4D86-A86F-99DC8A8075D2}" dt="2026-03-10T16:04:41.248" v="508"/>
          <ac:spMkLst>
            <pc:docMk/>
            <pc:sldMk cId="0" sldId="272"/>
            <ac:spMk id="2" creationId="{00000000-0000-0000-0000-000000000000}"/>
          </ac:spMkLst>
        </pc:spChg>
        <pc:spChg chg="mod">
          <ac:chgData name="Munjal Subodh" userId="3d099236-af4e-48f2-b413-9639d31e2398" providerId="ADAL" clId="{680B4E2A-CD1D-4D86-A86F-99DC8A8075D2}" dt="2026-03-10T14:53:55.353" v="280" actId="14100"/>
          <ac:spMkLst>
            <pc:docMk/>
            <pc:sldMk cId="0" sldId="272"/>
            <ac:spMk id="3" creationId="{00000000-0000-0000-0000-000000000000}"/>
          </ac:spMkLst>
        </pc:spChg>
        <pc:spChg chg="mod">
          <ac:chgData name="Munjal Subodh" userId="3d099236-af4e-48f2-b413-9639d31e2398" providerId="ADAL" clId="{680B4E2A-CD1D-4D86-A86F-99DC8A8075D2}" dt="2026-03-10T16:04:41.254" v="509"/>
          <ac:spMkLst>
            <pc:docMk/>
            <pc:sldMk cId="0" sldId="272"/>
            <ac:spMk id="6" creationId="{00000000-0000-0000-0000-000000000000}"/>
          </ac:spMkLst>
        </pc:spChg>
        <pc:spChg chg="mod">
          <ac:chgData name="Munjal Subodh" userId="3d099236-af4e-48f2-b413-9639d31e2398" providerId="ADAL" clId="{680B4E2A-CD1D-4D86-A86F-99DC8A8075D2}" dt="2026-03-10T16:04:41.256" v="510"/>
          <ac:spMkLst>
            <pc:docMk/>
            <pc:sldMk cId="0" sldId="272"/>
            <ac:spMk id="7" creationId="{00000000-0000-0000-0000-000000000000}"/>
          </ac:spMkLst>
        </pc:spChg>
        <pc:spChg chg="mod">
          <ac:chgData name="Munjal Subodh" userId="3d099236-af4e-48f2-b413-9639d31e2398" providerId="ADAL" clId="{680B4E2A-CD1D-4D86-A86F-99DC8A8075D2}" dt="2026-03-10T16:04:41.260" v="511"/>
          <ac:spMkLst>
            <pc:docMk/>
            <pc:sldMk cId="0" sldId="272"/>
            <ac:spMk id="10" creationId="{00000000-0000-0000-0000-000000000000}"/>
          </ac:spMkLst>
        </pc:spChg>
        <pc:spChg chg="mod">
          <ac:chgData name="Munjal Subodh" userId="3d099236-af4e-48f2-b413-9639d31e2398" providerId="ADAL" clId="{680B4E2A-CD1D-4D86-A86F-99DC8A8075D2}" dt="2026-03-10T16:04:41.262" v="512"/>
          <ac:spMkLst>
            <pc:docMk/>
            <pc:sldMk cId="0" sldId="272"/>
            <ac:spMk id="11" creationId="{00000000-0000-0000-0000-000000000000}"/>
          </ac:spMkLst>
        </pc:spChg>
        <pc:spChg chg="mod">
          <ac:chgData name="Munjal Subodh" userId="3d099236-af4e-48f2-b413-9639d31e2398" providerId="ADAL" clId="{680B4E2A-CD1D-4D86-A86F-99DC8A8075D2}" dt="2026-03-10T16:04:41.265" v="513"/>
          <ac:spMkLst>
            <pc:docMk/>
            <pc:sldMk cId="0" sldId="272"/>
            <ac:spMk id="14" creationId="{00000000-0000-0000-0000-000000000000}"/>
          </ac:spMkLst>
        </pc:spChg>
        <pc:spChg chg="mod">
          <ac:chgData name="Munjal Subodh" userId="3d099236-af4e-48f2-b413-9639d31e2398" providerId="ADAL" clId="{680B4E2A-CD1D-4D86-A86F-99DC8A8075D2}" dt="2026-03-10T16:04:41.268" v="514"/>
          <ac:spMkLst>
            <pc:docMk/>
            <pc:sldMk cId="0" sldId="272"/>
            <ac:spMk id="15" creationId="{00000000-0000-0000-0000-000000000000}"/>
          </ac:spMkLst>
        </pc:spChg>
        <pc:spChg chg="mod">
          <ac:chgData name="Munjal Subodh" userId="3d099236-af4e-48f2-b413-9639d31e2398" providerId="ADAL" clId="{680B4E2A-CD1D-4D86-A86F-99DC8A8075D2}" dt="2026-03-10T16:04:41.273" v="515"/>
          <ac:spMkLst>
            <pc:docMk/>
            <pc:sldMk cId="0" sldId="272"/>
            <ac:spMk id="18" creationId="{00000000-0000-0000-0000-000000000000}"/>
          </ac:spMkLst>
        </pc:spChg>
        <pc:spChg chg="mod">
          <ac:chgData name="Munjal Subodh" userId="3d099236-af4e-48f2-b413-9639d31e2398" providerId="ADAL" clId="{680B4E2A-CD1D-4D86-A86F-99DC8A8075D2}" dt="2026-03-10T16:04:41.275" v="516"/>
          <ac:spMkLst>
            <pc:docMk/>
            <pc:sldMk cId="0" sldId="272"/>
            <ac:spMk id="19" creationId="{00000000-0000-0000-0000-000000000000}"/>
          </ac:spMkLst>
        </pc:spChg>
        <pc:spChg chg="mod">
          <ac:chgData name="Munjal Subodh" userId="3d099236-af4e-48f2-b413-9639d31e2398" providerId="ADAL" clId="{680B4E2A-CD1D-4D86-A86F-99DC8A8075D2}" dt="2026-03-10T16:04:41.279" v="517"/>
          <ac:spMkLst>
            <pc:docMk/>
            <pc:sldMk cId="0" sldId="272"/>
            <ac:spMk id="22" creationId="{00000000-0000-0000-0000-000000000000}"/>
          </ac:spMkLst>
        </pc:spChg>
        <pc:spChg chg="mod">
          <ac:chgData name="Munjal Subodh" userId="3d099236-af4e-48f2-b413-9639d31e2398" providerId="ADAL" clId="{680B4E2A-CD1D-4D86-A86F-99DC8A8075D2}" dt="2026-03-10T16:04:41.281" v="518"/>
          <ac:spMkLst>
            <pc:docMk/>
            <pc:sldMk cId="0" sldId="272"/>
            <ac:spMk id="23" creationId="{00000000-0000-0000-0000-000000000000}"/>
          </ac:spMkLst>
        </pc:spChg>
        <pc:spChg chg="mod">
          <ac:chgData name="Munjal Subodh" userId="3d099236-af4e-48f2-b413-9639d31e2398" providerId="ADAL" clId="{680B4E2A-CD1D-4D86-A86F-99DC8A8075D2}" dt="2026-03-10T16:04:41.284" v="519"/>
          <ac:spMkLst>
            <pc:docMk/>
            <pc:sldMk cId="0" sldId="272"/>
            <ac:spMk id="26" creationId="{00000000-0000-0000-0000-000000000000}"/>
          </ac:spMkLst>
        </pc:spChg>
        <pc:spChg chg="mod">
          <ac:chgData name="Munjal Subodh" userId="3d099236-af4e-48f2-b413-9639d31e2398" providerId="ADAL" clId="{680B4E2A-CD1D-4D86-A86F-99DC8A8075D2}" dt="2026-03-10T16:04:41.286" v="520"/>
          <ac:spMkLst>
            <pc:docMk/>
            <pc:sldMk cId="0" sldId="272"/>
            <ac:spMk id="27" creationId="{00000000-0000-0000-0000-000000000000}"/>
          </ac:spMkLst>
        </pc:spChg>
        <pc:spChg chg="mod">
          <ac:chgData name="Munjal Subodh" userId="3d099236-af4e-48f2-b413-9639d31e2398" providerId="ADAL" clId="{680B4E2A-CD1D-4D86-A86F-99DC8A8075D2}" dt="2026-03-10T16:04:41.290" v="521"/>
          <ac:spMkLst>
            <pc:docMk/>
            <pc:sldMk cId="0" sldId="272"/>
            <ac:spMk id="30" creationId="{00000000-0000-0000-0000-000000000000}"/>
          </ac:spMkLst>
        </pc:spChg>
        <pc:spChg chg="mod">
          <ac:chgData name="Munjal Subodh" userId="3d099236-af4e-48f2-b413-9639d31e2398" providerId="ADAL" clId="{680B4E2A-CD1D-4D86-A86F-99DC8A8075D2}" dt="2026-03-10T16:04:41.292" v="522"/>
          <ac:spMkLst>
            <pc:docMk/>
            <pc:sldMk cId="0" sldId="272"/>
            <ac:spMk id="31" creationId="{00000000-0000-0000-0000-000000000000}"/>
          </ac:spMkLst>
        </pc:spChg>
        <pc:spChg chg="mod">
          <ac:chgData name="Munjal Subodh" userId="3d099236-af4e-48f2-b413-9639d31e2398" providerId="ADAL" clId="{680B4E2A-CD1D-4D86-A86F-99DC8A8075D2}" dt="2026-03-10T16:04:41.302" v="523"/>
          <ac:spMkLst>
            <pc:docMk/>
            <pc:sldMk cId="0" sldId="272"/>
            <ac:spMk id="34" creationId="{00000000-0000-0000-0000-000000000000}"/>
          </ac:spMkLst>
        </pc:spChg>
        <pc:spChg chg="mod">
          <ac:chgData name="Munjal Subodh" userId="3d099236-af4e-48f2-b413-9639d31e2398" providerId="ADAL" clId="{680B4E2A-CD1D-4D86-A86F-99DC8A8075D2}" dt="2026-03-10T16:04:41.304" v="524"/>
          <ac:spMkLst>
            <pc:docMk/>
            <pc:sldMk cId="0" sldId="272"/>
            <ac:spMk id="35" creationId="{00000000-0000-0000-0000-000000000000}"/>
          </ac:spMkLst>
        </pc:spChg>
        <pc:spChg chg="mod">
          <ac:chgData name="Munjal Subodh" userId="3d099236-af4e-48f2-b413-9639d31e2398" providerId="ADAL" clId="{680B4E2A-CD1D-4D86-A86F-99DC8A8075D2}" dt="2026-03-10T14:53:41.278" v="278" actId="14100"/>
          <ac:spMkLst>
            <pc:docMk/>
            <pc:sldMk cId="0" sldId="272"/>
            <ac:spMk id="36" creationId="{00000000-0000-0000-0000-000000000000}"/>
          </ac:spMkLst>
        </pc:spChg>
        <pc:spChg chg="mod">
          <ac:chgData name="Munjal Subodh" userId="3d099236-af4e-48f2-b413-9639d31e2398" providerId="ADAL" clId="{680B4E2A-CD1D-4D86-A86F-99DC8A8075D2}" dt="2026-03-10T16:04:41.308" v="525"/>
          <ac:spMkLst>
            <pc:docMk/>
            <pc:sldMk cId="0" sldId="272"/>
            <ac:spMk id="37" creationId="{00000000-0000-0000-0000-000000000000}"/>
          </ac:spMkLst>
        </pc:spChg>
        <pc:spChg chg="mod">
          <ac:chgData name="Munjal Subodh" userId="3d099236-af4e-48f2-b413-9639d31e2398" providerId="ADAL" clId="{680B4E2A-CD1D-4D86-A86F-99DC8A8075D2}" dt="2026-03-10T16:04:41.311" v="526"/>
          <ac:spMkLst>
            <pc:docMk/>
            <pc:sldMk cId="0" sldId="272"/>
            <ac:spMk id="38" creationId="{00000000-0000-0000-0000-000000000000}"/>
          </ac:spMkLst>
        </pc:spChg>
      </pc:sldChg>
      <pc:sldChg chg="modSp add mod modClrScheme chgLayout">
        <pc:chgData name="Munjal Subodh" userId="3d099236-af4e-48f2-b413-9639d31e2398" providerId="ADAL" clId="{680B4E2A-CD1D-4D86-A86F-99DC8A8075D2}" dt="2026-03-10T16:04:41.182" v="479"/>
        <pc:sldMkLst>
          <pc:docMk/>
          <pc:sldMk cId="0" sldId="287"/>
        </pc:sldMkLst>
        <pc:spChg chg="mod">
          <ac:chgData name="Munjal Subodh" userId="3d099236-af4e-48f2-b413-9639d31e2398" providerId="ADAL" clId="{680B4E2A-CD1D-4D86-A86F-99DC8A8075D2}" dt="2026-03-10T16:04:41.118" v="451"/>
          <ac:spMkLst>
            <pc:docMk/>
            <pc:sldMk cId="0" sldId="287"/>
            <ac:spMk id="2" creationId="{00000000-0000-0000-0000-000000000000}"/>
          </ac:spMkLst>
        </pc:spChg>
        <pc:spChg chg="mod">
          <ac:chgData name="Munjal Subodh" userId="3d099236-af4e-48f2-b413-9639d31e2398" providerId="ADAL" clId="{680B4E2A-CD1D-4D86-A86F-99DC8A8075D2}" dt="2026-03-10T16:04:41.121" v="452"/>
          <ac:spMkLst>
            <pc:docMk/>
            <pc:sldMk cId="0" sldId="287"/>
            <ac:spMk id="3" creationId="{00000000-0000-0000-0000-000000000000}"/>
          </ac:spMkLst>
        </pc:spChg>
        <pc:spChg chg="mod">
          <ac:chgData name="Munjal Subodh" userId="3d099236-af4e-48f2-b413-9639d31e2398" providerId="ADAL" clId="{680B4E2A-CD1D-4D86-A86F-99DC8A8075D2}" dt="2026-03-10T14:34:24.399" v="230"/>
          <ac:spMkLst>
            <pc:docMk/>
            <pc:sldMk cId="0" sldId="287"/>
            <ac:spMk id="4" creationId="{00000000-0000-0000-0000-000000000000}"/>
          </ac:spMkLst>
        </pc:spChg>
        <pc:spChg chg="mod">
          <ac:chgData name="Munjal Subodh" userId="3d099236-af4e-48f2-b413-9639d31e2398" providerId="ADAL" clId="{680B4E2A-CD1D-4D86-A86F-99DC8A8075D2}" dt="2026-03-10T16:04:41.125" v="453"/>
          <ac:spMkLst>
            <pc:docMk/>
            <pc:sldMk cId="0" sldId="287"/>
            <ac:spMk id="5" creationId="{00000000-0000-0000-0000-000000000000}"/>
          </ac:spMkLst>
        </pc:spChg>
        <pc:spChg chg="mod">
          <ac:chgData name="Munjal Subodh" userId="3d099236-af4e-48f2-b413-9639d31e2398" providerId="ADAL" clId="{680B4E2A-CD1D-4D86-A86F-99DC8A8075D2}" dt="2026-03-10T16:04:41.126" v="454"/>
          <ac:spMkLst>
            <pc:docMk/>
            <pc:sldMk cId="0" sldId="287"/>
            <ac:spMk id="6" creationId="{00000000-0000-0000-0000-000000000000}"/>
          </ac:spMkLst>
        </pc:spChg>
        <pc:spChg chg="mod">
          <ac:chgData name="Munjal Subodh" userId="3d099236-af4e-48f2-b413-9639d31e2398" providerId="ADAL" clId="{680B4E2A-CD1D-4D86-A86F-99DC8A8075D2}" dt="2026-03-10T16:04:41.127" v="455"/>
          <ac:spMkLst>
            <pc:docMk/>
            <pc:sldMk cId="0" sldId="287"/>
            <ac:spMk id="7" creationId="{00000000-0000-0000-0000-000000000000}"/>
          </ac:spMkLst>
        </pc:spChg>
        <pc:spChg chg="mod">
          <ac:chgData name="Munjal Subodh" userId="3d099236-af4e-48f2-b413-9639d31e2398" providerId="ADAL" clId="{680B4E2A-CD1D-4D86-A86F-99DC8A8075D2}" dt="2026-03-10T14:34:24.400" v="234"/>
          <ac:spMkLst>
            <pc:docMk/>
            <pc:sldMk cId="0" sldId="287"/>
            <ac:spMk id="8" creationId="{00000000-0000-0000-0000-000000000000}"/>
          </ac:spMkLst>
        </pc:spChg>
        <pc:spChg chg="mod">
          <ac:chgData name="Munjal Subodh" userId="3d099236-af4e-48f2-b413-9639d31e2398" providerId="ADAL" clId="{680B4E2A-CD1D-4D86-A86F-99DC8A8075D2}" dt="2026-03-10T16:04:41.131" v="456"/>
          <ac:spMkLst>
            <pc:docMk/>
            <pc:sldMk cId="0" sldId="287"/>
            <ac:spMk id="9" creationId="{00000000-0000-0000-0000-000000000000}"/>
          </ac:spMkLst>
        </pc:spChg>
        <pc:spChg chg="mod">
          <ac:chgData name="Munjal Subodh" userId="3d099236-af4e-48f2-b413-9639d31e2398" providerId="ADAL" clId="{680B4E2A-CD1D-4D86-A86F-99DC8A8075D2}" dt="2026-03-10T16:04:41.133" v="457"/>
          <ac:spMkLst>
            <pc:docMk/>
            <pc:sldMk cId="0" sldId="287"/>
            <ac:spMk id="10" creationId="{00000000-0000-0000-0000-000000000000}"/>
          </ac:spMkLst>
        </pc:spChg>
        <pc:spChg chg="mod">
          <ac:chgData name="Munjal Subodh" userId="3d099236-af4e-48f2-b413-9639d31e2398" providerId="ADAL" clId="{680B4E2A-CD1D-4D86-A86F-99DC8A8075D2}" dt="2026-03-10T16:04:41.134" v="458"/>
          <ac:spMkLst>
            <pc:docMk/>
            <pc:sldMk cId="0" sldId="287"/>
            <ac:spMk id="11" creationId="{00000000-0000-0000-0000-000000000000}"/>
          </ac:spMkLst>
        </pc:spChg>
        <pc:spChg chg="mod">
          <ac:chgData name="Munjal Subodh" userId="3d099236-af4e-48f2-b413-9639d31e2398" providerId="ADAL" clId="{680B4E2A-CD1D-4D86-A86F-99DC8A8075D2}" dt="2026-03-10T14:34:24.401" v="238"/>
          <ac:spMkLst>
            <pc:docMk/>
            <pc:sldMk cId="0" sldId="287"/>
            <ac:spMk id="12" creationId="{00000000-0000-0000-0000-000000000000}"/>
          </ac:spMkLst>
        </pc:spChg>
        <pc:spChg chg="mod">
          <ac:chgData name="Munjal Subodh" userId="3d099236-af4e-48f2-b413-9639d31e2398" providerId="ADAL" clId="{680B4E2A-CD1D-4D86-A86F-99DC8A8075D2}" dt="2026-03-10T16:04:41.137" v="459"/>
          <ac:spMkLst>
            <pc:docMk/>
            <pc:sldMk cId="0" sldId="287"/>
            <ac:spMk id="13" creationId="{00000000-0000-0000-0000-000000000000}"/>
          </ac:spMkLst>
        </pc:spChg>
        <pc:spChg chg="mod">
          <ac:chgData name="Munjal Subodh" userId="3d099236-af4e-48f2-b413-9639d31e2398" providerId="ADAL" clId="{680B4E2A-CD1D-4D86-A86F-99DC8A8075D2}" dt="2026-03-10T16:04:41.140" v="460"/>
          <ac:spMkLst>
            <pc:docMk/>
            <pc:sldMk cId="0" sldId="287"/>
            <ac:spMk id="14" creationId="{00000000-0000-0000-0000-000000000000}"/>
          </ac:spMkLst>
        </pc:spChg>
        <pc:spChg chg="mod">
          <ac:chgData name="Munjal Subodh" userId="3d099236-af4e-48f2-b413-9639d31e2398" providerId="ADAL" clId="{680B4E2A-CD1D-4D86-A86F-99DC8A8075D2}" dt="2026-03-10T16:04:41.141" v="461"/>
          <ac:spMkLst>
            <pc:docMk/>
            <pc:sldMk cId="0" sldId="287"/>
            <ac:spMk id="15" creationId="{00000000-0000-0000-0000-000000000000}"/>
          </ac:spMkLst>
        </pc:spChg>
        <pc:spChg chg="mod">
          <ac:chgData name="Munjal Subodh" userId="3d099236-af4e-48f2-b413-9639d31e2398" providerId="ADAL" clId="{680B4E2A-CD1D-4D86-A86F-99DC8A8075D2}" dt="2026-03-10T14:34:24.401" v="242"/>
          <ac:spMkLst>
            <pc:docMk/>
            <pc:sldMk cId="0" sldId="287"/>
            <ac:spMk id="16" creationId="{00000000-0000-0000-0000-000000000000}"/>
          </ac:spMkLst>
        </pc:spChg>
        <pc:spChg chg="mod">
          <ac:chgData name="Munjal Subodh" userId="3d099236-af4e-48f2-b413-9639d31e2398" providerId="ADAL" clId="{680B4E2A-CD1D-4D86-A86F-99DC8A8075D2}" dt="2026-03-10T16:04:41.144" v="462"/>
          <ac:spMkLst>
            <pc:docMk/>
            <pc:sldMk cId="0" sldId="287"/>
            <ac:spMk id="17" creationId="{00000000-0000-0000-0000-000000000000}"/>
          </ac:spMkLst>
        </pc:spChg>
        <pc:spChg chg="mod">
          <ac:chgData name="Munjal Subodh" userId="3d099236-af4e-48f2-b413-9639d31e2398" providerId="ADAL" clId="{680B4E2A-CD1D-4D86-A86F-99DC8A8075D2}" dt="2026-03-10T16:04:41.146" v="463"/>
          <ac:spMkLst>
            <pc:docMk/>
            <pc:sldMk cId="0" sldId="287"/>
            <ac:spMk id="18" creationId="{00000000-0000-0000-0000-000000000000}"/>
          </ac:spMkLst>
        </pc:spChg>
        <pc:spChg chg="mod">
          <ac:chgData name="Munjal Subodh" userId="3d099236-af4e-48f2-b413-9639d31e2398" providerId="ADAL" clId="{680B4E2A-CD1D-4D86-A86F-99DC8A8075D2}" dt="2026-03-10T16:04:41.148" v="464"/>
          <ac:spMkLst>
            <pc:docMk/>
            <pc:sldMk cId="0" sldId="287"/>
            <ac:spMk id="19" creationId="{00000000-0000-0000-0000-000000000000}"/>
          </ac:spMkLst>
        </pc:spChg>
        <pc:spChg chg="mod">
          <ac:chgData name="Munjal Subodh" userId="3d099236-af4e-48f2-b413-9639d31e2398" providerId="ADAL" clId="{680B4E2A-CD1D-4D86-A86F-99DC8A8075D2}" dt="2026-03-10T14:34:24.402" v="246"/>
          <ac:spMkLst>
            <pc:docMk/>
            <pc:sldMk cId="0" sldId="287"/>
            <ac:spMk id="20" creationId="{00000000-0000-0000-0000-000000000000}"/>
          </ac:spMkLst>
        </pc:spChg>
        <pc:spChg chg="mod">
          <ac:chgData name="Munjal Subodh" userId="3d099236-af4e-48f2-b413-9639d31e2398" providerId="ADAL" clId="{680B4E2A-CD1D-4D86-A86F-99DC8A8075D2}" dt="2026-03-10T16:04:41.150" v="465"/>
          <ac:spMkLst>
            <pc:docMk/>
            <pc:sldMk cId="0" sldId="287"/>
            <ac:spMk id="21" creationId="{00000000-0000-0000-0000-000000000000}"/>
          </ac:spMkLst>
        </pc:spChg>
        <pc:spChg chg="mod">
          <ac:chgData name="Munjal Subodh" userId="3d099236-af4e-48f2-b413-9639d31e2398" providerId="ADAL" clId="{680B4E2A-CD1D-4D86-A86F-99DC8A8075D2}" dt="2026-03-10T16:04:41.151" v="466"/>
          <ac:spMkLst>
            <pc:docMk/>
            <pc:sldMk cId="0" sldId="287"/>
            <ac:spMk id="22" creationId="{00000000-0000-0000-0000-000000000000}"/>
          </ac:spMkLst>
        </pc:spChg>
        <pc:spChg chg="mod">
          <ac:chgData name="Munjal Subodh" userId="3d099236-af4e-48f2-b413-9639d31e2398" providerId="ADAL" clId="{680B4E2A-CD1D-4D86-A86F-99DC8A8075D2}" dt="2026-03-10T16:04:41.154" v="467"/>
          <ac:spMkLst>
            <pc:docMk/>
            <pc:sldMk cId="0" sldId="287"/>
            <ac:spMk id="23" creationId="{00000000-0000-0000-0000-000000000000}"/>
          </ac:spMkLst>
        </pc:spChg>
        <pc:spChg chg="mod">
          <ac:chgData name="Munjal Subodh" userId="3d099236-af4e-48f2-b413-9639d31e2398" providerId="ADAL" clId="{680B4E2A-CD1D-4D86-A86F-99DC8A8075D2}" dt="2026-03-10T16:04:41.156" v="468"/>
          <ac:spMkLst>
            <pc:docMk/>
            <pc:sldMk cId="0" sldId="287"/>
            <ac:spMk id="24" creationId="{00000000-0000-0000-0000-000000000000}"/>
          </ac:spMkLst>
        </pc:spChg>
        <pc:spChg chg="mod">
          <ac:chgData name="Munjal Subodh" userId="3d099236-af4e-48f2-b413-9639d31e2398" providerId="ADAL" clId="{680B4E2A-CD1D-4D86-A86F-99DC8A8075D2}" dt="2026-03-10T16:04:41.157" v="469"/>
          <ac:spMkLst>
            <pc:docMk/>
            <pc:sldMk cId="0" sldId="287"/>
            <ac:spMk id="25" creationId="{00000000-0000-0000-0000-000000000000}"/>
          </ac:spMkLst>
        </pc:spChg>
        <pc:spChg chg="mod">
          <ac:chgData name="Munjal Subodh" userId="3d099236-af4e-48f2-b413-9639d31e2398" providerId="ADAL" clId="{680B4E2A-CD1D-4D86-A86F-99DC8A8075D2}" dt="2026-03-10T16:04:41.161" v="470"/>
          <ac:spMkLst>
            <pc:docMk/>
            <pc:sldMk cId="0" sldId="287"/>
            <ac:spMk id="27" creationId="{00000000-0000-0000-0000-000000000000}"/>
          </ac:spMkLst>
        </pc:spChg>
        <pc:spChg chg="mod">
          <ac:chgData name="Munjal Subodh" userId="3d099236-af4e-48f2-b413-9639d31e2398" providerId="ADAL" clId="{680B4E2A-CD1D-4D86-A86F-99DC8A8075D2}" dt="2026-03-10T16:04:41.162" v="471"/>
          <ac:spMkLst>
            <pc:docMk/>
            <pc:sldMk cId="0" sldId="287"/>
            <ac:spMk id="28" creationId="{00000000-0000-0000-0000-000000000000}"/>
          </ac:spMkLst>
        </pc:spChg>
        <pc:spChg chg="mod">
          <ac:chgData name="Munjal Subodh" userId="3d099236-af4e-48f2-b413-9639d31e2398" providerId="ADAL" clId="{680B4E2A-CD1D-4D86-A86F-99DC8A8075D2}" dt="2026-03-10T16:04:41.164" v="472"/>
          <ac:spMkLst>
            <pc:docMk/>
            <pc:sldMk cId="0" sldId="287"/>
            <ac:spMk id="30" creationId="{00000000-0000-0000-0000-000000000000}"/>
          </ac:spMkLst>
        </pc:spChg>
        <pc:spChg chg="mod">
          <ac:chgData name="Munjal Subodh" userId="3d099236-af4e-48f2-b413-9639d31e2398" providerId="ADAL" clId="{680B4E2A-CD1D-4D86-A86F-99DC8A8075D2}" dt="2026-03-10T16:04:41.166" v="473"/>
          <ac:spMkLst>
            <pc:docMk/>
            <pc:sldMk cId="0" sldId="287"/>
            <ac:spMk id="31" creationId="{00000000-0000-0000-0000-000000000000}"/>
          </ac:spMkLst>
        </pc:spChg>
        <pc:spChg chg="mod">
          <ac:chgData name="Munjal Subodh" userId="3d099236-af4e-48f2-b413-9639d31e2398" providerId="ADAL" clId="{680B4E2A-CD1D-4D86-A86F-99DC8A8075D2}" dt="2026-03-10T16:04:41.169" v="474"/>
          <ac:spMkLst>
            <pc:docMk/>
            <pc:sldMk cId="0" sldId="287"/>
            <ac:spMk id="33" creationId="{00000000-0000-0000-0000-000000000000}"/>
          </ac:spMkLst>
        </pc:spChg>
        <pc:spChg chg="mod">
          <ac:chgData name="Munjal Subodh" userId="3d099236-af4e-48f2-b413-9639d31e2398" providerId="ADAL" clId="{680B4E2A-CD1D-4D86-A86F-99DC8A8075D2}" dt="2026-03-10T16:04:41.171" v="475"/>
          <ac:spMkLst>
            <pc:docMk/>
            <pc:sldMk cId="0" sldId="287"/>
            <ac:spMk id="34" creationId="{00000000-0000-0000-0000-000000000000}"/>
          </ac:spMkLst>
        </pc:spChg>
        <pc:spChg chg="mod">
          <ac:chgData name="Munjal Subodh" userId="3d099236-af4e-48f2-b413-9639d31e2398" providerId="ADAL" clId="{680B4E2A-CD1D-4D86-A86F-99DC8A8075D2}" dt="2026-03-10T16:04:41.176" v="476"/>
          <ac:spMkLst>
            <pc:docMk/>
            <pc:sldMk cId="0" sldId="287"/>
            <ac:spMk id="36" creationId="{00000000-0000-0000-0000-000000000000}"/>
          </ac:spMkLst>
        </pc:spChg>
        <pc:spChg chg="mod">
          <ac:chgData name="Munjal Subodh" userId="3d099236-af4e-48f2-b413-9639d31e2398" providerId="ADAL" clId="{680B4E2A-CD1D-4D86-A86F-99DC8A8075D2}" dt="2026-03-10T16:04:41.177" v="477"/>
          <ac:spMkLst>
            <pc:docMk/>
            <pc:sldMk cId="0" sldId="287"/>
            <ac:spMk id="37" creationId="{00000000-0000-0000-0000-000000000000}"/>
          </ac:spMkLst>
        </pc:spChg>
        <pc:spChg chg="mod">
          <ac:chgData name="Munjal Subodh" userId="3d099236-af4e-48f2-b413-9639d31e2398" providerId="ADAL" clId="{680B4E2A-CD1D-4D86-A86F-99DC8A8075D2}" dt="2026-03-10T14:32:45.851" v="225" actId="14100"/>
          <ac:spMkLst>
            <pc:docMk/>
            <pc:sldMk cId="0" sldId="287"/>
            <ac:spMk id="38" creationId="{00000000-0000-0000-0000-000000000000}"/>
          </ac:spMkLst>
        </pc:spChg>
        <pc:spChg chg="mod">
          <ac:chgData name="Munjal Subodh" userId="3d099236-af4e-48f2-b413-9639d31e2398" providerId="ADAL" clId="{680B4E2A-CD1D-4D86-A86F-99DC8A8075D2}" dt="2026-03-10T16:04:41.180" v="478"/>
          <ac:spMkLst>
            <pc:docMk/>
            <pc:sldMk cId="0" sldId="287"/>
            <ac:spMk id="39" creationId="{00000000-0000-0000-0000-000000000000}"/>
          </ac:spMkLst>
        </pc:spChg>
        <pc:spChg chg="mod">
          <ac:chgData name="Munjal Subodh" userId="3d099236-af4e-48f2-b413-9639d31e2398" providerId="ADAL" clId="{680B4E2A-CD1D-4D86-A86F-99DC8A8075D2}" dt="2026-03-10T16:04:41.182" v="479"/>
          <ac:spMkLst>
            <pc:docMk/>
            <pc:sldMk cId="0" sldId="287"/>
            <ac:spMk id="40" creationId="{00000000-0000-0000-0000-000000000000}"/>
          </ac:spMkLst>
        </pc:spChg>
      </pc:sldChg>
      <pc:sldChg chg="modSp add mod">
        <pc:chgData name="Munjal Subodh" userId="3d099236-af4e-48f2-b413-9639d31e2398" providerId="ADAL" clId="{680B4E2A-CD1D-4D86-A86F-99DC8A8075D2}" dt="2026-03-10T16:04:35.719" v="313"/>
        <pc:sldMkLst>
          <pc:docMk/>
          <pc:sldMk cId="2208667451" sldId="288"/>
        </pc:sldMkLst>
        <pc:spChg chg="mod">
          <ac:chgData name="Munjal Subodh" userId="3d099236-af4e-48f2-b413-9639d31e2398" providerId="ADAL" clId="{680B4E2A-CD1D-4D86-A86F-99DC8A8075D2}" dt="2026-03-10T16:04:35.685" v="307"/>
          <ac:spMkLst>
            <pc:docMk/>
            <pc:sldMk cId="2208667451" sldId="288"/>
            <ac:spMk id="6" creationId="{00000000-0000-0000-0000-000000000000}"/>
          </ac:spMkLst>
        </pc:spChg>
        <pc:spChg chg="mod">
          <ac:chgData name="Munjal Subodh" userId="3d099236-af4e-48f2-b413-9639d31e2398" providerId="ADAL" clId="{680B4E2A-CD1D-4D86-A86F-99DC8A8075D2}" dt="2026-03-10T16:04:35.693" v="308"/>
          <ac:spMkLst>
            <pc:docMk/>
            <pc:sldMk cId="2208667451" sldId="288"/>
            <ac:spMk id="7" creationId="{00000000-0000-0000-0000-000000000000}"/>
          </ac:spMkLst>
        </pc:spChg>
        <pc:spChg chg="mod">
          <ac:chgData name="Munjal Subodh" userId="3d099236-af4e-48f2-b413-9639d31e2398" providerId="ADAL" clId="{680B4E2A-CD1D-4D86-A86F-99DC8A8075D2}" dt="2026-03-10T16:04:35.700" v="309"/>
          <ac:spMkLst>
            <pc:docMk/>
            <pc:sldMk cId="2208667451" sldId="288"/>
            <ac:spMk id="9" creationId="{00000000-0000-0000-0000-000000000000}"/>
          </ac:spMkLst>
        </pc:spChg>
        <pc:spChg chg="mod">
          <ac:chgData name="Munjal Subodh" userId="3d099236-af4e-48f2-b413-9639d31e2398" providerId="ADAL" clId="{680B4E2A-CD1D-4D86-A86F-99DC8A8075D2}" dt="2026-03-10T16:04:35.705" v="310"/>
          <ac:spMkLst>
            <pc:docMk/>
            <pc:sldMk cId="2208667451" sldId="288"/>
            <ac:spMk id="10" creationId="{00000000-0000-0000-0000-000000000000}"/>
          </ac:spMkLst>
        </pc:spChg>
        <pc:spChg chg="mod">
          <ac:chgData name="Munjal Subodh" userId="3d099236-af4e-48f2-b413-9639d31e2398" providerId="ADAL" clId="{680B4E2A-CD1D-4D86-A86F-99DC8A8075D2}" dt="2026-03-10T16:04:35.710" v="311"/>
          <ac:spMkLst>
            <pc:docMk/>
            <pc:sldMk cId="2208667451" sldId="288"/>
            <ac:spMk id="11" creationId="{00000000-0000-0000-0000-000000000000}"/>
          </ac:spMkLst>
        </pc:spChg>
        <pc:spChg chg="mod">
          <ac:chgData name="Munjal Subodh" userId="3d099236-af4e-48f2-b413-9639d31e2398" providerId="ADAL" clId="{680B4E2A-CD1D-4D86-A86F-99DC8A8075D2}" dt="2026-03-10T16:04:35.715" v="312"/>
          <ac:spMkLst>
            <pc:docMk/>
            <pc:sldMk cId="2208667451" sldId="288"/>
            <ac:spMk id="12" creationId="{00000000-0000-0000-0000-000000000000}"/>
          </ac:spMkLst>
        </pc:spChg>
        <pc:spChg chg="mod">
          <ac:chgData name="Munjal Subodh" userId="3d099236-af4e-48f2-b413-9639d31e2398" providerId="ADAL" clId="{680B4E2A-CD1D-4D86-A86F-99DC8A8075D2}" dt="2026-03-10T16:04:35.719" v="313"/>
          <ac:spMkLst>
            <pc:docMk/>
            <pc:sldMk cId="2208667451" sldId="288"/>
            <ac:spMk id="13" creationId="{00000000-0000-0000-0000-000000000000}"/>
          </ac:spMkLst>
        </pc:spChg>
      </pc:sldChg>
      <pc:sldChg chg="modSp add mod">
        <pc:chgData name="Munjal Subodh" userId="3d099236-af4e-48f2-b413-9639d31e2398" providerId="ADAL" clId="{680B4E2A-CD1D-4D86-A86F-99DC8A8075D2}" dt="2026-03-16T15:49:40.618" v="641" actId="20577"/>
        <pc:sldMkLst>
          <pc:docMk/>
          <pc:sldMk cId="234495377" sldId="294"/>
        </pc:sldMkLst>
        <pc:spChg chg="mod">
          <ac:chgData name="Munjal Subodh" userId="3d099236-af4e-48f2-b413-9639d31e2398" providerId="ADAL" clId="{680B4E2A-CD1D-4D86-A86F-99DC8A8075D2}" dt="2026-03-16T15:49:40.618" v="641" actId="20577"/>
          <ac:spMkLst>
            <pc:docMk/>
            <pc:sldMk cId="234495377" sldId="294"/>
            <ac:spMk id="106" creationId="{00000000-0000-0000-0000-000000000000}"/>
          </ac:spMkLst>
        </pc:spChg>
      </pc:sldChg>
      <pc:sldChg chg="add">
        <pc:chgData name="Munjal Subodh" userId="3d099236-af4e-48f2-b413-9639d31e2398" providerId="ADAL" clId="{680B4E2A-CD1D-4D86-A86F-99DC8A8075D2}" dt="2026-03-15T15:15:37.599" v="623"/>
        <pc:sldMkLst>
          <pc:docMk/>
          <pc:sldMk cId="3890083992" sldId="296"/>
        </pc:sldMkLst>
      </pc:sldChg>
      <pc:sldChg chg="modSp mod">
        <pc:chgData name="Munjal Subodh" userId="3d099236-af4e-48f2-b413-9639d31e2398" providerId="ADAL" clId="{680B4E2A-CD1D-4D86-A86F-99DC8A8075D2}" dt="2026-03-22T23:12:35.859" v="644"/>
        <pc:sldMkLst>
          <pc:docMk/>
          <pc:sldMk cId="0" sldId="297"/>
        </pc:sldMkLst>
        <pc:spChg chg="mod">
          <ac:chgData name="Munjal Subodh" userId="3d099236-af4e-48f2-b413-9639d31e2398" providerId="ADAL" clId="{680B4E2A-CD1D-4D86-A86F-99DC8A8075D2}" dt="2026-03-22T23:12:35.859" v="644"/>
          <ac:spMkLst>
            <pc:docMk/>
            <pc:sldMk cId="0" sldId="297"/>
            <ac:spMk id="30" creationId="{00000000-0000-0000-0000-000000000000}"/>
          </ac:spMkLst>
        </pc:spChg>
      </pc:sldChg>
      <pc:sldMasterChg chg="add addSldLayout">
        <pc:chgData name="Munjal Subodh" userId="3d099236-af4e-48f2-b413-9639d31e2398" providerId="ADAL" clId="{680B4E2A-CD1D-4D86-A86F-99DC8A8075D2}" dt="2026-03-10T16:04:28.785" v="289"/>
        <pc:sldMasterMkLst>
          <pc:docMk/>
          <pc:sldMasterMk cId="0" sldId="2147483650"/>
        </pc:sldMasterMkLst>
        <pc:sldLayoutChg chg="add">
          <pc:chgData name="Munjal Subodh" userId="3d099236-af4e-48f2-b413-9639d31e2398" providerId="ADAL" clId="{680B4E2A-CD1D-4D86-A86F-99DC8A8075D2}" dt="2026-03-10T16:04:28.785" v="289"/>
          <pc:sldLayoutMkLst>
            <pc:docMk/>
            <pc:sldMasterMk cId="0" sldId="2147483650"/>
            <pc:sldLayoutMk cId="0" sldId="2147483651"/>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barChart>
        <c:barDir val="col"/>
        <c:grouping val="clustered"/>
        <c:varyColors val="0"/>
        <c:ser>
          <c:idx val="0"/>
          <c:order val="0"/>
          <c:tx>
            <c:strRef>
              <c:f>Sheet1!$B$1</c:f>
              <c:strCache>
                <c:ptCount val="1"/>
                <c:pt idx="0">
                  <c:v>ARR ($K)</c:v>
                </c:pt>
              </c:strCache>
            </c:strRef>
          </c:tx>
          <c:spPr>
            <a:solidFill>
              <a:srgbClr val="00D4AA"/>
            </a:solidFill>
            <a:effectLst/>
          </c:spPr>
          <c:invertIfNegative val="0"/>
          <c:dLbls>
            <c:numFmt formatCode="#,##0" sourceLinked="0"/>
            <c:spPr>
              <a:noFill/>
              <a:ln>
                <a:noFill/>
              </a:ln>
              <a:effectLst/>
            </c:spPr>
            <c:txPr>
              <a:bodyPr/>
              <a:lstStyle/>
              <a:p>
                <a:pPr>
                  <a:defRPr sz="1000" b="0" i="0" u="none" strike="noStrike">
                    <a:solidFill>
                      <a:srgbClr val="00D4AA"/>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M13</c:v>
                </c:pt>
                <c:pt idx="1">
                  <c:v>M18</c:v>
                </c:pt>
                <c:pt idx="2">
                  <c:v>M24</c:v>
                </c:pt>
                <c:pt idx="3">
                  <c:v>M30</c:v>
                </c:pt>
                <c:pt idx="4">
                  <c:v>M36</c:v>
                </c:pt>
              </c:strCache>
            </c:strRef>
          </c:cat>
          <c:val>
            <c:numRef>
              <c:f>Sheet1!$B$2:$B$6</c:f>
              <c:numCache>
                <c:formatCode>General</c:formatCode>
                <c:ptCount val="5"/>
                <c:pt idx="0">
                  <c:v>116</c:v>
                </c:pt>
                <c:pt idx="1">
                  <c:v>402</c:v>
                </c:pt>
                <c:pt idx="2">
                  <c:v>1201</c:v>
                </c:pt>
                <c:pt idx="3">
                  <c:v>3174</c:v>
                </c:pt>
                <c:pt idx="4">
                  <c:v>5543</c:v>
                </c:pt>
              </c:numCache>
            </c:numRef>
          </c:val>
          <c:extLst>
            <c:ext xmlns:c16="http://schemas.microsoft.com/office/drawing/2014/chart" uri="{C3380CC4-5D6E-409C-BE32-E72D297353CC}">
              <c16:uniqueId val="{00000000-9F54-4D58-8E92-2DDCF9DBA13E}"/>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900" b="0" i="0" u="none" strike="noStrike">
                <a:solidFill>
                  <a:srgbClr val="8B95A5"/>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1A254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800" b="0" i="0" u="none" strike="noStrike">
                <a:solidFill>
                  <a:srgbClr val="8B95A5"/>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solidFill>
      <a:srgbClr val="131B2E"/>
    </a:solid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40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dirty="0"/>
              <a:t>Deadpoint is building the Strategy Operating System for hedge funds managing $50M–$1B in AUM. The platform industrializes the full trading strategy lifecycle — from strategy generation and </a:t>
            </a:r>
            <a:r>
              <a:rPr dirty="0" err="1"/>
              <a:t>backtesting</a:t>
            </a:r>
            <a:r>
              <a:rPr dirty="0"/>
              <a:t> through regime-aware classification and execution — giving funds a system of record for every deployment decision.</a:t>
            </a:r>
          </a:p>
          <a:p>
            <a:endParaRPr dirty="0"/>
          </a:p>
          <a:p>
            <a:r>
              <a:rPr dirty="0"/>
              <a:t>Core value proposition: quants build strategies, Deadpoint's AI classifies current market conditions and scores each strategy's fit to the regime, and the system learns from every outcome.</a:t>
            </a:r>
          </a:p>
          <a:p>
            <a:endParaRPr dirty="0"/>
          </a:p>
          <a:p>
            <a:r>
              <a:rPr dirty="0"/>
              <a:t>We are raising $4.5M on a post-money SAFE at a $25M valuation cap, targeting 36 months of runway to cash-flow positive.</a:t>
            </a:r>
          </a:p>
          <a:p>
            <a:endParaRPr dirty="0"/>
          </a:p>
          <a:p>
            <a:r>
              <a:rPr dirty="0"/>
              <a:t>The full data room is available upon request: 25+ documents across three progressive tiers including financial model, cap table, investment memo, competitive analysis, market sizing, product roadmap, regulatory analysis memo, SOC 2 readiness roadmap, information security policy, and more. All numbers trace to a bottom-up financial model with 36 months of monthly granularity.</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Five-tier annual SaaS pricing. Entry point is $60K ACV at the Professional tier, designed for $150–500M AUM funds. Pricing scales with fund complexity, AUM, and feature tier — not usage.</a:t>
            </a:r>
          </a:p>
          <a:p>
            <a:endParaRPr/>
          </a:p>
          <a:p>
            <a:r>
              <a:t>PRICING TIERS: Starter $24K / Professional $60K / Growth $120K / Enterprise $240K / Custom $300K+.</a:t>
            </a:r>
          </a:p>
          <a:p>
            <a:endParaRPr/>
          </a:p>
          <a:p>
            <a:r>
              <a:t>GROSS MARGINS (73–74% blended): Derived from a customer mix model, not hardcoded. Per-tier margins range from 67% (Starter) to 77% (Custom). Blended margin rises from 72.9% in Year 1 to 74.2% in Year 3 as the mix shifts toward higher-ACV tiers. All infrastructure costs verified from primary vendor pricing (GCP, Polygon.io, Datadog) as of March 2026.</a:t>
            </a:r>
          </a:p>
          <a:p>
            <a:endParaRPr/>
          </a:p>
          <a:p>
            <a:r>
              <a:t>NET DOLLAR RETENTION (106% target): Driven by tier graduation as customer AUM grows — funds moving from Professional ($60K) to Growth ($120K) to Enterprise ($240K). At 11% logo churn, surviving customers expand approximately 21% on average to reach 106% NDR. Benchmark: Enfusion achieved 103% NDR in FY2024 at $229K average ACV.</a:t>
            </a:r>
          </a:p>
          <a:p>
            <a:endParaRPr/>
          </a:p>
          <a:p>
            <a:r>
              <a:t>DATA SECURITY: Multi-tenant architecture with full customer data isolation. Strategy data is never cross-trained across accounts — a critical requirement for institutional buyers.</a:t>
            </a:r>
          </a:p>
          <a:p>
            <a:endParaRPr/>
          </a:p>
          <a:p>
            <a:r>
              <a:t>Full cost-to-serve analysis and pricing competitive benchmarks are available in the data room.</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Go-to-market strategy: concentrated geography, founder-led sales, conference-driven demand generation.</a:t>
            </a:r>
          </a:p>
          <a:p>
            <a:endParaRPr/>
          </a:p>
          <a:p>
            <a:r>
              <a:t>WHY NYC FIRST: New York State houses approximately 47% of total US hedge fund AUM (Preqin data via Hedgeweek, 2025). The Connecticut corridor adds 214+ managers. NYC + CT is the densest concentration of the ICP globally — maximizing meetings per trip and minimizing sales cycle overhead.</a:t>
            </a:r>
          </a:p>
          <a:p>
            <a:endParaRPr/>
          </a:p>
          <a:p>
            <a:r>
              <a:t>WHY LONDON SECOND: 84 Billion Dollar Club firms manage $600B+ from London (With Intelligence, H1 2025). A single AE covers all of EMEA from London, making it the most capital-efficient international expansion.</a:t>
            </a:r>
          </a:p>
          <a:p>
            <a:endParaRPr/>
          </a:p>
          <a:p>
            <a:r>
              <a:t>PRIMARY BUYERS: Dual-entry sale — COO champions governance/compliance/budget; CIO/PM champions strategy value. At sub-$250M funds, COO is often the sole buyer. Average sales cycle: 4–6 months specifically).</a:t>
            </a:r>
          </a:p>
          <a:p>
            <a:endParaRPr/>
          </a:p>
          <a:p>
            <a:r>
              <a:t>SALES MOTION: Conference-led (GAIM Ops Cayman, iConnections Global Alts, With Intelligence COO Summits) → warm intros via CSO/CRO network → outbound follow-up. At a 20% win rate and 4–6 month cycle, closing 2 customers/month by M19 requires 8–12 active qualified opportunities — achievable through 6–8 conferences per year plus the CSO/CRO's network.</a:t>
            </a:r>
          </a:p>
          <a:p>
            <a:endParaRPr/>
          </a:p>
          <a:p>
            <a:r>
              <a:t>HIRING TIMELINE: CEO + CSO/CRO sell from M4. AE #1 (NYC) joins at M13. AE #2 (London) joins at M19. Four sellers by M19. APAC and Middle East are deferred until $3M+ ARR.</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This slide maps the 36-month plan from team assembly to $5.4M ARR.</a:t>
            </a:r>
          </a:p>
          <a:p/>
          <a:p>
            <a:r>
              <a:t>M1: Team assembled. Engineering begins immediately.</a:t>
            </a:r>
          </a:p>
          <a:p/>
          <a:p>
            <a:r>
              <a:t>M4: CSO/CRO joins — eight months before first revenue, enabling pipeline development and relationship building with target ICP funds.</a:t>
            </a:r>
          </a:p>
          <a:p/>
          <a:p>
            <a:r>
              <a:t>M11: First Release. Core differentiators (Label/Metadata and Classify/Regime) are MVP scope — the minimum product that delivers the full value proposition.</a:t>
            </a:r>
          </a:p>
          <a:p/>
          <a:p>
            <a:r>
              <a:t>M12: First paying customer ($60K ACV, design partner conversion). AE #1 joins M13.</a:t>
            </a:r>
          </a:p>
          <a:p/>
          <a:p>
            <a:r>
              <a:t>M19: ~9 customers / $533K ARR. AE #2 and CS Manager join.</a:t>
            </a:r>
          </a:p>
          <a:p/>
          <a:p>
            <a:r>
              <a:t>M25: ~25 customers / $1.5M ARR.</a:t>
            </a:r>
          </a:p>
          <a:p/>
          <a:p>
            <a:r>
              <a:t>M30: Breakeven. $3.2M ARR. The company is cash-flow positive before requiring Series A.</a:t>
            </a:r>
          </a:p>
          <a:p/>
          <a:p>
            <a:r>
              <a:t>M36: 70 customers / $5.4M ARR. ~$1.8M cash remaining.</a:t>
            </a:r>
          </a:p>
          <a:p/>
          <a:p>
            <a:r>
              <a:t>PRE-RAISE PROGRESS: Financial model complete (12-tab, bottom-up, VC-ready). Architecture designed (multi-tenant GCP with Cloudflare edge-first). GTM research complete (ICP mapped, conference calendar set, buyer persona validated). Customer discovery — 2 external conversations completed with hedge fund managing partners, ICP independently validated.</a:t>
            </a:r>
          </a:p>
          <a:p/>
          <a:p>
            <a:r>
              <a:t>CAPITAL EFFICIENCY: This is a 14-person company reaching $5.4M ARR. Breakeven before Series A means Series A negotiations begin from strength — cash-flow positive with proven unit economics, not a distressed raise.</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dirty="0"/>
              <a:t>All financial figures derive from a bottom-up model: customer count × ACV × churn × headcount = ARR and cash flow. The full 12-tab model with monthly granularity is in the data room.</a:t>
            </a:r>
          </a:p>
          <a:p>
            <a:endParaRPr dirty="0"/>
          </a:p>
          <a:p>
            <a:r>
              <a:rPr dirty="0"/>
              <a:t>ARR TRAJECTORY: $60K at M13 → $533K at M19 → $1.5M at M25 → $3.0M at M29 → $5.5M at M36.</a:t>
            </a:r>
          </a:p>
          <a:p>
            <a:endParaRPr dirty="0"/>
          </a:p>
          <a:p>
            <a:r>
              <a:rPr dirty="0"/>
              <a:t>KEY METRICS:</a:t>
            </a:r>
          </a:p>
          <a:p>
            <a:r>
              <a:rPr dirty="0"/>
              <a:t>• 36-month total </a:t>
            </a:r>
            <a:r>
              <a:rPr dirty="0" err="1"/>
              <a:t>OpEx</a:t>
            </a:r>
            <a:r>
              <a:rPr dirty="0"/>
              <a:t>: $6.1M</a:t>
            </a:r>
          </a:p>
          <a:p>
            <a:r>
              <a:rPr dirty="0"/>
              <a:t>• 36-month cumulative revenue: $4.0M (note: cumulative, not run-rate; M36 ARR is $5.5M)</a:t>
            </a:r>
          </a:p>
          <a:p>
            <a:r>
              <a:rPr dirty="0"/>
              <a:t>• Breakeven: Month 29</a:t>
            </a:r>
          </a:p>
          <a:p>
            <a:r>
              <a:rPr dirty="0"/>
              <a:t>• M36 cash balance: $2.4M</a:t>
            </a:r>
          </a:p>
          <a:p>
            <a:r>
              <a:rPr dirty="0"/>
              <a:t>• LTV:CAC: 17.2× in Year 1 (founder-led sales; normalizes to 10–14× with fully-loaded paid AEs)</a:t>
            </a:r>
          </a:p>
          <a:p>
            <a:r>
              <a:rPr dirty="0"/>
              <a:t>• CAC payback: 8.9 months</a:t>
            </a:r>
          </a:p>
          <a:p>
            <a:r>
              <a:rPr dirty="0"/>
              <a:t>• Peak FTEs: 14</a:t>
            </a:r>
          </a:p>
          <a:p>
            <a:endParaRPr dirty="0"/>
          </a:p>
          <a:p>
            <a:r>
              <a:rPr dirty="0"/>
              <a:t>LTV:CAC CONTEXT: Three of four Year 1 sellers are founders, which suppresses CAC. At scale with fully-loaded AEs, CAC rises to $40–60K and LTV:CAC normalizes to 10–14×. Both phases are modeled separately in the financial model — we are not obscuring the transition.</a:t>
            </a:r>
          </a:p>
          <a:p>
            <a:endParaRPr dirty="0"/>
          </a:p>
          <a:p>
            <a:r>
              <a:rPr dirty="0"/>
              <a:t>BENCHMARKS: KeyBanc 2024 SaaS survey median CAC payback is 20 months (ours: 8.9). The standard VC threshold for LTV:CAC is 3.0× (ours: 17.2×). </a:t>
            </a:r>
            <a:r>
              <a:rPr dirty="0" err="1"/>
              <a:t>Enfusion</a:t>
            </a:r>
            <a:r>
              <a:rPr dirty="0"/>
              <a:t> at scale achieved ~$15K revenue per employee per month; Deadpoint at M36 projects ~$27K.</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dirty="0"/>
              <a:t>TERMS: Post-Money SAFE at a $25M valuation cap. $4.5M raise. 18.0% investor dilution. 36 months to cash-flow positive.</a:t>
            </a:r>
          </a:p>
          <a:p>
            <a:endParaRPr dirty="0"/>
          </a:p>
          <a:p>
            <a:r>
              <a:rPr dirty="0"/>
              <a:t>USE OF FUNDS ($4.5M total):</a:t>
            </a:r>
          </a:p>
          <a:p>
            <a:r>
              <a:rPr dirty="0"/>
              <a:t>• Engineering — 28% / $1.26M: CTO + 3 engineers based in Lisbon and Eastern Europe (60–70% cost advantage vs. US, per Glassdoor 2025 salary benchmarks).</a:t>
            </a:r>
          </a:p>
          <a:p>
            <a:r>
              <a:rPr dirty="0"/>
              <a:t>• Sales &amp; CS — 20% / $0.93M: CSO/CRO + 2 AEs + CS Manager.</a:t>
            </a:r>
          </a:p>
          <a:p>
            <a:r>
              <a:rPr dirty="0"/>
              <a:t>• Ops &amp; Leadership — 29% / $1.3M: CEO, Chief of Staff, CBO.</a:t>
            </a:r>
          </a:p>
          <a:p>
            <a:r>
              <a:rPr dirty="0"/>
              <a:t>• Infrastructure — 13% / $0.58M: GCP, Polygon.io, Cloudflare, monitoring.</a:t>
            </a:r>
          </a:p>
          <a:p>
            <a:r>
              <a:rPr dirty="0"/>
              <a:t>• GTM, Marketing &amp; Compliance — 10% / $0.43M: 6–8 conferences/year, content, travel.</a:t>
            </a:r>
          </a:p>
          <a:p>
            <a:r>
              <a:rPr dirty="0"/>
              <a:t>• Buffer — &lt;1% / $1K: Rounding remainder. A 20% contingency buffer is built into the raise calculation itself.</a:t>
            </a:r>
          </a:p>
          <a:p>
            <a:endParaRPr dirty="0"/>
          </a:p>
          <a:p>
            <a:r>
              <a:rPr dirty="0"/>
              <a:t>MILESTONES THIS CAPITAL UNLOCKS: First Release (M11). First paying customers (M13). 70 customers / $5.5M ARR (M36). Cash-flow positive (M29). Series A ready from a position of strength.</a:t>
            </a:r>
          </a:p>
          <a:p>
            <a:endParaRPr dirty="0"/>
          </a:p>
          <a:p>
            <a:r>
              <a:rPr dirty="0"/>
              <a:t>The full cap table, dilution waterfall, and equity governance term sheet are in the data room. The employee option pool is 10% pre-money (3% allocated, 7% unallocated). The data room at deadpoint.ai includes 25+ documents across three tiers: financial model, cap table, investment memo, competitive analysis, market sizing, GTM strategy, product roadmap, regulatory analysis memo, investor FAQ, use of funds, DDQ, technical architecture brief, SOC 2 readiness roadmap, information security policy, IP register, and hiring plan.</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3050187"/>
            <a:ext cx="8229600" cy="2800000"/>
          </a:xfrm>
        </p:spPr>
        <p:txBody>
          <a:bodyPr/>
          <a:lstStyle/>
          <a:p>
            <a:r>
              <a:rPr dirty="0"/>
              <a:t>Deadpoint is building the decisioning infrastructure hedge funds have never had — a system that governs which strategies run, when, and why.</a:t>
            </a:r>
          </a:p>
          <a:p>
            <a:endParaRPr dirty="0"/>
          </a:p>
          <a:p>
            <a:r>
              <a:rPr dirty="0"/>
              <a:t>The opportunity: a $5.15 trillion industry with approximately 700–840 ICP funds making every deployment decision today without a system of record, without regime awareness, and without an audit trail.</a:t>
            </a:r>
          </a:p>
          <a:p>
            <a:endParaRPr dirty="0"/>
          </a:p>
          <a:p>
            <a:r>
              <a:rPr dirty="0"/>
              <a:t>We are raising $4.5M on a post-money SAFE at a $25M valuation cap, with a clear path to cash-flow positive at Month 29.</a:t>
            </a:r>
          </a:p>
          <a:p>
            <a:endParaRPr dirty="0"/>
          </a:p>
          <a:p>
            <a:r>
              <a:rPr dirty="0"/>
              <a:t>Contact and data room: deadpoint.ai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Three structural shifts define why this is the right moment for a Strategy OS.</a:t>
            </a:r>
          </a:p>
          <a:p>
            <a:endParaRPr/>
          </a:p>
          <a:p>
            <a:r>
              <a:t>AI ADOPTION IS ACCELERATING: AI-native startups captured 41.7% of all seed capital in 2025 (Carta State of Seed 2025). Hedge funds are accelerating integration of AI-driven approaches (AIMA 2025). Demand for AI infrastructure in finance is real and growing — but the governance layer to manage AI-driven strategy deployment does not yet exist as a commercial product.</a:t>
            </a:r>
          </a:p>
          <a:p>
            <a:endParaRPr/>
          </a:p>
          <a:p>
            <a:r>
              <a:t>THE FASTEST-GROWING SEGMENT NEEDS SYSTEMATIC TOOLING: Multi-manager platform funds (Millennium, Citadel, Balyasny) grew AUM at 18.3% CAGR from 2018–2024, eight times faster than the rest of the industry (Goldman Sachs AM, "Mapping the Evolution," March 2025). The broader multi-strategy universe reached $748.2B at end-2024 (HFR Q4 2024). These funds run hundreds of simultaneous strategies and are the most natural buyers of strategy lifecycle infrastructure.</a:t>
            </a:r>
          </a:p>
          <a:p>
            <a:endParaRPr/>
          </a:p>
          <a:p>
            <a:r>
              <a:t>TECHNOLOGY ADOPTION IS NEAR-UNIVERSAL: 95% of hedge fund managers now use generative AI tools (AIMA "Charting the Course," September 2025 — 150 fund managers, avg AUM ~$5.3B; adoption at smaller ICP funds is likely lower but directionally consistent). Funds have the tools — what they lack is the system governing how those tools inform deployment decisions.</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The hedge fund industry manages $5.15 trillion in assets (HFR Q4 2025). There are approximately 1,827 registered hedge fund advisory firms in the US alone (SEC Private Fund Statistics Q4 2024). The largest managers build proprietary technology costing tens of millions per year. The approximately 700–840 funds in our ICP ($50M–$1B AUM, US + UK) cannot afford to build and have nothing institutional to buy.</a:t>
            </a:r>
          </a:p>
          <a:p>
            <a:endParaRPr/>
          </a:p>
          <a:p>
            <a:r>
              <a:t>NO SYSTEM OF RECORD: The SEC's $2B+ off-channel enforcement sweep (2021–2025) demonstrates that investment decision communications routinely occur on unarchived personal platforms (SEC press releases 2024-44 and 2025-6). The FCA found governance bodies "lacked detailed record-keeping of how decisions were reached" (FCA Private Markets Valuations Review, 2024). No audit trail exists for which strategies are eligible, or why.</a:t>
            </a:r>
          </a:p>
          <a:p>
            <a:endParaRPr/>
          </a:p>
          <a:p>
            <a:r>
              <a:t>NO REGIME INTELLIGENCE: Approximately 75–80% of hedge fund managers use discretionary, judgment-based approaches (Harvey, Rattray et al., Journal of Portfolio Management, 2017). Even among systematic funds, CAIA (2020) found "little evidence" that ML has enabled effective regime adaptation. Ang &amp; Bekaert (2004) established that ignoring regime shifts costs approximately 200–340 basis points of risk-adjusted return annually — a directional finding whose specific magnitude may vary.</a:t>
            </a:r>
          </a:p>
          <a:p>
            <a:endParaRPr/>
          </a:p>
          <a:p>
            <a:r>
              <a:t>NO GOVERNANCE LAYER: Only 27% of alternative fund managers have fully integrated technology systems; 36% rely on largely manual processes (EY Global Alternative Fund Survey, December 2024 — 224 managers). Even at quant-oriented firms, "actual trading is still generally handled via more deterministic technology" separate from ML research (Coalition Greenwich, January 2026).</a:t>
            </a:r>
          </a:p>
          <a:p>
            <a:endParaRPr/>
          </a:p>
          <a:p>
            <a:r>
              <a:t>ANCHOR CASE: Two Sigma Securities paid $255M in total penalties (January 2025, SEC Press Release 2025-15) for failing to govern algorithmic model parameter changes. This was a systems-level governance failure at one of the most sophisticated quant firms in the world — exactly the kind of failure a Strategy OS prevents.</a:t>
            </a:r>
          </a:p>
          <a:p>
            <a:endParaRPr/>
          </a:p>
          <a:p>
            <a:r>
              <a:t>ALTERNATIVE DATA IS USED, BUT NOT SYSTEMATICALLY: Funds are increasingly adopting alternative data — news sentiment, foot traffic, geopolitical signals — but use it for analysis rather than systematically for execution decisions. A senior quant with 20 years of experience knows what happens every time China devalues its currency. But what about the junior who just joined? That institutional knowledge is not documented, not transferable, and not consistently applied. Even funds that invest heavily in alternative data leave value on the table because the data does not flow into the strategy deployment decision.</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dirty="0"/>
              <a:t>The Strategy OS addresses all three gaps — no system of record, no regime intelligence, no governance — with an integration-first architecture that sits above existing tools.</a:t>
            </a:r>
          </a:p>
          <a:p>
            <a:endParaRPr dirty="0"/>
          </a:p>
          <a:p>
            <a:r>
              <a:rPr dirty="0"/>
              <a:t>LABEL &amp; COMPARE: Standardized metadata makes every strategy comparable across teams, tools, and time — regardless of where it was built. This is the foundation that enables systematic selection. Without standardized labels, strategies remain siloed in individual notebooks and </a:t>
            </a:r>
            <a:r>
              <a:rPr dirty="0" err="1"/>
              <a:t>backtesting</a:t>
            </a:r>
            <a:r>
              <a:rPr dirty="0"/>
              <a:t> environments.</a:t>
            </a:r>
          </a:p>
          <a:p>
            <a:endParaRPr dirty="0"/>
          </a:p>
          <a:p>
            <a:r>
              <a:rPr dirty="0"/>
              <a:t>CLASSIFY BY REGIME: A global regime classifier trained on our alternative data layer continuously classifies the current market environment. Each strategy is mapped to the regime states in which it historically performs well. The dashboard provides an assessment: given current conditions, which strategies score highest for the current regime and which score lowest.</a:t>
            </a:r>
          </a:p>
          <a:p>
            <a:endParaRPr dirty="0"/>
          </a:p>
          <a:p>
            <a:r>
              <a:rPr dirty="0"/>
              <a:t>The classifier does not need to understand any strategy's internal logic — it maps regime states to strategy performance profiles based on observed outcomes. The platform acts as a tighter filter: if a strategy would have activated 15 times historically, the regime classifier narrows that to higher-quality activations — never adding exposure beyond what the strategy itself would generate. Per-strategy fine-tuning adds precision in Phase 2 once real outcome data accumulates.</a:t>
            </a:r>
          </a:p>
          <a:p>
            <a:endParaRPr dirty="0"/>
          </a:p>
          <a:p>
            <a:r>
              <a:rPr dirty="0"/>
              <a:t>GOVERN &amp; AUDIT: Every activation carries a regime classification, a reason code, and a full audit trail. COO-ready from day one.</a:t>
            </a:r>
          </a:p>
          <a:p>
            <a:endParaRPr dirty="0"/>
          </a:p>
          <a:p>
            <a:r>
              <a:rPr dirty="0"/>
              <a:t>POSITIONING: Deadpoint sits above Bloomberg, </a:t>
            </a:r>
            <a:r>
              <a:rPr dirty="0" err="1"/>
              <a:t>QuantConnect</a:t>
            </a:r>
            <a:r>
              <a:rPr dirty="0"/>
              <a:t>, and </a:t>
            </a:r>
            <a:r>
              <a:rPr dirty="0" err="1"/>
              <a:t>FlexTrade</a:t>
            </a:r>
            <a:r>
              <a:rPr dirty="0"/>
              <a:t> as the decisioning and governance layer. Integration-first — existing infrastructure investments are preserved, not replaced.</a:t>
            </a:r>
          </a:p>
          <a:p>
            <a:endParaRPr dirty="0"/>
          </a:p>
          <a:p>
            <a:r>
              <a:rPr dirty="0"/>
              <a:t>KEY DESIGN PRINCIPLES: The system has no priors about which alternative data inputs affect which strategies. Foot traffic, sentiment, macro indicators, geopolitical signals — the AI discovers correlations empirically, per strategy. We don't go in with opinions. We don't say foot traffic affects Apple stock. The model learns whether it does or not. Quants build the strategies — that doesn't change. We provide the intelligence layer that classifies market conditions so the fund knows which regime it is in. We augment judgment, we don't replace it.</a:t>
            </a:r>
          </a:p>
          <a:p>
            <a:endParaRPr dirty="0"/>
          </a:p>
          <a:p>
            <a:r>
              <a:rPr dirty="0"/>
              <a:t>HUMAN CONTROL — ACTIVATION vs. OPENING: The platform draws a precise line. Activation is Deadpoint's assessment — should this strategy be eligible to trade right now? Opening is the strategy's own trigger — when its logic fires (e.g., a moving average crossover), a trade opens, but only if activated. We control activation. The strategy controls trade entry. The fund manager decides whether to accept our assessments. Manual approval is the default — because fund managers want to push that button themselves. Automation is earned progressively. Customers enabling fund-configured automation retain full fiduciary control; Deadpoint is decisioning infrastructure, not an investment adviser.</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dirty="0"/>
              <a:t>The platform covers the full trading strategy lifecycle in eight steps. Steps 4, 5, 7, and 8 are Deadpoint differentiators — capabilities that no existing platform provides.</a:t>
            </a:r>
          </a:p>
          <a:p>
            <a:endParaRPr dirty="0"/>
          </a:p>
          <a:p>
            <a:r>
              <a:rPr dirty="0"/>
              <a:t>01 GENERATE/INGEST — Create new strategies or ingest existing ones (Python, LEAN, or any format). Bring-your-own strategies.</a:t>
            </a:r>
          </a:p>
          <a:p>
            <a:endParaRPr dirty="0"/>
          </a:p>
          <a:p>
            <a:r>
              <a:rPr dirty="0"/>
              <a:t>02 BACKTEST — Historical validation integrating with existing quant infrastructure.</a:t>
            </a:r>
          </a:p>
          <a:p>
            <a:endParaRPr dirty="0"/>
          </a:p>
          <a:p>
            <a:r>
              <a:rPr dirty="0"/>
              <a:t>03 STRESS TEST — Scenario analysis and tail risk assessment. Phase 2 adds an NLP scenario engine: natural language queries ("What if oil prices double?") propagated through the alternative data correlation layer across all strategies.</a:t>
            </a:r>
          </a:p>
          <a:p>
            <a:endParaRPr dirty="0"/>
          </a:p>
          <a:p>
            <a:r>
              <a:rPr dirty="0"/>
              <a:t>04 LABEL/METADATA [DIFFERENTIATOR] — Standardized taxonomy makes every strategy comparable across teams and tools. This is the prerequisite for systematic selection.</a:t>
            </a:r>
          </a:p>
          <a:p>
            <a:endParaRPr dirty="0"/>
          </a:p>
          <a:p>
            <a:r>
              <a:rPr dirty="0"/>
              <a:t>05 CLASSIFY (REGIME-AWARE) [DIFFERENTIATOR] — Global regime classifier trained on alternative data. Classifies current market conditions and surfaces which strategies are best positioned to run. Does not need access to a strategy's internal logic. Tighter filter: reduces activations to higher-quality opportunities. Per-strategy fine-tuning adds precision in Phase 2.</a:t>
            </a:r>
          </a:p>
          <a:p>
            <a:endParaRPr dirty="0"/>
          </a:p>
          <a:p>
            <a:r>
              <a:rPr dirty="0"/>
              <a:t>06 EXECUTE — FIX/API routing. Supports human-approval mode and fund-configured automation.</a:t>
            </a:r>
          </a:p>
          <a:p>
            <a:endParaRPr dirty="0"/>
          </a:p>
          <a:p>
            <a:r>
              <a:rPr dirty="0"/>
              <a:t>07 MONITOR [DIFFERENTIATOR] — Real-time dashboards with regime-aware alerting. A standalone sellable capability even without the rest of the platform.</a:t>
            </a:r>
          </a:p>
          <a:p>
            <a:endParaRPr dirty="0"/>
          </a:p>
          <a:p>
            <a:r>
              <a:rPr dirty="0"/>
              <a:t>08 FEEDBACK [DIFFERENTIATOR] — Outcomes feed back into regime models. The system learns from every deployment decision.</a:t>
            </a:r>
          </a:p>
          <a:p>
            <a:endParaRPr dirty="0"/>
          </a:p>
          <a:p>
            <a:r>
              <a:rPr dirty="0"/>
              <a:t>Steps 4+5 form the Decision Pair. Steps 7+8 form the Learning Pair. The feedback loop from step 8 back to step 5 is what makes the moat compound over time — every deployment outcome improves the next classification.</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dirty="0"/>
              <a:t>This slide shows a live PoC built on real market data (QQQ, Dec 31 2025) with 105 trading strategies scored in real time by the regime classifier.</a:t>
            </a:r>
          </a:p>
          <a:p>
            <a:endParaRPr dirty="0"/>
          </a:p>
          <a:p>
            <a:r>
              <a:rPr dirty="0"/>
              <a:t>TODAY VIEW (top-left): The portfolio dashboard shows 21 of 25 curated strategies currently active. Each strategy is scored 0–100 by the AI based on its fit to the current market regime. A risk sensitivity threshold gives the COO a single dial to tighten or loosen the filter — institutional risk management at the portfolio level.</a:t>
            </a:r>
          </a:p>
          <a:p>
            <a:endParaRPr dirty="0"/>
          </a:p>
          <a:p>
            <a:r>
              <a:rPr dirty="0"/>
              <a:t>STRESS TESTING (top-right): Natural language scenario input — type "What if Iran attacks the US?" and the NLP engine translates that to market dimension shifts (Oil +80%, VIX +150%). Scores cascade across all 105 strategies in under 2 seconds. Strategies that flip from Active to Inactive are immediately flagged. This is how a COO stress-tests the book before a geopolitical event, not after.</a:t>
            </a:r>
          </a:p>
          <a:p>
            <a:endParaRPr dirty="0"/>
          </a:p>
          <a:p>
            <a:r>
              <a:rPr dirty="0"/>
              <a:t>VALIDATION — THE MONEY SLIDE (bottom-left): 5-year out-of-sample proof. Without Deadpoint: 1,019 trade entries, −5.0% avg return. With Deadpoint: 659 entries (360 suppressed), +5.5% avg return — a +10.5% improvement. The platform self-reports its false positive rate (39.7%) and flags implausible improvements. Walk-forward validation across 5 windows shows the filter's primary value: drawdown protection during bear markets (2022: +12.3%).</a:t>
            </a:r>
          </a:p>
          <a:p>
            <a:endParaRPr dirty="0"/>
          </a:p>
          <a:p>
            <a:r>
              <a:rPr dirty="0"/>
              <a:t>COMPLIANCE (bottom-right): Immutable, append-only audit trail. Every decision — strategy uploaded, </a:t>
            </a:r>
            <a:r>
              <a:rPr dirty="0" err="1"/>
              <a:t>backtest</a:t>
            </a:r>
            <a:r>
              <a:rPr dirty="0"/>
              <a:t> completed, model retrained, strategy activated, threshold changed — is logged with cryptographic hash, timestamp, and user. WORM-equivalent storage. SEC 5-year retention compliant. Export to PDF/CSV for regulators. This is the Two Sigma prevention layer — the governance infrastructure that would have caught the $255M failure.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dirty="0"/>
              <a:t>MUNJAL SUBODH — CEO &amp; Co-Founder (45% equity): Founded and exited BVC Solutions. Presales consulting roles at Software AG, CA Technologies/Broadcom, VANTIQ, and OutSystems following eight years at Pegasystems. 25 years of enterprise technology experience. Runs EdgeCraft, his personal hedge fund, with 20+ years managing a family office. CS degree from Stony Brook University; also studied Mathematics and Physics.</a:t>
            </a:r>
          </a:p>
          <a:p>
            <a:endParaRPr dirty="0"/>
          </a:p>
          <a:p>
            <a:r>
              <a:rPr dirty="0"/>
              <a:t>Dual identity: enterprise technology builder and hedge fund operator. This combination is the genesis of Deadpoint — Munjal wanted to build this capability inside EdgeCraft to diversify into algorithmic strategies with regime-aware classification. Building it internally would require two years of self-funding. Rather than wait, he chose to build it as a company — making the tool available to the ~700–840 funds in the ICP that face the same gap. The founder is the buyer.</a:t>
            </a:r>
          </a:p>
          <a:p>
            <a:endParaRPr dirty="0"/>
          </a:p>
          <a:p>
            <a:r>
              <a:rPr dirty="0"/>
              <a:t>STEVE MURPHY — CTO &amp; Co-Founder (30% equity): Data and systems engineering tech lead at Boeing, embedded across multiple NASA production and test facilities including the Space Launch System program. Grew team from 3 to 20+, earned three trade secret awards. Most recently architecting AI pipelines for enterprise clients: 400K+ articles/month at approximately $300 total operational cost. The same architecture underpins Deadpoint's regime classification engine.</a:t>
            </a:r>
          </a:p>
          <a:p>
            <a:endParaRPr dirty="0"/>
          </a:p>
          <a:p>
            <a:r>
              <a:rPr dirty="0"/>
              <a:t>CSO/CRO — Actively Recruiting (15% equity reserved, conditional on hire): Target profile is a hedge fund industry veteran with C-suite relationships at $</a:t>
            </a:r>
            <a:r>
              <a:rPr lang="en-US" dirty="0"/>
              <a:t>50</a:t>
            </a:r>
            <a:r>
              <a:rPr dirty="0"/>
              <a:t>M–$1B AUM funds. This hire eliminates the need for a VP Sales for three years and provides immediate credibility with institutional buyers.</a:t>
            </a:r>
          </a:p>
          <a:p>
            <a:endParaRPr dirty="0"/>
          </a:p>
          <a:p>
            <a:r>
              <a:rPr dirty="0"/>
              <a:t>MICHELLE MARTIN — CBO / Chief Business Officer: Fundraising, investor relations, and partnership development. UK/Europe geographic focus.</a:t>
            </a:r>
          </a:p>
          <a:p>
            <a:endParaRPr dirty="0"/>
          </a:p>
          <a:p>
            <a:r>
              <a:rPr dirty="0"/>
              <a:t>NÓRA — Chief of Staff: Operations, compliance preparation, project management.</a:t>
            </a:r>
          </a:p>
          <a:p>
            <a:endParaRPr dirty="0"/>
          </a:p>
          <a:p>
            <a:r>
              <a:rPr dirty="0"/>
              <a:t>HQ is in Lisbon, Portugal, providing a 60–70% engineering cost advantage vs. US benchmarks (Glassdoor 2025). Sales presence in New York and London.</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t>ICP: ~3,360–4,855 firms across four tiers ($50M–$5B AUM, US + UK + EU). Derived from 1,827 US registered hedge fund advisory firms (SEC Private Fund Statistics Q4 2024), estimating ~40% fall within our target AUM band, plus approximately 150–200 UK firms.</a:t>
            </a:r>
          </a:p>
          <a:p>
            <a:endParaRPr/>
          </a:p>
          <a:p>
            <a:r>
              <a:t>SAM ($200–250M): Three-tier ICP (3,360–4,855 firms) × tiered ACVs ($24K–$250K). Bottom-up from 06.32 Market Expansion Analysis (audited). Conservative range $127–188M; expanded range $220–320M.</a:t>
            </a:r>
          </a:p>
          <a:p>
            <a:endParaRPr/>
          </a:p>
          <a:p>
            <a:r>
              <a:t>SOM ($25–40M ARR by Year 5, Base scenario): 250–350 customers at ~$100K blended ACV. Dual methodology: bottom-up (FM-anchored + adoption) and top-down (SAM × 10–16% penetration). FM shows $17M on this raise alone; SOM reflects obtainable market with Series A scaling. Bear: $15–20M. Bull: $50–65M.</a:t>
            </a:r>
          </a:p>
          <a:p>
            <a:endParaRPr/>
          </a:p>
          <a:p>
            <a:r>
              <a:t>SUPPORTING CONTEXT: Multi-manager platform funds grew AUM at 18.3% CAGR from 2018–2024 — these are the most natural buyer profile (Goldman Sachs AM, March 2025). Broad multi-strategy AUM reached $748.2B at end-2024 (HFR Q4 2024). The average fund spends $1.6M/year on alternative data (Neudata 2024), providing context for willingness to invest in strategy infrastructure at the $60–240K ACV range.</a:t>
            </a:r>
          </a:p>
          <a:p>
            <a:endParaRPr/>
          </a:p>
          <a:p>
            <a:r>
              <a:t>All market sizing figures use the conservative bottom-up methodology. The full methodology and source documentation are available in the data room.</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a:p>
        </p:txBody>
      </p:sp>
      <p:sp>
        <p:nvSpPr>
          <p:cNvPr id="3" name="Notes Placeholder 2"/>
          <p:cNvSpPr>
            <a:spLocks noGrp="1"/>
          </p:cNvSpPr>
          <p:nvPr>
            <p:ph type="body" idx="1"/>
          </p:nvPr>
        </p:nvSpPr>
        <p:spPr/>
        <p:txBody>
          <a:bodyPr/>
          <a:lstStyle/>
          <a:p>
            <a:r>
              <a:rPr dirty="0"/>
              <a:t>We have not identified any commercial platform that provides the three highlighted capabilities — strategy labeling with standardized metadata, regime-aware strategy classification, and eligibility governance with audit trails. This is confirmed genuine whitespace based on public product documentation and competitive analysis as of March 2026.</a:t>
            </a:r>
          </a:p>
          <a:p>
            <a:endParaRPr dirty="0"/>
          </a:p>
          <a:p>
            <a:r>
              <a:rPr dirty="0"/>
              <a:t>QUANTCONNECT: Excellent for </a:t>
            </a:r>
            <a:r>
              <a:rPr dirty="0" err="1"/>
              <a:t>backtesting</a:t>
            </a:r>
            <a:r>
              <a:rPr dirty="0"/>
              <a:t> and research. Open-source LEAN engine with 300+ hedge fund users. </a:t>
            </a:r>
            <a:r>
              <a:rPr dirty="0" err="1"/>
              <a:t>QuantConnect</a:t>
            </a:r>
            <a:r>
              <a:rPr dirty="0"/>
              <a:t> is a quant R&amp;D tool, not a strategy governance system. It helps quants build and test strategies but does not help COOs decide which strategies should be eligible to run in production.</a:t>
            </a:r>
          </a:p>
          <a:p>
            <a:endParaRPr dirty="0"/>
          </a:p>
          <a:p>
            <a:r>
              <a:rPr dirty="0"/>
              <a:t>BLOOMBERG BQUANT: Unmatched data gravity with 17,000+ data items. </a:t>
            </a:r>
            <a:r>
              <a:rPr dirty="0" err="1"/>
              <a:t>BQuant</a:t>
            </a:r>
            <a:r>
              <a:rPr dirty="0"/>
              <a:t> Enterprise provides firm-wide quant collaboration for major institutions. However, Bloomberg's primary customer base is large institutions — the $50M–$1B segment we target is not their focus. </a:t>
            </a:r>
            <a:r>
              <a:rPr dirty="0" err="1"/>
              <a:t>BQuant</a:t>
            </a:r>
            <a:r>
              <a:rPr dirty="0"/>
              <a:t> is a research environment, not an eligibility decisioning layer. Building governance workflow would require Bloomberg to integrate with competitors' tools, something they have not historically done.</a:t>
            </a:r>
          </a:p>
          <a:p>
            <a:endParaRPr dirty="0"/>
          </a:p>
          <a:p>
            <a:r>
              <a:rPr dirty="0"/>
              <a:t>FLEXTRADE: Award-winning execution platform (four-time </a:t>
            </a:r>
            <a:r>
              <a:rPr dirty="0" err="1"/>
              <a:t>Hedgeweek</a:t>
            </a:r>
            <a:r>
              <a:rPr dirty="0"/>
              <a:t> OEMS of the Year through 2025). </a:t>
            </a:r>
            <a:r>
              <a:rPr dirty="0" err="1"/>
              <a:t>FlexTrade</a:t>
            </a:r>
            <a:r>
              <a:rPr dirty="0"/>
              <a:t> executes what has been decided. Deadpoint classifies the conditions that inform that decision — we sit upstream of execution.</a:t>
            </a:r>
          </a:p>
          <a:p>
            <a:endParaRPr dirty="0"/>
          </a:p>
          <a:p>
            <a:r>
              <a:rPr dirty="0"/>
              <a:t>THE COMPOUNDING MOAT: Every strategy labeled adds to Deadpoint's proprietary metadata graph. Every regime classification improves the model. The dataset compounds with every customer and every month — replication requires not just the architecture but the accumulated data history. This is the same dynamic driving MSCI's 82% gross margins on index and data products (MSCI Inc. FY2024 10-K, recurring revenue segment).</a:t>
            </a:r>
          </a:p>
          <a:p>
            <a:endParaRPr dirty="0"/>
          </a:p>
          <a:p>
            <a:r>
              <a:rPr dirty="0"/>
              <a:t>NEAREST PUBLIC COMP: </a:t>
            </a:r>
            <a:r>
              <a:rPr dirty="0" err="1"/>
              <a:t>Enfusion</a:t>
            </a:r>
            <a:r>
              <a:rPr dirty="0"/>
              <a:t> (acquired by Clearwater Analytics for ~$1.5B in 2025) achieved $229K average ACV, 916 clients, 67.8% gross margins (includes professional services drag; Deadpoint is pure SaaS), and 103% net dollar retention.</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sec.gov/Archives/edgar/data/1868912/000155837025002043/enfn-20241231x10k.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hedgeweek.com/new-york-dominates-us-hedge-fund-registrations/" TargetMode="External"/><Relationship Id="rId4" Type="http://schemas.openxmlformats.org/officeDocument/2006/relationships/hyperlink" Target="https://www.withintelligence.com/insights/billion-dollar-club-h1-202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chart" Target="../charts/chart1.xml"/><Relationship Id="rId4" Type="http://schemas.openxmlformats.org/officeDocument/2006/relationships/hyperlink" Target="https://www.sec.gov/Archives/edgar/data/1868912/000155837025002043/enfn-20241231x10k.htm" TargetMode="External"/><Relationship Id="rId5" Type="http://schemas.openxmlformats.org/officeDocument/2006/relationships/hyperlink" Target="https://www.key.com/businesses-institutions/industry-expertise/technology/saas-survey.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hyperlink" Target="mailto:%20munjal@deadpoint.ai" TargetMode="External"/><Relationship Id="rId5" Type="http://schemas.openxmlformats.org/officeDocument/2006/relationships/hyperlink" Target="https://invest.deadpoint.a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carta.com/state-of-private-markets/" TargetMode="External"/><Relationship Id="rId5" Type="http://schemas.openxmlformats.org/officeDocument/2006/relationships/image" Target="../media/image3.png"/><Relationship Id="rId6" Type="http://schemas.openxmlformats.org/officeDocument/2006/relationships/hyperlink" Target="https://am.gs.com/en-ch/advisors/insights/article/2025/mapping-the-evolution-hedge-funds-in-a-new-market-regime" TargetMode="External"/><Relationship Id="rId7" Type="http://schemas.openxmlformats.org/officeDocument/2006/relationships/image" Target="../media/image4.png"/><Relationship Id="rId8" Type="http://schemas.openxmlformats.org/officeDocument/2006/relationships/hyperlink" Target="https://www.aima.org/article/press-release-front-office-gen-ai-adoption-shifts-from-if-to-when-for-leading-fund-managers-aima-research-find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s://www.hfr.com/media/market-commentary/global-hedge-fund-industry-capital-surges-past-historic-5-trillion-milestone/" TargetMode="External"/><Relationship Id="rId7" Type="http://schemas.openxmlformats.org/officeDocument/2006/relationships/hyperlink" Target="https://www.sec.gov/files/investment/private-funds-statistics-2024-q4.pdf" TargetMode="External"/><Relationship Id="rId8" Type="http://schemas.openxmlformats.org/officeDocument/2006/relationships/hyperlink" Target="https://www.sec.gov/newsroom/press-releases/2024-44" TargetMode="External"/><Relationship Id="rId9" Type="http://schemas.openxmlformats.org/officeDocument/2006/relationships/hyperlink" Target="https://www.fca.org.uk/publication/multi-firm-reviews/private-market-valuations.pdf" TargetMode="External"/><Relationship Id="rId10" Type="http://schemas.openxmlformats.org/officeDocument/2006/relationships/hyperlink" Target="https://www.nber.org/papers/w10080" TargetMode="External"/><Relationship Id="rId11" Type="http://schemas.openxmlformats.org/officeDocument/2006/relationships/hyperlink" Target="https://papers.ssrn.com/sol3/papers.cfm?abstract_id=2880641" TargetMode="External"/><Relationship Id="rId12" Type="http://schemas.openxmlformats.org/officeDocument/2006/relationships/hyperlink" Target="https://ey.com/content/dam/ey-unified-site/ey-com/en-gl/insights/wealth-asset-management/documents/ey-gl-ey-global-alternative-fund-survey-12-2024.pdf" TargetMode="External"/><Relationship Id="rId13" Type="http://schemas.openxmlformats.org/officeDocument/2006/relationships/hyperlink" Target="https://www.greenwich.com/market-structure-technology/top-market-structure-trends-watch-202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am.gs.com/en-ch/advisors/insights/article/2025/mapping-the-evolution-hedge-funds-in-a-new-market-regime" TargetMode="External"/><Relationship Id="rId4" Type="http://schemas.openxmlformats.org/officeDocument/2006/relationships/hyperlink" Target="https://www.sec.gov/files/investment/private-funds-statistics-2024-q4.pdf" TargetMode="External"/><Relationship Id="rId5" Type="http://schemas.openxmlformats.org/officeDocument/2006/relationships/hyperlink" Target="https://www.neudata.co/education/how-big-is-the-alternative-data-market-for-investment-manager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sec.gov/Archives/edgar/data/1868912/000155837025002043/enfn-20241231x10k.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B1120"/>
        </a:solidFill>
        <a:effectLst/>
      </p:bgPr>
    </p:bg>
    <p:spTree>
      <p:nvGrpSpPr>
        <p:cNvPr id="1" name=""/>
        <p:cNvGrpSpPr/>
        <p:nvPr/>
      </p:nvGrpSpPr>
      <p:grpSpPr>
        <a:xfrm>
          <a:off x="0" y="0"/>
          <a:ext cx="0" cy="0"/>
          <a:chOff x="0" y="0"/>
          <a:chExt cx="0" cy="0"/>
        </a:xfrm>
      </p:grpSpPr>
      <p:sp>
        <p:nvSpPr>
          <p:cNvPr id="2" name="Shape 0"/>
          <p:cNvSpPr/>
          <p:nvPr/>
        </p:nvSpPr>
        <p:spPr>
          <a:xfrm>
            <a:off x="-1828800" y="-1828800"/>
            <a:ext cx="5486400" cy="5486400"/>
          </a:xfrm>
          <a:prstGeom prst="ellipse">
            <a:avLst/>
          </a:prstGeom>
          <a:solidFill>
            <a:srgbClr val="00D4AA">
              <a:alpha val="5000"/>
            </a:srgbClr>
          </a:solidFill>
          <a:ln/>
        </p:spPr>
        <p:txBody>
          <a:bodyPr/>
          <a:lstStyle/>
          <a:p>
            <a:endParaRPr/>
          </a:p>
        </p:txBody>
      </p:sp>
      <p:sp>
        <p:nvSpPr>
          <p:cNvPr id="3" name="Shape 1"/>
          <p:cNvSpPr/>
          <p:nvPr/>
        </p:nvSpPr>
        <p:spPr>
          <a:xfrm>
            <a:off x="5486400" y="1828800"/>
            <a:ext cx="4572000" cy="4572000"/>
          </a:xfrm>
          <a:prstGeom prst="ellipse">
            <a:avLst/>
          </a:prstGeom>
          <a:solidFill>
            <a:srgbClr val="3B82F6">
              <a:alpha val="5000"/>
            </a:srgbClr>
          </a:solidFill>
          <a:ln/>
        </p:spPr>
        <p:txBody>
          <a:bodyPr/>
          <a:lstStyle/>
          <a:p>
            <a:endParaRPr/>
          </a:p>
        </p:txBody>
      </p:sp>
      <p:pic>
        <p:nvPicPr>
          <p:cNvPr id="5" name="Logo" descr="Deadpoint mark"/>
          <p:cNvPicPr>
            <a:picLocks noChangeAspect="1"/>
          </p:cNvPicPr>
          <p:nvPr/>
        </p:nvPicPr>
        <p:blipFill>
          <a:blip r:embed="rId3"/>
          <a:stretch>
            <a:fillRect/>
          </a:stretch>
        </p:blipFill>
        <p:spPr>
          <a:xfrm>
            <a:off x="4114800" y="274320"/>
            <a:ext cx="914400" cy="914400"/>
          </a:xfrm>
          <a:prstGeom prst="rect">
            <a:avLst/>
          </a:prstGeom>
        </p:spPr>
      </p:pic>
      <p:sp>
        <p:nvSpPr>
          <p:cNvPr id="6" name="Text 4"/>
          <p:cNvSpPr/>
          <p:nvPr/>
        </p:nvSpPr>
        <p:spPr>
          <a:xfrm>
            <a:off x="457200" y="1645920"/>
            <a:ext cx="8229600" cy="731520"/>
          </a:xfrm>
          <a:prstGeom prst="rect">
            <a:avLst/>
          </a:prstGeom>
          <a:noFill/>
          <a:ln/>
        </p:spPr>
        <p:txBody>
          <a:bodyPr wrap="square" rtlCol="0" anchor="ctr"/>
          <a:lstStyle/>
          <a:p>
            <a:pPr marL="0" indent="0" algn="ctr">
              <a:buNone/>
            </a:pPr>
            <a:r>
              <a:rPr lang="en-US" sz="4800" b="1" kern="0" spc="400" dirty="0">
                <a:solidFill>
                  <a:srgbClr val="FFFFFF"/>
                </a:solidFill>
                <a:latin typeface="DM Sans"/>
                <a:ea typeface="Calibri"/>
                <a:cs typeface="Calibri"/>
              </a:rPr>
              <a:t>Deadpoint</a:t>
            </a:r>
            <a:endParaRPr lang="en-US" sz="4800" dirty="0">
              <a:latin typeface="Calibri"/>
              <a:ea typeface="Calibri"/>
              <a:cs typeface="Calibri"/>
            </a:endParaRPr>
          </a:p>
        </p:txBody>
      </p:sp>
      <p:sp>
        <p:nvSpPr>
          <p:cNvPr id="7" name="Text 5"/>
          <p:cNvSpPr/>
          <p:nvPr/>
        </p:nvSpPr>
        <p:spPr>
          <a:xfrm>
            <a:off x="914400" y="2423160"/>
            <a:ext cx="7315200" cy="457200"/>
          </a:xfrm>
          <a:prstGeom prst="rect">
            <a:avLst/>
          </a:prstGeom>
          <a:noFill/>
          <a:ln/>
        </p:spPr>
        <p:txBody>
          <a:bodyPr wrap="square" rtlCol="0" anchor="ctr"/>
          <a:lstStyle/>
          <a:p>
            <a:pPr marL="0" indent="0" algn="ctr">
              <a:buNone/>
            </a:pPr>
            <a:r>
              <a:rPr lang="en-US" sz="2000">
                <a:solidFill>
                  <a:srgbClr val="A0AEC0"/>
                </a:solidFill>
                <a:latin typeface="DM Sans"/>
                <a:ea typeface="Calibri"/>
                <a:cs typeface="Calibri"/>
              </a:rPr>
              <a:t>The Strategy Operating System for Hedge Funds</a:t>
            </a:r>
            <a:endParaRPr lang="en-US" sz="2000">
              <a:latin typeface="Calibri"/>
              <a:ea typeface="Calibri"/>
              <a:cs typeface="Calibri"/>
            </a:endParaRPr>
          </a:p>
        </p:txBody>
      </p:sp>
      <p:sp>
        <p:nvSpPr>
          <p:cNvPr id="8" name="Shape 6"/>
          <p:cNvSpPr/>
          <p:nvPr/>
        </p:nvSpPr>
        <p:spPr>
          <a:xfrm>
            <a:off x="3657600" y="3017520"/>
            <a:ext cx="1828800" cy="27432"/>
          </a:xfrm>
          <a:prstGeom prst="rect">
            <a:avLst/>
          </a:prstGeom>
          <a:solidFill>
            <a:srgbClr val="00D4AA"/>
          </a:solidFill>
          <a:ln/>
        </p:spPr>
        <p:txBody>
          <a:bodyPr/>
          <a:lstStyle/>
          <a:p>
            <a:endParaRPr/>
          </a:p>
        </p:txBody>
      </p:sp>
      <p:sp>
        <p:nvSpPr>
          <p:cNvPr id="9" name="Text 7"/>
          <p:cNvSpPr/>
          <p:nvPr/>
        </p:nvSpPr>
        <p:spPr>
          <a:xfrm>
            <a:off x="1371600" y="3246120"/>
            <a:ext cx="6400800" cy="411480"/>
          </a:xfrm>
          <a:prstGeom prst="rect">
            <a:avLst/>
          </a:prstGeom>
          <a:noFill/>
          <a:ln/>
        </p:spPr>
        <p:txBody>
          <a:bodyPr wrap="square" rtlCol="0" anchor="ctr"/>
          <a:lstStyle/>
          <a:p>
            <a:pPr marL="0" indent="0" algn="ctr">
              <a:buNone/>
            </a:pPr>
            <a:r>
              <a:rPr lang="en-US" sz="1600" i="1">
                <a:solidFill>
                  <a:srgbClr val="00D4AA"/>
                </a:solidFill>
                <a:latin typeface="DM Sans"/>
                <a:ea typeface="Calibri"/>
                <a:cs typeface="Calibri"/>
              </a:rPr>
              <a:t>Humans Build  →  AI Classifies  →  System Learns</a:t>
            </a:r>
            <a:endParaRPr lang="en-US" sz="1600">
              <a:latin typeface="Calibri"/>
              <a:ea typeface="Calibri"/>
              <a:cs typeface="Calibri"/>
            </a:endParaRPr>
          </a:p>
        </p:txBody>
      </p:sp>
      <p:sp>
        <p:nvSpPr>
          <p:cNvPr id="10" name="Text 8"/>
          <p:cNvSpPr/>
          <p:nvPr/>
        </p:nvSpPr>
        <p:spPr>
          <a:xfrm>
            <a:off x="1371600" y="3931920"/>
            <a:ext cx="6400800" cy="320040"/>
          </a:xfrm>
          <a:prstGeom prst="rect">
            <a:avLst/>
          </a:prstGeom>
          <a:noFill/>
          <a:ln/>
        </p:spPr>
        <p:txBody>
          <a:bodyPr wrap="square" rtlCol="0" anchor="ctr"/>
          <a:lstStyle/>
          <a:p>
            <a:pPr marL="0" indent="0" algn="ctr">
              <a:buNone/>
            </a:pPr>
            <a:r>
              <a:rPr lang="en-US" sz="1300">
                <a:solidFill>
                  <a:srgbClr val="8B95A5"/>
                </a:solidFill>
                <a:latin typeface="DM Sans"/>
                <a:ea typeface="Calibri"/>
                <a:cs typeface="Calibri"/>
              </a:rPr>
              <a:t>Seed  ·  $4.5M Raise  ·  March 2026</a:t>
            </a:r>
            <a:endParaRPr lang="en-US" sz="1300">
              <a:latin typeface="Calibri"/>
              <a:ea typeface="Calibri"/>
              <a:cs typeface="Calibri"/>
            </a:endParaRPr>
          </a:p>
        </p:txBody>
      </p:sp>
      <p:sp>
        <p:nvSpPr>
          <p:cNvPr id="11" name="Text 9"/>
          <p:cNvSpPr/>
          <p:nvPr/>
        </p:nvSpPr>
        <p:spPr>
          <a:xfrm>
            <a:off x="914400" y="4572000"/>
            <a:ext cx="7315200" cy="274320"/>
          </a:xfrm>
          <a:prstGeom prst="rect">
            <a:avLst/>
          </a:prstGeom>
          <a:noFill/>
          <a:ln/>
        </p:spPr>
        <p:txBody>
          <a:bodyPr wrap="square" rtlCol="0" anchor="ctr"/>
          <a:lstStyle/>
          <a:p>
            <a:pPr marL="0" indent="0" algn="ctr">
              <a:buNone/>
            </a:pPr>
            <a:r>
              <a:rPr lang="en-US" sz="1000" dirty="0">
                <a:solidFill>
                  <a:srgbClr val="8B95A5"/>
                </a:solidFill>
                <a:latin typeface="DM Sans"/>
                <a:ea typeface="Calibri"/>
                <a:cs typeface="Calibri"/>
              </a:rPr>
              <a:t>Munjal Subodh  ·  munjal@deadpoint.ai  ·  +1 781-600-9694</a:t>
            </a:r>
            <a:endParaRPr lang="en-US" sz="1000" dirty="0">
              <a:latin typeface="Calibri"/>
              <a:ea typeface="Calibri"/>
              <a:cs typeface="Calibri"/>
            </a:endParaRPr>
          </a:p>
        </p:txBody>
      </p:sp>
      <p:sp>
        <p:nvSpPr>
          <p:cNvPr id="12" name="Text 10"/>
          <p:cNvSpPr/>
          <p:nvPr/>
        </p:nvSpPr>
        <p:spPr>
          <a:xfrm>
            <a:off x="457200" y="4754880"/>
            <a:ext cx="3657600" cy="228600"/>
          </a:xfrm>
          <a:prstGeom prst="rect">
            <a:avLst/>
          </a:prstGeom>
          <a:noFill/>
          <a:ln/>
        </p:spPr>
        <p:txBody>
          <a:bodyPr wrap="square" rtlCol="0" anchor="ctr"/>
          <a:lstStyle/>
          <a:p>
            <a:pPr marL="0" indent="0">
              <a:buNone/>
            </a:pPr>
            <a:r>
              <a:rPr lang="en-US" sz="800" i="1">
                <a:solidFill>
                  <a:srgbClr val="8B95A5"/>
                </a:solidFill>
                <a:latin typeface="DM Sans"/>
                <a:ea typeface="Calibri"/>
                <a:cs typeface="Calibri"/>
              </a:rPr>
              <a:t>Detailed speaker notes accompany each slide</a:t>
            </a:r>
            <a:endParaRPr lang="en-US" sz="800">
              <a:latin typeface="Calibri"/>
              <a:ea typeface="Calibri"/>
              <a:cs typeface="Calibri"/>
            </a:endParaRPr>
          </a:p>
        </p:txBody>
      </p:sp>
      <p:sp>
        <p:nvSpPr>
          <p:cNvPr id="13" name="Text 11"/>
          <p:cNvSpPr/>
          <p:nvPr/>
        </p:nvSpPr>
        <p:spPr>
          <a:xfrm>
            <a:off x="7315200" y="4754880"/>
            <a:ext cx="1371600" cy="228600"/>
          </a:xfrm>
          <a:prstGeom prst="rect">
            <a:avLst/>
          </a:prstGeom>
          <a:noFill/>
          <a:ln/>
        </p:spPr>
        <p:txBody>
          <a:bodyPr wrap="square" rtlCol="0" anchor="ctr"/>
          <a:lstStyle/>
          <a:p>
            <a:pPr marL="0" indent="0" algn="r">
              <a:buNone/>
            </a:pPr>
            <a:r>
              <a:rPr lang="en-US" sz="800" kern="0" spc="300">
                <a:solidFill>
                  <a:srgbClr val="8B95A5"/>
                </a:solidFill>
                <a:latin typeface="DM Sans"/>
                <a:ea typeface="Calibri"/>
                <a:cs typeface="Calibri"/>
              </a:rPr>
              <a:t>CONFIDENTIAL</a:t>
            </a:r>
            <a:endParaRPr lang="en-US" sz="800">
              <a:latin typeface="Calibri"/>
              <a:ea typeface="Calibri"/>
              <a:cs typeface="Calibri"/>
            </a:endParaRPr>
          </a:p>
        </p:txBody>
      </p:sp>
      <p:sp>
        <p:nvSpPr>
          <p:cNvPr id="14" name="TextBox 13"/>
          <p:cNvSpPr txBox="1"/>
          <p:nvPr/>
        </p:nvSpPr>
        <p:spPr>
          <a:xfrm>
            <a:off x="8595360" y="4823460"/>
            <a:ext cx="457200" cy="228600"/>
          </a:xfrm>
          <a:prstGeom prst="rect">
            <a:avLst/>
          </a:prstGeom>
          <a:noFill/>
        </p:spPr>
        <p:txBody>
          <a:bodyPr wrap="none">
            <a:spAutoFit/>
          </a:bodyPr>
          <a:lstStyle/>
          <a:p>
            <a:pPr algn="r">
              <a:defRPr sz="800">
                <a:solidFill>
                  <a:srgbClr val="666E82"/>
                </a:solidFill>
              </a:defRPr>
            </a:pPr>
            <a:r>
              <a:t>1</a:t>
            </a:r>
          </a:p>
        </p:txBody>
      </p:sp>
    </p:spTree>
    <p:extLst>
      <p:ext uri="{BB962C8B-B14F-4D97-AF65-F5344CB8AC3E}">
        <p14:creationId xmlns:p14="http://schemas.microsoft.com/office/powerpoint/2010/main" val="2208667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1120"/>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5486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FFFFFF"/>
                </a:solidFill>
                <a:effectLst/>
                <a:uLnTx/>
                <a:uFillTx/>
                <a:latin typeface="DM Sans"/>
                <a:ea typeface="Calibri"/>
                <a:cs typeface="Calibri"/>
              </a:rPr>
              <a:t>Modular SaaS Platform with 73%+ Gross Margins</a:t>
            </a:r>
            <a:endParaRPr kumimoji="0" lang="en-US" sz="2600" b="0" i="0" u="none" strike="noStrike" kern="1200" cap="none" spc="0" normalizeH="0" baseline="0" noProof="0">
              <a:ln>
                <a:noFill/>
              </a:ln>
              <a:solidFill>
                <a:prstClr val="black"/>
              </a:solidFill>
              <a:effectLst/>
              <a:uLnTx/>
              <a:uFillTx/>
              <a:latin typeface="Calibri"/>
              <a:ea typeface="Calibri"/>
              <a:cs typeface="Calibri"/>
            </a:endParaRPr>
          </a:p>
        </p:txBody>
      </p:sp>
      <p:sp>
        <p:nvSpPr>
          <p:cNvPr id="3" name="Text 1"/>
          <p:cNvSpPr/>
          <p:nvPr/>
        </p:nvSpPr>
        <p:spPr>
          <a:xfrm>
            <a:off x="457200" y="914400"/>
            <a:ext cx="1828800" cy="2743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300" normalizeH="0" baseline="0" noProof="0">
                <a:ln>
                  <a:noFill/>
                </a:ln>
                <a:solidFill>
                  <a:srgbClr val="00D4AA"/>
                </a:solidFill>
                <a:effectLst/>
                <a:uLnTx/>
                <a:uFillTx/>
                <a:latin typeface="DM Sans"/>
                <a:ea typeface="Calibri"/>
                <a:cs typeface="Calibri"/>
              </a:rPr>
              <a:t>PRICING TIERS</a:t>
            </a:r>
            <a:endParaRPr kumimoji="0" lang="en-US" sz="900" b="0" i="0" u="none" strike="noStrike" kern="1200" cap="none" spc="0" normalizeH="0" baseline="0" noProof="0">
              <a:ln>
                <a:noFill/>
              </a:ln>
              <a:solidFill>
                <a:prstClr val="black"/>
              </a:solidFill>
              <a:effectLst/>
              <a:uLnTx/>
              <a:uFillTx/>
              <a:latin typeface="Calibri"/>
              <a:ea typeface="Calibri"/>
              <a:cs typeface="Calibri"/>
            </a:endParaRPr>
          </a:p>
        </p:txBody>
      </p:sp>
      <p:sp>
        <p:nvSpPr>
          <p:cNvPr id="4" name="Shape 2"/>
          <p:cNvSpPr/>
          <p:nvPr/>
        </p:nvSpPr>
        <p:spPr>
          <a:xfrm>
            <a:off x="457200" y="1234440"/>
            <a:ext cx="4114800" cy="411480"/>
          </a:xfrm>
          <a:prstGeom prst="rect">
            <a:avLst/>
          </a:prstGeom>
          <a:solidFill>
            <a:srgbClr val="131B2E"/>
          </a:solidFill>
          <a:ln/>
        </p:spPr>
        <p:txBody>
          <a:bodyPr/>
          <a:lstStyle/>
          <a:p>
            <a:endParaRPr/>
          </a:p>
        </p:txBody>
      </p:sp>
      <p:sp>
        <p:nvSpPr>
          <p:cNvPr id="5" name="Text 3"/>
          <p:cNvSpPr/>
          <p:nvPr/>
        </p:nvSpPr>
        <p:spPr>
          <a:xfrm>
            <a:off x="594360" y="1234440"/>
            <a:ext cx="1280160" cy="4114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DM Sans"/>
                <a:ea typeface="Calibri"/>
                <a:cs typeface="Calibri"/>
              </a:rPr>
              <a:t>Starter</a:t>
            </a:r>
            <a:endParaRPr kumimoji="0" lang="en-US" sz="1100" b="0" i="0" u="none" strike="noStrike" kern="1200" cap="none" spc="0" normalizeH="0" baseline="0" noProof="0">
              <a:ln>
                <a:noFill/>
              </a:ln>
              <a:solidFill>
                <a:prstClr val="black"/>
              </a:solidFill>
              <a:effectLst/>
              <a:uLnTx/>
              <a:uFillTx/>
              <a:latin typeface="Calibri"/>
              <a:ea typeface="Calibri"/>
              <a:cs typeface="Calibri"/>
            </a:endParaRPr>
          </a:p>
        </p:txBody>
      </p:sp>
      <p:sp>
        <p:nvSpPr>
          <p:cNvPr id="6" name="Text 4"/>
          <p:cNvSpPr/>
          <p:nvPr/>
        </p:nvSpPr>
        <p:spPr>
          <a:xfrm>
            <a:off x="1920240" y="1234440"/>
            <a:ext cx="914400" cy="41148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DM Sans"/>
                <a:ea typeface="Calibri"/>
                <a:cs typeface="Calibri"/>
              </a:rPr>
              <a:t>$24K</a:t>
            </a:r>
            <a:endParaRPr kumimoji="0" lang="en-US" sz="1400" b="0" i="0" u="none" strike="noStrike" kern="1200" cap="none" spc="0" normalizeH="0" baseline="0" noProof="0">
              <a:ln>
                <a:noFill/>
              </a:ln>
              <a:solidFill>
                <a:prstClr val="black"/>
              </a:solidFill>
              <a:effectLst/>
              <a:uLnTx/>
              <a:uFillTx/>
              <a:latin typeface="Calibri"/>
              <a:ea typeface="Calibri"/>
              <a:cs typeface="Calibri"/>
            </a:endParaRPr>
          </a:p>
        </p:txBody>
      </p:sp>
      <p:sp>
        <p:nvSpPr>
          <p:cNvPr id="7" name="Text 5"/>
          <p:cNvSpPr/>
          <p:nvPr/>
        </p:nvSpPr>
        <p:spPr>
          <a:xfrm>
            <a:off x="2926080" y="1234440"/>
            <a:ext cx="1554480" cy="4114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B95A5"/>
                </a:solidFill>
                <a:effectLst/>
                <a:uLnTx/>
                <a:uFillTx/>
                <a:latin typeface="DM Sans"/>
                <a:ea typeface="Calibri"/>
                <a:cs typeface="Calibri"/>
              </a:rPr>
              <a:t>$50–150M AUM</a:t>
            </a:r>
            <a:endParaRPr kumimoji="0" lang="en-US" sz="900" b="0" i="0" u="none" strike="noStrike" kern="1200" cap="none" spc="0" normalizeH="0" baseline="0" noProof="0">
              <a:ln>
                <a:noFill/>
              </a:ln>
              <a:solidFill>
                <a:prstClr val="black"/>
              </a:solidFill>
              <a:effectLst/>
              <a:uLnTx/>
              <a:uFillTx/>
              <a:latin typeface="Calibri"/>
              <a:ea typeface="Calibri"/>
              <a:cs typeface="Calibri"/>
            </a:endParaRPr>
          </a:p>
        </p:txBody>
      </p:sp>
      <p:sp>
        <p:nvSpPr>
          <p:cNvPr id="8" name="Shape 6"/>
          <p:cNvSpPr/>
          <p:nvPr/>
        </p:nvSpPr>
        <p:spPr>
          <a:xfrm>
            <a:off x="457200" y="1783080"/>
            <a:ext cx="4114800" cy="411480"/>
          </a:xfrm>
          <a:prstGeom prst="rect">
            <a:avLst/>
          </a:prstGeom>
          <a:solidFill>
            <a:srgbClr val="1A2540"/>
          </a:solidFill>
          <a:ln w="12700">
            <a:solidFill>
              <a:srgbClr val="00D4AA"/>
            </a:solidFill>
            <a:prstDash val="solid"/>
          </a:ln>
        </p:spPr>
        <p:txBody>
          <a:bodyPr/>
          <a:lstStyle/>
          <a:p>
            <a:endParaRPr/>
          </a:p>
        </p:txBody>
      </p:sp>
      <p:sp>
        <p:nvSpPr>
          <p:cNvPr id="9" name="Text 7"/>
          <p:cNvSpPr/>
          <p:nvPr/>
        </p:nvSpPr>
        <p:spPr>
          <a:xfrm>
            <a:off x="594360" y="1783080"/>
            <a:ext cx="1280160" cy="4114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D4AA"/>
                </a:solidFill>
                <a:effectLst/>
                <a:uLnTx/>
                <a:uFillTx/>
                <a:latin typeface="DM Sans"/>
                <a:ea typeface="Calibri"/>
                <a:cs typeface="Calibri"/>
              </a:rPr>
              <a:t>Professional</a:t>
            </a:r>
            <a:endParaRPr kumimoji="0" lang="en-US" sz="1100" b="0" i="0" u="none" strike="noStrike" kern="1200" cap="none" spc="0" normalizeH="0" baseline="0" noProof="0">
              <a:ln>
                <a:noFill/>
              </a:ln>
              <a:solidFill>
                <a:prstClr val="black"/>
              </a:solidFill>
              <a:effectLst/>
              <a:uLnTx/>
              <a:uFillTx/>
              <a:latin typeface="Calibri"/>
              <a:ea typeface="Calibri"/>
              <a:cs typeface="Calibri"/>
            </a:endParaRPr>
          </a:p>
        </p:txBody>
      </p:sp>
      <p:sp>
        <p:nvSpPr>
          <p:cNvPr id="10" name="Text 8"/>
          <p:cNvSpPr/>
          <p:nvPr/>
        </p:nvSpPr>
        <p:spPr>
          <a:xfrm>
            <a:off x="1920240" y="1783080"/>
            <a:ext cx="914400" cy="41148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D4AA"/>
                </a:solidFill>
                <a:effectLst/>
                <a:uLnTx/>
                <a:uFillTx/>
                <a:latin typeface="DM Sans"/>
                <a:ea typeface="Calibri"/>
                <a:cs typeface="Calibri"/>
              </a:rPr>
              <a:t>$60K</a:t>
            </a:r>
            <a:endParaRPr kumimoji="0" lang="en-US" sz="1400" b="0" i="0" u="none" strike="noStrike" kern="1200" cap="none" spc="0" normalizeH="0" baseline="0" noProof="0">
              <a:ln>
                <a:noFill/>
              </a:ln>
              <a:solidFill>
                <a:prstClr val="black"/>
              </a:solidFill>
              <a:effectLst/>
              <a:uLnTx/>
              <a:uFillTx/>
              <a:latin typeface="Calibri"/>
              <a:ea typeface="Calibri"/>
              <a:cs typeface="Calibri"/>
            </a:endParaRPr>
          </a:p>
        </p:txBody>
      </p:sp>
      <p:sp>
        <p:nvSpPr>
          <p:cNvPr id="11" name="Text 9"/>
          <p:cNvSpPr/>
          <p:nvPr/>
        </p:nvSpPr>
        <p:spPr>
          <a:xfrm>
            <a:off x="2926080" y="1783080"/>
            <a:ext cx="1554480" cy="4114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B95A5"/>
                </a:solidFill>
                <a:effectLst/>
                <a:uLnTx/>
                <a:uFillTx/>
                <a:latin typeface="DM Sans"/>
                <a:ea typeface="Calibri"/>
                <a:cs typeface="Calibri"/>
              </a:rPr>
              <a:t>$150–500M AUM</a:t>
            </a:r>
            <a:endParaRPr kumimoji="0" lang="en-US" sz="900" b="0" i="0" u="none" strike="noStrike" kern="1200" cap="none" spc="0" normalizeH="0" baseline="0" noProof="0">
              <a:ln>
                <a:noFill/>
              </a:ln>
              <a:solidFill>
                <a:prstClr val="black"/>
              </a:solidFill>
              <a:effectLst/>
              <a:uLnTx/>
              <a:uFillTx/>
              <a:latin typeface="Calibri"/>
              <a:ea typeface="Calibri"/>
              <a:cs typeface="Calibri"/>
            </a:endParaRPr>
          </a:p>
        </p:txBody>
      </p:sp>
      <p:sp>
        <p:nvSpPr>
          <p:cNvPr id="12" name="Shape 10"/>
          <p:cNvSpPr/>
          <p:nvPr/>
        </p:nvSpPr>
        <p:spPr>
          <a:xfrm>
            <a:off x="457200" y="2331720"/>
            <a:ext cx="4114800" cy="411480"/>
          </a:xfrm>
          <a:prstGeom prst="rect">
            <a:avLst/>
          </a:prstGeom>
          <a:solidFill>
            <a:srgbClr val="131B2E"/>
          </a:solidFill>
          <a:ln/>
        </p:spPr>
        <p:txBody>
          <a:bodyPr/>
          <a:lstStyle/>
          <a:p>
            <a:endParaRPr/>
          </a:p>
        </p:txBody>
      </p:sp>
      <p:sp>
        <p:nvSpPr>
          <p:cNvPr id="13" name="Text 11"/>
          <p:cNvSpPr/>
          <p:nvPr/>
        </p:nvSpPr>
        <p:spPr>
          <a:xfrm>
            <a:off x="594360" y="2331720"/>
            <a:ext cx="1280160" cy="4114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DM Sans"/>
                <a:ea typeface="Calibri"/>
                <a:cs typeface="Calibri"/>
              </a:rPr>
              <a:t>Growth</a:t>
            </a:r>
            <a:endParaRPr kumimoji="0" lang="en-US" sz="1100" b="0" i="0" u="none" strike="noStrike" kern="1200" cap="none" spc="0" normalizeH="0" baseline="0" noProof="0">
              <a:ln>
                <a:noFill/>
              </a:ln>
              <a:solidFill>
                <a:prstClr val="black"/>
              </a:solidFill>
              <a:effectLst/>
              <a:uLnTx/>
              <a:uFillTx/>
              <a:latin typeface="Calibri"/>
              <a:ea typeface="Calibri"/>
              <a:cs typeface="Calibri"/>
            </a:endParaRPr>
          </a:p>
        </p:txBody>
      </p:sp>
      <p:sp>
        <p:nvSpPr>
          <p:cNvPr id="14" name="Text 12"/>
          <p:cNvSpPr/>
          <p:nvPr/>
        </p:nvSpPr>
        <p:spPr>
          <a:xfrm>
            <a:off x="1920240" y="2331720"/>
            <a:ext cx="914400" cy="41148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DM Sans"/>
                <a:ea typeface="Calibri"/>
                <a:cs typeface="Calibri"/>
              </a:rPr>
              <a:t>$120K</a:t>
            </a:r>
            <a:endParaRPr kumimoji="0" lang="en-US" sz="1400" b="0" i="0" u="none" strike="noStrike" kern="1200" cap="none" spc="0" normalizeH="0" baseline="0" noProof="0">
              <a:ln>
                <a:noFill/>
              </a:ln>
              <a:solidFill>
                <a:prstClr val="black"/>
              </a:solidFill>
              <a:effectLst/>
              <a:uLnTx/>
              <a:uFillTx/>
              <a:latin typeface="Calibri"/>
              <a:ea typeface="Calibri"/>
              <a:cs typeface="Calibri"/>
            </a:endParaRPr>
          </a:p>
        </p:txBody>
      </p:sp>
      <p:sp>
        <p:nvSpPr>
          <p:cNvPr id="15" name="Text 13"/>
          <p:cNvSpPr/>
          <p:nvPr/>
        </p:nvSpPr>
        <p:spPr>
          <a:xfrm>
            <a:off x="2926080" y="2331720"/>
            <a:ext cx="1554480" cy="4114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B95A5"/>
                </a:solidFill>
                <a:effectLst/>
                <a:uLnTx/>
                <a:uFillTx/>
                <a:latin typeface="DM Sans"/>
                <a:ea typeface="Calibri"/>
                <a:cs typeface="Calibri"/>
              </a:rPr>
              <a:t>$300M–$1B AUM</a:t>
            </a:r>
            <a:endParaRPr kumimoji="0" lang="en-US" sz="900" b="0" i="0" u="none" strike="noStrike" kern="1200" cap="none" spc="0" normalizeH="0" baseline="0" noProof="0">
              <a:ln>
                <a:noFill/>
              </a:ln>
              <a:solidFill>
                <a:prstClr val="black"/>
              </a:solidFill>
              <a:effectLst/>
              <a:uLnTx/>
              <a:uFillTx/>
              <a:latin typeface="Calibri"/>
              <a:ea typeface="Calibri"/>
              <a:cs typeface="Calibri"/>
            </a:endParaRPr>
          </a:p>
        </p:txBody>
      </p:sp>
      <p:sp>
        <p:nvSpPr>
          <p:cNvPr id="16" name="Shape 14"/>
          <p:cNvSpPr/>
          <p:nvPr/>
        </p:nvSpPr>
        <p:spPr>
          <a:xfrm>
            <a:off x="457200" y="2880360"/>
            <a:ext cx="4114800" cy="411480"/>
          </a:xfrm>
          <a:prstGeom prst="rect">
            <a:avLst/>
          </a:prstGeom>
          <a:solidFill>
            <a:srgbClr val="131B2E"/>
          </a:solidFill>
          <a:ln/>
        </p:spPr>
        <p:txBody>
          <a:bodyPr/>
          <a:lstStyle/>
          <a:p>
            <a:endParaRPr/>
          </a:p>
        </p:txBody>
      </p:sp>
      <p:sp>
        <p:nvSpPr>
          <p:cNvPr id="17" name="Text 15"/>
          <p:cNvSpPr/>
          <p:nvPr/>
        </p:nvSpPr>
        <p:spPr>
          <a:xfrm>
            <a:off x="594360" y="2880360"/>
            <a:ext cx="1280160" cy="4114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DM Sans"/>
                <a:ea typeface="Calibri"/>
                <a:cs typeface="Calibri"/>
              </a:rPr>
              <a:t>Enterprise</a:t>
            </a:r>
            <a:endParaRPr kumimoji="0" lang="en-US" sz="1100" b="0" i="0" u="none" strike="noStrike" kern="1200" cap="none" spc="0" normalizeH="0" baseline="0" noProof="0">
              <a:ln>
                <a:noFill/>
              </a:ln>
              <a:solidFill>
                <a:prstClr val="black"/>
              </a:solidFill>
              <a:effectLst/>
              <a:uLnTx/>
              <a:uFillTx/>
              <a:latin typeface="Calibri"/>
              <a:ea typeface="Calibri"/>
              <a:cs typeface="Calibri"/>
            </a:endParaRPr>
          </a:p>
        </p:txBody>
      </p:sp>
      <p:sp>
        <p:nvSpPr>
          <p:cNvPr id="18" name="Text 16"/>
          <p:cNvSpPr/>
          <p:nvPr/>
        </p:nvSpPr>
        <p:spPr>
          <a:xfrm>
            <a:off x="1920240" y="2880360"/>
            <a:ext cx="914400" cy="41148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DM Sans"/>
                <a:ea typeface="Calibri"/>
                <a:cs typeface="Calibri"/>
              </a:rPr>
              <a:t>$240K</a:t>
            </a:r>
            <a:endParaRPr kumimoji="0" lang="en-US" sz="1400" b="0" i="0" u="none" strike="noStrike" kern="1200" cap="none" spc="0" normalizeH="0" baseline="0" noProof="0">
              <a:ln>
                <a:noFill/>
              </a:ln>
              <a:solidFill>
                <a:prstClr val="black"/>
              </a:solidFill>
              <a:effectLst/>
              <a:uLnTx/>
              <a:uFillTx/>
              <a:latin typeface="Calibri"/>
              <a:ea typeface="Calibri"/>
              <a:cs typeface="Calibri"/>
            </a:endParaRPr>
          </a:p>
        </p:txBody>
      </p:sp>
      <p:sp>
        <p:nvSpPr>
          <p:cNvPr id="19" name="Text 17"/>
          <p:cNvSpPr/>
          <p:nvPr/>
        </p:nvSpPr>
        <p:spPr>
          <a:xfrm>
            <a:off x="2926080" y="2880360"/>
            <a:ext cx="1554480" cy="4114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B95A5"/>
                </a:solidFill>
                <a:effectLst/>
                <a:uLnTx/>
                <a:uFillTx/>
                <a:latin typeface="DM Sans"/>
                <a:ea typeface="Calibri"/>
                <a:cs typeface="Calibri"/>
              </a:rPr>
              <a:t>$1B–2B AUM</a:t>
            </a:r>
            <a:endParaRPr kumimoji="0" lang="en-US" sz="900" b="0" i="0" u="none" strike="noStrike" kern="1200" cap="none" spc="0" normalizeH="0" baseline="0" noProof="0">
              <a:ln>
                <a:noFill/>
              </a:ln>
              <a:solidFill>
                <a:prstClr val="black"/>
              </a:solidFill>
              <a:effectLst/>
              <a:uLnTx/>
              <a:uFillTx/>
              <a:latin typeface="Calibri"/>
              <a:ea typeface="Calibri"/>
              <a:cs typeface="Calibri"/>
            </a:endParaRPr>
          </a:p>
        </p:txBody>
      </p:sp>
      <p:sp>
        <p:nvSpPr>
          <p:cNvPr id="20" name="Shape 18"/>
          <p:cNvSpPr/>
          <p:nvPr/>
        </p:nvSpPr>
        <p:spPr>
          <a:xfrm>
            <a:off x="457200" y="3429000"/>
            <a:ext cx="4114800" cy="411480"/>
          </a:xfrm>
          <a:prstGeom prst="rect">
            <a:avLst/>
          </a:prstGeom>
          <a:solidFill>
            <a:srgbClr val="131B2E"/>
          </a:solidFill>
          <a:ln/>
        </p:spPr>
        <p:txBody>
          <a:bodyPr/>
          <a:lstStyle/>
          <a:p>
            <a:endParaRPr/>
          </a:p>
        </p:txBody>
      </p:sp>
      <p:sp>
        <p:nvSpPr>
          <p:cNvPr id="21" name="Text 19"/>
          <p:cNvSpPr/>
          <p:nvPr/>
        </p:nvSpPr>
        <p:spPr>
          <a:xfrm>
            <a:off x="594360" y="3429000"/>
            <a:ext cx="1280160" cy="4114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DM Sans"/>
                <a:ea typeface="Calibri"/>
                <a:cs typeface="Calibri"/>
              </a:rPr>
              <a:t>Custom</a:t>
            </a:r>
            <a:endParaRPr kumimoji="0" lang="en-US" sz="1100" b="0" i="0" u="none" strike="noStrike" kern="1200" cap="none" spc="0" normalizeH="0" baseline="0" noProof="0">
              <a:ln>
                <a:noFill/>
              </a:ln>
              <a:solidFill>
                <a:prstClr val="black"/>
              </a:solidFill>
              <a:effectLst/>
              <a:uLnTx/>
              <a:uFillTx/>
              <a:latin typeface="Calibri"/>
              <a:ea typeface="Calibri"/>
              <a:cs typeface="Calibri"/>
            </a:endParaRPr>
          </a:p>
        </p:txBody>
      </p:sp>
      <p:sp>
        <p:nvSpPr>
          <p:cNvPr id="22" name="Text 20"/>
          <p:cNvSpPr/>
          <p:nvPr/>
        </p:nvSpPr>
        <p:spPr>
          <a:xfrm>
            <a:off x="1920240" y="3429000"/>
            <a:ext cx="914400" cy="41148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DM Sans"/>
                <a:ea typeface="Calibri"/>
                <a:cs typeface="Calibri"/>
              </a:rPr>
              <a:t>$300K+</a:t>
            </a:r>
            <a:endParaRPr kumimoji="0" lang="en-US" sz="1400" b="0" i="0" u="none" strike="noStrike" kern="1200" cap="none" spc="0" normalizeH="0" baseline="0" noProof="0">
              <a:ln>
                <a:noFill/>
              </a:ln>
              <a:solidFill>
                <a:prstClr val="black"/>
              </a:solidFill>
              <a:effectLst/>
              <a:uLnTx/>
              <a:uFillTx/>
              <a:latin typeface="Calibri"/>
              <a:ea typeface="Calibri"/>
              <a:cs typeface="Calibri"/>
            </a:endParaRPr>
          </a:p>
        </p:txBody>
      </p:sp>
      <p:sp>
        <p:nvSpPr>
          <p:cNvPr id="23" name="Text 21"/>
          <p:cNvSpPr/>
          <p:nvPr/>
        </p:nvSpPr>
        <p:spPr>
          <a:xfrm>
            <a:off x="2926080" y="3429000"/>
            <a:ext cx="1554480" cy="4114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B95A5"/>
                </a:solidFill>
                <a:effectLst/>
                <a:uLnTx/>
                <a:uFillTx/>
                <a:latin typeface="DM Sans"/>
                <a:ea typeface="Calibri"/>
                <a:cs typeface="Calibri"/>
              </a:rPr>
              <a:t>$2B+</a:t>
            </a:r>
            <a:endParaRPr kumimoji="0" lang="en-US" sz="900" b="0" i="0" u="none" strike="noStrike" kern="1200" cap="none" spc="0" normalizeH="0" baseline="0" noProof="0">
              <a:ln>
                <a:noFill/>
              </a:ln>
              <a:solidFill>
                <a:prstClr val="black"/>
              </a:solidFill>
              <a:effectLst/>
              <a:uLnTx/>
              <a:uFillTx/>
              <a:latin typeface="Calibri"/>
              <a:ea typeface="Calibri"/>
              <a:cs typeface="Calibri"/>
            </a:endParaRPr>
          </a:p>
        </p:txBody>
      </p:sp>
      <p:sp>
        <p:nvSpPr>
          <p:cNvPr id="24" name="Text 22"/>
          <p:cNvSpPr/>
          <p:nvPr/>
        </p:nvSpPr>
        <p:spPr>
          <a:xfrm>
            <a:off x="3899264" y="1851125"/>
            <a:ext cx="914400" cy="2743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D4AA"/>
                </a:solidFill>
                <a:effectLst/>
                <a:uLnTx/>
                <a:uFillTx/>
                <a:latin typeface="DM Sans"/>
                <a:ea typeface="Calibri"/>
                <a:cs typeface="Calibri"/>
              </a:rPr>
              <a:t>← Entry point</a:t>
            </a:r>
            <a:endParaRPr kumimoji="0" lang="en-US" sz="8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25" name="Text 23"/>
          <p:cNvSpPr/>
          <p:nvPr/>
        </p:nvSpPr>
        <p:spPr>
          <a:xfrm>
            <a:off x="5029200" y="914400"/>
            <a:ext cx="1828800" cy="2743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300" normalizeH="0" baseline="0" noProof="0">
                <a:ln>
                  <a:noFill/>
                </a:ln>
                <a:solidFill>
                  <a:srgbClr val="00D4AA"/>
                </a:solidFill>
                <a:effectLst/>
                <a:uLnTx/>
                <a:uFillTx/>
                <a:latin typeface="DM Sans"/>
                <a:ea typeface="Calibri"/>
                <a:cs typeface="Calibri"/>
              </a:rPr>
              <a:t>KEY METRICS</a:t>
            </a:r>
            <a:endParaRPr kumimoji="0" lang="en-US" sz="900" b="0" i="0" u="none" strike="noStrike" kern="1200" cap="none" spc="0" normalizeH="0" baseline="0" noProof="0">
              <a:ln>
                <a:noFill/>
              </a:ln>
              <a:solidFill>
                <a:prstClr val="black"/>
              </a:solidFill>
              <a:effectLst/>
              <a:uLnTx/>
              <a:uFillTx/>
              <a:latin typeface="Calibri"/>
              <a:ea typeface="Calibri"/>
              <a:cs typeface="Calibri"/>
            </a:endParaRPr>
          </a:p>
        </p:txBody>
      </p:sp>
      <p:sp>
        <p:nvSpPr>
          <p:cNvPr id="26" name="Shape 24"/>
          <p:cNvSpPr/>
          <p:nvPr/>
        </p:nvSpPr>
        <p:spPr>
          <a:xfrm>
            <a:off x="5029200" y="1234440"/>
            <a:ext cx="3749040" cy="548640"/>
          </a:xfrm>
          <a:prstGeom prst="rect">
            <a:avLst/>
          </a:prstGeom>
          <a:solidFill>
            <a:srgbClr val="131B2E"/>
          </a:solidFill>
          <a:ln/>
        </p:spPr>
        <p:txBody>
          <a:bodyPr/>
          <a:lstStyle/>
          <a:p>
            <a:endParaRPr/>
          </a:p>
        </p:txBody>
      </p:sp>
      <p:sp>
        <p:nvSpPr>
          <p:cNvPr id="27" name="Text 25"/>
          <p:cNvSpPr/>
          <p:nvPr/>
        </p:nvSpPr>
        <p:spPr>
          <a:xfrm>
            <a:off x="5212080" y="1280160"/>
            <a:ext cx="137160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D4AA"/>
                </a:solidFill>
                <a:effectLst/>
                <a:uLnTx/>
                <a:uFillTx/>
                <a:latin typeface="DM Sans"/>
                <a:ea typeface="Calibri"/>
                <a:cs typeface="Calibri"/>
              </a:rPr>
              <a:t>$60K</a:t>
            </a:r>
            <a:endParaRPr kumimoji="0" lang="en-US" sz="2200" b="0" i="0" u="none" strike="noStrike" kern="1200" cap="none" spc="0" normalizeH="0" baseline="0" noProof="0">
              <a:ln>
                <a:noFill/>
              </a:ln>
              <a:solidFill>
                <a:prstClr val="black"/>
              </a:solidFill>
              <a:effectLst/>
              <a:uLnTx/>
              <a:uFillTx/>
              <a:latin typeface="Calibri"/>
              <a:ea typeface="Calibri"/>
              <a:cs typeface="Calibri"/>
            </a:endParaRPr>
          </a:p>
        </p:txBody>
      </p:sp>
      <p:sp>
        <p:nvSpPr>
          <p:cNvPr id="28" name="Text 26"/>
          <p:cNvSpPr/>
          <p:nvPr/>
        </p:nvSpPr>
        <p:spPr>
          <a:xfrm>
            <a:off x="6583680" y="1280160"/>
            <a:ext cx="201168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DM Sans"/>
                <a:ea typeface="Calibri"/>
                <a:cs typeface="Calibri"/>
              </a:rPr>
              <a:t>Starting ACV</a:t>
            </a:r>
            <a:endParaRPr kumimoji="0" lang="en-US" sz="1100" b="0" i="0" u="none" strike="noStrike" kern="1200" cap="none" spc="0" normalizeH="0" baseline="0" noProof="0">
              <a:ln>
                <a:noFill/>
              </a:ln>
              <a:solidFill>
                <a:prstClr val="black"/>
              </a:solidFill>
              <a:effectLst/>
              <a:uLnTx/>
              <a:uFillTx/>
              <a:latin typeface="Calibri"/>
              <a:ea typeface="Calibri"/>
              <a:cs typeface="Calibri"/>
            </a:endParaRPr>
          </a:p>
        </p:txBody>
      </p:sp>
      <p:sp>
        <p:nvSpPr>
          <p:cNvPr id="29" name="Shape 27"/>
          <p:cNvSpPr/>
          <p:nvPr/>
        </p:nvSpPr>
        <p:spPr>
          <a:xfrm>
            <a:off x="5029200" y="1920240"/>
            <a:ext cx="3749040" cy="548640"/>
          </a:xfrm>
          <a:prstGeom prst="rect">
            <a:avLst/>
          </a:prstGeom>
          <a:solidFill>
            <a:srgbClr val="131B2E"/>
          </a:solidFill>
          <a:ln/>
        </p:spPr>
        <p:txBody>
          <a:bodyPr/>
          <a:lstStyle/>
          <a:p>
            <a:endParaRPr/>
          </a:p>
        </p:txBody>
      </p:sp>
      <p:sp>
        <p:nvSpPr>
          <p:cNvPr id="30" name="Text 28"/>
          <p:cNvSpPr/>
          <p:nvPr/>
        </p:nvSpPr>
        <p:spPr>
          <a:xfrm>
            <a:off x="5212080" y="1965960"/>
            <a:ext cx="137160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D4AA"/>
                </a:solidFill>
                <a:effectLst/>
                <a:uLnTx/>
                <a:uFillTx/>
                <a:latin typeface="DM Sans"/>
                <a:ea typeface="Calibri"/>
                <a:cs typeface="Calibri"/>
              </a:rPr>
              <a:t>73–74%¹²</a:t>
            </a:r>
            <a:endParaRPr kumimoji="0" lang="en-US" sz="2200" b="0" i="0" u="none" strike="noStrike" kern="1200" cap="none" spc="0" normalizeH="0" baseline="0" noProof="0">
              <a:ln>
                <a:noFill/>
              </a:ln>
              <a:solidFill>
                <a:prstClr val="black"/>
              </a:solidFill>
              <a:effectLst/>
              <a:uLnTx/>
              <a:uFillTx/>
              <a:latin typeface="Calibri"/>
              <a:ea typeface="Calibri"/>
              <a:cs typeface="Calibri"/>
            </a:endParaRPr>
          </a:p>
        </p:txBody>
      </p:sp>
      <p:sp>
        <p:nvSpPr>
          <p:cNvPr id="31" name="Text 29"/>
          <p:cNvSpPr/>
          <p:nvPr/>
        </p:nvSpPr>
        <p:spPr>
          <a:xfrm>
            <a:off x="6583680" y="1965960"/>
            <a:ext cx="201168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DM Sans"/>
                <a:ea typeface="Calibri"/>
                <a:cs typeface="Calibri"/>
              </a:rPr>
              <a:t>Blended Gross Margin</a:t>
            </a:r>
            <a:endParaRPr kumimoji="0" lang="en-US" sz="1100" b="0" i="0" u="none" strike="noStrike" kern="1200" cap="none" spc="0" normalizeH="0" baseline="0" noProof="0">
              <a:ln>
                <a:noFill/>
              </a:ln>
              <a:solidFill>
                <a:prstClr val="black"/>
              </a:solidFill>
              <a:effectLst/>
              <a:uLnTx/>
              <a:uFillTx/>
              <a:latin typeface="Calibri"/>
              <a:ea typeface="Calibri"/>
              <a:cs typeface="Calibri"/>
            </a:endParaRPr>
          </a:p>
        </p:txBody>
      </p:sp>
      <p:sp>
        <p:nvSpPr>
          <p:cNvPr id="32" name="Shape 30"/>
          <p:cNvSpPr/>
          <p:nvPr/>
        </p:nvSpPr>
        <p:spPr>
          <a:xfrm>
            <a:off x="5029200" y="2606040"/>
            <a:ext cx="3749040" cy="548640"/>
          </a:xfrm>
          <a:prstGeom prst="rect">
            <a:avLst/>
          </a:prstGeom>
          <a:solidFill>
            <a:srgbClr val="131B2E"/>
          </a:solidFill>
          <a:ln/>
        </p:spPr>
        <p:txBody>
          <a:bodyPr/>
          <a:lstStyle/>
          <a:p>
            <a:endParaRPr/>
          </a:p>
        </p:txBody>
      </p:sp>
      <p:sp>
        <p:nvSpPr>
          <p:cNvPr id="33" name="Text 31"/>
          <p:cNvSpPr/>
          <p:nvPr/>
        </p:nvSpPr>
        <p:spPr>
          <a:xfrm>
            <a:off x="5212080" y="2651760"/>
            <a:ext cx="137160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D4AA"/>
                </a:solidFill>
                <a:effectLst/>
                <a:uLnTx/>
                <a:uFillTx/>
                <a:latin typeface="DM Sans"/>
                <a:ea typeface="Calibri"/>
                <a:cs typeface="Calibri"/>
              </a:rPr>
              <a:t>103%⁸</a:t>
            </a:r>
            <a:endParaRPr kumimoji="0" lang="en-US" sz="2200" b="0" i="0" u="none" strike="noStrike" kern="1200" cap="none" spc="0" normalizeH="0" baseline="0" noProof="0">
              <a:ln>
                <a:noFill/>
              </a:ln>
              <a:solidFill>
                <a:prstClr val="black"/>
              </a:solidFill>
              <a:effectLst/>
              <a:uLnTx/>
              <a:uFillTx/>
              <a:latin typeface="Calibri"/>
              <a:ea typeface="Calibri"/>
              <a:cs typeface="Calibri"/>
            </a:endParaRPr>
          </a:p>
        </p:txBody>
      </p:sp>
      <p:sp>
        <p:nvSpPr>
          <p:cNvPr id="34" name="Text 32"/>
          <p:cNvSpPr/>
          <p:nvPr/>
        </p:nvSpPr>
        <p:spPr>
          <a:xfrm>
            <a:off x="6583680" y="2651760"/>
            <a:ext cx="201168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DM Sans"/>
                <a:ea typeface="Calibri"/>
                <a:cs typeface="Calibri"/>
              </a:rPr>
              <a:t>Target Net Dollar Retention</a:t>
            </a:r>
            <a:endParaRPr kumimoji="0" lang="en-US" sz="1100" b="0" i="0" u="none" strike="noStrike" kern="1200" cap="none" spc="0" normalizeH="0" baseline="0" noProof="0">
              <a:ln>
                <a:noFill/>
              </a:ln>
              <a:solidFill>
                <a:prstClr val="black"/>
              </a:solidFill>
              <a:effectLst/>
              <a:uLnTx/>
              <a:uFillTx/>
              <a:latin typeface="Calibri"/>
              <a:ea typeface="Calibri"/>
              <a:cs typeface="Calibri"/>
            </a:endParaRPr>
          </a:p>
        </p:txBody>
      </p:sp>
      <p:sp>
        <p:nvSpPr>
          <p:cNvPr id="35" name="Shape 33"/>
          <p:cNvSpPr/>
          <p:nvPr/>
        </p:nvSpPr>
        <p:spPr>
          <a:xfrm>
            <a:off x="5029200" y="3291840"/>
            <a:ext cx="3749040" cy="548640"/>
          </a:xfrm>
          <a:prstGeom prst="rect">
            <a:avLst/>
          </a:prstGeom>
          <a:solidFill>
            <a:srgbClr val="131B2E"/>
          </a:solidFill>
          <a:ln/>
        </p:spPr>
        <p:txBody>
          <a:bodyPr/>
          <a:lstStyle/>
          <a:p>
            <a:endParaRPr/>
          </a:p>
        </p:txBody>
      </p:sp>
      <p:sp>
        <p:nvSpPr>
          <p:cNvPr id="36" name="Text 34"/>
          <p:cNvSpPr/>
          <p:nvPr/>
        </p:nvSpPr>
        <p:spPr>
          <a:xfrm>
            <a:off x="5212080" y="3337560"/>
            <a:ext cx="137160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D4AA"/>
                </a:solidFill>
                <a:effectLst/>
                <a:uLnTx/>
                <a:uFillTx/>
                <a:latin typeface="DM Sans"/>
                <a:ea typeface="Calibri"/>
                <a:cs typeface="Calibri"/>
              </a:rPr>
              <a:t>15%</a:t>
            </a:r>
            <a:endParaRPr kumimoji="0" lang="en-US" sz="2200" b="0" i="0" u="none" strike="noStrike" kern="1200" cap="none" spc="0" normalizeH="0" baseline="0" noProof="0">
              <a:ln>
                <a:noFill/>
              </a:ln>
              <a:solidFill>
                <a:prstClr val="black"/>
              </a:solidFill>
              <a:effectLst/>
              <a:uLnTx/>
              <a:uFillTx/>
              <a:latin typeface="Calibri"/>
              <a:ea typeface="Calibri"/>
              <a:cs typeface="Calibri"/>
            </a:endParaRPr>
          </a:p>
        </p:txBody>
      </p:sp>
      <p:sp>
        <p:nvSpPr>
          <p:cNvPr id="37" name="Text 35"/>
          <p:cNvSpPr/>
          <p:nvPr/>
        </p:nvSpPr>
        <p:spPr>
          <a:xfrm>
            <a:off x="6583680" y="3337560"/>
            <a:ext cx="2011680" cy="4572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DM Sans"/>
                <a:ea typeface="Calibri"/>
                <a:cs typeface="Calibri"/>
              </a:rPr>
              <a:t>Annual Logo Churn</a:t>
            </a:r>
            <a:endParaRPr kumimoji="0" lang="en-US" sz="1100" b="0" i="0" u="none" strike="noStrike" kern="1200" cap="none" spc="0" normalizeH="0" baseline="0" noProof="0">
              <a:ln>
                <a:noFill/>
              </a:ln>
              <a:solidFill>
                <a:prstClr val="black"/>
              </a:solidFill>
              <a:effectLst/>
              <a:uLnTx/>
              <a:uFillTx/>
              <a:latin typeface="Calibri"/>
              <a:ea typeface="Calibri"/>
              <a:cs typeface="Calibri"/>
            </a:endParaRPr>
          </a:p>
        </p:txBody>
      </p:sp>
      <p:sp>
        <p:nvSpPr>
          <p:cNvPr id="38" name="Shape 36"/>
          <p:cNvSpPr/>
          <p:nvPr/>
        </p:nvSpPr>
        <p:spPr>
          <a:xfrm>
            <a:off x="457200" y="3933685"/>
            <a:ext cx="8321040" cy="411480"/>
          </a:xfrm>
          <a:prstGeom prst="rect">
            <a:avLst/>
          </a:prstGeom>
          <a:solidFill>
            <a:srgbClr val="1A2540"/>
          </a:solidFill>
          <a:ln/>
        </p:spPr>
        <p:txBody>
          <a:bodyPr/>
          <a:lstStyle/>
          <a:p>
            <a:endParaRPr/>
          </a:p>
        </p:txBody>
      </p:sp>
      <p:sp>
        <p:nvSpPr>
          <p:cNvPr id="39" name="Text 37"/>
          <p:cNvSpPr/>
          <p:nvPr/>
        </p:nvSpPr>
        <p:spPr>
          <a:xfrm>
            <a:off x="640080" y="3933685"/>
            <a:ext cx="7951216" cy="4114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0AEC0"/>
                </a:solidFill>
                <a:effectLst/>
                <a:uLnTx/>
                <a:uFillTx/>
                <a:latin typeface="DM Sans"/>
                <a:ea typeface="Calibri"/>
                <a:cs typeface="Calibri"/>
              </a:rPr>
              <a:t>Expansion: strategy packs, execution connectors, custom regime models. Each module built as standalone-capable for future optionality.</a:t>
            </a:r>
            <a:endParaRPr kumimoji="0" lang="en-US" sz="1000" b="0" i="0" u="none" strike="noStrike" kern="1200" cap="none" spc="0" normalizeH="0" baseline="0" noProof="0">
              <a:ln>
                <a:noFill/>
              </a:ln>
              <a:solidFill>
                <a:prstClr val="black"/>
              </a:solidFill>
              <a:effectLst/>
              <a:uLnTx/>
              <a:uFillTx/>
              <a:latin typeface="Calibri"/>
              <a:ea typeface="Calibri"/>
              <a:cs typeface="Calibri"/>
            </a:endParaRPr>
          </a:p>
        </p:txBody>
      </p:sp>
      <p:sp>
        <p:nvSpPr>
          <p:cNvPr id="40" name="Text 38"/>
          <p:cNvSpPr/>
          <p:nvPr/>
        </p:nvSpPr>
        <p:spPr>
          <a:xfrm>
            <a:off x="640080" y="4338500"/>
            <a:ext cx="786384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8B95A5"/>
                </a:solidFill>
                <a:effectLst/>
                <a:uLnTx/>
                <a:uFillTx/>
                <a:latin typeface="DM Sans"/>
                <a:ea typeface="Calibri"/>
                <a:cs typeface="Calibri"/>
              </a:rPr>
              <a:t>Benchmark: </a:t>
            </a:r>
            <a:r>
              <a:rPr kumimoji="0" lang="en-US" sz="900" b="0" i="1" u="none" strike="noStrike" kern="1200" cap="none" spc="0" normalizeH="0" baseline="0" noProof="0" dirty="0" err="1">
                <a:ln>
                  <a:noFill/>
                </a:ln>
                <a:solidFill>
                  <a:srgbClr val="8B95A5"/>
                </a:solidFill>
                <a:effectLst/>
                <a:uLnTx/>
                <a:uFillTx/>
                <a:latin typeface="DM Sans"/>
                <a:ea typeface="Calibri"/>
                <a:cs typeface="Calibri"/>
              </a:rPr>
              <a:t>Enfusion</a:t>
            </a:r>
            <a:r>
              <a:rPr kumimoji="0" lang="en-US" sz="900" b="0" i="1" u="none" strike="noStrike" kern="1200" cap="none" spc="0" normalizeH="0" baseline="0" noProof="0" dirty="0">
                <a:ln>
                  <a:noFill/>
                </a:ln>
                <a:solidFill>
                  <a:srgbClr val="8B95A5"/>
                </a:solidFill>
                <a:effectLst/>
                <a:uLnTx/>
                <a:uFillTx/>
                <a:latin typeface="DM Sans"/>
                <a:ea typeface="Calibri"/>
                <a:cs typeface="Calibri"/>
              </a:rPr>
              <a:t> achieved $229K avg ACV and 67.8% margins (incl. professional services; Deadpoint is pure SaaS) before $1.5B acquisition by Clearwater Analytics</a:t>
            </a:r>
            <a:endParaRPr kumimoji="0" lang="en-US" sz="9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209" name="FootnoteBar9"/>
          <p:cNvSpPr>
            <a:spLocks noGrp="1"/>
          </p:cNvSpPr>
          <p:nvPr/>
        </p:nvSpPr>
        <p:spPr>
          <a:xfrm>
            <a:off x="342900" y="4775200"/>
            <a:ext cx="8534400" cy="342900"/>
          </a:xfrm>
          <a:prstGeom prst="rect">
            <a:avLst/>
          </a:prstGeom>
          <a:noFill/>
          <a:ln>
            <a:noFill/>
          </a:ln>
        </p:spPr>
        <p:txBody>
          <a:bodyPr wrap="square" lIns="0" tIns="0" rIns="0" bIns="0"/>
          <a:lstStyle/>
          <a:p>
            <a:r>
              <a:rPr lang="en-US" sz="700" dirty="0">
                <a:solidFill>
                  <a:srgbClr val="888888"/>
                </a:solidFill>
                <a:latin typeface="DM Sans"/>
                <a:hlinkClick r:id="rId3"/>
              </a:rPr>
              <a:t>⁸ </a:t>
            </a:r>
            <a:r>
              <a:rPr lang="en-US" sz="700" dirty="0" err="1">
                <a:solidFill>
                  <a:srgbClr val="888888"/>
                </a:solidFill>
                <a:latin typeface="DM Sans"/>
                <a:hlinkClick r:id="rId3"/>
              </a:rPr>
              <a:t>Enfusion</a:t>
            </a:r>
            <a:r>
              <a:rPr lang="en-US" sz="700" dirty="0">
                <a:solidFill>
                  <a:srgbClr val="888888"/>
                </a:solidFill>
                <a:latin typeface="DM Sans"/>
                <a:hlinkClick r:id="rId3"/>
              </a:rPr>
              <a:t> Inc. 10-K FY2024, SEC EDGAR. Acquired by Clearwater Analytics for ~$1.5B, 2025.</a:t>
            </a:r>
            <a:r>
              <a:rPr lang="en-US" sz="700" dirty="0">
                <a:solidFill>
                  <a:srgbClr val="888888"/>
                </a:solidFill>
                <a:latin typeface="DM Sans"/>
              </a:rPr>
              <a:t>  ·  ¹² Deadpoint Financial Model — 12-tab, bottom-up, 36-month monthly granularity.</a:t>
            </a:r>
          </a:p>
        </p:txBody>
      </p:sp>
      <p:sp>
        <p:nvSpPr>
          <p:cNvPr id="210" name="TextBox 209"/>
          <p:cNvSpPr txBox="1"/>
          <p:nvPr/>
        </p:nvSpPr>
        <p:spPr>
          <a:xfrm>
            <a:off x="8595360" y="4686300"/>
            <a:ext cx="457200" cy="228600"/>
          </a:xfrm>
          <a:prstGeom prst="rect">
            <a:avLst/>
          </a:prstGeom>
          <a:noFill/>
        </p:spPr>
        <p:txBody>
          <a:bodyPr wrap="none">
            <a:spAutoFit/>
          </a:bodyPr>
          <a:lstStyle/>
          <a:p>
            <a:pPr algn="r">
              <a:defRPr sz="800">
                <a:solidFill>
                  <a:srgbClr val="666E82"/>
                </a:solidFill>
              </a:defRPr>
            </a:pPr>
            <a:r>
              <a:rPr lang="en-US"/>
              <a:t>10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B1120"/>
        </a:solidFill>
        <a:effectLst/>
      </p:bgPr>
    </p:bg>
    <p:spTree>
      <p:nvGrpSpPr>
        <p:cNvPr id="1" name=""/>
        <p:cNvGrpSpPr/>
        <p:nvPr/>
      </p:nvGrpSpPr>
      <p:grpSpPr>
        <a:xfrm>
          <a:off x="0" y="0"/>
          <a:ext cx="0" cy="0"/>
          <a:chOff x="0" y="0"/>
          <a:chExt cx="0" cy="0"/>
        </a:xfrm>
      </p:grpSpPr>
      <p:sp>
        <p:nvSpPr>
          <p:cNvPr id="2" name="Text 0"/>
          <p:cNvSpPr/>
          <p:nvPr/>
        </p:nvSpPr>
        <p:spPr>
          <a:xfrm>
            <a:off x="457200" y="320040"/>
            <a:ext cx="8229600" cy="502920"/>
          </a:xfrm>
          <a:prstGeom prst="rect">
            <a:avLst/>
          </a:prstGeom>
          <a:noFill/>
          <a:ln/>
        </p:spPr>
        <p:txBody>
          <a:bodyPr wrap="square" lIns="0" tIns="0" rIns="0" bIns="0" rtlCol="0" anchor="ctr"/>
          <a:lstStyle/>
          <a:p>
            <a:pPr marL="0" indent="0">
              <a:buNone/>
            </a:pPr>
            <a:r>
              <a:rPr lang="en-US" sz="1800" b="1">
                <a:solidFill>
                  <a:srgbClr val="FFFFFF"/>
                </a:solidFill>
                <a:latin typeface="DM Sans"/>
                <a:ea typeface="Calibri"/>
                <a:cs typeface="Calibri"/>
              </a:rPr>
              <a:t>Sell Where the Fish Are — NYC First, London Second</a:t>
            </a:r>
            <a:endParaRPr lang="en-US" sz="1800">
              <a:latin typeface="Calibri"/>
              <a:ea typeface="Calibri"/>
              <a:cs typeface="Calibri"/>
            </a:endParaRPr>
          </a:p>
        </p:txBody>
      </p:sp>
      <p:sp>
        <p:nvSpPr>
          <p:cNvPr id="3" name="Text 1"/>
          <p:cNvSpPr/>
          <p:nvPr/>
        </p:nvSpPr>
        <p:spPr>
          <a:xfrm>
            <a:off x="457200" y="914400"/>
            <a:ext cx="2743200" cy="274320"/>
          </a:xfrm>
          <a:prstGeom prst="rect">
            <a:avLst/>
          </a:prstGeom>
          <a:noFill/>
          <a:ln/>
        </p:spPr>
        <p:txBody>
          <a:bodyPr wrap="square" lIns="0" tIns="0" rIns="0" bIns="0" rtlCol="0" anchor="ctr"/>
          <a:lstStyle/>
          <a:p>
            <a:pPr marL="0" indent="0">
              <a:buNone/>
            </a:pPr>
            <a:r>
              <a:rPr lang="en-US" sz="900" b="1" kern="0" spc="300">
                <a:solidFill>
                  <a:srgbClr val="00D4AA"/>
                </a:solidFill>
                <a:latin typeface="DM Sans"/>
                <a:ea typeface="Calibri"/>
                <a:cs typeface="Calibri"/>
              </a:rPr>
              <a:t>GEOGRAPHIC PHASING</a:t>
            </a:r>
            <a:endParaRPr lang="en-US" sz="900">
              <a:latin typeface="Calibri"/>
              <a:ea typeface="Calibri"/>
              <a:cs typeface="Calibri"/>
            </a:endParaRPr>
          </a:p>
        </p:txBody>
      </p:sp>
      <p:sp>
        <p:nvSpPr>
          <p:cNvPr id="4" name="Shape 2"/>
          <p:cNvSpPr/>
          <p:nvPr/>
        </p:nvSpPr>
        <p:spPr>
          <a:xfrm>
            <a:off x="457200" y="1280160"/>
            <a:ext cx="5029200" cy="640080"/>
          </a:xfrm>
          <a:prstGeom prst="rect">
            <a:avLst/>
          </a:prstGeom>
          <a:solidFill>
            <a:srgbClr val="131B2E"/>
          </a:solidFill>
          <a:ln/>
        </p:spPr>
        <p:txBody>
          <a:bodyPr/>
          <a:lstStyle/>
          <a:p>
            <a:endParaRPr/>
          </a:p>
        </p:txBody>
      </p:sp>
      <p:sp>
        <p:nvSpPr>
          <p:cNvPr id="5" name="Shape 3"/>
          <p:cNvSpPr/>
          <p:nvPr/>
        </p:nvSpPr>
        <p:spPr>
          <a:xfrm>
            <a:off x="548640" y="1371600"/>
            <a:ext cx="457200" cy="457200"/>
          </a:xfrm>
          <a:prstGeom prst="ellipse">
            <a:avLst/>
          </a:prstGeom>
          <a:solidFill>
            <a:srgbClr val="00D4AA"/>
          </a:solidFill>
          <a:ln/>
        </p:spPr>
        <p:txBody>
          <a:bodyPr/>
          <a:lstStyle/>
          <a:p>
            <a:endParaRPr/>
          </a:p>
        </p:txBody>
      </p:sp>
      <p:sp>
        <p:nvSpPr>
          <p:cNvPr id="6" name="Text 4"/>
          <p:cNvSpPr/>
          <p:nvPr/>
        </p:nvSpPr>
        <p:spPr>
          <a:xfrm>
            <a:off x="548640" y="1371600"/>
            <a:ext cx="457200" cy="457200"/>
          </a:xfrm>
          <a:prstGeom prst="rect">
            <a:avLst/>
          </a:prstGeom>
          <a:noFill/>
          <a:ln/>
        </p:spPr>
        <p:txBody>
          <a:bodyPr wrap="square" rtlCol="0" anchor="ctr"/>
          <a:lstStyle/>
          <a:p>
            <a:pPr marL="0" indent="0" algn="ctr">
              <a:buNone/>
            </a:pPr>
            <a:r>
              <a:rPr lang="en-US" sz="1400" b="1">
                <a:solidFill>
                  <a:srgbClr val="0B1120"/>
                </a:solidFill>
                <a:latin typeface="DM Sans"/>
                <a:ea typeface="Calibri"/>
                <a:cs typeface="Calibri"/>
              </a:rPr>
              <a:t>1</a:t>
            </a:r>
            <a:endParaRPr lang="en-US" sz="1400">
              <a:latin typeface="Calibri"/>
              <a:ea typeface="Calibri"/>
              <a:cs typeface="Calibri"/>
            </a:endParaRPr>
          </a:p>
        </p:txBody>
      </p:sp>
      <p:sp>
        <p:nvSpPr>
          <p:cNvPr id="7" name="Text 5"/>
          <p:cNvSpPr/>
          <p:nvPr/>
        </p:nvSpPr>
        <p:spPr>
          <a:xfrm>
            <a:off x="1143000" y="1325880"/>
            <a:ext cx="2286000" cy="274320"/>
          </a:xfrm>
          <a:prstGeom prst="rect">
            <a:avLst/>
          </a:prstGeom>
          <a:noFill/>
          <a:ln/>
        </p:spPr>
        <p:txBody>
          <a:bodyPr wrap="square" lIns="0" tIns="0" rIns="0" bIns="0" rtlCol="0" anchor="ctr"/>
          <a:lstStyle/>
          <a:p>
            <a:pPr marL="0" indent="0">
              <a:buNone/>
            </a:pPr>
            <a:r>
              <a:rPr lang="en-US" sz="1200" b="1">
                <a:solidFill>
                  <a:srgbClr val="FFFFFF"/>
                </a:solidFill>
                <a:latin typeface="DM Sans"/>
                <a:ea typeface="Calibri"/>
                <a:cs typeface="Calibri"/>
              </a:rPr>
              <a:t>New York State</a:t>
            </a:r>
            <a:endParaRPr lang="en-US" sz="1200">
              <a:latin typeface="Calibri"/>
              <a:ea typeface="Calibri"/>
              <a:cs typeface="Calibri"/>
            </a:endParaRPr>
          </a:p>
        </p:txBody>
      </p:sp>
      <p:sp>
        <p:nvSpPr>
          <p:cNvPr id="8" name="Text 6"/>
          <p:cNvSpPr/>
          <p:nvPr/>
        </p:nvSpPr>
        <p:spPr>
          <a:xfrm>
            <a:off x="1143000" y="1600200"/>
            <a:ext cx="2286000" cy="228600"/>
          </a:xfrm>
          <a:prstGeom prst="rect">
            <a:avLst/>
          </a:prstGeom>
          <a:noFill/>
          <a:ln/>
        </p:spPr>
        <p:txBody>
          <a:bodyPr wrap="square" lIns="0" tIns="0" rIns="0" bIns="0" rtlCol="0" anchor="ctr"/>
          <a:lstStyle/>
          <a:p>
            <a:pPr marL="0" indent="0">
              <a:buNone/>
            </a:pPr>
            <a:r>
              <a:rPr lang="en-US" sz="900">
                <a:solidFill>
                  <a:srgbClr val="8B95A5"/>
                </a:solidFill>
                <a:latin typeface="DM Sans"/>
                <a:ea typeface="Calibri"/>
                <a:cs typeface="Calibri"/>
              </a:rPr>
              <a:t>M1–18  ·  CEO + CSO/CRO</a:t>
            </a:r>
            <a:endParaRPr lang="en-US" sz="900">
              <a:latin typeface="Calibri"/>
              <a:ea typeface="Calibri"/>
              <a:cs typeface="Calibri"/>
            </a:endParaRPr>
          </a:p>
        </p:txBody>
      </p:sp>
      <p:sp>
        <p:nvSpPr>
          <p:cNvPr id="9" name="Text 7"/>
          <p:cNvSpPr/>
          <p:nvPr/>
        </p:nvSpPr>
        <p:spPr>
          <a:xfrm>
            <a:off x="3657600" y="1325880"/>
            <a:ext cx="1737360" cy="548640"/>
          </a:xfrm>
          <a:prstGeom prst="rect">
            <a:avLst/>
          </a:prstGeom>
          <a:noFill/>
          <a:ln/>
        </p:spPr>
        <p:txBody>
          <a:bodyPr wrap="square" lIns="0" tIns="0" rIns="0" bIns="0" rtlCol="0" anchor="ctr"/>
          <a:lstStyle/>
          <a:p>
            <a:pPr marL="0" indent="0" algn="r">
              <a:buNone/>
            </a:pPr>
            <a:r>
              <a:rPr lang="en-US" sz="1000">
                <a:solidFill>
                  <a:srgbClr val="00D4AA"/>
                </a:solidFill>
                <a:latin typeface="DM Sans"/>
                <a:ea typeface="Calibri"/>
                <a:cs typeface="Calibri"/>
              </a:rPr>
              <a:t>47% of US HF AUM — New York State¹⁰</a:t>
            </a:r>
            <a:endParaRPr lang="en-US" sz="1000">
              <a:latin typeface="Calibri"/>
              <a:ea typeface="Calibri"/>
              <a:cs typeface="Calibri"/>
            </a:endParaRPr>
          </a:p>
        </p:txBody>
      </p:sp>
      <p:sp>
        <p:nvSpPr>
          <p:cNvPr id="10" name="Shape 8"/>
          <p:cNvSpPr/>
          <p:nvPr/>
        </p:nvSpPr>
        <p:spPr>
          <a:xfrm>
            <a:off x="457200" y="2011680"/>
            <a:ext cx="5029200" cy="640080"/>
          </a:xfrm>
          <a:prstGeom prst="rect">
            <a:avLst/>
          </a:prstGeom>
          <a:solidFill>
            <a:srgbClr val="131B2E"/>
          </a:solidFill>
          <a:ln/>
        </p:spPr>
        <p:txBody>
          <a:bodyPr/>
          <a:lstStyle/>
          <a:p>
            <a:endParaRPr/>
          </a:p>
        </p:txBody>
      </p:sp>
      <p:sp>
        <p:nvSpPr>
          <p:cNvPr id="11" name="Shape 9"/>
          <p:cNvSpPr/>
          <p:nvPr/>
        </p:nvSpPr>
        <p:spPr>
          <a:xfrm>
            <a:off x="548640" y="2103120"/>
            <a:ext cx="457200" cy="457200"/>
          </a:xfrm>
          <a:prstGeom prst="ellipse">
            <a:avLst/>
          </a:prstGeom>
          <a:solidFill>
            <a:srgbClr val="00D4AA"/>
          </a:solidFill>
          <a:ln/>
        </p:spPr>
        <p:txBody>
          <a:bodyPr/>
          <a:lstStyle/>
          <a:p>
            <a:endParaRPr/>
          </a:p>
        </p:txBody>
      </p:sp>
      <p:sp>
        <p:nvSpPr>
          <p:cNvPr id="12" name="Text 10"/>
          <p:cNvSpPr/>
          <p:nvPr/>
        </p:nvSpPr>
        <p:spPr>
          <a:xfrm>
            <a:off x="548640" y="2103120"/>
            <a:ext cx="457200" cy="457200"/>
          </a:xfrm>
          <a:prstGeom prst="rect">
            <a:avLst/>
          </a:prstGeom>
          <a:noFill/>
          <a:ln/>
        </p:spPr>
        <p:txBody>
          <a:bodyPr wrap="square" rtlCol="0" anchor="ctr"/>
          <a:lstStyle/>
          <a:p>
            <a:pPr marL="0" indent="0" algn="ctr">
              <a:buNone/>
            </a:pPr>
            <a:r>
              <a:rPr lang="en-US" sz="1400" b="1">
                <a:solidFill>
                  <a:srgbClr val="0B1120"/>
                </a:solidFill>
                <a:latin typeface="DM Sans"/>
                <a:ea typeface="Calibri"/>
                <a:cs typeface="Calibri"/>
              </a:rPr>
              <a:t>2</a:t>
            </a:r>
            <a:endParaRPr lang="en-US" sz="1400">
              <a:latin typeface="Calibri"/>
              <a:ea typeface="Calibri"/>
              <a:cs typeface="Calibri"/>
            </a:endParaRPr>
          </a:p>
        </p:txBody>
      </p:sp>
      <p:sp>
        <p:nvSpPr>
          <p:cNvPr id="13" name="Text 11"/>
          <p:cNvSpPr/>
          <p:nvPr/>
        </p:nvSpPr>
        <p:spPr>
          <a:xfrm>
            <a:off x="1143000" y="2057400"/>
            <a:ext cx="2286000" cy="274320"/>
          </a:xfrm>
          <a:prstGeom prst="rect">
            <a:avLst/>
          </a:prstGeom>
          <a:noFill/>
          <a:ln/>
        </p:spPr>
        <p:txBody>
          <a:bodyPr wrap="square" lIns="0" tIns="0" rIns="0" bIns="0" rtlCol="0" anchor="ctr"/>
          <a:lstStyle/>
          <a:p>
            <a:pPr marL="0" indent="0">
              <a:buNone/>
            </a:pPr>
            <a:r>
              <a:rPr lang="en-US" sz="1200" b="1">
                <a:solidFill>
                  <a:srgbClr val="FFFFFF"/>
                </a:solidFill>
                <a:latin typeface="DM Sans"/>
                <a:ea typeface="Calibri"/>
                <a:cs typeface="Calibri"/>
              </a:rPr>
              <a:t>London (all EMEA)</a:t>
            </a:r>
            <a:endParaRPr lang="en-US" sz="1200">
              <a:latin typeface="Calibri"/>
              <a:ea typeface="Calibri"/>
              <a:cs typeface="Calibri"/>
            </a:endParaRPr>
          </a:p>
        </p:txBody>
      </p:sp>
      <p:sp>
        <p:nvSpPr>
          <p:cNvPr id="14" name="Text 12"/>
          <p:cNvSpPr/>
          <p:nvPr/>
        </p:nvSpPr>
        <p:spPr>
          <a:xfrm>
            <a:off x="1143000" y="2331720"/>
            <a:ext cx="2286000" cy="228600"/>
          </a:xfrm>
          <a:prstGeom prst="rect">
            <a:avLst/>
          </a:prstGeom>
          <a:noFill/>
          <a:ln/>
        </p:spPr>
        <p:txBody>
          <a:bodyPr wrap="square" lIns="0" tIns="0" rIns="0" bIns="0" rtlCol="0" anchor="ctr"/>
          <a:lstStyle/>
          <a:p>
            <a:pPr marL="0" indent="0">
              <a:buNone/>
            </a:pPr>
            <a:r>
              <a:rPr lang="en-US" sz="900">
                <a:solidFill>
                  <a:srgbClr val="8B95A5"/>
                </a:solidFill>
                <a:latin typeface="DM Sans"/>
                <a:ea typeface="Calibri"/>
                <a:cs typeface="Calibri"/>
              </a:rPr>
              <a:t>M13–24  ·  AE #1 + CSO travel</a:t>
            </a:r>
            <a:endParaRPr lang="en-US" sz="900">
              <a:latin typeface="Calibri"/>
              <a:ea typeface="Calibri"/>
              <a:cs typeface="Calibri"/>
            </a:endParaRPr>
          </a:p>
        </p:txBody>
      </p:sp>
      <p:sp>
        <p:nvSpPr>
          <p:cNvPr id="15" name="Text 13"/>
          <p:cNvSpPr/>
          <p:nvPr/>
        </p:nvSpPr>
        <p:spPr>
          <a:xfrm>
            <a:off x="3657600" y="2057400"/>
            <a:ext cx="1737360" cy="548640"/>
          </a:xfrm>
          <a:prstGeom prst="rect">
            <a:avLst/>
          </a:prstGeom>
          <a:noFill/>
          <a:ln/>
        </p:spPr>
        <p:txBody>
          <a:bodyPr wrap="square" lIns="0" tIns="0" rIns="0" bIns="0" rtlCol="0" anchor="ctr"/>
          <a:lstStyle/>
          <a:p>
            <a:pPr marL="0" indent="0" algn="r">
              <a:buNone/>
            </a:pPr>
            <a:r>
              <a:rPr lang="en-US" sz="1000">
                <a:solidFill>
                  <a:srgbClr val="00D4AA"/>
                </a:solidFill>
                <a:latin typeface="DM Sans"/>
                <a:ea typeface="Calibri"/>
                <a:cs typeface="Calibri"/>
              </a:rPr>
              <a:t>UK: 84 BDC firms, $600B+ AUM¹¹</a:t>
            </a:r>
            <a:endParaRPr lang="en-US" sz="1000">
              <a:latin typeface="Calibri"/>
              <a:ea typeface="Calibri"/>
              <a:cs typeface="Calibri"/>
            </a:endParaRPr>
          </a:p>
        </p:txBody>
      </p:sp>
      <p:sp>
        <p:nvSpPr>
          <p:cNvPr id="16" name="Shape 14"/>
          <p:cNvSpPr/>
          <p:nvPr/>
        </p:nvSpPr>
        <p:spPr>
          <a:xfrm>
            <a:off x="457200" y="2743200"/>
            <a:ext cx="5029200" cy="640080"/>
          </a:xfrm>
          <a:prstGeom prst="rect">
            <a:avLst/>
          </a:prstGeom>
          <a:solidFill>
            <a:srgbClr val="131B2E"/>
          </a:solidFill>
          <a:ln/>
        </p:spPr>
        <p:txBody>
          <a:bodyPr/>
          <a:lstStyle/>
          <a:p>
            <a:endParaRPr/>
          </a:p>
        </p:txBody>
      </p:sp>
      <p:sp>
        <p:nvSpPr>
          <p:cNvPr id="17" name="Shape 15"/>
          <p:cNvSpPr/>
          <p:nvPr/>
        </p:nvSpPr>
        <p:spPr>
          <a:xfrm>
            <a:off x="548640" y="2834640"/>
            <a:ext cx="457200" cy="457200"/>
          </a:xfrm>
          <a:prstGeom prst="ellipse">
            <a:avLst/>
          </a:prstGeom>
          <a:solidFill>
            <a:srgbClr val="1A2540"/>
          </a:solidFill>
          <a:ln/>
        </p:spPr>
        <p:txBody>
          <a:bodyPr/>
          <a:lstStyle/>
          <a:p>
            <a:endParaRPr/>
          </a:p>
        </p:txBody>
      </p:sp>
      <p:sp>
        <p:nvSpPr>
          <p:cNvPr id="18" name="Text 16"/>
          <p:cNvSpPr/>
          <p:nvPr/>
        </p:nvSpPr>
        <p:spPr>
          <a:xfrm>
            <a:off x="548640" y="2834640"/>
            <a:ext cx="457200" cy="457200"/>
          </a:xfrm>
          <a:prstGeom prst="rect">
            <a:avLst/>
          </a:prstGeom>
          <a:noFill/>
          <a:ln/>
        </p:spPr>
        <p:txBody>
          <a:bodyPr wrap="square" rtlCol="0" anchor="ctr"/>
          <a:lstStyle/>
          <a:p>
            <a:pPr marL="0" indent="0" algn="ctr">
              <a:buNone/>
            </a:pPr>
            <a:r>
              <a:rPr lang="en-US" sz="1400" b="1">
                <a:solidFill>
                  <a:srgbClr val="8B95A5"/>
                </a:solidFill>
                <a:latin typeface="DM Sans"/>
                <a:ea typeface="Calibri"/>
                <a:cs typeface="Calibri"/>
              </a:rPr>
              <a:t>3</a:t>
            </a:r>
            <a:endParaRPr lang="en-US" sz="1400">
              <a:latin typeface="Calibri"/>
              <a:ea typeface="Calibri"/>
              <a:cs typeface="Calibri"/>
            </a:endParaRPr>
          </a:p>
        </p:txBody>
      </p:sp>
      <p:sp>
        <p:nvSpPr>
          <p:cNvPr id="19" name="Text 17"/>
          <p:cNvSpPr/>
          <p:nvPr/>
        </p:nvSpPr>
        <p:spPr>
          <a:xfrm>
            <a:off x="1143000" y="2788920"/>
            <a:ext cx="2286000" cy="274320"/>
          </a:xfrm>
          <a:prstGeom prst="rect">
            <a:avLst/>
          </a:prstGeom>
          <a:noFill/>
          <a:ln/>
        </p:spPr>
        <p:txBody>
          <a:bodyPr wrap="square" lIns="0" tIns="0" rIns="0" bIns="0" rtlCol="0" anchor="ctr"/>
          <a:lstStyle/>
          <a:p>
            <a:pPr marL="0" indent="0">
              <a:buNone/>
            </a:pPr>
            <a:r>
              <a:rPr lang="en-US" sz="1200" b="1">
                <a:solidFill>
                  <a:srgbClr val="FFFFFF"/>
                </a:solidFill>
                <a:latin typeface="DM Sans"/>
                <a:ea typeface="Calibri"/>
                <a:cs typeface="Calibri"/>
              </a:rPr>
              <a:t>Dedicated AE expansion</a:t>
            </a:r>
            <a:endParaRPr lang="en-US" sz="1200">
              <a:latin typeface="Calibri"/>
              <a:ea typeface="Calibri"/>
              <a:cs typeface="Calibri"/>
            </a:endParaRPr>
          </a:p>
        </p:txBody>
      </p:sp>
      <p:sp>
        <p:nvSpPr>
          <p:cNvPr id="20" name="Text 18"/>
          <p:cNvSpPr/>
          <p:nvPr/>
        </p:nvSpPr>
        <p:spPr>
          <a:xfrm>
            <a:off x="1143000" y="3063240"/>
            <a:ext cx="2286000" cy="228600"/>
          </a:xfrm>
          <a:prstGeom prst="rect">
            <a:avLst/>
          </a:prstGeom>
          <a:noFill/>
          <a:ln/>
        </p:spPr>
        <p:txBody>
          <a:bodyPr wrap="square" lIns="0" tIns="0" rIns="0" bIns="0" rtlCol="0" anchor="ctr"/>
          <a:lstStyle/>
          <a:p>
            <a:pPr marL="0" indent="0">
              <a:buNone/>
            </a:pPr>
            <a:r>
              <a:rPr lang="en-US" sz="900">
                <a:solidFill>
                  <a:srgbClr val="8B95A5"/>
                </a:solidFill>
                <a:latin typeface="DM Sans"/>
                <a:ea typeface="Calibri"/>
                <a:cs typeface="Calibri"/>
              </a:rPr>
              <a:t>M19–30  ·  AE #2 (London)</a:t>
            </a:r>
            <a:endParaRPr lang="en-US" sz="900">
              <a:latin typeface="Calibri"/>
              <a:ea typeface="Calibri"/>
              <a:cs typeface="Calibri"/>
            </a:endParaRPr>
          </a:p>
        </p:txBody>
      </p:sp>
      <p:sp>
        <p:nvSpPr>
          <p:cNvPr id="21" name="Text 19"/>
          <p:cNvSpPr/>
          <p:nvPr/>
        </p:nvSpPr>
        <p:spPr>
          <a:xfrm>
            <a:off x="3657600" y="2788920"/>
            <a:ext cx="1737360" cy="548640"/>
          </a:xfrm>
          <a:prstGeom prst="rect">
            <a:avLst/>
          </a:prstGeom>
          <a:noFill/>
          <a:ln/>
        </p:spPr>
        <p:txBody>
          <a:bodyPr wrap="square" lIns="0" tIns="0" rIns="0" bIns="0" rtlCol="0" anchor="ctr"/>
          <a:lstStyle/>
          <a:p>
            <a:pPr marL="0" indent="0" algn="r">
              <a:buNone/>
            </a:pPr>
            <a:r>
              <a:rPr lang="en-US" sz="1000">
                <a:solidFill>
                  <a:srgbClr val="00D4AA"/>
                </a:solidFill>
                <a:latin typeface="DM Sans"/>
                <a:ea typeface="Calibri"/>
                <a:cs typeface="Calibri"/>
              </a:rPr>
              <a:t>Pipeline overflow</a:t>
            </a:r>
            <a:endParaRPr lang="en-US" sz="1000">
              <a:latin typeface="Calibri"/>
              <a:ea typeface="Calibri"/>
              <a:cs typeface="Calibri"/>
            </a:endParaRPr>
          </a:p>
        </p:txBody>
      </p:sp>
      <p:sp>
        <p:nvSpPr>
          <p:cNvPr id="22" name="Shape 20"/>
          <p:cNvSpPr/>
          <p:nvPr/>
        </p:nvSpPr>
        <p:spPr>
          <a:xfrm>
            <a:off x="457200" y="3474719"/>
            <a:ext cx="5029200" cy="640080"/>
          </a:xfrm>
          <a:prstGeom prst="rect">
            <a:avLst/>
          </a:prstGeom>
          <a:solidFill>
            <a:srgbClr val="131B2E"/>
          </a:solidFill>
          <a:ln/>
        </p:spPr>
        <p:txBody>
          <a:bodyPr/>
          <a:lstStyle/>
          <a:p>
            <a:endParaRPr/>
          </a:p>
        </p:txBody>
      </p:sp>
      <p:sp>
        <p:nvSpPr>
          <p:cNvPr id="23" name="Shape 21"/>
          <p:cNvSpPr/>
          <p:nvPr/>
        </p:nvSpPr>
        <p:spPr>
          <a:xfrm>
            <a:off x="548640" y="3566160"/>
            <a:ext cx="457200" cy="457200"/>
          </a:xfrm>
          <a:prstGeom prst="ellipse">
            <a:avLst/>
          </a:prstGeom>
          <a:solidFill>
            <a:srgbClr val="1A2540"/>
          </a:solidFill>
          <a:ln/>
        </p:spPr>
        <p:txBody>
          <a:bodyPr/>
          <a:lstStyle/>
          <a:p>
            <a:endParaRPr/>
          </a:p>
        </p:txBody>
      </p:sp>
      <p:sp>
        <p:nvSpPr>
          <p:cNvPr id="24" name="Text 22"/>
          <p:cNvSpPr/>
          <p:nvPr/>
        </p:nvSpPr>
        <p:spPr>
          <a:xfrm>
            <a:off x="548640" y="3566160"/>
            <a:ext cx="457200" cy="457200"/>
          </a:xfrm>
          <a:prstGeom prst="rect">
            <a:avLst/>
          </a:prstGeom>
          <a:noFill/>
          <a:ln/>
        </p:spPr>
        <p:txBody>
          <a:bodyPr wrap="square" rtlCol="0" anchor="ctr"/>
          <a:lstStyle/>
          <a:p>
            <a:pPr marL="0" indent="0" algn="ctr">
              <a:buNone/>
            </a:pPr>
            <a:r>
              <a:rPr lang="en-US" sz="1400" b="1">
                <a:solidFill>
                  <a:srgbClr val="8B95A5"/>
                </a:solidFill>
                <a:latin typeface="DM Sans"/>
                <a:ea typeface="Calibri"/>
                <a:cs typeface="Calibri"/>
              </a:rPr>
              <a:t>4</a:t>
            </a:r>
            <a:endParaRPr lang="en-US" sz="1400">
              <a:latin typeface="Calibri"/>
              <a:ea typeface="Calibri"/>
              <a:cs typeface="Calibri"/>
            </a:endParaRPr>
          </a:p>
        </p:txBody>
      </p:sp>
      <p:sp>
        <p:nvSpPr>
          <p:cNvPr id="25" name="Text 23"/>
          <p:cNvSpPr/>
          <p:nvPr/>
        </p:nvSpPr>
        <p:spPr>
          <a:xfrm>
            <a:off x="1143000" y="3520440"/>
            <a:ext cx="2286000" cy="274320"/>
          </a:xfrm>
          <a:prstGeom prst="rect">
            <a:avLst/>
          </a:prstGeom>
          <a:noFill/>
          <a:ln/>
        </p:spPr>
        <p:txBody>
          <a:bodyPr wrap="square" lIns="0" tIns="0" rIns="0" bIns="0" rtlCol="0" anchor="ctr"/>
          <a:lstStyle/>
          <a:p>
            <a:pPr marL="0" indent="0">
              <a:buNone/>
            </a:pPr>
            <a:r>
              <a:rPr lang="en-US" sz="1200" b="1">
                <a:solidFill>
                  <a:srgbClr val="FFFFFF"/>
                </a:solidFill>
                <a:latin typeface="DM Sans"/>
                <a:ea typeface="Calibri"/>
                <a:cs typeface="Calibri"/>
              </a:rPr>
              <a:t>APAC (HK / Singapore)</a:t>
            </a:r>
            <a:endParaRPr lang="en-US" sz="1200">
              <a:latin typeface="Calibri"/>
              <a:ea typeface="Calibri"/>
              <a:cs typeface="Calibri"/>
            </a:endParaRPr>
          </a:p>
        </p:txBody>
      </p:sp>
      <p:sp>
        <p:nvSpPr>
          <p:cNvPr id="26" name="Text 24"/>
          <p:cNvSpPr/>
          <p:nvPr/>
        </p:nvSpPr>
        <p:spPr>
          <a:xfrm>
            <a:off x="1143000" y="3794760"/>
            <a:ext cx="2286000" cy="228600"/>
          </a:xfrm>
          <a:prstGeom prst="rect">
            <a:avLst/>
          </a:prstGeom>
          <a:noFill/>
          <a:ln/>
        </p:spPr>
        <p:txBody>
          <a:bodyPr wrap="square" lIns="0" tIns="0" rIns="0" bIns="0" rtlCol="0" anchor="ctr"/>
          <a:lstStyle/>
          <a:p>
            <a:pPr marL="0" indent="0">
              <a:buNone/>
            </a:pPr>
            <a:r>
              <a:rPr lang="en-US" sz="900">
                <a:solidFill>
                  <a:srgbClr val="8B95A5"/>
                </a:solidFill>
                <a:latin typeface="DM Sans"/>
                <a:ea typeface="Calibri"/>
                <a:cs typeface="Calibri"/>
              </a:rPr>
              <a:t>M25+  ·  Conference-based</a:t>
            </a:r>
            <a:endParaRPr lang="en-US" sz="900">
              <a:latin typeface="Calibri"/>
              <a:ea typeface="Calibri"/>
              <a:cs typeface="Calibri"/>
            </a:endParaRPr>
          </a:p>
        </p:txBody>
      </p:sp>
      <p:sp>
        <p:nvSpPr>
          <p:cNvPr id="27" name="Text 25"/>
          <p:cNvSpPr/>
          <p:nvPr/>
        </p:nvSpPr>
        <p:spPr>
          <a:xfrm>
            <a:off x="3657600" y="3520440"/>
            <a:ext cx="1737360" cy="548640"/>
          </a:xfrm>
          <a:prstGeom prst="rect">
            <a:avLst/>
          </a:prstGeom>
          <a:noFill/>
          <a:ln/>
        </p:spPr>
        <p:txBody>
          <a:bodyPr wrap="square" lIns="0" tIns="0" rIns="0" bIns="0" rtlCol="0" anchor="ctr"/>
          <a:lstStyle/>
          <a:p>
            <a:pPr marL="0" indent="0" algn="r">
              <a:buNone/>
            </a:pPr>
            <a:r>
              <a:rPr lang="en-US" sz="1000">
                <a:solidFill>
                  <a:srgbClr val="00D4AA"/>
                </a:solidFill>
                <a:latin typeface="DM Sans"/>
                <a:ea typeface="Calibri"/>
                <a:cs typeface="Calibri"/>
              </a:rPr>
              <a:t>$3M+ ARR trigger</a:t>
            </a:r>
            <a:endParaRPr lang="en-US" sz="1000">
              <a:latin typeface="Calibri"/>
              <a:ea typeface="Calibri"/>
              <a:cs typeface="Calibri"/>
            </a:endParaRPr>
          </a:p>
        </p:txBody>
      </p:sp>
      <p:sp>
        <p:nvSpPr>
          <p:cNvPr id="28" name="Text 26"/>
          <p:cNvSpPr/>
          <p:nvPr/>
        </p:nvSpPr>
        <p:spPr>
          <a:xfrm>
            <a:off x="5577840" y="914400"/>
            <a:ext cx="2743200" cy="274320"/>
          </a:xfrm>
          <a:prstGeom prst="rect">
            <a:avLst/>
          </a:prstGeom>
          <a:noFill/>
          <a:ln/>
        </p:spPr>
        <p:txBody>
          <a:bodyPr wrap="square" lIns="0" tIns="0" rIns="0" bIns="0" rtlCol="0" anchor="ctr"/>
          <a:lstStyle/>
          <a:p>
            <a:pPr marL="0" indent="0">
              <a:buNone/>
            </a:pPr>
            <a:r>
              <a:rPr lang="en-US" sz="900" b="1" kern="0" spc="300">
                <a:solidFill>
                  <a:srgbClr val="00D4AA"/>
                </a:solidFill>
                <a:latin typeface="DM Sans"/>
                <a:ea typeface="Calibri"/>
                <a:cs typeface="Calibri"/>
              </a:rPr>
              <a:t>SALES MOTION</a:t>
            </a:r>
            <a:endParaRPr lang="en-US" sz="900">
              <a:latin typeface="Calibri"/>
              <a:ea typeface="Calibri"/>
              <a:cs typeface="Calibri"/>
            </a:endParaRPr>
          </a:p>
        </p:txBody>
      </p:sp>
      <p:sp>
        <p:nvSpPr>
          <p:cNvPr id="29" name="Shape 27"/>
          <p:cNvSpPr/>
          <p:nvPr/>
        </p:nvSpPr>
        <p:spPr>
          <a:xfrm>
            <a:off x="5577840" y="1280160"/>
            <a:ext cx="2926080" cy="2834640"/>
          </a:xfrm>
          <a:prstGeom prst="rect">
            <a:avLst/>
          </a:prstGeom>
          <a:solidFill>
            <a:srgbClr val="131B2E"/>
          </a:solidFill>
          <a:ln/>
          <a:effectLst>
            <a:outerShdw blurRad="101600" dist="38100" dir="8100000" algn="bl" rotWithShape="0">
              <a:srgbClr val="000000">
                <a:alpha val="30000"/>
              </a:srgbClr>
            </a:outerShdw>
          </a:effectLst>
        </p:spPr>
        <p:txBody>
          <a:bodyPr/>
          <a:lstStyle/>
          <a:p>
            <a:endParaRPr/>
          </a:p>
        </p:txBody>
      </p:sp>
      <p:sp>
        <p:nvSpPr>
          <p:cNvPr id="30" name="Text 28"/>
          <p:cNvSpPr/>
          <p:nvPr/>
        </p:nvSpPr>
        <p:spPr>
          <a:xfrm>
            <a:off x="5715000" y="1463040"/>
            <a:ext cx="1097280" cy="274320"/>
          </a:xfrm>
          <a:prstGeom prst="rect">
            <a:avLst/>
          </a:prstGeom>
          <a:noFill/>
          <a:ln/>
        </p:spPr>
        <p:txBody>
          <a:bodyPr wrap="square" lIns="0" tIns="0" rIns="0" bIns="0" rtlCol="0" anchor="ctr"/>
          <a:lstStyle/>
          <a:p>
            <a:pPr marL="0" indent="0">
              <a:buNone/>
            </a:pPr>
            <a:r>
              <a:rPr lang="en-US" sz="950" b="1">
                <a:solidFill>
                  <a:srgbClr val="00D4AA"/>
                </a:solidFill>
                <a:latin typeface="DM Sans"/>
                <a:ea typeface="Calibri"/>
                <a:cs typeface="Calibri"/>
              </a:rPr>
              <a:t>Primary Buyers</a:t>
            </a:r>
            <a:endParaRPr lang="en-US" sz="950">
              <a:latin typeface="Calibri"/>
              <a:ea typeface="Calibri"/>
              <a:cs typeface="Calibri"/>
            </a:endParaRPr>
          </a:p>
        </p:txBody>
      </p:sp>
      <p:sp>
        <p:nvSpPr>
          <p:cNvPr id="31" name="Text 29"/>
          <p:cNvSpPr/>
          <p:nvPr/>
        </p:nvSpPr>
        <p:spPr>
          <a:xfrm>
            <a:off x="6858000" y="1348740"/>
            <a:ext cx="1463040" cy="502920"/>
          </a:xfrm>
          <a:prstGeom prst="rect">
            <a:avLst/>
          </a:prstGeom>
          <a:noFill/>
          <a:ln/>
        </p:spPr>
        <p:txBody>
          <a:bodyPr wrap="square" lIns="0" tIns="0" rIns="0" bIns="0" rtlCol="0" anchor="ctr"/>
          <a:lstStyle/>
          <a:p>
            <a:pPr marL="0" indent="0">
              <a:buNone/>
            </a:pPr>
            <a:r>
              <a:rPr lang="en-US" sz="850">
                <a:solidFill>
                  <a:srgbClr val="A0AEC0"/>
                </a:solidFill>
                <a:latin typeface="DM Sans"/>
                <a:ea typeface="Calibri"/>
                <a:cs typeface="Calibri"/>
              </a:rPr>
              <a:t>COO (governance/budget)</a:t>
            </a:r>
            <a:endParaRPr lang="en-US" sz="850">
              <a:latin typeface="Calibri"/>
              <a:ea typeface="Calibri"/>
              <a:cs typeface="Calibri"/>
            </a:endParaRPr>
          </a:p>
          <a:p>
            <a:pPr marL="0" indent="0">
              <a:buNone/>
            </a:pPr>
            <a:r>
              <a:rPr lang="en-US" sz="850">
                <a:solidFill>
                  <a:srgbClr val="A0AEC0"/>
                </a:solidFill>
                <a:latin typeface="DM Sans"/>
                <a:ea typeface="Calibri"/>
                <a:cs typeface="Calibri"/>
              </a:rPr>
              <a:t>+ CIO/PM (strategy value)</a:t>
            </a:r>
            <a:endParaRPr lang="en-US" sz="850">
              <a:latin typeface="Calibri"/>
              <a:ea typeface="Calibri"/>
              <a:cs typeface="Calibri"/>
            </a:endParaRPr>
          </a:p>
        </p:txBody>
      </p:sp>
      <p:sp>
        <p:nvSpPr>
          <p:cNvPr id="32" name="Text 30"/>
          <p:cNvSpPr/>
          <p:nvPr/>
        </p:nvSpPr>
        <p:spPr>
          <a:xfrm>
            <a:off x="5715000" y="2194559"/>
            <a:ext cx="1097280" cy="274320"/>
          </a:xfrm>
          <a:prstGeom prst="rect">
            <a:avLst/>
          </a:prstGeom>
          <a:noFill/>
          <a:ln/>
        </p:spPr>
        <p:txBody>
          <a:bodyPr wrap="square" lIns="0" tIns="0" rIns="0" bIns="0" rtlCol="0" anchor="ctr"/>
          <a:lstStyle/>
          <a:p>
            <a:pPr marL="0" indent="0">
              <a:buNone/>
            </a:pPr>
            <a:r>
              <a:rPr lang="en-US" sz="950" b="1">
                <a:solidFill>
                  <a:srgbClr val="00D4AA"/>
                </a:solidFill>
                <a:latin typeface="DM Sans"/>
                <a:ea typeface="Calibri"/>
                <a:cs typeface="Calibri"/>
              </a:rPr>
              <a:t>Sales Cycle</a:t>
            </a:r>
            <a:endParaRPr lang="en-US" sz="950">
              <a:latin typeface="Calibri"/>
              <a:ea typeface="Calibri"/>
              <a:cs typeface="Calibri"/>
            </a:endParaRPr>
          </a:p>
        </p:txBody>
      </p:sp>
      <p:sp>
        <p:nvSpPr>
          <p:cNvPr id="33" name="Text 31"/>
          <p:cNvSpPr/>
          <p:nvPr/>
        </p:nvSpPr>
        <p:spPr>
          <a:xfrm>
            <a:off x="6858000" y="2080259"/>
            <a:ext cx="1463040" cy="502920"/>
          </a:xfrm>
          <a:prstGeom prst="rect">
            <a:avLst/>
          </a:prstGeom>
          <a:noFill/>
          <a:ln/>
        </p:spPr>
        <p:txBody>
          <a:bodyPr wrap="square" lIns="0" tIns="0" rIns="0" bIns="0" rtlCol="0" anchor="ctr"/>
          <a:lstStyle/>
          <a:p>
            <a:pPr marL="0" indent="0">
              <a:buNone/>
            </a:pPr>
            <a:r>
              <a:rPr lang="en-US" sz="850">
                <a:solidFill>
                  <a:srgbClr val="A0AEC0"/>
                </a:solidFill>
                <a:latin typeface="DM Sans"/>
                <a:ea typeface="Calibri"/>
                <a:cs typeface="Calibri"/>
              </a:rPr>
              <a:t>4–6 months average</a:t>
            </a:r>
            <a:endParaRPr lang="en-US" sz="850">
              <a:latin typeface="Calibri"/>
              <a:ea typeface="Calibri"/>
              <a:cs typeface="Calibri"/>
            </a:endParaRPr>
          </a:p>
        </p:txBody>
      </p:sp>
      <p:sp>
        <p:nvSpPr>
          <p:cNvPr id="34" name="Text 32"/>
          <p:cNvSpPr/>
          <p:nvPr/>
        </p:nvSpPr>
        <p:spPr>
          <a:xfrm>
            <a:off x="5715000" y="2926080"/>
            <a:ext cx="1097280" cy="274320"/>
          </a:xfrm>
          <a:prstGeom prst="rect">
            <a:avLst/>
          </a:prstGeom>
          <a:noFill/>
          <a:ln/>
        </p:spPr>
        <p:txBody>
          <a:bodyPr wrap="square" lIns="0" tIns="0" rIns="0" bIns="0" rtlCol="0" anchor="ctr"/>
          <a:lstStyle/>
          <a:p>
            <a:pPr marL="0" indent="0">
              <a:buNone/>
            </a:pPr>
            <a:r>
              <a:rPr lang="en-US" sz="950" b="1">
                <a:solidFill>
                  <a:srgbClr val="00D4AA"/>
                </a:solidFill>
                <a:latin typeface="DM Sans"/>
                <a:ea typeface="Calibri"/>
                <a:cs typeface="Calibri"/>
              </a:rPr>
              <a:t>Channel</a:t>
            </a:r>
            <a:endParaRPr lang="en-US" sz="950">
              <a:latin typeface="Calibri"/>
              <a:ea typeface="Calibri"/>
              <a:cs typeface="Calibri"/>
            </a:endParaRPr>
          </a:p>
        </p:txBody>
      </p:sp>
      <p:sp>
        <p:nvSpPr>
          <p:cNvPr id="35" name="Text 33"/>
          <p:cNvSpPr/>
          <p:nvPr/>
        </p:nvSpPr>
        <p:spPr>
          <a:xfrm>
            <a:off x="6858000" y="2811780"/>
            <a:ext cx="1463040" cy="502920"/>
          </a:xfrm>
          <a:prstGeom prst="rect">
            <a:avLst/>
          </a:prstGeom>
          <a:noFill/>
          <a:ln/>
        </p:spPr>
        <p:txBody>
          <a:bodyPr wrap="square" lIns="0" tIns="0" rIns="0" bIns="0" rtlCol="0" anchor="ctr"/>
          <a:lstStyle/>
          <a:p>
            <a:pPr marL="0" indent="0">
              <a:buNone/>
            </a:pPr>
            <a:r>
              <a:rPr lang="en-US" sz="850">
                <a:solidFill>
                  <a:srgbClr val="A0AEC0"/>
                </a:solidFill>
                <a:latin typeface="DM Sans"/>
                <a:ea typeface="Calibri"/>
                <a:cs typeface="Calibri"/>
              </a:rPr>
              <a:t>Conference-led → Warm intros</a:t>
            </a:r>
            <a:endParaRPr lang="en-US" sz="850">
              <a:latin typeface="Calibri"/>
              <a:ea typeface="Calibri"/>
              <a:cs typeface="Calibri"/>
            </a:endParaRPr>
          </a:p>
          <a:p>
            <a:pPr marL="0" indent="0">
              <a:buNone/>
            </a:pPr>
            <a:r>
              <a:rPr lang="en-US" sz="850">
                <a:solidFill>
                  <a:srgbClr val="A0AEC0"/>
                </a:solidFill>
                <a:latin typeface="DM Sans"/>
                <a:ea typeface="Calibri"/>
                <a:cs typeface="Calibri"/>
              </a:rPr>
              <a:t>→ Outbound follow-up</a:t>
            </a:r>
            <a:endParaRPr lang="en-US" sz="850">
              <a:latin typeface="Calibri"/>
              <a:ea typeface="Calibri"/>
              <a:cs typeface="Calibri"/>
            </a:endParaRPr>
          </a:p>
        </p:txBody>
      </p:sp>
      <p:sp>
        <p:nvSpPr>
          <p:cNvPr id="36" name="Text 34"/>
          <p:cNvSpPr/>
          <p:nvPr/>
        </p:nvSpPr>
        <p:spPr>
          <a:xfrm>
            <a:off x="5715000" y="3657600"/>
            <a:ext cx="1097280" cy="274320"/>
          </a:xfrm>
          <a:prstGeom prst="rect">
            <a:avLst/>
          </a:prstGeom>
          <a:noFill/>
          <a:ln/>
        </p:spPr>
        <p:txBody>
          <a:bodyPr wrap="square" lIns="0" tIns="0" rIns="0" bIns="0" rtlCol="0" anchor="ctr"/>
          <a:lstStyle/>
          <a:p>
            <a:pPr marL="0" indent="0">
              <a:buNone/>
            </a:pPr>
            <a:r>
              <a:rPr lang="en-US" sz="950" b="1">
                <a:solidFill>
                  <a:srgbClr val="00D4AA"/>
                </a:solidFill>
                <a:latin typeface="DM Sans"/>
                <a:ea typeface="Calibri"/>
                <a:cs typeface="Calibri"/>
              </a:rPr>
              <a:t>Sellers (M13+)</a:t>
            </a:r>
            <a:endParaRPr lang="en-US" sz="950">
              <a:latin typeface="Calibri"/>
              <a:ea typeface="Calibri"/>
              <a:cs typeface="Calibri"/>
            </a:endParaRPr>
          </a:p>
        </p:txBody>
      </p:sp>
      <p:sp>
        <p:nvSpPr>
          <p:cNvPr id="37" name="Text 35"/>
          <p:cNvSpPr/>
          <p:nvPr/>
        </p:nvSpPr>
        <p:spPr>
          <a:xfrm>
            <a:off x="6858000" y="3543300"/>
            <a:ext cx="1463040" cy="502920"/>
          </a:xfrm>
          <a:prstGeom prst="rect">
            <a:avLst/>
          </a:prstGeom>
          <a:noFill/>
          <a:ln/>
        </p:spPr>
        <p:txBody>
          <a:bodyPr wrap="square" lIns="0" tIns="0" rIns="0" bIns="0" rtlCol="0" anchor="ctr"/>
          <a:lstStyle/>
          <a:p>
            <a:pPr marL="0" indent="0">
              <a:buNone/>
            </a:pPr>
            <a:r>
              <a:rPr lang="en-US" sz="850">
                <a:solidFill>
                  <a:srgbClr val="A0AEC0"/>
                </a:solidFill>
                <a:latin typeface="DM Sans"/>
                <a:ea typeface="Calibri"/>
                <a:cs typeface="Calibri"/>
              </a:rPr>
              <a:t>CEO + CSO + 1–2 AEs</a:t>
            </a:r>
            <a:endParaRPr lang="en-US" sz="850">
              <a:latin typeface="Calibri"/>
              <a:ea typeface="Calibri"/>
              <a:cs typeface="Calibri"/>
            </a:endParaRPr>
          </a:p>
          <a:p>
            <a:pPr marL="0" indent="0">
              <a:buNone/>
            </a:pPr>
            <a:r>
              <a:rPr lang="en-US" sz="850">
                <a:solidFill>
                  <a:srgbClr val="A0AEC0"/>
                </a:solidFill>
                <a:latin typeface="DM Sans"/>
                <a:ea typeface="Calibri"/>
                <a:cs typeface="Calibri"/>
              </a:rPr>
              <a:t>(4 sellers by M19)</a:t>
            </a:r>
            <a:endParaRPr lang="en-US" sz="850">
              <a:latin typeface="Calibri"/>
              <a:ea typeface="Calibri"/>
              <a:cs typeface="Calibri"/>
            </a:endParaRPr>
          </a:p>
        </p:txBody>
      </p:sp>
      <p:sp>
        <p:nvSpPr>
          <p:cNvPr id="38" name="Shape 36"/>
          <p:cNvSpPr/>
          <p:nvPr/>
        </p:nvSpPr>
        <p:spPr>
          <a:xfrm>
            <a:off x="457200" y="4206240"/>
            <a:ext cx="8046720" cy="502920"/>
          </a:xfrm>
          <a:prstGeom prst="rect">
            <a:avLst/>
          </a:prstGeom>
          <a:solidFill>
            <a:srgbClr val="1A2540"/>
          </a:solidFill>
          <a:ln/>
        </p:spPr>
        <p:txBody>
          <a:bodyPr/>
          <a:lstStyle/>
          <a:p>
            <a:endParaRPr/>
          </a:p>
        </p:txBody>
      </p:sp>
      <p:sp>
        <p:nvSpPr>
          <p:cNvPr id="39" name="Text 37"/>
          <p:cNvSpPr/>
          <p:nvPr/>
        </p:nvSpPr>
        <p:spPr>
          <a:xfrm>
            <a:off x="731520" y="4206240"/>
            <a:ext cx="7680960" cy="502920"/>
          </a:xfrm>
          <a:prstGeom prst="rect">
            <a:avLst/>
          </a:prstGeom>
          <a:noFill/>
          <a:ln/>
        </p:spPr>
        <p:txBody>
          <a:bodyPr wrap="square" rtlCol="0" anchor="ctr"/>
          <a:lstStyle/>
          <a:p>
            <a:pPr marL="0" indent="0" algn="ctr">
              <a:buNone/>
            </a:pPr>
            <a:r>
              <a:rPr lang="en-US" sz="1100" i="1" dirty="0">
                <a:solidFill>
                  <a:srgbClr val="00D4AA"/>
                </a:solidFill>
                <a:latin typeface="DM Sans"/>
                <a:ea typeface="Calibri"/>
                <a:cs typeface="Calibri"/>
              </a:rPr>
              <a:t>NYC + London = New York State &amp; London: the two highest-density ICP geographies (47% of US HF AUM + 84 BDC firms). Four sellers in two cities.</a:t>
            </a:r>
            <a:endParaRPr lang="en-US" sz="1100" dirty="0">
              <a:latin typeface="Calibri"/>
              <a:ea typeface="Calibri"/>
              <a:cs typeface="Calibri"/>
            </a:endParaRPr>
          </a:p>
        </p:txBody>
      </p:sp>
      <p:sp>
        <p:nvSpPr>
          <p:cNvPr id="210" name="FootnoteBar10"/>
          <p:cNvSpPr>
            <a:spLocks noGrp="1"/>
          </p:cNvSpPr>
          <p:nvPr/>
        </p:nvSpPr>
        <p:spPr>
          <a:xfrm>
            <a:off x="342900" y="4775200"/>
            <a:ext cx="8534400" cy="342900"/>
          </a:xfrm>
          <a:prstGeom prst="rect">
            <a:avLst/>
          </a:prstGeom>
          <a:noFill/>
          <a:ln>
            <a:noFill/>
          </a:ln>
        </p:spPr>
        <p:txBody>
          <a:bodyPr wrap="square" lIns="0" tIns="0" rIns="0" bIns="0"/>
          <a:lstStyle/>
          <a:p>
            <a:pPr>
              <a:lnSpc>
                <a:spcPts val="900"/>
              </a:lnSpc>
            </a:pPr>
            <a:r>
              <a:rPr lang="en-US" sz="700">
                <a:solidFill>
                  <a:srgbClr val="888888"/>
                </a:solidFill>
                <a:latin typeface="DM Sans"/>
                <a:hlinkClick r:id="rId3"/>
              </a:rPr>
              <a:t>¹⁰ Hedgeweek/Repool analysis of Preqin data, 2025; CT corridor: Preqin 2017.</a:t>
            </a:r>
            <a:r>
              <a:rPr lang="en-US" sz="700">
                <a:solidFill>
                  <a:srgbClr val="888888"/>
                </a:solidFill>
                <a:latin typeface="DM Sans"/>
              </a:rPr>
              <a:t>  ·  </a:t>
            </a:r>
            <a:r>
              <a:rPr lang="en-US" sz="700">
                <a:solidFill>
                  <a:srgbClr val="888888"/>
                </a:solidFill>
                <a:latin typeface="DM Sans"/>
                <a:hlinkClick r:id="rId4"/>
              </a:rPr>
              <a:t>¹¹ Preqin Special Report: Hedge Funds Asia-Pacific, 2017; With Intelligence, H1 2025 Billion-Dollar Club report.</a:t>
            </a:r>
          </a:p>
        </p:txBody>
      </p:sp>
      <p:sp>
        <p:nvSpPr>
          <p:cNvPr id="211" name="TextBox 210"/>
          <p:cNvSpPr txBox="1"/>
          <p:nvPr/>
        </p:nvSpPr>
        <p:spPr>
          <a:xfrm>
            <a:off x="8595360" y="4686300"/>
            <a:ext cx="457200" cy="228600"/>
          </a:xfrm>
          <a:prstGeom prst="rect">
            <a:avLst/>
          </a:prstGeom>
          <a:noFill/>
        </p:spPr>
        <p:txBody>
          <a:bodyPr wrap="none">
            <a:spAutoFit/>
          </a:bodyPr>
          <a:lstStyle/>
          <a:p>
            <a:pPr algn="r">
              <a:defRPr sz="800">
                <a:solidFill>
                  <a:srgbClr val="666E82"/>
                </a:solidFill>
              </a:defRPr>
            </a:pPr>
            <a:r>
              <a:rPr lang="en-US"/>
              <a:t>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1120"/>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5486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DM Sans"/>
                <a:ea typeface="Calibri"/>
                <a:cs typeface="Calibri"/>
              </a:rPr>
              <a:t>From First Release to $5.4M ARR in 36 Months</a:t>
            </a:r>
            <a:endParaRPr kumimoji="0" lang="en-US" sz="2800" b="0" i="0" u="none" strike="noStrike" kern="1200" cap="none" spc="0" normalizeH="0" baseline="0" noProof="0">
              <a:ln>
                <a:noFill/>
              </a:ln>
              <a:solidFill>
                <a:prstClr val="black"/>
              </a:solidFill>
              <a:effectLst/>
              <a:uLnTx/>
              <a:uFillTx/>
              <a:latin typeface="Calibri"/>
              <a:ea typeface="Calibri"/>
              <a:cs typeface="Calibri"/>
            </a:endParaRPr>
          </a:p>
        </p:txBody>
      </p:sp>
      <p:sp>
        <p:nvSpPr>
          <p:cNvPr id="3" name="Shape 1"/>
          <p:cNvSpPr/>
          <p:nvPr/>
        </p:nvSpPr>
        <p:spPr>
          <a:xfrm>
            <a:off x="640080" y="2286000"/>
            <a:ext cx="7863840" cy="36576"/>
          </a:xfrm>
          <a:prstGeom prst="rect">
            <a:avLst/>
          </a:prstGeom>
          <a:solidFill>
            <a:srgbClr val="00D4AA">
              <a:alpha val="50000"/>
            </a:srgbClr>
          </a:solidFill>
          <a:ln/>
        </p:spPr>
        <p:txBody>
          <a:bodyPr/>
          <a:lstStyle/>
          <a:p>
            <a:endParaRPr/>
          </a:p>
        </p:txBody>
      </p:sp>
      <p:sp>
        <p:nvSpPr>
          <p:cNvPr id="4" name="Shape 2"/>
          <p:cNvSpPr/>
          <p:nvPr/>
        </p:nvSpPr>
        <p:spPr>
          <a:xfrm>
            <a:off x="566928" y="2231136"/>
            <a:ext cx="146304" cy="146304"/>
          </a:xfrm>
          <a:prstGeom prst="ellipse">
            <a:avLst/>
          </a:prstGeom>
          <a:solidFill>
            <a:srgbClr val="A0AEC0"/>
          </a:solidFill>
          <a:ln/>
        </p:spPr>
        <p:txBody>
          <a:bodyPr/>
          <a:lstStyle/>
          <a:p>
            <a:endParaRPr/>
          </a:p>
        </p:txBody>
      </p:sp>
      <p:sp>
        <p:nvSpPr>
          <p:cNvPr id="5" name="Shape 3"/>
          <p:cNvSpPr/>
          <p:nvPr/>
        </p:nvSpPr>
        <p:spPr>
          <a:xfrm>
            <a:off x="640080" y="1920240"/>
            <a:ext cx="0" cy="310896"/>
          </a:xfrm>
          <a:prstGeom prst="line">
            <a:avLst/>
          </a:prstGeom>
          <a:noFill/>
          <a:ln w="6350">
            <a:solidFill>
              <a:srgbClr val="8B95A5"/>
            </a:solidFill>
            <a:prstDash val="dash"/>
          </a:ln>
        </p:spPr>
        <p:txBody>
          <a:bodyPr/>
          <a:lstStyle/>
          <a:p>
            <a:endParaRPr/>
          </a:p>
        </p:txBody>
      </p:sp>
      <p:sp>
        <p:nvSpPr>
          <p:cNvPr id="6" name="Text 4"/>
          <p:cNvSpPr/>
          <p:nvPr/>
        </p:nvSpPr>
        <p:spPr>
          <a:xfrm>
            <a:off x="274320" y="1188720"/>
            <a:ext cx="731520"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D4AA"/>
                </a:solidFill>
                <a:effectLst/>
                <a:uLnTx/>
                <a:uFillTx/>
                <a:latin typeface="DM Sans"/>
                <a:ea typeface="Calibri"/>
                <a:cs typeface="Calibri"/>
              </a:rPr>
              <a:t>M1</a:t>
            </a:r>
            <a:endParaRPr kumimoji="0" lang="en-US" sz="1000" b="0" i="0" u="none" strike="noStrike" kern="1200" cap="none" spc="0" normalizeH="0" baseline="0" noProof="0">
              <a:ln>
                <a:noFill/>
              </a:ln>
              <a:solidFill>
                <a:prstClr val="black"/>
              </a:solidFill>
              <a:effectLst/>
              <a:uLnTx/>
              <a:uFillTx/>
              <a:latin typeface="Calibri"/>
              <a:ea typeface="Calibri"/>
              <a:cs typeface="Calibri"/>
            </a:endParaRPr>
          </a:p>
        </p:txBody>
      </p:sp>
      <p:sp>
        <p:nvSpPr>
          <p:cNvPr id="7" name="Text 5"/>
          <p:cNvSpPr/>
          <p:nvPr/>
        </p:nvSpPr>
        <p:spPr>
          <a:xfrm>
            <a:off x="137160" y="1417320"/>
            <a:ext cx="1005840" cy="4572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Team</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Assembled</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p:txBody>
      </p:sp>
      <p:sp>
        <p:nvSpPr>
          <p:cNvPr id="8" name="Shape 6"/>
          <p:cNvSpPr/>
          <p:nvPr/>
        </p:nvSpPr>
        <p:spPr>
          <a:xfrm>
            <a:off x="1651145" y="2231136"/>
            <a:ext cx="146304" cy="146304"/>
          </a:xfrm>
          <a:prstGeom prst="ellipse">
            <a:avLst/>
          </a:prstGeom>
          <a:solidFill>
            <a:srgbClr val="A0AEC0"/>
          </a:solidFill>
          <a:ln/>
        </p:spPr>
        <p:txBody>
          <a:bodyPr/>
          <a:lstStyle/>
          <a:p>
            <a:endParaRPr/>
          </a:p>
        </p:txBody>
      </p:sp>
      <p:sp>
        <p:nvSpPr>
          <p:cNvPr id="9" name="Shape 7"/>
          <p:cNvSpPr/>
          <p:nvPr/>
        </p:nvSpPr>
        <p:spPr>
          <a:xfrm>
            <a:off x="1724297" y="1920240"/>
            <a:ext cx="0" cy="310896"/>
          </a:xfrm>
          <a:prstGeom prst="line">
            <a:avLst/>
          </a:prstGeom>
          <a:noFill/>
          <a:ln w="6350">
            <a:solidFill>
              <a:srgbClr val="8B95A5"/>
            </a:solidFill>
            <a:prstDash val="dash"/>
          </a:ln>
        </p:spPr>
        <p:txBody>
          <a:bodyPr/>
          <a:lstStyle/>
          <a:p>
            <a:endParaRPr/>
          </a:p>
        </p:txBody>
      </p:sp>
      <p:sp>
        <p:nvSpPr>
          <p:cNvPr id="10" name="Text 8"/>
          <p:cNvSpPr/>
          <p:nvPr/>
        </p:nvSpPr>
        <p:spPr>
          <a:xfrm>
            <a:off x="1358537" y="1188720"/>
            <a:ext cx="731520"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D4AA"/>
                </a:solidFill>
                <a:effectLst/>
                <a:uLnTx/>
                <a:uFillTx/>
                <a:latin typeface="DM Sans"/>
                <a:ea typeface="Calibri"/>
                <a:cs typeface="Calibri"/>
              </a:rPr>
              <a:t>M4</a:t>
            </a:r>
            <a:endParaRPr kumimoji="0" lang="en-US" sz="1000" b="0" i="0" u="none" strike="noStrike" kern="1200" cap="none" spc="0" normalizeH="0" baseline="0" noProof="0">
              <a:ln>
                <a:noFill/>
              </a:ln>
              <a:solidFill>
                <a:prstClr val="black"/>
              </a:solidFill>
              <a:effectLst/>
              <a:uLnTx/>
              <a:uFillTx/>
              <a:latin typeface="Calibri"/>
              <a:ea typeface="Calibri"/>
              <a:cs typeface="Calibri"/>
            </a:endParaRPr>
          </a:p>
        </p:txBody>
      </p:sp>
      <p:sp>
        <p:nvSpPr>
          <p:cNvPr id="11" name="Text 9"/>
          <p:cNvSpPr/>
          <p:nvPr/>
        </p:nvSpPr>
        <p:spPr>
          <a:xfrm>
            <a:off x="1221377" y="1417320"/>
            <a:ext cx="1005840" cy="4572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CSO/CRO</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Joins</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p:txBody>
      </p:sp>
      <p:sp>
        <p:nvSpPr>
          <p:cNvPr id="12" name="Shape 10"/>
          <p:cNvSpPr/>
          <p:nvPr/>
        </p:nvSpPr>
        <p:spPr>
          <a:xfrm>
            <a:off x="2735362" y="2231136"/>
            <a:ext cx="146304" cy="146304"/>
          </a:xfrm>
          <a:prstGeom prst="ellipse">
            <a:avLst/>
          </a:prstGeom>
          <a:solidFill>
            <a:srgbClr val="A0AEC0"/>
          </a:solidFill>
          <a:ln/>
        </p:spPr>
        <p:txBody>
          <a:bodyPr/>
          <a:lstStyle/>
          <a:p>
            <a:endParaRPr/>
          </a:p>
        </p:txBody>
      </p:sp>
      <p:sp>
        <p:nvSpPr>
          <p:cNvPr id="13" name="Shape 11"/>
          <p:cNvSpPr/>
          <p:nvPr/>
        </p:nvSpPr>
        <p:spPr>
          <a:xfrm>
            <a:off x="2808514" y="1920240"/>
            <a:ext cx="0" cy="310896"/>
          </a:xfrm>
          <a:prstGeom prst="line">
            <a:avLst/>
          </a:prstGeom>
          <a:noFill/>
          <a:ln w="6350">
            <a:solidFill>
              <a:srgbClr val="8B95A5"/>
            </a:solidFill>
            <a:prstDash val="dash"/>
          </a:ln>
        </p:spPr>
        <p:txBody>
          <a:bodyPr/>
          <a:lstStyle/>
          <a:p>
            <a:endParaRPr/>
          </a:p>
        </p:txBody>
      </p:sp>
      <p:sp>
        <p:nvSpPr>
          <p:cNvPr id="14" name="Text 12"/>
          <p:cNvSpPr/>
          <p:nvPr/>
        </p:nvSpPr>
        <p:spPr>
          <a:xfrm>
            <a:off x="2442754" y="1188720"/>
            <a:ext cx="731520"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D4AA"/>
                </a:solidFill>
                <a:effectLst/>
                <a:uLnTx/>
                <a:uFillTx/>
                <a:latin typeface="DM Sans"/>
                <a:ea typeface="Calibri"/>
                <a:cs typeface="Calibri"/>
              </a:rPr>
              <a:t>M11</a:t>
            </a:r>
            <a:endParaRPr kumimoji="0" lang="en-US" sz="1000" b="0" i="0" u="none" strike="noStrike" kern="1200" cap="none" spc="0" normalizeH="0" baseline="0" noProof="0">
              <a:ln>
                <a:noFill/>
              </a:ln>
              <a:solidFill>
                <a:prstClr val="black"/>
              </a:solidFill>
              <a:effectLst/>
              <a:uLnTx/>
              <a:uFillTx/>
              <a:latin typeface="Calibri"/>
              <a:ea typeface="Calibri"/>
              <a:cs typeface="Calibri"/>
            </a:endParaRPr>
          </a:p>
        </p:txBody>
      </p:sp>
      <p:sp>
        <p:nvSpPr>
          <p:cNvPr id="15" name="Text 13"/>
          <p:cNvSpPr/>
          <p:nvPr/>
        </p:nvSpPr>
        <p:spPr>
          <a:xfrm>
            <a:off x="2305594" y="1417320"/>
            <a:ext cx="1005840" cy="4572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First Release</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Launch</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p:txBody>
      </p:sp>
      <p:sp>
        <p:nvSpPr>
          <p:cNvPr id="16" name="Shape 14"/>
          <p:cNvSpPr/>
          <p:nvPr/>
        </p:nvSpPr>
        <p:spPr>
          <a:xfrm>
            <a:off x="3819579" y="2231136"/>
            <a:ext cx="146304" cy="146304"/>
          </a:xfrm>
          <a:prstGeom prst="ellipse">
            <a:avLst/>
          </a:prstGeom>
          <a:solidFill>
            <a:srgbClr val="A0AEC0"/>
          </a:solidFill>
          <a:ln/>
        </p:spPr>
        <p:txBody>
          <a:bodyPr/>
          <a:lstStyle/>
          <a:p>
            <a:endParaRPr/>
          </a:p>
        </p:txBody>
      </p:sp>
      <p:sp>
        <p:nvSpPr>
          <p:cNvPr id="17" name="Shape 15"/>
          <p:cNvSpPr/>
          <p:nvPr/>
        </p:nvSpPr>
        <p:spPr>
          <a:xfrm>
            <a:off x="3892731" y="2377440"/>
            <a:ext cx="0" cy="365760"/>
          </a:xfrm>
          <a:prstGeom prst="line">
            <a:avLst/>
          </a:prstGeom>
          <a:noFill/>
          <a:ln w="6350">
            <a:solidFill>
              <a:srgbClr val="8B95A5"/>
            </a:solidFill>
            <a:prstDash val="dash"/>
          </a:ln>
        </p:spPr>
        <p:txBody>
          <a:bodyPr/>
          <a:lstStyle/>
          <a:p>
            <a:endParaRPr/>
          </a:p>
        </p:txBody>
      </p:sp>
      <p:sp>
        <p:nvSpPr>
          <p:cNvPr id="18" name="Text 16"/>
          <p:cNvSpPr/>
          <p:nvPr/>
        </p:nvSpPr>
        <p:spPr>
          <a:xfrm>
            <a:off x="3526971" y="2743200"/>
            <a:ext cx="731520"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D4AA"/>
                </a:solidFill>
                <a:effectLst/>
                <a:uLnTx/>
                <a:uFillTx/>
                <a:latin typeface="DM Sans"/>
                <a:ea typeface="Calibri"/>
                <a:cs typeface="Calibri"/>
              </a:rPr>
              <a:t>M12</a:t>
            </a:r>
            <a:endParaRPr kumimoji="0" lang="en-US" sz="1000" b="0" i="0" u="none" strike="noStrike" kern="1200" cap="none" spc="0" normalizeH="0" baseline="0" noProof="0">
              <a:ln>
                <a:noFill/>
              </a:ln>
              <a:solidFill>
                <a:prstClr val="black"/>
              </a:solidFill>
              <a:effectLst/>
              <a:uLnTx/>
              <a:uFillTx/>
              <a:latin typeface="Calibri"/>
              <a:ea typeface="Calibri"/>
              <a:cs typeface="Calibri"/>
            </a:endParaRPr>
          </a:p>
        </p:txBody>
      </p:sp>
      <p:sp>
        <p:nvSpPr>
          <p:cNvPr id="19" name="Text 17"/>
          <p:cNvSpPr/>
          <p:nvPr/>
        </p:nvSpPr>
        <p:spPr>
          <a:xfrm>
            <a:off x="3389811" y="2971800"/>
            <a:ext cx="1005840" cy="4572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First</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Customer</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p:txBody>
      </p:sp>
      <p:sp>
        <p:nvSpPr>
          <p:cNvPr id="20" name="Shape 18"/>
          <p:cNvSpPr/>
          <p:nvPr/>
        </p:nvSpPr>
        <p:spPr>
          <a:xfrm>
            <a:off x="4903797" y="2231136"/>
            <a:ext cx="146304" cy="146304"/>
          </a:xfrm>
          <a:prstGeom prst="ellipse">
            <a:avLst/>
          </a:prstGeom>
          <a:solidFill>
            <a:srgbClr val="A0AEC0"/>
          </a:solidFill>
          <a:ln/>
        </p:spPr>
        <p:txBody>
          <a:bodyPr/>
          <a:lstStyle/>
          <a:p>
            <a:endParaRPr/>
          </a:p>
        </p:txBody>
      </p:sp>
      <p:sp>
        <p:nvSpPr>
          <p:cNvPr id="21" name="Shape 19"/>
          <p:cNvSpPr/>
          <p:nvPr/>
        </p:nvSpPr>
        <p:spPr>
          <a:xfrm>
            <a:off x="4976949" y="2377440"/>
            <a:ext cx="0" cy="365760"/>
          </a:xfrm>
          <a:prstGeom prst="line">
            <a:avLst/>
          </a:prstGeom>
          <a:noFill/>
          <a:ln w="6350">
            <a:solidFill>
              <a:srgbClr val="8B95A5"/>
            </a:solidFill>
            <a:prstDash val="dash"/>
          </a:ln>
        </p:spPr>
        <p:txBody>
          <a:bodyPr/>
          <a:lstStyle/>
          <a:p>
            <a:endParaRPr/>
          </a:p>
        </p:txBody>
      </p:sp>
      <p:sp>
        <p:nvSpPr>
          <p:cNvPr id="22" name="Text 20"/>
          <p:cNvSpPr/>
          <p:nvPr/>
        </p:nvSpPr>
        <p:spPr>
          <a:xfrm>
            <a:off x="4611189" y="2743200"/>
            <a:ext cx="731520"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D4AA"/>
                </a:solidFill>
                <a:effectLst/>
                <a:uLnTx/>
                <a:uFillTx/>
                <a:latin typeface="DM Sans"/>
                <a:ea typeface="Calibri"/>
                <a:cs typeface="Calibri"/>
              </a:rPr>
              <a:t>M18</a:t>
            </a:r>
            <a:endParaRPr kumimoji="0" lang="en-US" sz="1000" b="0" i="0" u="none" strike="noStrike" kern="1200" cap="none" spc="0" normalizeH="0" baseline="0" noProof="0">
              <a:ln>
                <a:noFill/>
              </a:ln>
              <a:solidFill>
                <a:prstClr val="black"/>
              </a:solidFill>
              <a:effectLst/>
              <a:uLnTx/>
              <a:uFillTx/>
              <a:latin typeface="Calibri"/>
              <a:ea typeface="Calibri"/>
              <a:cs typeface="Calibri"/>
            </a:endParaRPr>
          </a:p>
        </p:txBody>
      </p:sp>
      <p:sp>
        <p:nvSpPr>
          <p:cNvPr id="23" name="Text 21"/>
          <p:cNvSpPr/>
          <p:nvPr/>
        </p:nvSpPr>
        <p:spPr>
          <a:xfrm>
            <a:off x="4474029" y="2971800"/>
            <a:ext cx="1005840" cy="4572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7 Customers</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$402K ARR</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p:txBody>
      </p:sp>
      <p:sp>
        <p:nvSpPr>
          <p:cNvPr id="24" name="Shape 22"/>
          <p:cNvSpPr/>
          <p:nvPr/>
        </p:nvSpPr>
        <p:spPr>
          <a:xfrm>
            <a:off x="5988014" y="2231136"/>
            <a:ext cx="146304" cy="146304"/>
          </a:xfrm>
          <a:prstGeom prst="ellipse">
            <a:avLst/>
          </a:prstGeom>
          <a:solidFill>
            <a:srgbClr val="A0AEC0"/>
          </a:solidFill>
          <a:ln/>
        </p:spPr>
        <p:txBody>
          <a:bodyPr/>
          <a:lstStyle/>
          <a:p>
            <a:endParaRPr/>
          </a:p>
        </p:txBody>
      </p:sp>
      <p:sp>
        <p:nvSpPr>
          <p:cNvPr id="25" name="Shape 23"/>
          <p:cNvSpPr/>
          <p:nvPr/>
        </p:nvSpPr>
        <p:spPr>
          <a:xfrm>
            <a:off x="6061166" y="2377440"/>
            <a:ext cx="0" cy="365760"/>
          </a:xfrm>
          <a:prstGeom prst="line">
            <a:avLst/>
          </a:prstGeom>
          <a:noFill/>
          <a:ln w="6350">
            <a:solidFill>
              <a:srgbClr val="8B95A5"/>
            </a:solidFill>
            <a:prstDash val="dash"/>
          </a:ln>
        </p:spPr>
        <p:txBody>
          <a:bodyPr/>
          <a:lstStyle/>
          <a:p>
            <a:endParaRPr/>
          </a:p>
        </p:txBody>
      </p:sp>
      <p:sp>
        <p:nvSpPr>
          <p:cNvPr id="26" name="Text 24"/>
          <p:cNvSpPr/>
          <p:nvPr/>
        </p:nvSpPr>
        <p:spPr>
          <a:xfrm>
            <a:off x="5695406" y="2743200"/>
            <a:ext cx="731520"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D4AA"/>
                </a:solidFill>
                <a:effectLst/>
                <a:uLnTx/>
                <a:uFillTx/>
                <a:latin typeface="DM Sans"/>
                <a:ea typeface="Calibri"/>
                <a:cs typeface="Calibri"/>
              </a:rPr>
              <a:t>M24</a:t>
            </a:r>
            <a:endParaRPr kumimoji="0" lang="en-US" sz="1000" b="0" i="0" u="none" strike="noStrike" kern="1200" cap="none" spc="0" normalizeH="0" baseline="0" noProof="0">
              <a:ln>
                <a:noFill/>
              </a:ln>
              <a:solidFill>
                <a:prstClr val="black"/>
              </a:solidFill>
              <a:effectLst/>
              <a:uLnTx/>
              <a:uFillTx/>
              <a:latin typeface="Calibri"/>
              <a:ea typeface="Calibri"/>
              <a:cs typeface="Calibri"/>
            </a:endParaRPr>
          </a:p>
        </p:txBody>
      </p:sp>
      <p:sp>
        <p:nvSpPr>
          <p:cNvPr id="27" name="Text 25"/>
          <p:cNvSpPr/>
          <p:nvPr/>
        </p:nvSpPr>
        <p:spPr>
          <a:xfrm>
            <a:off x="5558246" y="2971800"/>
            <a:ext cx="1005840" cy="4572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21 Customers</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$1.2M ARR</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p:txBody>
      </p:sp>
      <p:sp>
        <p:nvSpPr>
          <p:cNvPr id="28" name="Shape 26"/>
          <p:cNvSpPr/>
          <p:nvPr/>
        </p:nvSpPr>
        <p:spPr>
          <a:xfrm>
            <a:off x="7072231" y="2231136"/>
            <a:ext cx="146304" cy="146304"/>
          </a:xfrm>
          <a:prstGeom prst="ellipse">
            <a:avLst/>
          </a:prstGeom>
          <a:solidFill>
            <a:srgbClr val="00D4AA"/>
          </a:solidFill>
          <a:ln/>
        </p:spPr>
        <p:txBody>
          <a:bodyPr/>
          <a:lstStyle/>
          <a:p>
            <a:endParaRPr/>
          </a:p>
        </p:txBody>
      </p:sp>
      <p:sp>
        <p:nvSpPr>
          <p:cNvPr id="29" name="Shape 27"/>
          <p:cNvSpPr/>
          <p:nvPr/>
        </p:nvSpPr>
        <p:spPr>
          <a:xfrm>
            <a:off x="7145383" y="1920240"/>
            <a:ext cx="0" cy="310896"/>
          </a:xfrm>
          <a:prstGeom prst="line">
            <a:avLst/>
          </a:prstGeom>
          <a:noFill/>
          <a:ln w="6350">
            <a:solidFill>
              <a:srgbClr val="8B95A5"/>
            </a:solidFill>
            <a:prstDash val="dash"/>
          </a:ln>
        </p:spPr>
        <p:txBody>
          <a:bodyPr/>
          <a:lstStyle/>
          <a:p>
            <a:endParaRPr/>
          </a:p>
        </p:txBody>
      </p:sp>
      <p:sp>
        <p:nvSpPr>
          <p:cNvPr id="30" name="Text 28"/>
          <p:cNvSpPr/>
          <p:nvPr/>
        </p:nvSpPr>
        <p:spPr>
          <a:xfrm>
            <a:off x="6779623" y="1188720"/>
            <a:ext cx="731520"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D4AA"/>
                </a:solidFill>
                <a:effectLst/>
                <a:uLnTx/>
                <a:uFillTx/>
                <a:latin typeface="DM Sans"/>
                <a:ea typeface="Calibri"/>
                <a:cs typeface="Calibri"/>
              </a:rPr>
              <a:t>M30</a:t>
            </a:r>
            <a:endParaRPr kumimoji="0" lang="en-US" sz="1000" b="0" i="0" u="none" strike="noStrike" kern="1200" cap="none" spc="0" normalizeH="0" baseline="0" noProof="0">
              <a:ln>
                <a:noFill/>
              </a:ln>
              <a:solidFill>
                <a:prstClr val="black"/>
              </a:solidFill>
              <a:effectLst/>
              <a:uLnTx/>
              <a:uFillTx/>
              <a:latin typeface="Calibri"/>
              <a:ea typeface="Calibri"/>
              <a:cs typeface="Calibri"/>
            </a:endParaRPr>
          </a:p>
        </p:txBody>
      </p:sp>
      <p:sp>
        <p:nvSpPr>
          <p:cNvPr id="31" name="Text 29"/>
          <p:cNvSpPr/>
          <p:nvPr/>
        </p:nvSpPr>
        <p:spPr>
          <a:xfrm>
            <a:off x="6642463" y="1417320"/>
            <a:ext cx="1005840" cy="4572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BREAKEVEN</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$3.2M ARR</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p:txBody>
      </p:sp>
      <p:sp>
        <p:nvSpPr>
          <p:cNvPr id="32" name="Shape 30"/>
          <p:cNvSpPr/>
          <p:nvPr/>
        </p:nvSpPr>
        <p:spPr>
          <a:xfrm>
            <a:off x="8156448" y="2231136"/>
            <a:ext cx="146304" cy="146304"/>
          </a:xfrm>
          <a:prstGeom prst="ellipse">
            <a:avLst/>
          </a:prstGeom>
          <a:solidFill>
            <a:srgbClr val="00D4AA"/>
          </a:solidFill>
          <a:ln/>
        </p:spPr>
        <p:txBody>
          <a:bodyPr/>
          <a:lstStyle/>
          <a:p>
            <a:endParaRPr/>
          </a:p>
        </p:txBody>
      </p:sp>
      <p:sp>
        <p:nvSpPr>
          <p:cNvPr id="33" name="Shape 31"/>
          <p:cNvSpPr/>
          <p:nvPr/>
        </p:nvSpPr>
        <p:spPr>
          <a:xfrm>
            <a:off x="8229600" y="2377440"/>
            <a:ext cx="0" cy="365760"/>
          </a:xfrm>
          <a:prstGeom prst="line">
            <a:avLst/>
          </a:prstGeom>
          <a:noFill/>
          <a:ln w="6350">
            <a:solidFill>
              <a:srgbClr val="8B95A5"/>
            </a:solidFill>
            <a:prstDash val="dash"/>
          </a:ln>
        </p:spPr>
        <p:txBody>
          <a:bodyPr/>
          <a:lstStyle/>
          <a:p>
            <a:endParaRPr/>
          </a:p>
        </p:txBody>
      </p:sp>
      <p:sp>
        <p:nvSpPr>
          <p:cNvPr id="34" name="Text 32"/>
          <p:cNvSpPr/>
          <p:nvPr/>
        </p:nvSpPr>
        <p:spPr>
          <a:xfrm>
            <a:off x="7863840" y="2743200"/>
            <a:ext cx="731520" cy="2286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D4AA"/>
                </a:solidFill>
                <a:effectLst/>
                <a:uLnTx/>
                <a:uFillTx/>
                <a:latin typeface="DM Sans"/>
                <a:ea typeface="Calibri"/>
                <a:cs typeface="Calibri"/>
              </a:rPr>
              <a:t>M36</a:t>
            </a:r>
            <a:endParaRPr kumimoji="0" lang="en-US" sz="1000" b="0" i="0" u="none" strike="noStrike" kern="1200" cap="none" spc="0" normalizeH="0" baseline="0" noProof="0">
              <a:ln>
                <a:noFill/>
              </a:ln>
              <a:solidFill>
                <a:prstClr val="black"/>
              </a:solidFill>
              <a:effectLst/>
              <a:uLnTx/>
              <a:uFillTx/>
              <a:latin typeface="Calibri"/>
              <a:ea typeface="Calibri"/>
              <a:cs typeface="Calibri"/>
            </a:endParaRPr>
          </a:p>
        </p:txBody>
      </p:sp>
      <p:sp>
        <p:nvSpPr>
          <p:cNvPr id="35" name="Text 33"/>
          <p:cNvSpPr/>
          <p:nvPr/>
        </p:nvSpPr>
        <p:spPr>
          <a:xfrm>
            <a:off x="7726680" y="2971800"/>
            <a:ext cx="1005840" cy="45720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70 Customers</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A0AEC0"/>
                </a:solidFill>
                <a:effectLst/>
                <a:uLnTx/>
                <a:uFillTx/>
                <a:latin typeface="DM Sans"/>
                <a:ea typeface="Calibri"/>
                <a:cs typeface="Calibri"/>
              </a:rPr>
              <a:t>$5.4M ARR</a:t>
            </a:r>
            <a:endParaRPr kumimoji="0" lang="en-US" sz="850" b="0" i="0" u="none" strike="noStrike" kern="1200" cap="none" spc="0" normalizeH="0" baseline="0" noProof="0">
              <a:ln>
                <a:noFill/>
              </a:ln>
              <a:solidFill>
                <a:prstClr val="black"/>
              </a:solidFill>
              <a:effectLst/>
              <a:uLnTx/>
              <a:uFillTx/>
              <a:latin typeface="Calibri"/>
              <a:ea typeface="Calibri"/>
              <a:cs typeface="Calibri"/>
            </a:endParaRPr>
          </a:p>
        </p:txBody>
      </p:sp>
      <p:sp>
        <p:nvSpPr>
          <p:cNvPr id="36" name="Shape 34"/>
          <p:cNvSpPr/>
          <p:nvPr/>
        </p:nvSpPr>
        <p:spPr>
          <a:xfrm>
            <a:off x="457200" y="3749040"/>
            <a:ext cx="8229600" cy="1005840"/>
          </a:xfrm>
          <a:prstGeom prst="rect">
            <a:avLst/>
          </a:prstGeom>
          <a:solidFill>
            <a:srgbClr val="131B2E"/>
          </a:solidFill>
          <a:ln/>
        </p:spPr>
        <p:txBody>
          <a:bodyPr/>
          <a:lstStyle/>
          <a:p>
            <a:endParaRPr/>
          </a:p>
        </p:txBody>
      </p:sp>
      <p:sp>
        <p:nvSpPr>
          <p:cNvPr id="37" name="Text 35"/>
          <p:cNvSpPr/>
          <p:nvPr/>
        </p:nvSpPr>
        <p:spPr>
          <a:xfrm>
            <a:off x="640080" y="3794760"/>
            <a:ext cx="2743200" cy="2743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200" normalizeH="0" baseline="0" noProof="0">
                <a:ln>
                  <a:noFill/>
                </a:ln>
                <a:solidFill>
                  <a:srgbClr val="00D4AA"/>
                </a:solidFill>
                <a:effectLst/>
                <a:uLnTx/>
                <a:uFillTx/>
                <a:latin typeface="DM Sans"/>
                <a:ea typeface="Calibri"/>
                <a:cs typeface="Calibri"/>
              </a:rPr>
              <a:t>PRE-RAISE PROGRESS</a:t>
            </a:r>
            <a:endParaRPr kumimoji="0" lang="en-US" sz="900" b="0" i="0" u="none" strike="noStrike" kern="1200" cap="none" spc="0" normalizeH="0" baseline="0" noProof="0">
              <a:ln>
                <a:noFill/>
              </a:ln>
              <a:solidFill>
                <a:prstClr val="black"/>
              </a:solidFill>
              <a:effectLst/>
              <a:uLnTx/>
              <a:uFillTx/>
              <a:latin typeface="Calibri"/>
              <a:ea typeface="Calibri"/>
              <a:cs typeface="Calibri"/>
            </a:endParaRPr>
          </a:p>
        </p:txBody>
      </p:sp>
      <p:sp>
        <p:nvSpPr>
          <p:cNvPr id="38" name="Text 36"/>
          <p:cNvSpPr/>
          <p:nvPr/>
        </p:nvSpPr>
        <p:spPr>
          <a:xfrm>
            <a:off x="640080" y="4069080"/>
            <a:ext cx="7863840" cy="6400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a:ln>
                  <a:noFill/>
                </a:ln>
                <a:solidFill>
                  <a:srgbClr val="A0AEC0"/>
                </a:solidFill>
                <a:effectLst/>
                <a:uLnTx/>
                <a:uFillTx/>
                <a:latin typeface="DM Sans"/>
                <a:ea typeface="Calibri"/>
                <a:cs typeface="Calibri"/>
              </a:rPr>
              <a:t>✓  Financial model complete — 12-tab, bottom-up, VC-ready</a:t>
            </a:r>
            <a:endParaRPr kumimoji="0" lang="en-US" sz="95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a:ln>
                  <a:noFill/>
                </a:ln>
                <a:solidFill>
                  <a:srgbClr val="A0AEC0"/>
                </a:solidFill>
                <a:effectLst/>
                <a:uLnTx/>
                <a:uFillTx/>
                <a:latin typeface="DM Sans"/>
                <a:ea typeface="Calibri"/>
                <a:cs typeface="Calibri"/>
              </a:rPr>
              <a:t>✓  Architecture designed — multi-tenant, GCP, Cloudflare edge-first</a:t>
            </a:r>
            <a:endParaRPr kumimoji="0" lang="en-US" sz="95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a:ln>
                  <a:noFill/>
                </a:ln>
                <a:solidFill>
                  <a:srgbClr val="A0AEC0"/>
                </a:solidFill>
                <a:effectLst/>
                <a:uLnTx/>
                <a:uFillTx/>
                <a:latin typeface="DM Sans"/>
                <a:ea typeface="Calibri"/>
                <a:cs typeface="Calibri"/>
              </a:rPr>
              <a:t>✓  GTM research complete — ICP mapped, conference calendar set, buyer persona validated</a:t>
            </a:r>
            <a:endParaRPr kumimoji="0" lang="en-US" sz="95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a:ln>
                  <a:noFill/>
                </a:ln>
                <a:solidFill>
                  <a:srgbClr val="A0AEC0"/>
                </a:solidFill>
                <a:effectLst/>
                <a:uLnTx/>
                <a:uFillTx/>
                <a:latin typeface="DM Sans"/>
                <a:ea typeface="Calibri"/>
                <a:cs typeface="Calibri"/>
              </a:rPr>
              <a:t>✓  Customer discovery — ICP independently validated by hedge fund managing partner</a:t>
            </a:r>
            <a:endParaRPr kumimoji="0" lang="en-US" sz="950" b="0" i="0" u="none" strike="noStrike" kern="1200" cap="none" spc="0" normalizeH="0" baseline="0" noProof="0">
              <a:ln>
                <a:noFill/>
              </a:ln>
              <a:solidFill>
                <a:prstClr val="black"/>
              </a:solidFill>
              <a:effectLst/>
              <a:uLnTx/>
              <a:uFillTx/>
              <a:latin typeface="Calibri"/>
              <a:ea typeface="Calibri"/>
              <a:cs typeface="Calibri"/>
            </a:endParaRPr>
          </a:p>
        </p:txBody>
      </p:sp>
      <p:sp>
        <p:nvSpPr>
          <p:cNvPr id="211" name="FootnoteBar11"/>
          <p:cNvSpPr>
            <a:spLocks noGrp="1"/>
          </p:cNvSpPr>
          <p:nvPr/>
        </p:nvSpPr>
        <p:spPr>
          <a:xfrm>
            <a:off x="342900" y="4775200"/>
            <a:ext cx="8534400" cy="342900"/>
          </a:xfrm>
          <a:prstGeom prst="rect">
            <a:avLst/>
          </a:prstGeom>
          <a:noFill/>
          <a:ln>
            <a:noFill/>
          </a:ln>
        </p:spPr>
        <p:txBody>
          <a:bodyPr wrap="square" lIns="0" tIns="0" rIns="0" bIns="0"/>
          <a:lstStyle/>
          <a:p>
            <a:pPr>
              <a:lnSpc>
                <a:spcPts val="900"/>
              </a:lnSpc>
            </a:pPr>
            <a:r>
              <a:rPr lang="en-US" sz="700" dirty="0">
                <a:solidFill>
                  <a:srgbClr val="888888"/>
                </a:solidFill>
                <a:latin typeface="DM Sans"/>
              </a:rPr>
              <a:t>¹² Deadpoint Financial Model — 12-tab, bottom-up, 36-month monthly granularity.</a:t>
            </a:r>
          </a:p>
        </p:txBody>
      </p:sp>
      <p:sp>
        <p:nvSpPr>
          <p:cNvPr id="212" name="TextBox 211"/>
          <p:cNvSpPr txBox="1"/>
          <p:nvPr/>
        </p:nvSpPr>
        <p:spPr>
          <a:xfrm>
            <a:off x="8595360" y="4686300"/>
            <a:ext cx="457200" cy="228600"/>
          </a:xfrm>
          <a:prstGeom prst="rect">
            <a:avLst/>
          </a:prstGeom>
          <a:noFill/>
        </p:spPr>
        <p:txBody>
          <a:bodyPr wrap="none">
            <a:spAutoFit/>
          </a:bodyPr>
          <a:lstStyle/>
          <a:p>
            <a:pPr algn="r">
              <a:defRPr sz="800">
                <a:solidFill>
                  <a:srgbClr val="666E82"/>
                </a:solidFill>
              </a:defRPr>
            </a:pPr>
            <a:r>
              <a:rPr lang="en-US"/>
              <a:t>12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B1120"/>
        </a:solidFill>
        <a:effectLst/>
      </p:bgPr>
    </p:bg>
    <p:spTree>
      <p:nvGrpSpPr>
        <p:cNvPr id="1" name=""/>
        <p:cNvGrpSpPr/>
        <p:nvPr/>
      </p:nvGrpSpPr>
      <p:grpSpPr>
        <a:xfrm>
          <a:off x="0" y="0"/>
          <a:ext cx="0" cy="0"/>
          <a:chOff x="0" y="0"/>
          <a:chExt cx="0" cy="0"/>
        </a:xfrm>
      </p:grpSpPr>
      <p:sp>
        <p:nvSpPr>
          <p:cNvPr id="2" name="Text 0"/>
          <p:cNvSpPr/>
          <p:nvPr/>
        </p:nvSpPr>
        <p:spPr>
          <a:xfrm>
            <a:off x="457200" y="320040"/>
            <a:ext cx="8229600" cy="502920"/>
          </a:xfrm>
          <a:prstGeom prst="rect">
            <a:avLst/>
          </a:prstGeom>
          <a:noFill/>
          <a:ln/>
        </p:spPr>
        <p:txBody>
          <a:bodyPr wrap="square" lIns="0" tIns="0" rIns="0" bIns="0" rtlCol="0" anchor="ctr"/>
          <a:lstStyle/>
          <a:p>
            <a:pPr marL="0" indent="0">
              <a:buNone/>
            </a:pPr>
            <a:r>
              <a:rPr lang="en-US" sz="1800" b="1">
                <a:solidFill>
                  <a:srgbClr val="FFFFFF"/>
                </a:solidFill>
                <a:latin typeface="DM Sans"/>
                <a:ea typeface="Calibri"/>
                <a:cs typeface="Calibri"/>
              </a:rPr>
              <a:t>Breakeven at Month 30, $5.4M ARR at Month 36</a:t>
            </a:r>
            <a:endParaRPr lang="en-US" sz="1800">
              <a:latin typeface="Calibri"/>
              <a:ea typeface="Calibri"/>
              <a:cs typeface="Calibri"/>
            </a:endParaRPr>
          </a:p>
        </p:txBody>
      </p:sp>
      <p:graphicFrame>
        <p:nvGraphicFramePr>
          <p:cNvPr id="3" name="Chart 0"/>
          <p:cNvGraphicFramePr/>
          <p:nvPr>
            <p:extLst>
              <p:ext uri="{D42A27DB-BD31-4B8C-83A1-F6EECF244321}">
                <p14:modId xmlns:p14="http://schemas.microsoft.com/office/powerpoint/2010/main" val="129673245"/>
              </p:ext>
            </p:extLst>
          </p:nvPr>
        </p:nvGraphicFramePr>
        <p:xfrm>
          <a:off x="457200" y="914400"/>
          <a:ext cx="4940300" cy="29535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1"/>
          <p:cNvSpPr/>
          <p:nvPr/>
        </p:nvSpPr>
        <p:spPr>
          <a:xfrm>
            <a:off x="5486400" y="914400"/>
            <a:ext cx="2743200" cy="274320"/>
          </a:xfrm>
          <a:prstGeom prst="rect">
            <a:avLst/>
          </a:prstGeom>
          <a:noFill/>
          <a:ln/>
        </p:spPr>
        <p:txBody>
          <a:bodyPr wrap="square" lIns="0" tIns="0" rIns="0" bIns="0" rtlCol="0" anchor="ctr"/>
          <a:lstStyle/>
          <a:p>
            <a:pPr marL="0" indent="0">
              <a:buNone/>
            </a:pPr>
            <a:r>
              <a:rPr lang="en-US" sz="900" b="1" kern="0" spc="300">
                <a:solidFill>
                  <a:srgbClr val="00D4AA"/>
                </a:solidFill>
                <a:latin typeface="DM Sans"/>
                <a:ea typeface="Calibri"/>
                <a:cs typeface="Calibri"/>
              </a:rPr>
              <a:t>KEY FINANCIALS</a:t>
            </a:r>
            <a:endParaRPr lang="en-US" sz="900">
              <a:latin typeface="Calibri"/>
              <a:ea typeface="Calibri"/>
              <a:cs typeface="Calibri"/>
            </a:endParaRPr>
          </a:p>
        </p:txBody>
      </p:sp>
      <p:sp>
        <p:nvSpPr>
          <p:cNvPr id="5" name="Shape 2"/>
          <p:cNvSpPr/>
          <p:nvPr/>
        </p:nvSpPr>
        <p:spPr>
          <a:xfrm>
            <a:off x="5486400" y="1234440"/>
            <a:ext cx="3108960" cy="329184"/>
          </a:xfrm>
          <a:prstGeom prst="rect">
            <a:avLst/>
          </a:prstGeom>
          <a:solidFill>
            <a:srgbClr val="131B2E"/>
          </a:solidFill>
          <a:ln/>
        </p:spPr>
        <p:txBody>
          <a:bodyPr/>
          <a:lstStyle/>
          <a:p>
            <a:endParaRPr/>
          </a:p>
        </p:txBody>
      </p:sp>
      <p:sp>
        <p:nvSpPr>
          <p:cNvPr id="6" name="Text 3"/>
          <p:cNvSpPr/>
          <p:nvPr/>
        </p:nvSpPr>
        <p:spPr>
          <a:xfrm>
            <a:off x="5623560" y="1234440"/>
            <a:ext cx="1097280" cy="329184"/>
          </a:xfrm>
          <a:prstGeom prst="rect">
            <a:avLst/>
          </a:prstGeom>
          <a:noFill/>
          <a:ln/>
        </p:spPr>
        <p:txBody>
          <a:bodyPr wrap="square" lIns="0" tIns="0" rIns="0" bIns="0" rtlCol="0" anchor="ctr"/>
          <a:lstStyle/>
          <a:p>
            <a:pPr marL="0" indent="0">
              <a:buNone/>
            </a:pPr>
            <a:r>
              <a:rPr lang="en-US" sz="1300" b="1">
                <a:solidFill>
                  <a:srgbClr val="00D4AA"/>
                </a:solidFill>
                <a:latin typeface="DM Sans"/>
                <a:ea typeface="Calibri"/>
                <a:cs typeface="Calibri"/>
              </a:rPr>
              <a:t>$6.78M¹²</a:t>
            </a:r>
            <a:endParaRPr lang="en-US" sz="1300">
              <a:latin typeface="Calibri"/>
              <a:ea typeface="Calibri"/>
              <a:cs typeface="Calibri"/>
            </a:endParaRPr>
          </a:p>
        </p:txBody>
      </p:sp>
      <p:sp>
        <p:nvSpPr>
          <p:cNvPr id="7" name="Text 4"/>
          <p:cNvSpPr/>
          <p:nvPr/>
        </p:nvSpPr>
        <p:spPr>
          <a:xfrm>
            <a:off x="6766560" y="1234440"/>
            <a:ext cx="1828800" cy="329184"/>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36-Mo Total OpEx</a:t>
            </a:r>
            <a:endParaRPr lang="en-US" sz="950">
              <a:latin typeface="Calibri"/>
              <a:ea typeface="Calibri"/>
              <a:cs typeface="Calibri"/>
            </a:endParaRPr>
          </a:p>
        </p:txBody>
      </p:sp>
      <p:sp>
        <p:nvSpPr>
          <p:cNvPr id="8" name="Shape 5"/>
          <p:cNvSpPr/>
          <p:nvPr/>
        </p:nvSpPr>
        <p:spPr>
          <a:xfrm>
            <a:off x="5486400" y="1618488"/>
            <a:ext cx="3108960" cy="329184"/>
          </a:xfrm>
          <a:prstGeom prst="rect">
            <a:avLst/>
          </a:prstGeom>
          <a:solidFill>
            <a:srgbClr val="0B1120"/>
          </a:solidFill>
          <a:ln/>
        </p:spPr>
        <p:txBody>
          <a:bodyPr/>
          <a:lstStyle/>
          <a:p>
            <a:endParaRPr/>
          </a:p>
        </p:txBody>
      </p:sp>
      <p:sp>
        <p:nvSpPr>
          <p:cNvPr id="9" name="Text 6"/>
          <p:cNvSpPr/>
          <p:nvPr/>
        </p:nvSpPr>
        <p:spPr>
          <a:xfrm>
            <a:off x="5623560" y="1618488"/>
            <a:ext cx="1097280" cy="329184"/>
          </a:xfrm>
          <a:prstGeom prst="rect">
            <a:avLst/>
          </a:prstGeom>
          <a:noFill/>
          <a:ln/>
        </p:spPr>
        <p:txBody>
          <a:bodyPr wrap="square" lIns="0" tIns="0" rIns="0" bIns="0" rtlCol="0" anchor="ctr"/>
          <a:lstStyle/>
          <a:p>
            <a:pPr marL="0" indent="0">
              <a:buNone/>
            </a:pPr>
            <a:r>
              <a:rPr lang="en-US" sz="1300" b="1">
                <a:solidFill>
                  <a:srgbClr val="00D4AA"/>
                </a:solidFill>
                <a:latin typeface="DM Sans"/>
                <a:ea typeface="Calibri"/>
                <a:cs typeface="Calibri"/>
              </a:rPr>
              <a:t>$4.1M¹²</a:t>
            </a:r>
            <a:endParaRPr lang="en-US" sz="1300">
              <a:latin typeface="Calibri"/>
              <a:ea typeface="Calibri"/>
              <a:cs typeface="Calibri"/>
            </a:endParaRPr>
          </a:p>
        </p:txBody>
      </p:sp>
      <p:sp>
        <p:nvSpPr>
          <p:cNvPr id="10" name="Text 7"/>
          <p:cNvSpPr/>
          <p:nvPr/>
        </p:nvSpPr>
        <p:spPr>
          <a:xfrm>
            <a:off x="6766560" y="1618488"/>
            <a:ext cx="1828800" cy="329184"/>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36-Mo Cumulative Revenue</a:t>
            </a:r>
            <a:endParaRPr lang="en-US" sz="950">
              <a:latin typeface="Calibri"/>
              <a:ea typeface="Calibri"/>
              <a:cs typeface="Calibri"/>
            </a:endParaRPr>
          </a:p>
        </p:txBody>
      </p:sp>
      <p:sp>
        <p:nvSpPr>
          <p:cNvPr id="11" name="Shape 8"/>
          <p:cNvSpPr/>
          <p:nvPr/>
        </p:nvSpPr>
        <p:spPr>
          <a:xfrm>
            <a:off x="5486400" y="2002536"/>
            <a:ext cx="3108960" cy="329184"/>
          </a:xfrm>
          <a:prstGeom prst="rect">
            <a:avLst/>
          </a:prstGeom>
          <a:solidFill>
            <a:srgbClr val="131B2E"/>
          </a:solidFill>
          <a:ln/>
        </p:spPr>
        <p:txBody>
          <a:bodyPr/>
          <a:lstStyle/>
          <a:p>
            <a:endParaRPr/>
          </a:p>
        </p:txBody>
      </p:sp>
      <p:sp>
        <p:nvSpPr>
          <p:cNvPr id="12" name="Text 9"/>
          <p:cNvSpPr/>
          <p:nvPr/>
        </p:nvSpPr>
        <p:spPr>
          <a:xfrm>
            <a:off x="5623560" y="2002536"/>
            <a:ext cx="1097280" cy="329184"/>
          </a:xfrm>
          <a:prstGeom prst="rect">
            <a:avLst/>
          </a:prstGeom>
          <a:noFill/>
          <a:ln/>
        </p:spPr>
        <p:txBody>
          <a:bodyPr wrap="square" lIns="0" tIns="0" rIns="0" bIns="0" rtlCol="0" anchor="ctr"/>
          <a:lstStyle/>
          <a:p>
            <a:pPr marL="0" indent="0">
              <a:buNone/>
            </a:pPr>
            <a:r>
              <a:rPr lang="en-US" sz="1300" b="1">
                <a:solidFill>
                  <a:srgbClr val="00D4AA"/>
                </a:solidFill>
                <a:latin typeface="DM Sans"/>
                <a:ea typeface="Calibri"/>
                <a:cs typeface="Calibri"/>
              </a:rPr>
              <a:t>M30</a:t>
            </a:r>
            <a:endParaRPr lang="en-US" sz="1300">
              <a:latin typeface="Calibri"/>
              <a:ea typeface="Calibri"/>
              <a:cs typeface="Calibri"/>
            </a:endParaRPr>
          </a:p>
        </p:txBody>
      </p:sp>
      <p:sp>
        <p:nvSpPr>
          <p:cNvPr id="13" name="Text 10"/>
          <p:cNvSpPr/>
          <p:nvPr/>
        </p:nvSpPr>
        <p:spPr>
          <a:xfrm>
            <a:off x="6766560" y="2002536"/>
            <a:ext cx="1828800" cy="329184"/>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Breakeven Month</a:t>
            </a:r>
            <a:endParaRPr lang="en-US" sz="950">
              <a:latin typeface="Calibri"/>
              <a:ea typeface="Calibri"/>
              <a:cs typeface="Calibri"/>
            </a:endParaRPr>
          </a:p>
        </p:txBody>
      </p:sp>
      <p:sp>
        <p:nvSpPr>
          <p:cNvPr id="14" name="Shape 11"/>
          <p:cNvSpPr/>
          <p:nvPr/>
        </p:nvSpPr>
        <p:spPr>
          <a:xfrm>
            <a:off x="5486400" y="2386584"/>
            <a:ext cx="3108960" cy="329184"/>
          </a:xfrm>
          <a:prstGeom prst="rect">
            <a:avLst/>
          </a:prstGeom>
          <a:solidFill>
            <a:srgbClr val="0B1120"/>
          </a:solidFill>
          <a:ln/>
        </p:spPr>
        <p:txBody>
          <a:bodyPr/>
          <a:lstStyle/>
          <a:p>
            <a:endParaRPr/>
          </a:p>
        </p:txBody>
      </p:sp>
      <p:sp>
        <p:nvSpPr>
          <p:cNvPr id="15" name="Text 12"/>
          <p:cNvSpPr/>
          <p:nvPr/>
        </p:nvSpPr>
        <p:spPr>
          <a:xfrm>
            <a:off x="5623560" y="2386584"/>
            <a:ext cx="1097280" cy="329184"/>
          </a:xfrm>
          <a:prstGeom prst="rect">
            <a:avLst/>
          </a:prstGeom>
          <a:noFill/>
          <a:ln/>
        </p:spPr>
        <p:txBody>
          <a:bodyPr wrap="square" lIns="0" tIns="0" rIns="0" bIns="0" rtlCol="0" anchor="ctr"/>
          <a:lstStyle/>
          <a:p>
            <a:pPr marL="0" indent="0">
              <a:buNone/>
            </a:pPr>
            <a:r>
              <a:rPr lang="en-US" sz="1300" b="1">
                <a:solidFill>
                  <a:srgbClr val="00D4AA"/>
                </a:solidFill>
                <a:latin typeface="DM Sans"/>
                <a:ea typeface="Calibri"/>
                <a:cs typeface="Calibri"/>
              </a:rPr>
              <a:t>$1.8M</a:t>
            </a:r>
            <a:endParaRPr lang="en-US" sz="1300">
              <a:latin typeface="Calibri"/>
              <a:ea typeface="Calibri"/>
              <a:cs typeface="Calibri"/>
            </a:endParaRPr>
          </a:p>
        </p:txBody>
      </p:sp>
      <p:sp>
        <p:nvSpPr>
          <p:cNvPr id="16" name="Text 13"/>
          <p:cNvSpPr/>
          <p:nvPr/>
        </p:nvSpPr>
        <p:spPr>
          <a:xfrm>
            <a:off x="6766560" y="2386584"/>
            <a:ext cx="1828800" cy="329184"/>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M36 Cash Balance</a:t>
            </a:r>
            <a:endParaRPr lang="en-US" sz="950">
              <a:latin typeface="Calibri"/>
              <a:ea typeface="Calibri"/>
              <a:cs typeface="Calibri"/>
            </a:endParaRPr>
          </a:p>
        </p:txBody>
      </p:sp>
      <p:sp>
        <p:nvSpPr>
          <p:cNvPr id="17" name="Shape 14"/>
          <p:cNvSpPr/>
          <p:nvPr/>
        </p:nvSpPr>
        <p:spPr>
          <a:xfrm>
            <a:off x="5486400" y="2770632"/>
            <a:ext cx="3108960" cy="329184"/>
          </a:xfrm>
          <a:prstGeom prst="rect">
            <a:avLst/>
          </a:prstGeom>
          <a:solidFill>
            <a:srgbClr val="131B2E"/>
          </a:solidFill>
          <a:ln/>
        </p:spPr>
        <p:txBody>
          <a:bodyPr/>
          <a:lstStyle/>
          <a:p>
            <a:endParaRPr/>
          </a:p>
        </p:txBody>
      </p:sp>
      <p:sp>
        <p:nvSpPr>
          <p:cNvPr id="18" name="Text 15"/>
          <p:cNvSpPr/>
          <p:nvPr/>
        </p:nvSpPr>
        <p:spPr>
          <a:xfrm>
            <a:off x="5623560" y="2770632"/>
            <a:ext cx="1097280" cy="329184"/>
          </a:xfrm>
          <a:prstGeom prst="rect">
            <a:avLst/>
          </a:prstGeom>
          <a:noFill/>
          <a:ln/>
        </p:spPr>
        <p:txBody>
          <a:bodyPr wrap="square" lIns="0" tIns="0" rIns="0" bIns="0" rtlCol="0" anchor="ctr"/>
          <a:lstStyle/>
          <a:p>
            <a:pPr marL="0" indent="0">
              <a:buNone/>
            </a:pPr>
            <a:r>
              <a:rPr lang="en-US" sz="1300" b="1">
                <a:solidFill>
                  <a:srgbClr val="00D4AA"/>
                </a:solidFill>
                <a:latin typeface="DM Sans"/>
                <a:ea typeface="Calibri"/>
                <a:cs typeface="Calibri"/>
              </a:rPr>
              <a:t>13.4×¹²</a:t>
            </a:r>
            <a:endParaRPr lang="en-US" sz="1300">
              <a:latin typeface="Calibri"/>
              <a:ea typeface="Calibri"/>
              <a:cs typeface="Calibri"/>
            </a:endParaRPr>
          </a:p>
        </p:txBody>
      </p:sp>
      <p:sp>
        <p:nvSpPr>
          <p:cNvPr id="19" name="Text 16"/>
          <p:cNvSpPr/>
          <p:nvPr/>
        </p:nvSpPr>
        <p:spPr>
          <a:xfrm>
            <a:off x="6766560" y="2770632"/>
            <a:ext cx="1828800" cy="329184"/>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LTV:CAC (Year 1)</a:t>
            </a:r>
            <a:endParaRPr lang="en-US" sz="950">
              <a:latin typeface="Calibri"/>
              <a:ea typeface="Calibri"/>
              <a:cs typeface="Calibri"/>
            </a:endParaRPr>
          </a:p>
        </p:txBody>
      </p:sp>
      <p:sp>
        <p:nvSpPr>
          <p:cNvPr id="20" name="Shape 17"/>
          <p:cNvSpPr/>
          <p:nvPr/>
        </p:nvSpPr>
        <p:spPr>
          <a:xfrm>
            <a:off x="5486400" y="3154680"/>
            <a:ext cx="3108960" cy="329184"/>
          </a:xfrm>
          <a:prstGeom prst="rect">
            <a:avLst/>
          </a:prstGeom>
          <a:solidFill>
            <a:srgbClr val="0B1120"/>
          </a:solidFill>
          <a:ln/>
        </p:spPr>
        <p:txBody>
          <a:bodyPr/>
          <a:lstStyle/>
          <a:p>
            <a:endParaRPr/>
          </a:p>
        </p:txBody>
      </p:sp>
      <p:sp>
        <p:nvSpPr>
          <p:cNvPr id="21" name="Text 18"/>
          <p:cNvSpPr/>
          <p:nvPr/>
        </p:nvSpPr>
        <p:spPr>
          <a:xfrm>
            <a:off x="5623560" y="3154680"/>
            <a:ext cx="1097280" cy="329184"/>
          </a:xfrm>
          <a:prstGeom prst="rect">
            <a:avLst/>
          </a:prstGeom>
          <a:noFill/>
          <a:ln/>
        </p:spPr>
        <p:txBody>
          <a:bodyPr wrap="square" lIns="0" tIns="0" rIns="0" bIns="0" rtlCol="0" anchor="ctr"/>
          <a:lstStyle/>
          <a:p>
            <a:pPr marL="0" indent="0">
              <a:buNone/>
            </a:pPr>
            <a:r>
              <a:rPr lang="en-US" sz="1300" b="1">
                <a:solidFill>
                  <a:srgbClr val="00D4AA"/>
                </a:solidFill>
                <a:latin typeface="DM Sans"/>
                <a:ea typeface="Calibri"/>
                <a:cs typeface="Calibri"/>
              </a:rPr>
              <a:t>9.0 mo¹²</a:t>
            </a:r>
            <a:endParaRPr lang="en-US" sz="1300">
              <a:latin typeface="Calibri"/>
              <a:ea typeface="Calibri"/>
              <a:cs typeface="Calibri"/>
            </a:endParaRPr>
          </a:p>
        </p:txBody>
      </p:sp>
      <p:sp>
        <p:nvSpPr>
          <p:cNvPr id="22" name="Text 19"/>
          <p:cNvSpPr/>
          <p:nvPr/>
        </p:nvSpPr>
        <p:spPr>
          <a:xfrm>
            <a:off x="6766560" y="3154680"/>
            <a:ext cx="1828800" cy="329184"/>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CAC Payback</a:t>
            </a:r>
            <a:endParaRPr lang="en-US" sz="950">
              <a:latin typeface="Calibri"/>
              <a:ea typeface="Calibri"/>
              <a:cs typeface="Calibri"/>
            </a:endParaRPr>
          </a:p>
        </p:txBody>
      </p:sp>
      <p:sp>
        <p:nvSpPr>
          <p:cNvPr id="23" name="Shape 20"/>
          <p:cNvSpPr/>
          <p:nvPr/>
        </p:nvSpPr>
        <p:spPr>
          <a:xfrm>
            <a:off x="5486400" y="3538728"/>
            <a:ext cx="3108960" cy="329184"/>
          </a:xfrm>
          <a:prstGeom prst="rect">
            <a:avLst/>
          </a:prstGeom>
          <a:solidFill>
            <a:srgbClr val="131B2E"/>
          </a:solidFill>
          <a:ln/>
        </p:spPr>
        <p:txBody>
          <a:bodyPr/>
          <a:lstStyle/>
          <a:p>
            <a:endParaRPr/>
          </a:p>
        </p:txBody>
      </p:sp>
      <p:sp>
        <p:nvSpPr>
          <p:cNvPr id="24" name="Text 21"/>
          <p:cNvSpPr/>
          <p:nvPr/>
        </p:nvSpPr>
        <p:spPr>
          <a:xfrm>
            <a:off x="5623560" y="3538728"/>
            <a:ext cx="1097280" cy="329184"/>
          </a:xfrm>
          <a:prstGeom prst="rect">
            <a:avLst/>
          </a:prstGeom>
          <a:noFill/>
          <a:ln/>
        </p:spPr>
        <p:txBody>
          <a:bodyPr wrap="square" lIns="0" tIns="0" rIns="0" bIns="0" rtlCol="0" anchor="ctr"/>
          <a:lstStyle/>
          <a:p>
            <a:pPr marL="0" indent="0">
              <a:buNone/>
            </a:pPr>
            <a:r>
              <a:rPr lang="en-US" sz="1300" b="1">
                <a:solidFill>
                  <a:srgbClr val="00D4AA"/>
                </a:solidFill>
                <a:latin typeface="DM Sans"/>
                <a:ea typeface="Calibri"/>
                <a:cs typeface="Calibri"/>
              </a:rPr>
              <a:t>14</a:t>
            </a:r>
            <a:endParaRPr lang="en-US" sz="1300">
              <a:latin typeface="Calibri"/>
              <a:ea typeface="Calibri"/>
              <a:cs typeface="Calibri"/>
            </a:endParaRPr>
          </a:p>
        </p:txBody>
      </p:sp>
      <p:sp>
        <p:nvSpPr>
          <p:cNvPr id="25" name="Text 22"/>
          <p:cNvSpPr/>
          <p:nvPr/>
        </p:nvSpPr>
        <p:spPr>
          <a:xfrm>
            <a:off x="6766560" y="3538728"/>
            <a:ext cx="1828800" cy="329184"/>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Peak FTEs</a:t>
            </a:r>
            <a:endParaRPr lang="en-US" sz="950">
              <a:latin typeface="Calibri"/>
              <a:ea typeface="Calibri"/>
              <a:cs typeface="Calibri"/>
            </a:endParaRPr>
          </a:p>
        </p:txBody>
      </p:sp>
      <p:sp>
        <p:nvSpPr>
          <p:cNvPr id="26" name="Shape 23"/>
          <p:cNvSpPr/>
          <p:nvPr/>
        </p:nvSpPr>
        <p:spPr>
          <a:xfrm>
            <a:off x="457200" y="4114800"/>
            <a:ext cx="8138160" cy="594360"/>
          </a:xfrm>
          <a:prstGeom prst="rect">
            <a:avLst/>
          </a:prstGeom>
          <a:solidFill>
            <a:srgbClr val="131B2E"/>
          </a:solidFill>
          <a:ln/>
        </p:spPr>
        <p:txBody>
          <a:bodyPr/>
          <a:lstStyle/>
          <a:p>
            <a:endParaRPr/>
          </a:p>
        </p:txBody>
      </p:sp>
      <p:sp>
        <p:nvSpPr>
          <p:cNvPr id="27" name="Text 24"/>
          <p:cNvSpPr/>
          <p:nvPr/>
        </p:nvSpPr>
        <p:spPr>
          <a:xfrm>
            <a:off x="640080" y="4114800"/>
            <a:ext cx="7768244" cy="594360"/>
          </a:xfrm>
          <a:prstGeom prst="rect">
            <a:avLst/>
          </a:prstGeom>
          <a:noFill/>
          <a:ln/>
        </p:spPr>
        <p:txBody>
          <a:bodyPr wrap="square" lIns="0" tIns="0" rIns="0" bIns="0" rtlCol="0" anchor="ctr"/>
          <a:lstStyle/>
          <a:p>
            <a:pPr marL="0" indent="0">
              <a:buNone/>
            </a:pPr>
            <a:r>
              <a:rPr lang="en-US" sz="900" b="1" dirty="0">
                <a:solidFill>
                  <a:srgbClr val="00D4AA"/>
                </a:solidFill>
                <a:latin typeface="DM Sans"/>
                <a:ea typeface="Calibri"/>
                <a:cs typeface="Calibri"/>
              </a:rPr>
              <a:t>Benchmarks: </a:t>
            </a:r>
            <a:r>
              <a:rPr lang="en-US" sz="900" dirty="0" err="1">
                <a:solidFill>
                  <a:srgbClr val="8B95A5"/>
                </a:solidFill>
                <a:latin typeface="DM Sans"/>
                <a:ea typeface="Calibri"/>
                <a:cs typeface="Calibri"/>
              </a:rPr>
              <a:t>Enfusion</a:t>
            </a:r>
            <a:r>
              <a:rPr lang="en-US" sz="900" dirty="0">
                <a:solidFill>
                  <a:srgbClr val="8B95A5"/>
                </a:solidFill>
                <a:latin typeface="DM Sans"/>
                <a:ea typeface="Calibri"/>
                <a:cs typeface="Calibri"/>
              </a:rPr>
              <a:t> benchmark (scale): ~$15K rev/employee/</a:t>
            </a:r>
            <a:r>
              <a:rPr lang="en-US" sz="900" dirty="0" err="1">
                <a:solidFill>
                  <a:srgbClr val="8B95A5"/>
                </a:solidFill>
                <a:latin typeface="DM Sans"/>
                <a:ea typeface="Calibri"/>
                <a:cs typeface="Calibri"/>
              </a:rPr>
              <a:t>mo</a:t>
            </a:r>
            <a:r>
              <a:rPr lang="en-US" sz="900" dirty="0">
                <a:solidFill>
                  <a:srgbClr val="8B95A5"/>
                </a:solidFill>
                <a:latin typeface="DM Sans"/>
                <a:ea typeface="Calibri"/>
                <a:cs typeface="Calibri"/>
              </a:rPr>
              <a:t> · Deadpoint M36 projection: ~$28K  ·  KeyBanc median CAC payback: 20 months (ours: 9.0)  ·  VC threshold LTV:CAC: 3.0× (ours: 13.4×)</a:t>
            </a:r>
            <a:endParaRPr lang="en-US" sz="900" dirty="0">
              <a:latin typeface="Calibri"/>
              <a:ea typeface="Calibri"/>
              <a:cs typeface="Calibri"/>
            </a:endParaRPr>
          </a:p>
        </p:txBody>
      </p:sp>
      <p:sp>
        <p:nvSpPr>
          <p:cNvPr id="212" name="FootnoteBar12"/>
          <p:cNvSpPr>
            <a:spLocks noGrp="1"/>
          </p:cNvSpPr>
          <p:nvPr/>
        </p:nvSpPr>
        <p:spPr>
          <a:xfrm>
            <a:off x="342900" y="4775200"/>
            <a:ext cx="8534400" cy="342900"/>
          </a:xfrm>
          <a:prstGeom prst="rect">
            <a:avLst/>
          </a:prstGeom>
          <a:noFill/>
          <a:ln>
            <a:noFill/>
          </a:ln>
        </p:spPr>
        <p:txBody>
          <a:bodyPr wrap="square" lIns="0" tIns="0" rIns="0" bIns="0"/>
          <a:lstStyle/>
          <a:p>
            <a:r>
              <a:rPr lang="en-US" sz="700" dirty="0">
                <a:solidFill>
                  <a:srgbClr val="888888"/>
                </a:solidFill>
                <a:latin typeface="DM Sans"/>
                <a:hlinkClick r:id="rId4"/>
              </a:rPr>
              <a:t>⁸ </a:t>
            </a:r>
            <a:r>
              <a:rPr lang="en-US" sz="700" dirty="0" err="1">
                <a:solidFill>
                  <a:srgbClr val="888888"/>
                </a:solidFill>
                <a:latin typeface="DM Sans"/>
                <a:hlinkClick r:id="rId4"/>
              </a:rPr>
              <a:t>Enfusion</a:t>
            </a:r>
            <a:r>
              <a:rPr lang="en-US" sz="700" dirty="0">
                <a:solidFill>
                  <a:srgbClr val="888888"/>
                </a:solidFill>
                <a:latin typeface="DM Sans"/>
                <a:hlinkClick r:id="rId4"/>
              </a:rPr>
              <a:t> Inc. 10-K FY2024, SEC EDGAR. Acquired by Clearwater Analytics for ~$1.5B, 2025.</a:t>
            </a:r>
            <a:r>
              <a:rPr lang="en-US" sz="700" dirty="0">
                <a:solidFill>
                  <a:srgbClr val="888888"/>
                </a:solidFill>
                <a:latin typeface="DM Sans"/>
              </a:rPr>
              <a:t>  ·  </a:t>
            </a:r>
            <a:r>
              <a:rPr lang="en-US" sz="700" dirty="0">
                <a:solidFill>
                  <a:srgbClr val="888888"/>
                </a:solidFill>
                <a:latin typeface="DM Sans"/>
                <a:hlinkClick r:id="rId5"/>
              </a:rPr>
              <a:t>⁹ KeyBanc Capital Markets 2024 SaaS Survey.</a:t>
            </a:r>
            <a:r>
              <a:rPr lang="en-US" sz="700" dirty="0">
                <a:solidFill>
                  <a:srgbClr val="888888"/>
                </a:solidFill>
                <a:latin typeface="DM Sans"/>
              </a:rPr>
              <a:t>  ·  ¹² Deadpoint Financial Model — 12-tab, bottom-up, 36-month monthly granularity.</a:t>
            </a:r>
          </a:p>
        </p:txBody>
      </p:sp>
      <p:sp>
        <p:nvSpPr>
          <p:cNvPr id="213" name="TextBox 212"/>
          <p:cNvSpPr txBox="1"/>
          <p:nvPr/>
        </p:nvSpPr>
        <p:spPr>
          <a:xfrm>
            <a:off x="8595360" y="4686300"/>
            <a:ext cx="457200" cy="228600"/>
          </a:xfrm>
          <a:prstGeom prst="rect">
            <a:avLst/>
          </a:prstGeom>
          <a:noFill/>
        </p:spPr>
        <p:txBody>
          <a:bodyPr wrap="none">
            <a:spAutoFit/>
          </a:bodyPr>
          <a:lstStyle/>
          <a:p>
            <a:pPr algn="r">
              <a:defRPr sz="800">
                <a:solidFill>
                  <a:srgbClr val="666E82"/>
                </a:solidFill>
              </a:defRPr>
            </a:pPr>
            <a:r>
              <a:rPr lang="en-US"/>
              <a:t>13</a:t>
            </a:r>
            <a:endParaRPr/>
          </a:p>
        </p:txBody>
      </p:sp>
    </p:spTree>
    <p:extLst>
      <p:ext uri="{BB962C8B-B14F-4D97-AF65-F5344CB8AC3E}">
        <p14:creationId xmlns:p14="http://schemas.microsoft.com/office/powerpoint/2010/main" val="1072690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B1120"/>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548640"/>
          </a:xfrm>
          <a:prstGeom prst="rect">
            <a:avLst/>
          </a:prstGeom>
          <a:noFill/>
          <a:ln/>
        </p:spPr>
        <p:txBody>
          <a:bodyPr wrap="square" lIns="0" tIns="0" rIns="0" bIns="0" rtlCol="0" anchor="ctr"/>
          <a:lstStyle/>
          <a:p>
            <a:pPr marL="0" indent="0">
              <a:buNone/>
            </a:pPr>
            <a:r>
              <a:rPr lang="en-US" sz="1800" b="1">
                <a:solidFill>
                  <a:srgbClr val="FFFFFF"/>
                </a:solidFill>
                <a:latin typeface="DM Sans"/>
                <a:ea typeface="Calibri"/>
                <a:cs typeface="Calibri"/>
              </a:rPr>
              <a:t>Raising $4.5M — Breakeven at M30, $5.4M ARR at M36</a:t>
            </a:r>
            <a:endParaRPr lang="en-US" sz="1800">
              <a:latin typeface="Calibri"/>
              <a:ea typeface="Calibri"/>
              <a:cs typeface="Calibri"/>
            </a:endParaRPr>
          </a:p>
        </p:txBody>
      </p:sp>
      <p:sp>
        <p:nvSpPr>
          <p:cNvPr id="3" name="Shape 1"/>
          <p:cNvSpPr/>
          <p:nvPr/>
        </p:nvSpPr>
        <p:spPr>
          <a:xfrm>
            <a:off x="457200" y="1005840"/>
            <a:ext cx="3931920" cy="2468880"/>
          </a:xfrm>
          <a:prstGeom prst="rect">
            <a:avLst/>
          </a:prstGeom>
          <a:solidFill>
            <a:srgbClr val="131B2E"/>
          </a:solidFill>
          <a:ln/>
          <a:effectLst>
            <a:outerShdw blurRad="101600" dist="38100" dir="8100000" algn="bl" rotWithShape="0">
              <a:srgbClr val="000000">
                <a:alpha val="30000"/>
              </a:srgbClr>
            </a:outerShdw>
          </a:effectLst>
        </p:spPr>
        <p:txBody>
          <a:bodyPr/>
          <a:lstStyle/>
          <a:p>
            <a:endParaRPr/>
          </a:p>
        </p:txBody>
      </p:sp>
      <p:sp>
        <p:nvSpPr>
          <p:cNvPr id="4" name="Text 2"/>
          <p:cNvSpPr/>
          <p:nvPr/>
        </p:nvSpPr>
        <p:spPr>
          <a:xfrm>
            <a:off x="640080" y="1097280"/>
            <a:ext cx="1828800" cy="274320"/>
          </a:xfrm>
          <a:prstGeom prst="rect">
            <a:avLst/>
          </a:prstGeom>
          <a:noFill/>
          <a:ln/>
        </p:spPr>
        <p:txBody>
          <a:bodyPr wrap="square" lIns="0" tIns="0" rIns="0" bIns="0" rtlCol="0" anchor="ctr"/>
          <a:lstStyle/>
          <a:p>
            <a:pPr marL="0" indent="0">
              <a:buNone/>
            </a:pPr>
            <a:r>
              <a:rPr lang="en-US" sz="900" b="1" kern="0" spc="300">
                <a:solidFill>
                  <a:srgbClr val="00D4AA"/>
                </a:solidFill>
                <a:latin typeface="DM Sans"/>
                <a:ea typeface="Calibri"/>
                <a:cs typeface="Calibri"/>
              </a:rPr>
              <a:t>TERMS</a:t>
            </a:r>
            <a:endParaRPr lang="en-US" sz="900">
              <a:latin typeface="Calibri"/>
              <a:ea typeface="Calibri"/>
              <a:cs typeface="Calibri"/>
            </a:endParaRPr>
          </a:p>
        </p:txBody>
      </p:sp>
      <p:sp>
        <p:nvSpPr>
          <p:cNvPr id="5" name="Text 3"/>
          <p:cNvSpPr/>
          <p:nvPr/>
        </p:nvSpPr>
        <p:spPr>
          <a:xfrm>
            <a:off x="640080" y="1463040"/>
            <a:ext cx="1645920" cy="320040"/>
          </a:xfrm>
          <a:prstGeom prst="rect">
            <a:avLst/>
          </a:prstGeom>
          <a:noFill/>
          <a:ln/>
        </p:spPr>
        <p:txBody>
          <a:bodyPr wrap="square" lIns="0" tIns="0" rIns="0" bIns="0" rtlCol="0" anchor="ctr"/>
          <a:lstStyle/>
          <a:p>
            <a:pPr marL="0" indent="0">
              <a:buNone/>
            </a:pPr>
            <a:r>
              <a:rPr lang="en-US" sz="1100">
                <a:solidFill>
                  <a:srgbClr val="8B95A5"/>
                </a:solidFill>
                <a:latin typeface="DM Sans"/>
                <a:ea typeface="Calibri"/>
                <a:cs typeface="Calibri"/>
              </a:rPr>
              <a:t>Instrument</a:t>
            </a:r>
            <a:endParaRPr lang="en-US" sz="1100">
              <a:latin typeface="Calibri"/>
              <a:ea typeface="Calibri"/>
              <a:cs typeface="Calibri"/>
            </a:endParaRPr>
          </a:p>
        </p:txBody>
      </p:sp>
      <p:sp>
        <p:nvSpPr>
          <p:cNvPr id="6" name="Text 4"/>
          <p:cNvSpPr/>
          <p:nvPr/>
        </p:nvSpPr>
        <p:spPr>
          <a:xfrm>
            <a:off x="2286000" y="1463040"/>
            <a:ext cx="1920240" cy="320040"/>
          </a:xfrm>
          <a:prstGeom prst="rect">
            <a:avLst/>
          </a:prstGeom>
          <a:noFill/>
          <a:ln/>
        </p:spPr>
        <p:txBody>
          <a:bodyPr wrap="square" lIns="0" tIns="0" rIns="0" bIns="0" rtlCol="0" anchor="ctr"/>
          <a:lstStyle/>
          <a:p>
            <a:pPr marL="0" indent="0">
              <a:buNone/>
            </a:pPr>
            <a:r>
              <a:rPr lang="en-US" sz="1300" b="1">
                <a:solidFill>
                  <a:srgbClr val="FFFFFF"/>
                </a:solidFill>
                <a:latin typeface="DM Sans"/>
                <a:ea typeface="Calibri"/>
                <a:cs typeface="Calibri"/>
              </a:rPr>
              <a:t>Post-Money SAFE</a:t>
            </a:r>
            <a:endParaRPr lang="en-US" sz="1300">
              <a:latin typeface="Calibri"/>
              <a:ea typeface="Calibri"/>
              <a:cs typeface="Calibri"/>
            </a:endParaRPr>
          </a:p>
        </p:txBody>
      </p:sp>
      <p:sp>
        <p:nvSpPr>
          <p:cNvPr id="7" name="Text 5"/>
          <p:cNvSpPr/>
          <p:nvPr/>
        </p:nvSpPr>
        <p:spPr>
          <a:xfrm>
            <a:off x="640080" y="1828800"/>
            <a:ext cx="1645920" cy="320040"/>
          </a:xfrm>
          <a:prstGeom prst="rect">
            <a:avLst/>
          </a:prstGeom>
          <a:noFill/>
          <a:ln/>
        </p:spPr>
        <p:txBody>
          <a:bodyPr wrap="square" lIns="0" tIns="0" rIns="0" bIns="0" rtlCol="0" anchor="ctr"/>
          <a:lstStyle/>
          <a:p>
            <a:pPr marL="0" indent="0">
              <a:buNone/>
            </a:pPr>
            <a:r>
              <a:rPr lang="en-US" sz="1100">
                <a:solidFill>
                  <a:srgbClr val="8B95A5"/>
                </a:solidFill>
                <a:latin typeface="DM Sans"/>
                <a:ea typeface="Calibri"/>
                <a:cs typeface="Calibri"/>
              </a:rPr>
              <a:t>Valuation Cap</a:t>
            </a:r>
            <a:endParaRPr lang="en-US" sz="1100">
              <a:latin typeface="Calibri"/>
              <a:ea typeface="Calibri"/>
              <a:cs typeface="Calibri"/>
            </a:endParaRPr>
          </a:p>
        </p:txBody>
      </p:sp>
      <p:sp>
        <p:nvSpPr>
          <p:cNvPr id="8" name="Text 6"/>
          <p:cNvSpPr/>
          <p:nvPr/>
        </p:nvSpPr>
        <p:spPr>
          <a:xfrm>
            <a:off x="2286000" y="1828800"/>
            <a:ext cx="1920240" cy="320040"/>
          </a:xfrm>
          <a:prstGeom prst="rect">
            <a:avLst/>
          </a:prstGeom>
          <a:noFill/>
          <a:ln/>
        </p:spPr>
        <p:txBody>
          <a:bodyPr wrap="square" lIns="0" tIns="0" rIns="0" bIns="0" rtlCol="0" anchor="ctr"/>
          <a:lstStyle/>
          <a:p>
            <a:pPr marL="0" indent="0">
              <a:buNone/>
            </a:pPr>
            <a:r>
              <a:rPr lang="en-US" sz="1300" b="1">
                <a:solidFill>
                  <a:srgbClr val="FFFFFF"/>
                </a:solidFill>
                <a:latin typeface="DM Sans"/>
                <a:ea typeface="Calibri"/>
                <a:cs typeface="Calibri"/>
              </a:rPr>
              <a:t>$25,000,000</a:t>
            </a:r>
            <a:endParaRPr lang="en-US" sz="1300">
              <a:latin typeface="Calibri"/>
              <a:ea typeface="Calibri"/>
              <a:cs typeface="Calibri"/>
            </a:endParaRPr>
          </a:p>
        </p:txBody>
      </p:sp>
      <p:sp>
        <p:nvSpPr>
          <p:cNvPr id="9" name="Text 7"/>
          <p:cNvSpPr/>
          <p:nvPr/>
        </p:nvSpPr>
        <p:spPr>
          <a:xfrm>
            <a:off x="640080" y="2194560"/>
            <a:ext cx="1645920" cy="320040"/>
          </a:xfrm>
          <a:prstGeom prst="rect">
            <a:avLst/>
          </a:prstGeom>
          <a:noFill/>
          <a:ln/>
        </p:spPr>
        <p:txBody>
          <a:bodyPr wrap="square" lIns="0" tIns="0" rIns="0" bIns="0" rtlCol="0" anchor="ctr"/>
          <a:lstStyle/>
          <a:p>
            <a:pPr marL="0" indent="0">
              <a:buNone/>
            </a:pPr>
            <a:r>
              <a:rPr lang="en-US" sz="1100">
                <a:solidFill>
                  <a:srgbClr val="8B95A5"/>
                </a:solidFill>
                <a:latin typeface="DM Sans"/>
                <a:ea typeface="Calibri"/>
                <a:cs typeface="Calibri"/>
              </a:rPr>
              <a:t>Raise Amount</a:t>
            </a:r>
            <a:endParaRPr lang="en-US" sz="1100">
              <a:latin typeface="Calibri"/>
              <a:ea typeface="Calibri"/>
              <a:cs typeface="Calibri"/>
            </a:endParaRPr>
          </a:p>
        </p:txBody>
      </p:sp>
      <p:sp>
        <p:nvSpPr>
          <p:cNvPr id="10" name="Text 8"/>
          <p:cNvSpPr/>
          <p:nvPr/>
        </p:nvSpPr>
        <p:spPr>
          <a:xfrm>
            <a:off x="2286000" y="2194560"/>
            <a:ext cx="1920240" cy="320040"/>
          </a:xfrm>
          <a:prstGeom prst="rect">
            <a:avLst/>
          </a:prstGeom>
          <a:noFill/>
          <a:ln/>
        </p:spPr>
        <p:txBody>
          <a:bodyPr wrap="square" lIns="0" tIns="0" rIns="0" bIns="0" rtlCol="0" anchor="ctr"/>
          <a:lstStyle/>
          <a:p>
            <a:pPr marL="0" indent="0">
              <a:buNone/>
            </a:pPr>
            <a:r>
              <a:rPr lang="en-US" sz="1300" b="1">
                <a:solidFill>
                  <a:srgbClr val="FFFFFF"/>
                </a:solidFill>
                <a:latin typeface="DM Sans"/>
                <a:ea typeface="Calibri"/>
                <a:cs typeface="Calibri"/>
              </a:rPr>
              <a:t>$4,500,000¹²</a:t>
            </a:r>
            <a:endParaRPr lang="en-US" sz="1300">
              <a:latin typeface="Calibri"/>
              <a:ea typeface="Calibri"/>
              <a:cs typeface="Calibri"/>
            </a:endParaRPr>
          </a:p>
        </p:txBody>
      </p:sp>
      <p:sp>
        <p:nvSpPr>
          <p:cNvPr id="11" name="Text 9"/>
          <p:cNvSpPr/>
          <p:nvPr/>
        </p:nvSpPr>
        <p:spPr>
          <a:xfrm>
            <a:off x="640080" y="2560320"/>
            <a:ext cx="1645920" cy="320040"/>
          </a:xfrm>
          <a:prstGeom prst="rect">
            <a:avLst/>
          </a:prstGeom>
          <a:noFill/>
          <a:ln/>
        </p:spPr>
        <p:txBody>
          <a:bodyPr wrap="square" lIns="0" tIns="0" rIns="0" bIns="0" rtlCol="0" anchor="ctr"/>
          <a:lstStyle/>
          <a:p>
            <a:pPr marL="0" indent="0">
              <a:buNone/>
            </a:pPr>
            <a:r>
              <a:rPr lang="en-US" sz="1100">
                <a:solidFill>
                  <a:srgbClr val="8B95A5"/>
                </a:solidFill>
                <a:latin typeface="DM Sans"/>
                <a:ea typeface="Calibri"/>
                <a:cs typeface="Calibri"/>
              </a:rPr>
              <a:t>Investor Dilution</a:t>
            </a:r>
            <a:endParaRPr lang="en-US" sz="1100">
              <a:latin typeface="Calibri"/>
              <a:ea typeface="Calibri"/>
              <a:cs typeface="Calibri"/>
            </a:endParaRPr>
          </a:p>
        </p:txBody>
      </p:sp>
      <p:sp>
        <p:nvSpPr>
          <p:cNvPr id="12" name="Text 10"/>
          <p:cNvSpPr/>
          <p:nvPr/>
        </p:nvSpPr>
        <p:spPr>
          <a:xfrm>
            <a:off x="2286000" y="2560320"/>
            <a:ext cx="1920240" cy="320040"/>
          </a:xfrm>
          <a:prstGeom prst="rect">
            <a:avLst/>
          </a:prstGeom>
          <a:noFill/>
          <a:ln/>
        </p:spPr>
        <p:txBody>
          <a:bodyPr wrap="square" lIns="0" tIns="0" rIns="0" bIns="0" rtlCol="0" anchor="ctr"/>
          <a:lstStyle/>
          <a:p>
            <a:pPr marL="0" indent="0">
              <a:buNone/>
            </a:pPr>
            <a:r>
              <a:rPr lang="en-US" sz="1300" b="1">
                <a:solidFill>
                  <a:srgbClr val="FFFFFF"/>
                </a:solidFill>
                <a:latin typeface="DM Sans"/>
                <a:ea typeface="Calibri"/>
                <a:cs typeface="Calibri"/>
              </a:rPr>
              <a:t>18.0%¹²</a:t>
            </a:r>
            <a:endParaRPr lang="en-US" sz="1300">
              <a:latin typeface="Calibri"/>
              <a:ea typeface="Calibri"/>
              <a:cs typeface="Calibri"/>
            </a:endParaRPr>
          </a:p>
        </p:txBody>
      </p:sp>
      <p:sp>
        <p:nvSpPr>
          <p:cNvPr id="13" name="Text 11"/>
          <p:cNvSpPr/>
          <p:nvPr/>
        </p:nvSpPr>
        <p:spPr>
          <a:xfrm>
            <a:off x="640080" y="2926080"/>
            <a:ext cx="1645920" cy="320040"/>
          </a:xfrm>
          <a:prstGeom prst="rect">
            <a:avLst/>
          </a:prstGeom>
          <a:noFill/>
          <a:ln/>
        </p:spPr>
        <p:txBody>
          <a:bodyPr wrap="square" lIns="0" tIns="0" rIns="0" bIns="0" rtlCol="0" anchor="ctr"/>
          <a:lstStyle/>
          <a:p>
            <a:pPr marL="0" indent="0">
              <a:buNone/>
            </a:pPr>
            <a:r>
              <a:rPr lang="en-US" sz="1100">
                <a:solidFill>
                  <a:srgbClr val="8B95A5"/>
                </a:solidFill>
                <a:latin typeface="DM Sans"/>
                <a:ea typeface="Calibri"/>
                <a:cs typeface="Calibri"/>
              </a:rPr>
              <a:t>Runway</a:t>
            </a:r>
            <a:endParaRPr lang="en-US" sz="1100">
              <a:latin typeface="Calibri"/>
              <a:ea typeface="Calibri"/>
              <a:cs typeface="Calibri"/>
            </a:endParaRPr>
          </a:p>
        </p:txBody>
      </p:sp>
      <p:sp>
        <p:nvSpPr>
          <p:cNvPr id="14" name="Text 12"/>
          <p:cNvSpPr/>
          <p:nvPr/>
        </p:nvSpPr>
        <p:spPr>
          <a:xfrm>
            <a:off x="2286000" y="2926080"/>
            <a:ext cx="1920240" cy="320040"/>
          </a:xfrm>
          <a:prstGeom prst="rect">
            <a:avLst/>
          </a:prstGeom>
          <a:noFill/>
          <a:ln/>
        </p:spPr>
        <p:txBody>
          <a:bodyPr wrap="square" lIns="0" tIns="0" rIns="0" bIns="0" rtlCol="0" anchor="ctr"/>
          <a:lstStyle/>
          <a:p>
            <a:pPr marL="0" indent="0">
              <a:buNone/>
            </a:pPr>
            <a:r>
              <a:rPr lang="en-US" sz="1300" b="1">
                <a:solidFill>
                  <a:srgbClr val="FFFFFF"/>
                </a:solidFill>
                <a:latin typeface="DM Sans"/>
                <a:ea typeface="Calibri"/>
                <a:cs typeface="Calibri"/>
              </a:rPr>
              <a:t>36 months to CF+</a:t>
            </a:r>
            <a:endParaRPr lang="en-US" sz="1300">
              <a:latin typeface="Calibri"/>
              <a:ea typeface="Calibri"/>
              <a:cs typeface="Calibri"/>
            </a:endParaRPr>
          </a:p>
        </p:txBody>
      </p:sp>
      <p:sp>
        <p:nvSpPr>
          <p:cNvPr id="15" name="Shape 13"/>
          <p:cNvSpPr/>
          <p:nvPr/>
        </p:nvSpPr>
        <p:spPr>
          <a:xfrm>
            <a:off x="4572000" y="1005840"/>
            <a:ext cx="3931920" cy="2468880"/>
          </a:xfrm>
          <a:prstGeom prst="rect">
            <a:avLst/>
          </a:prstGeom>
          <a:solidFill>
            <a:srgbClr val="131B2E"/>
          </a:solidFill>
          <a:ln/>
          <a:effectLst>
            <a:outerShdw blurRad="101600" dist="38100" dir="8100000" algn="bl" rotWithShape="0">
              <a:srgbClr val="000000">
                <a:alpha val="30000"/>
              </a:srgbClr>
            </a:outerShdw>
          </a:effectLst>
        </p:spPr>
        <p:txBody>
          <a:bodyPr/>
          <a:lstStyle/>
          <a:p>
            <a:endParaRPr/>
          </a:p>
        </p:txBody>
      </p:sp>
      <p:sp>
        <p:nvSpPr>
          <p:cNvPr id="16" name="Text 14"/>
          <p:cNvSpPr/>
          <p:nvPr/>
        </p:nvSpPr>
        <p:spPr>
          <a:xfrm>
            <a:off x="4754880" y="1097280"/>
            <a:ext cx="2743200" cy="274320"/>
          </a:xfrm>
          <a:prstGeom prst="rect">
            <a:avLst/>
          </a:prstGeom>
          <a:noFill/>
          <a:ln/>
        </p:spPr>
        <p:txBody>
          <a:bodyPr wrap="square" lIns="0" tIns="0" rIns="0" bIns="0" rtlCol="0" anchor="ctr"/>
          <a:lstStyle/>
          <a:p>
            <a:pPr marL="0" indent="0">
              <a:buNone/>
            </a:pPr>
            <a:r>
              <a:rPr lang="en-US" sz="900" b="1" kern="0" spc="300">
                <a:solidFill>
                  <a:srgbClr val="00D4AA"/>
                </a:solidFill>
                <a:latin typeface="DM Sans"/>
                <a:ea typeface="Calibri"/>
                <a:cs typeface="Calibri"/>
              </a:rPr>
              <a:t>USE OF FUNDS</a:t>
            </a:r>
            <a:endParaRPr lang="en-US" sz="900">
              <a:latin typeface="Calibri"/>
              <a:ea typeface="Calibri"/>
              <a:cs typeface="Calibri"/>
            </a:endParaRPr>
          </a:p>
        </p:txBody>
      </p:sp>
      <p:sp>
        <p:nvSpPr>
          <p:cNvPr id="17" name="Shape 15"/>
          <p:cNvSpPr/>
          <p:nvPr/>
        </p:nvSpPr>
        <p:spPr>
          <a:xfrm>
            <a:off x="4754880" y="1536192"/>
            <a:ext cx="137160" cy="137160"/>
          </a:xfrm>
          <a:prstGeom prst="ellipse">
            <a:avLst/>
          </a:prstGeom>
          <a:solidFill>
            <a:srgbClr val="00D4AA"/>
          </a:solidFill>
          <a:ln/>
        </p:spPr>
        <p:txBody>
          <a:bodyPr/>
          <a:lstStyle/>
          <a:p>
            <a:endParaRPr/>
          </a:p>
        </p:txBody>
      </p:sp>
      <p:sp>
        <p:nvSpPr>
          <p:cNvPr id="18" name="Text 16"/>
          <p:cNvSpPr/>
          <p:nvPr/>
        </p:nvSpPr>
        <p:spPr>
          <a:xfrm>
            <a:off x="4983480" y="1463040"/>
            <a:ext cx="1371600" cy="274320"/>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Engineering</a:t>
            </a:r>
            <a:endParaRPr lang="en-US" sz="950">
              <a:latin typeface="Calibri"/>
              <a:ea typeface="Calibri"/>
              <a:cs typeface="Calibri"/>
            </a:endParaRPr>
          </a:p>
        </p:txBody>
      </p:sp>
      <p:sp>
        <p:nvSpPr>
          <p:cNvPr id="19" name="Text 17"/>
          <p:cNvSpPr/>
          <p:nvPr/>
        </p:nvSpPr>
        <p:spPr>
          <a:xfrm>
            <a:off x="6400800" y="1463040"/>
            <a:ext cx="548640" cy="274320"/>
          </a:xfrm>
          <a:prstGeom prst="rect">
            <a:avLst/>
          </a:prstGeom>
          <a:noFill/>
          <a:ln/>
        </p:spPr>
        <p:txBody>
          <a:bodyPr wrap="square" lIns="0" tIns="0" rIns="0" bIns="0" rtlCol="0" anchor="ctr"/>
          <a:lstStyle/>
          <a:p>
            <a:pPr marL="0" indent="0" algn="r">
              <a:buNone/>
            </a:pPr>
            <a:r>
              <a:rPr lang="en-US" sz="950">
                <a:solidFill>
                  <a:srgbClr val="8B95A5"/>
                </a:solidFill>
                <a:latin typeface="DM Sans"/>
                <a:ea typeface="Calibri"/>
                <a:cs typeface="Calibri"/>
              </a:rPr>
              <a:t>28%</a:t>
            </a:r>
            <a:endParaRPr lang="en-US" sz="950">
              <a:latin typeface="Calibri"/>
              <a:ea typeface="Calibri"/>
              <a:cs typeface="Calibri"/>
            </a:endParaRPr>
          </a:p>
        </p:txBody>
      </p:sp>
      <p:sp>
        <p:nvSpPr>
          <p:cNvPr id="20" name="Text 18"/>
          <p:cNvSpPr/>
          <p:nvPr/>
        </p:nvSpPr>
        <p:spPr>
          <a:xfrm>
            <a:off x="7040880" y="1463040"/>
            <a:ext cx="914400" cy="274320"/>
          </a:xfrm>
          <a:prstGeom prst="rect">
            <a:avLst/>
          </a:prstGeom>
          <a:noFill/>
          <a:ln/>
        </p:spPr>
        <p:txBody>
          <a:bodyPr wrap="square" lIns="0" tIns="0" rIns="0" bIns="0" rtlCol="0" anchor="ctr"/>
          <a:lstStyle/>
          <a:p>
            <a:pPr marL="0" indent="0" algn="r">
              <a:buNone/>
            </a:pPr>
            <a:r>
              <a:rPr lang="en-US" sz="950" b="1">
                <a:solidFill>
                  <a:srgbClr val="00D4AA"/>
                </a:solidFill>
                <a:latin typeface="DM Sans"/>
                <a:ea typeface="Calibri"/>
                <a:cs typeface="Calibri"/>
              </a:rPr>
              <a:t>$1.26M</a:t>
            </a:r>
            <a:endParaRPr lang="en-US" sz="950">
              <a:latin typeface="Calibri"/>
              <a:ea typeface="Calibri"/>
              <a:cs typeface="Calibri"/>
            </a:endParaRPr>
          </a:p>
        </p:txBody>
      </p:sp>
      <p:sp>
        <p:nvSpPr>
          <p:cNvPr id="21" name="Shape 19"/>
          <p:cNvSpPr/>
          <p:nvPr/>
        </p:nvSpPr>
        <p:spPr>
          <a:xfrm>
            <a:off x="4754880" y="1856232"/>
            <a:ext cx="137160" cy="137160"/>
          </a:xfrm>
          <a:prstGeom prst="ellipse">
            <a:avLst/>
          </a:prstGeom>
          <a:solidFill>
            <a:srgbClr val="3B82F6"/>
          </a:solidFill>
          <a:ln/>
        </p:spPr>
        <p:txBody>
          <a:bodyPr/>
          <a:lstStyle/>
          <a:p>
            <a:endParaRPr/>
          </a:p>
        </p:txBody>
      </p:sp>
      <p:sp>
        <p:nvSpPr>
          <p:cNvPr id="22" name="Text 20"/>
          <p:cNvSpPr/>
          <p:nvPr/>
        </p:nvSpPr>
        <p:spPr>
          <a:xfrm>
            <a:off x="4983480" y="1783080"/>
            <a:ext cx="1371600" cy="274320"/>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Sales &amp; CS</a:t>
            </a:r>
            <a:endParaRPr lang="en-US" sz="950">
              <a:latin typeface="Calibri"/>
              <a:ea typeface="Calibri"/>
              <a:cs typeface="Calibri"/>
            </a:endParaRPr>
          </a:p>
        </p:txBody>
      </p:sp>
      <p:sp>
        <p:nvSpPr>
          <p:cNvPr id="23" name="Text 21"/>
          <p:cNvSpPr/>
          <p:nvPr/>
        </p:nvSpPr>
        <p:spPr>
          <a:xfrm>
            <a:off x="6400800" y="1783080"/>
            <a:ext cx="548640" cy="274320"/>
          </a:xfrm>
          <a:prstGeom prst="rect">
            <a:avLst/>
          </a:prstGeom>
          <a:noFill/>
          <a:ln/>
        </p:spPr>
        <p:txBody>
          <a:bodyPr wrap="square" lIns="0" tIns="0" rIns="0" bIns="0" rtlCol="0" anchor="ctr"/>
          <a:lstStyle/>
          <a:p>
            <a:pPr marL="0" indent="0" algn="r">
              <a:buNone/>
            </a:pPr>
            <a:r>
              <a:rPr lang="en-US" sz="950">
                <a:solidFill>
                  <a:srgbClr val="8B95A5"/>
                </a:solidFill>
                <a:latin typeface="DM Sans"/>
                <a:ea typeface="Calibri"/>
                <a:cs typeface="Calibri"/>
              </a:rPr>
              <a:t>20%</a:t>
            </a:r>
            <a:endParaRPr lang="en-US" sz="950">
              <a:latin typeface="Calibri"/>
              <a:ea typeface="Calibri"/>
              <a:cs typeface="Calibri"/>
            </a:endParaRPr>
          </a:p>
        </p:txBody>
      </p:sp>
      <p:sp>
        <p:nvSpPr>
          <p:cNvPr id="24" name="Text 22"/>
          <p:cNvSpPr/>
          <p:nvPr/>
        </p:nvSpPr>
        <p:spPr>
          <a:xfrm>
            <a:off x="7040880" y="1783080"/>
            <a:ext cx="914400" cy="274320"/>
          </a:xfrm>
          <a:prstGeom prst="rect">
            <a:avLst/>
          </a:prstGeom>
          <a:noFill/>
          <a:ln/>
        </p:spPr>
        <p:txBody>
          <a:bodyPr wrap="square" lIns="0" tIns="0" rIns="0" bIns="0" rtlCol="0" anchor="ctr"/>
          <a:lstStyle/>
          <a:p>
            <a:pPr marL="0" indent="0" algn="r">
              <a:buNone/>
            </a:pPr>
            <a:r>
              <a:rPr lang="en-US" sz="950" b="1">
                <a:solidFill>
                  <a:srgbClr val="00D4AA"/>
                </a:solidFill>
                <a:latin typeface="DM Sans"/>
                <a:ea typeface="Calibri"/>
                <a:cs typeface="Calibri"/>
              </a:rPr>
              <a:t>$0.93M</a:t>
            </a:r>
            <a:endParaRPr lang="en-US" sz="950">
              <a:latin typeface="Calibri"/>
              <a:ea typeface="Calibri"/>
              <a:cs typeface="Calibri"/>
            </a:endParaRPr>
          </a:p>
        </p:txBody>
      </p:sp>
      <p:sp>
        <p:nvSpPr>
          <p:cNvPr id="25" name="Shape 23"/>
          <p:cNvSpPr/>
          <p:nvPr/>
        </p:nvSpPr>
        <p:spPr>
          <a:xfrm>
            <a:off x="4754880" y="2176272"/>
            <a:ext cx="137160" cy="137160"/>
          </a:xfrm>
          <a:prstGeom prst="ellipse">
            <a:avLst/>
          </a:prstGeom>
          <a:solidFill>
            <a:srgbClr val="6366F1"/>
          </a:solidFill>
          <a:ln/>
        </p:spPr>
        <p:txBody>
          <a:bodyPr/>
          <a:lstStyle/>
          <a:p>
            <a:endParaRPr/>
          </a:p>
        </p:txBody>
      </p:sp>
      <p:sp>
        <p:nvSpPr>
          <p:cNvPr id="26" name="Text 24"/>
          <p:cNvSpPr/>
          <p:nvPr/>
        </p:nvSpPr>
        <p:spPr>
          <a:xfrm>
            <a:off x="4983480" y="2103120"/>
            <a:ext cx="1371600" cy="274320"/>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Ops &amp; Leadership</a:t>
            </a:r>
            <a:endParaRPr lang="en-US" sz="950">
              <a:latin typeface="Calibri"/>
              <a:ea typeface="Calibri"/>
              <a:cs typeface="Calibri"/>
            </a:endParaRPr>
          </a:p>
        </p:txBody>
      </p:sp>
      <p:sp>
        <p:nvSpPr>
          <p:cNvPr id="27" name="Text 25"/>
          <p:cNvSpPr/>
          <p:nvPr/>
        </p:nvSpPr>
        <p:spPr>
          <a:xfrm>
            <a:off x="6400800" y="2103120"/>
            <a:ext cx="548640" cy="274320"/>
          </a:xfrm>
          <a:prstGeom prst="rect">
            <a:avLst/>
          </a:prstGeom>
          <a:noFill/>
          <a:ln/>
        </p:spPr>
        <p:txBody>
          <a:bodyPr wrap="square" lIns="0" tIns="0" rIns="0" bIns="0" rtlCol="0" anchor="ctr"/>
          <a:lstStyle/>
          <a:p>
            <a:pPr marL="0" indent="0" algn="r">
              <a:buNone/>
            </a:pPr>
            <a:r>
              <a:rPr lang="en-US" sz="950">
                <a:solidFill>
                  <a:srgbClr val="8B95A5"/>
                </a:solidFill>
                <a:latin typeface="DM Sans"/>
                <a:ea typeface="Calibri"/>
                <a:cs typeface="Calibri"/>
              </a:rPr>
              <a:t>29%</a:t>
            </a:r>
            <a:endParaRPr lang="en-US" sz="950">
              <a:latin typeface="Calibri"/>
              <a:ea typeface="Calibri"/>
              <a:cs typeface="Calibri"/>
            </a:endParaRPr>
          </a:p>
        </p:txBody>
      </p:sp>
      <p:sp>
        <p:nvSpPr>
          <p:cNvPr id="28" name="Text 26"/>
          <p:cNvSpPr/>
          <p:nvPr/>
        </p:nvSpPr>
        <p:spPr>
          <a:xfrm>
            <a:off x="7040880" y="2103120"/>
            <a:ext cx="914400" cy="274320"/>
          </a:xfrm>
          <a:prstGeom prst="rect">
            <a:avLst/>
          </a:prstGeom>
          <a:noFill/>
          <a:ln/>
        </p:spPr>
        <p:txBody>
          <a:bodyPr wrap="square" lIns="0" tIns="0" rIns="0" bIns="0" rtlCol="0" anchor="ctr"/>
          <a:lstStyle/>
          <a:p>
            <a:pPr marL="0" indent="0" algn="r">
              <a:buNone/>
            </a:pPr>
            <a:r>
              <a:rPr lang="en-US" sz="950" b="1">
                <a:solidFill>
                  <a:srgbClr val="00D4AA"/>
                </a:solidFill>
                <a:latin typeface="DM Sans"/>
                <a:ea typeface="Calibri"/>
                <a:cs typeface="Calibri"/>
              </a:rPr>
              <a:t>$1.3M</a:t>
            </a:r>
            <a:endParaRPr lang="en-US" sz="950">
              <a:latin typeface="Calibri"/>
              <a:ea typeface="Calibri"/>
              <a:cs typeface="Calibri"/>
            </a:endParaRPr>
          </a:p>
        </p:txBody>
      </p:sp>
      <p:sp>
        <p:nvSpPr>
          <p:cNvPr id="29" name="Shape 27"/>
          <p:cNvSpPr/>
          <p:nvPr/>
        </p:nvSpPr>
        <p:spPr>
          <a:xfrm>
            <a:off x="4754880" y="2496312"/>
            <a:ext cx="137160" cy="137160"/>
          </a:xfrm>
          <a:prstGeom prst="ellipse">
            <a:avLst/>
          </a:prstGeom>
          <a:solidFill>
            <a:srgbClr val="F59E0B"/>
          </a:solidFill>
          <a:ln/>
        </p:spPr>
        <p:txBody>
          <a:bodyPr/>
          <a:lstStyle/>
          <a:p>
            <a:endParaRPr/>
          </a:p>
        </p:txBody>
      </p:sp>
      <p:sp>
        <p:nvSpPr>
          <p:cNvPr id="30" name="Text 28"/>
          <p:cNvSpPr/>
          <p:nvPr/>
        </p:nvSpPr>
        <p:spPr>
          <a:xfrm>
            <a:off x="4983480" y="2423160"/>
            <a:ext cx="1371600" cy="274320"/>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Infrastructure</a:t>
            </a:r>
            <a:endParaRPr lang="en-US" sz="950">
              <a:latin typeface="Calibri"/>
              <a:ea typeface="Calibri"/>
              <a:cs typeface="Calibri"/>
            </a:endParaRPr>
          </a:p>
        </p:txBody>
      </p:sp>
      <p:sp>
        <p:nvSpPr>
          <p:cNvPr id="31" name="Text 29"/>
          <p:cNvSpPr/>
          <p:nvPr/>
        </p:nvSpPr>
        <p:spPr>
          <a:xfrm>
            <a:off x="6400800" y="2423160"/>
            <a:ext cx="548640" cy="274320"/>
          </a:xfrm>
          <a:prstGeom prst="rect">
            <a:avLst/>
          </a:prstGeom>
          <a:noFill/>
          <a:ln/>
        </p:spPr>
        <p:txBody>
          <a:bodyPr wrap="square" lIns="0" tIns="0" rIns="0" bIns="0" rtlCol="0" anchor="ctr"/>
          <a:lstStyle/>
          <a:p>
            <a:pPr marL="0" indent="0" algn="r">
              <a:buNone/>
            </a:pPr>
            <a:r>
              <a:rPr lang="en-US" sz="950">
                <a:solidFill>
                  <a:srgbClr val="8B95A5"/>
                </a:solidFill>
                <a:latin typeface="DM Sans"/>
                <a:ea typeface="Calibri"/>
                <a:cs typeface="Calibri"/>
              </a:rPr>
              <a:t>13%</a:t>
            </a:r>
            <a:endParaRPr lang="en-US" sz="950">
              <a:latin typeface="Calibri"/>
              <a:ea typeface="Calibri"/>
              <a:cs typeface="Calibri"/>
            </a:endParaRPr>
          </a:p>
        </p:txBody>
      </p:sp>
      <p:sp>
        <p:nvSpPr>
          <p:cNvPr id="32" name="Text 30"/>
          <p:cNvSpPr/>
          <p:nvPr/>
        </p:nvSpPr>
        <p:spPr>
          <a:xfrm>
            <a:off x="7040880" y="2423160"/>
            <a:ext cx="914400" cy="274320"/>
          </a:xfrm>
          <a:prstGeom prst="rect">
            <a:avLst/>
          </a:prstGeom>
          <a:noFill/>
          <a:ln/>
        </p:spPr>
        <p:txBody>
          <a:bodyPr wrap="square" lIns="0" tIns="0" rIns="0" bIns="0" rtlCol="0" anchor="ctr"/>
          <a:lstStyle/>
          <a:p>
            <a:pPr marL="0" indent="0" algn="r">
              <a:buNone/>
            </a:pPr>
            <a:r>
              <a:rPr lang="en-US" sz="950" b="1">
                <a:solidFill>
                  <a:srgbClr val="00D4AA"/>
                </a:solidFill>
                <a:latin typeface="DM Sans"/>
                <a:ea typeface="Calibri"/>
                <a:cs typeface="Calibri"/>
              </a:rPr>
              <a:t>$0.58M</a:t>
            </a:r>
            <a:endParaRPr lang="en-US" sz="950">
              <a:latin typeface="Calibri"/>
              <a:ea typeface="Calibri"/>
              <a:cs typeface="Calibri"/>
            </a:endParaRPr>
          </a:p>
        </p:txBody>
      </p:sp>
      <p:sp>
        <p:nvSpPr>
          <p:cNvPr id="33" name="Shape 31"/>
          <p:cNvSpPr/>
          <p:nvPr/>
        </p:nvSpPr>
        <p:spPr>
          <a:xfrm>
            <a:off x="4754880" y="2816352"/>
            <a:ext cx="137160" cy="137160"/>
          </a:xfrm>
          <a:prstGeom prst="ellipse">
            <a:avLst/>
          </a:prstGeom>
          <a:solidFill>
            <a:srgbClr val="10B981"/>
          </a:solidFill>
          <a:ln/>
        </p:spPr>
        <p:txBody>
          <a:bodyPr/>
          <a:lstStyle/>
          <a:p>
            <a:endParaRPr/>
          </a:p>
        </p:txBody>
      </p:sp>
      <p:sp>
        <p:nvSpPr>
          <p:cNvPr id="34" name="Text 32"/>
          <p:cNvSpPr/>
          <p:nvPr/>
        </p:nvSpPr>
        <p:spPr>
          <a:xfrm>
            <a:off x="4983480" y="2743200"/>
            <a:ext cx="1371600" cy="274320"/>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GTM &amp; Marketing</a:t>
            </a:r>
            <a:endParaRPr lang="en-US" sz="950">
              <a:latin typeface="Calibri"/>
              <a:ea typeface="Calibri"/>
              <a:cs typeface="Calibri"/>
            </a:endParaRPr>
          </a:p>
        </p:txBody>
      </p:sp>
      <p:sp>
        <p:nvSpPr>
          <p:cNvPr id="35" name="Text 33"/>
          <p:cNvSpPr/>
          <p:nvPr/>
        </p:nvSpPr>
        <p:spPr>
          <a:xfrm>
            <a:off x="6400800" y="2743200"/>
            <a:ext cx="548640" cy="274320"/>
          </a:xfrm>
          <a:prstGeom prst="rect">
            <a:avLst/>
          </a:prstGeom>
          <a:noFill/>
          <a:ln/>
        </p:spPr>
        <p:txBody>
          <a:bodyPr wrap="square" lIns="0" tIns="0" rIns="0" bIns="0" rtlCol="0" anchor="ctr"/>
          <a:lstStyle/>
          <a:p>
            <a:pPr marL="0" indent="0" algn="r">
              <a:buNone/>
            </a:pPr>
            <a:r>
              <a:rPr lang="en-US" sz="950">
                <a:solidFill>
                  <a:srgbClr val="8B95A5"/>
                </a:solidFill>
                <a:latin typeface="DM Sans"/>
                <a:ea typeface="Calibri"/>
                <a:cs typeface="Calibri"/>
              </a:rPr>
              <a:t>10%</a:t>
            </a:r>
            <a:endParaRPr lang="en-US" sz="950">
              <a:latin typeface="Calibri"/>
              <a:ea typeface="Calibri"/>
              <a:cs typeface="Calibri"/>
            </a:endParaRPr>
          </a:p>
        </p:txBody>
      </p:sp>
      <p:sp>
        <p:nvSpPr>
          <p:cNvPr id="36" name="Text 34"/>
          <p:cNvSpPr/>
          <p:nvPr/>
        </p:nvSpPr>
        <p:spPr>
          <a:xfrm>
            <a:off x="7040880" y="2743200"/>
            <a:ext cx="914400" cy="274320"/>
          </a:xfrm>
          <a:prstGeom prst="rect">
            <a:avLst/>
          </a:prstGeom>
          <a:noFill/>
          <a:ln/>
        </p:spPr>
        <p:txBody>
          <a:bodyPr wrap="square" lIns="0" tIns="0" rIns="0" bIns="0" rtlCol="0" anchor="ctr"/>
          <a:lstStyle/>
          <a:p>
            <a:pPr marL="0" indent="0" algn="r">
              <a:buNone/>
            </a:pPr>
            <a:r>
              <a:rPr lang="en-US" sz="950" b="1">
                <a:solidFill>
                  <a:srgbClr val="00D4AA"/>
                </a:solidFill>
                <a:latin typeface="DM Sans"/>
                <a:ea typeface="Calibri"/>
                <a:cs typeface="Calibri"/>
              </a:rPr>
              <a:t>$0.43M</a:t>
            </a:r>
            <a:endParaRPr lang="en-US" sz="950">
              <a:latin typeface="Calibri"/>
              <a:ea typeface="Calibri"/>
              <a:cs typeface="Calibri"/>
            </a:endParaRPr>
          </a:p>
        </p:txBody>
      </p:sp>
      <p:sp>
        <p:nvSpPr>
          <p:cNvPr id="37" name="Shape 35"/>
          <p:cNvSpPr/>
          <p:nvPr/>
        </p:nvSpPr>
        <p:spPr>
          <a:xfrm>
            <a:off x="4754880" y="3136392"/>
            <a:ext cx="137160" cy="137160"/>
          </a:xfrm>
          <a:prstGeom prst="ellipse">
            <a:avLst/>
          </a:prstGeom>
          <a:solidFill>
            <a:srgbClr val="8B95A5"/>
          </a:solidFill>
          <a:ln/>
        </p:spPr>
        <p:txBody>
          <a:bodyPr/>
          <a:lstStyle/>
          <a:p>
            <a:endParaRPr/>
          </a:p>
        </p:txBody>
      </p:sp>
      <p:sp>
        <p:nvSpPr>
          <p:cNvPr id="38" name="Text 36"/>
          <p:cNvSpPr/>
          <p:nvPr/>
        </p:nvSpPr>
        <p:spPr>
          <a:xfrm>
            <a:off x="4983480" y="3063240"/>
            <a:ext cx="1371600" cy="274320"/>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Buffer</a:t>
            </a:r>
            <a:endParaRPr lang="en-US" sz="950">
              <a:latin typeface="Calibri"/>
              <a:ea typeface="Calibri"/>
              <a:cs typeface="Calibri"/>
            </a:endParaRPr>
          </a:p>
        </p:txBody>
      </p:sp>
      <p:sp>
        <p:nvSpPr>
          <p:cNvPr id="39" name="Text 37"/>
          <p:cNvSpPr/>
          <p:nvPr/>
        </p:nvSpPr>
        <p:spPr>
          <a:xfrm>
            <a:off x="6400800" y="3063240"/>
            <a:ext cx="548640" cy="274320"/>
          </a:xfrm>
          <a:prstGeom prst="rect">
            <a:avLst/>
          </a:prstGeom>
          <a:noFill/>
          <a:ln/>
        </p:spPr>
        <p:txBody>
          <a:bodyPr wrap="square" lIns="0" tIns="0" rIns="0" bIns="0" rtlCol="0" anchor="ctr"/>
          <a:lstStyle/>
          <a:p>
            <a:pPr marL="0" indent="0" algn="r">
              <a:buNone/>
            </a:pPr>
            <a:r>
              <a:rPr lang="en-US" sz="950">
                <a:solidFill>
                  <a:srgbClr val="8B95A5"/>
                </a:solidFill>
                <a:latin typeface="DM Sans"/>
                <a:ea typeface="Calibri"/>
                <a:cs typeface="Calibri"/>
              </a:rPr>
              <a:t>&lt;1%</a:t>
            </a:r>
            <a:endParaRPr lang="en-US" sz="950">
              <a:latin typeface="Calibri"/>
              <a:ea typeface="Calibri"/>
              <a:cs typeface="Calibri"/>
            </a:endParaRPr>
          </a:p>
        </p:txBody>
      </p:sp>
      <p:sp>
        <p:nvSpPr>
          <p:cNvPr id="40" name="Text 38"/>
          <p:cNvSpPr/>
          <p:nvPr/>
        </p:nvSpPr>
        <p:spPr>
          <a:xfrm>
            <a:off x="7040880" y="3063240"/>
            <a:ext cx="914400" cy="274320"/>
          </a:xfrm>
          <a:prstGeom prst="rect">
            <a:avLst/>
          </a:prstGeom>
          <a:noFill/>
          <a:ln/>
        </p:spPr>
        <p:txBody>
          <a:bodyPr wrap="square" lIns="0" tIns="0" rIns="0" bIns="0" rtlCol="0" anchor="ctr"/>
          <a:lstStyle/>
          <a:p>
            <a:pPr marL="0" indent="0" algn="r">
              <a:buNone/>
            </a:pPr>
            <a:r>
              <a:rPr lang="en-US" sz="950" b="1">
                <a:solidFill>
                  <a:srgbClr val="00D4AA"/>
                </a:solidFill>
                <a:latin typeface="DM Sans"/>
                <a:ea typeface="Calibri"/>
                <a:cs typeface="Calibri"/>
              </a:rPr>
              <a:t>$1K</a:t>
            </a:r>
            <a:endParaRPr lang="en-US" sz="950">
              <a:latin typeface="Calibri"/>
              <a:ea typeface="Calibri"/>
              <a:cs typeface="Calibri"/>
            </a:endParaRPr>
          </a:p>
        </p:txBody>
      </p:sp>
      <p:sp>
        <p:nvSpPr>
          <p:cNvPr id="41" name="Shape 39"/>
          <p:cNvSpPr/>
          <p:nvPr/>
        </p:nvSpPr>
        <p:spPr>
          <a:xfrm>
            <a:off x="457200" y="3576320"/>
            <a:ext cx="8046720" cy="1097280"/>
          </a:xfrm>
          <a:prstGeom prst="rect">
            <a:avLst/>
          </a:prstGeom>
          <a:solidFill>
            <a:srgbClr val="1A2540"/>
          </a:solidFill>
          <a:ln/>
        </p:spPr>
        <p:txBody>
          <a:bodyPr/>
          <a:lstStyle/>
          <a:p>
            <a:endParaRPr/>
          </a:p>
        </p:txBody>
      </p:sp>
      <p:sp>
        <p:nvSpPr>
          <p:cNvPr id="42" name="Text 40"/>
          <p:cNvSpPr/>
          <p:nvPr/>
        </p:nvSpPr>
        <p:spPr>
          <a:xfrm>
            <a:off x="640080" y="3622040"/>
            <a:ext cx="4572000" cy="274320"/>
          </a:xfrm>
          <a:prstGeom prst="rect">
            <a:avLst/>
          </a:prstGeom>
          <a:noFill/>
          <a:ln/>
        </p:spPr>
        <p:txBody>
          <a:bodyPr wrap="square" lIns="0" tIns="0" rIns="0" bIns="0" rtlCol="0" anchor="ctr"/>
          <a:lstStyle/>
          <a:p>
            <a:pPr marL="0" indent="0">
              <a:buNone/>
            </a:pPr>
            <a:r>
              <a:rPr lang="en-US" sz="900" b="1" kern="0" spc="200">
                <a:solidFill>
                  <a:srgbClr val="00D4AA"/>
                </a:solidFill>
                <a:latin typeface="DM Sans"/>
                <a:ea typeface="Calibri"/>
                <a:cs typeface="Calibri"/>
              </a:rPr>
              <a:t>MILESTONES THIS CAPITAL ACHIEVES</a:t>
            </a:r>
            <a:endParaRPr lang="en-US" sz="900">
              <a:latin typeface="Calibri"/>
              <a:ea typeface="Calibri"/>
              <a:cs typeface="Calibri"/>
            </a:endParaRPr>
          </a:p>
        </p:txBody>
      </p:sp>
      <p:pic>
        <p:nvPicPr>
          <p:cNvPr id="43" name="Image 0" descr="preencoded.png"/>
          <p:cNvPicPr>
            <a:picLocks noChangeAspect="1"/>
          </p:cNvPicPr>
          <p:nvPr/>
        </p:nvPicPr>
        <p:blipFill>
          <a:blip r:embed="rId3"/>
          <a:stretch>
            <a:fillRect/>
          </a:stretch>
        </p:blipFill>
        <p:spPr>
          <a:xfrm>
            <a:off x="640080" y="3987800"/>
            <a:ext cx="201168" cy="201168"/>
          </a:xfrm>
          <a:prstGeom prst="rect">
            <a:avLst/>
          </a:prstGeom>
        </p:spPr>
      </p:pic>
      <p:sp>
        <p:nvSpPr>
          <p:cNvPr id="44" name="Text 41"/>
          <p:cNvSpPr/>
          <p:nvPr/>
        </p:nvSpPr>
        <p:spPr>
          <a:xfrm>
            <a:off x="914400" y="3969512"/>
            <a:ext cx="2011680" cy="228600"/>
          </a:xfrm>
          <a:prstGeom prst="rect">
            <a:avLst/>
          </a:prstGeom>
          <a:noFill/>
          <a:ln/>
        </p:spPr>
        <p:txBody>
          <a:bodyPr wrap="square" lIns="0" tIns="0" rIns="0" bIns="0" rtlCol="0" anchor="ctr"/>
          <a:lstStyle/>
          <a:p>
            <a:pPr marL="0" indent="0">
              <a:buNone/>
            </a:pPr>
            <a:r>
              <a:rPr lang="en-US" sz="1000">
                <a:solidFill>
                  <a:srgbClr val="FFFFFF"/>
                </a:solidFill>
                <a:latin typeface="DM Sans"/>
                <a:ea typeface="Calibri"/>
                <a:cs typeface="Calibri"/>
              </a:rPr>
              <a:t>First Release (M11)</a:t>
            </a:r>
            <a:endParaRPr lang="en-US" sz="1000">
              <a:latin typeface="Calibri"/>
              <a:ea typeface="Calibri"/>
              <a:cs typeface="Calibri"/>
            </a:endParaRPr>
          </a:p>
        </p:txBody>
      </p:sp>
      <p:pic>
        <p:nvPicPr>
          <p:cNvPr id="45" name="Image 1" descr="preencoded.png"/>
          <p:cNvPicPr>
            <a:picLocks noChangeAspect="1"/>
          </p:cNvPicPr>
          <p:nvPr/>
        </p:nvPicPr>
        <p:blipFill>
          <a:blip r:embed="rId3"/>
          <a:stretch>
            <a:fillRect/>
          </a:stretch>
        </p:blipFill>
        <p:spPr>
          <a:xfrm>
            <a:off x="2926080" y="3987800"/>
            <a:ext cx="201168" cy="201168"/>
          </a:xfrm>
          <a:prstGeom prst="rect">
            <a:avLst/>
          </a:prstGeom>
        </p:spPr>
      </p:pic>
      <p:sp>
        <p:nvSpPr>
          <p:cNvPr id="46" name="Text 42"/>
          <p:cNvSpPr/>
          <p:nvPr/>
        </p:nvSpPr>
        <p:spPr>
          <a:xfrm>
            <a:off x="3200400" y="3969512"/>
            <a:ext cx="2011680" cy="228600"/>
          </a:xfrm>
          <a:prstGeom prst="rect">
            <a:avLst/>
          </a:prstGeom>
          <a:noFill/>
          <a:ln/>
        </p:spPr>
        <p:txBody>
          <a:bodyPr wrap="square" lIns="0" tIns="0" rIns="0" bIns="0" rtlCol="0" anchor="ctr"/>
          <a:lstStyle/>
          <a:p>
            <a:pPr marL="0" indent="0">
              <a:buNone/>
            </a:pPr>
            <a:r>
              <a:rPr lang="en-US" sz="1000">
                <a:solidFill>
                  <a:srgbClr val="FFFFFF"/>
                </a:solidFill>
                <a:latin typeface="DM Sans"/>
                <a:ea typeface="Calibri"/>
                <a:cs typeface="Calibri"/>
              </a:rPr>
              <a:t>First paying customer (M12)</a:t>
            </a:r>
            <a:endParaRPr lang="en-US" sz="1000">
              <a:latin typeface="Calibri"/>
              <a:ea typeface="Calibri"/>
              <a:cs typeface="Calibri"/>
            </a:endParaRPr>
          </a:p>
        </p:txBody>
      </p:sp>
      <p:pic>
        <p:nvPicPr>
          <p:cNvPr id="47" name="Image 2" descr="preencoded.png"/>
          <p:cNvPicPr>
            <a:picLocks noChangeAspect="1"/>
          </p:cNvPicPr>
          <p:nvPr/>
        </p:nvPicPr>
        <p:blipFill>
          <a:blip r:embed="rId3"/>
          <a:stretch>
            <a:fillRect/>
          </a:stretch>
        </p:blipFill>
        <p:spPr>
          <a:xfrm>
            <a:off x="5303520" y="3987800"/>
            <a:ext cx="201168" cy="201168"/>
          </a:xfrm>
          <a:prstGeom prst="rect">
            <a:avLst/>
          </a:prstGeom>
        </p:spPr>
      </p:pic>
      <p:sp>
        <p:nvSpPr>
          <p:cNvPr id="48" name="Text 43"/>
          <p:cNvSpPr/>
          <p:nvPr/>
        </p:nvSpPr>
        <p:spPr>
          <a:xfrm>
            <a:off x="5577840" y="3969512"/>
            <a:ext cx="2011680" cy="228600"/>
          </a:xfrm>
          <a:prstGeom prst="rect">
            <a:avLst/>
          </a:prstGeom>
          <a:noFill/>
          <a:ln/>
        </p:spPr>
        <p:txBody>
          <a:bodyPr wrap="square" lIns="0" tIns="0" rIns="0" bIns="0" rtlCol="0" anchor="ctr"/>
          <a:lstStyle/>
          <a:p>
            <a:pPr marL="0" indent="0">
              <a:buNone/>
            </a:pPr>
            <a:r>
              <a:rPr lang="en-US" sz="1000">
                <a:solidFill>
                  <a:srgbClr val="FFFFFF"/>
                </a:solidFill>
                <a:latin typeface="DM Sans"/>
                <a:ea typeface="Calibri"/>
                <a:cs typeface="Calibri"/>
              </a:rPr>
              <a:t>70 customers / $5.4M ARR (M36)</a:t>
            </a:r>
            <a:endParaRPr lang="en-US" sz="1000">
              <a:latin typeface="Calibri"/>
              <a:ea typeface="Calibri"/>
              <a:cs typeface="Calibri"/>
            </a:endParaRPr>
          </a:p>
        </p:txBody>
      </p:sp>
      <p:pic>
        <p:nvPicPr>
          <p:cNvPr id="49" name="Image 3" descr="preencoded.png"/>
          <p:cNvPicPr>
            <a:picLocks noChangeAspect="1"/>
          </p:cNvPicPr>
          <p:nvPr/>
        </p:nvPicPr>
        <p:blipFill>
          <a:blip r:embed="rId3"/>
          <a:stretch>
            <a:fillRect/>
          </a:stretch>
        </p:blipFill>
        <p:spPr>
          <a:xfrm>
            <a:off x="640080" y="4307840"/>
            <a:ext cx="201168" cy="201168"/>
          </a:xfrm>
          <a:prstGeom prst="rect">
            <a:avLst/>
          </a:prstGeom>
        </p:spPr>
      </p:pic>
      <p:sp>
        <p:nvSpPr>
          <p:cNvPr id="50" name="Text 44"/>
          <p:cNvSpPr/>
          <p:nvPr/>
        </p:nvSpPr>
        <p:spPr>
          <a:xfrm>
            <a:off x="914400" y="4289552"/>
            <a:ext cx="2011680" cy="228600"/>
          </a:xfrm>
          <a:prstGeom prst="rect">
            <a:avLst/>
          </a:prstGeom>
          <a:noFill/>
          <a:ln/>
        </p:spPr>
        <p:txBody>
          <a:bodyPr wrap="square" lIns="0" tIns="0" rIns="0" bIns="0" rtlCol="0" anchor="ctr"/>
          <a:lstStyle/>
          <a:p>
            <a:pPr marL="0" indent="0">
              <a:buNone/>
            </a:pPr>
            <a:r>
              <a:rPr lang="en-US" sz="1000">
                <a:solidFill>
                  <a:srgbClr val="FFFFFF"/>
                </a:solidFill>
                <a:latin typeface="DM Sans"/>
                <a:ea typeface="Calibri"/>
                <a:cs typeface="Calibri"/>
              </a:rPr>
              <a:t>Cash-flow positive (M30)</a:t>
            </a:r>
            <a:endParaRPr lang="en-US" sz="1000">
              <a:latin typeface="Calibri"/>
              <a:ea typeface="Calibri"/>
              <a:cs typeface="Calibri"/>
            </a:endParaRPr>
          </a:p>
        </p:txBody>
      </p:sp>
      <p:pic>
        <p:nvPicPr>
          <p:cNvPr id="51" name="Image 4" descr="preencoded.png"/>
          <p:cNvPicPr>
            <a:picLocks noChangeAspect="1"/>
          </p:cNvPicPr>
          <p:nvPr/>
        </p:nvPicPr>
        <p:blipFill>
          <a:blip r:embed="rId3"/>
          <a:stretch>
            <a:fillRect/>
          </a:stretch>
        </p:blipFill>
        <p:spPr>
          <a:xfrm>
            <a:off x="2926080" y="4307840"/>
            <a:ext cx="201168" cy="201168"/>
          </a:xfrm>
          <a:prstGeom prst="rect">
            <a:avLst/>
          </a:prstGeom>
        </p:spPr>
      </p:pic>
      <p:sp>
        <p:nvSpPr>
          <p:cNvPr id="52" name="Text 45"/>
          <p:cNvSpPr/>
          <p:nvPr/>
        </p:nvSpPr>
        <p:spPr>
          <a:xfrm>
            <a:off x="3200400" y="4289552"/>
            <a:ext cx="2011680" cy="228600"/>
          </a:xfrm>
          <a:prstGeom prst="rect">
            <a:avLst/>
          </a:prstGeom>
          <a:noFill/>
          <a:ln/>
        </p:spPr>
        <p:txBody>
          <a:bodyPr wrap="square" lIns="0" tIns="0" rIns="0" bIns="0" rtlCol="0" anchor="ctr"/>
          <a:lstStyle/>
          <a:p>
            <a:pPr marL="0" indent="0">
              <a:buNone/>
            </a:pPr>
            <a:r>
              <a:rPr lang="en-US" sz="1000">
                <a:solidFill>
                  <a:srgbClr val="FFFFFF"/>
                </a:solidFill>
                <a:latin typeface="DM Sans"/>
                <a:ea typeface="Calibri"/>
                <a:cs typeface="Calibri"/>
              </a:rPr>
              <a:t>Series A ready</a:t>
            </a:r>
            <a:endParaRPr lang="en-US" sz="1000">
              <a:latin typeface="Calibri"/>
              <a:ea typeface="Calibri"/>
              <a:cs typeface="Calibri"/>
            </a:endParaRPr>
          </a:p>
        </p:txBody>
      </p:sp>
      <p:sp>
        <p:nvSpPr>
          <p:cNvPr id="213" name="FootnoteBar13"/>
          <p:cNvSpPr>
            <a:spLocks noGrp="1"/>
          </p:cNvSpPr>
          <p:nvPr/>
        </p:nvSpPr>
        <p:spPr>
          <a:xfrm>
            <a:off x="342900" y="4775200"/>
            <a:ext cx="8534400" cy="342900"/>
          </a:xfrm>
          <a:prstGeom prst="rect">
            <a:avLst/>
          </a:prstGeom>
          <a:noFill/>
          <a:ln>
            <a:noFill/>
          </a:ln>
        </p:spPr>
        <p:txBody>
          <a:bodyPr wrap="square" lIns="0" tIns="0" rIns="0" bIns="0"/>
          <a:lstStyle/>
          <a:p>
            <a:pPr>
              <a:lnSpc>
                <a:spcPts val="900"/>
              </a:lnSpc>
            </a:pPr>
            <a:r>
              <a:rPr lang="en-US" sz="700" dirty="0">
                <a:solidFill>
                  <a:srgbClr val="888888"/>
                </a:solidFill>
                <a:latin typeface="DM Sans"/>
              </a:rPr>
              <a:t>¹² Deadpoint Financial Model — 12-tab, bottom-up, 36-month monthly granularity.</a:t>
            </a:r>
          </a:p>
        </p:txBody>
      </p:sp>
      <p:sp>
        <p:nvSpPr>
          <p:cNvPr id="214" name="TextBox 213"/>
          <p:cNvSpPr txBox="1"/>
          <p:nvPr/>
        </p:nvSpPr>
        <p:spPr>
          <a:xfrm>
            <a:off x="8595360" y="4686300"/>
            <a:ext cx="457200" cy="228600"/>
          </a:xfrm>
          <a:prstGeom prst="rect">
            <a:avLst/>
          </a:prstGeom>
          <a:noFill/>
        </p:spPr>
        <p:txBody>
          <a:bodyPr wrap="none">
            <a:spAutoFit/>
          </a:bodyPr>
          <a:lstStyle/>
          <a:p>
            <a:pPr algn="r">
              <a:defRPr sz="800">
                <a:solidFill>
                  <a:srgbClr val="666E82"/>
                </a:solidFill>
              </a:defRPr>
            </a:pPr>
            <a:r>
              <a:rPr lang="en-US"/>
              <a:t>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4">
    <p:bg>
      <p:bgPr>
        <a:solidFill>
          <a:srgbClr val="0B1120"/>
        </a:solidFill>
        <a:effectLst/>
      </p:bgPr>
    </p:bg>
    <p:spTree>
      <p:nvGrpSpPr>
        <p:cNvPr id="1" name=""/>
        <p:cNvGrpSpPr/>
        <p:nvPr/>
      </p:nvGrpSpPr>
      <p:grpSpPr>
        <a:xfrm>
          <a:off x="0" y="0"/>
          <a:ext cx="0" cy="0"/>
          <a:chOff x="0" y="0"/>
          <a:chExt cx="0" cy="0"/>
        </a:xfrm>
      </p:grpSpPr>
      <p:pic>
        <p:nvPicPr>
          <p:cNvPr id="9" name="Logo" descr="Deadpoint mark"/>
          <p:cNvPicPr>
            <a:picLocks noChangeAspect="1"/>
          </p:cNvPicPr>
          <p:nvPr/>
        </p:nvPicPr>
        <p:blipFill>
          <a:blip r:embed="rId3"/>
          <a:stretch>
            <a:fillRect/>
          </a:stretch>
        </p:blipFill>
        <p:spPr>
          <a:xfrm>
            <a:off x="4114800" y="274320"/>
            <a:ext cx="914400" cy="914400"/>
          </a:xfrm>
          <a:prstGeom prst="rect">
            <a:avLst/>
          </a:prstGeom>
        </p:spPr>
      </p:pic>
      <p:sp>
        <p:nvSpPr>
          <p:cNvPr id="2" name="Headline"/>
          <p:cNvSpPr>
            <a:spLocks noGrp="1"/>
          </p:cNvSpPr>
          <p:nvPr/>
        </p:nvSpPr>
        <p:spPr>
          <a:xfrm>
            <a:off x="914400" y="1645920"/>
            <a:ext cx="7315200" cy="1097280"/>
          </a:xfrm>
          <a:prstGeom prst="rect">
            <a:avLst/>
          </a:prstGeom>
          <a:noFill/>
          <a:ln>
            <a:noFill/>
          </a:ln>
        </p:spPr>
        <p:txBody>
          <a:bodyPr anchor="ctr"/>
          <a:lstStyle/>
          <a:p>
            <a:pPr algn="ctr"/>
            <a:r>
              <a:rPr lang="en-US" sz="3600" b="1">
                <a:solidFill>
                  <a:srgbClr val="FFFFFF"/>
                </a:solidFill>
              </a:rPr>
              <a:t>The hedge fund industry needs</a:t>
            </a:r>
            <a:br/>
            <a:r>
              <a:rPr lang="en-US" sz="3600" b="1">
                <a:solidFill>
                  <a:srgbClr val="FFFFFF"/>
                </a:solidFill>
              </a:rPr>
              <a:t>a strategy operating system.</a:t>
            </a:r>
          </a:p>
        </p:txBody>
      </p:sp>
      <p:sp>
        <p:nvSpPr>
          <p:cNvPr id="3" name="Subline"/>
          <p:cNvSpPr>
            <a:spLocks noGrp="1"/>
          </p:cNvSpPr>
          <p:nvPr/>
        </p:nvSpPr>
        <p:spPr>
          <a:xfrm>
            <a:off x="914400" y="2834640"/>
            <a:ext cx="7315200" cy="548640"/>
          </a:xfrm>
          <a:prstGeom prst="rect">
            <a:avLst/>
          </a:prstGeom>
          <a:noFill/>
          <a:ln>
            <a:noFill/>
          </a:ln>
        </p:spPr>
        <p:txBody>
          <a:bodyPr anchor="ctr"/>
          <a:lstStyle/>
          <a:p>
            <a:pPr algn="ctr"/>
            <a:r>
              <a:rPr lang="en-US" sz="3200" b="0">
                <a:solidFill>
                  <a:srgbClr val="00D4AA"/>
                </a:solidFill>
              </a:rPr>
              <a:t>We’re building it.</a:t>
            </a:r>
          </a:p>
        </p:txBody>
      </p:sp>
      <p:sp>
        <p:nvSpPr>
          <p:cNvPr id="4" name="Divider"/>
          <p:cNvSpPr>
            <a:spLocks noGrp="1"/>
          </p:cNvSpPr>
          <p:nvPr/>
        </p:nvSpPr>
        <p:spPr>
          <a:xfrm>
            <a:off x="3657600" y="3566160"/>
            <a:ext cx="1828800" cy="45720"/>
          </a:xfrm>
          <a:prstGeom prst="rect">
            <a:avLst/>
          </a:prstGeom>
          <a:solidFill>
            <a:srgbClr val="00D4AA"/>
          </a:solidFill>
          <a:ln>
            <a:noFill/>
          </a:ln>
        </p:spPr>
        <p:txBody>
          <a:bodyPr/>
          <a:lstStyle/>
          <a:p>
            <a:endParaRPr/>
          </a:p>
        </p:txBody>
      </p:sp>
      <p:sp>
        <p:nvSpPr>
          <p:cNvPr id="5" name="Founder"/>
          <p:cNvSpPr>
            <a:spLocks noGrp="1"/>
          </p:cNvSpPr>
          <p:nvPr/>
        </p:nvSpPr>
        <p:spPr>
          <a:xfrm>
            <a:off x="914400" y="3749040"/>
            <a:ext cx="7315200" cy="320040"/>
          </a:xfrm>
          <a:prstGeom prst="rect">
            <a:avLst/>
          </a:prstGeom>
          <a:noFill/>
          <a:ln>
            <a:noFill/>
          </a:ln>
        </p:spPr>
        <p:txBody>
          <a:bodyPr anchor="ctr"/>
          <a:lstStyle/>
          <a:p>
            <a:pPr algn="ctr"/>
            <a:r>
              <a:rPr lang="en-US" sz="1300" b="0">
                <a:solidFill>
                  <a:srgbClr val="FFFFFF"/>
                </a:solidFill>
              </a:rPr>
              <a:t>Munjal Subodh  ·  CEO &amp; Co-Founder</a:t>
            </a:r>
          </a:p>
        </p:txBody>
      </p:sp>
      <p:sp>
        <p:nvSpPr>
          <p:cNvPr id="6" name="Contact"/>
          <p:cNvSpPr>
            <a:spLocks noGrp="1"/>
          </p:cNvSpPr>
          <p:nvPr/>
        </p:nvSpPr>
        <p:spPr>
          <a:xfrm>
            <a:off x="914400" y="4082687"/>
            <a:ext cx="7315200" cy="274320"/>
          </a:xfrm>
          <a:prstGeom prst="rect">
            <a:avLst/>
          </a:prstGeom>
          <a:noFill/>
          <a:ln>
            <a:noFill/>
          </a:ln>
        </p:spPr>
        <p:txBody>
          <a:bodyPr anchor="ctr"/>
          <a:lstStyle/>
          <a:p>
            <a:pPr algn="ctr"/>
            <a:r>
              <a:rPr lang="en-US" sz="1000" b="0" dirty="0">
                <a:solidFill>
                  <a:srgbClr val="8B95A5"/>
                </a:solidFill>
                <a:hlinkClick r:id="rId4"/>
              </a:rPr>
              <a:t>munjal@deadpoint.ai </a:t>
            </a:r>
            <a:r>
              <a:rPr lang="en-US" sz="1000" b="0" dirty="0">
                <a:solidFill>
                  <a:srgbClr val="8B95A5"/>
                </a:solidFill>
              </a:rPr>
              <a:t> ·  +1 781-600-9694</a:t>
            </a:r>
          </a:p>
        </p:txBody>
      </p:sp>
      <p:sp>
        <p:nvSpPr>
          <p:cNvPr id="7" name="DataRoom"/>
          <p:cNvSpPr>
            <a:spLocks noGrp="1"/>
          </p:cNvSpPr>
          <p:nvPr/>
        </p:nvSpPr>
        <p:spPr>
          <a:xfrm>
            <a:off x="914400" y="4480560"/>
            <a:ext cx="7315200" cy="228600"/>
          </a:xfrm>
          <a:prstGeom prst="rect">
            <a:avLst/>
          </a:prstGeom>
          <a:noFill/>
          <a:ln>
            <a:noFill/>
          </a:ln>
        </p:spPr>
        <p:txBody>
          <a:bodyPr anchor="ctr"/>
          <a:lstStyle/>
          <a:p>
            <a:pPr algn="ctr"/>
            <a:r>
              <a:rPr lang="en-US" sz="1100" b="0" dirty="0">
                <a:solidFill>
                  <a:srgbClr val="00D4AA"/>
                </a:solidFill>
              </a:rPr>
              <a:t>Data Room: </a:t>
            </a:r>
            <a:r>
              <a:rPr lang="en-US" sz="1100" b="0" dirty="0">
                <a:solidFill>
                  <a:srgbClr val="00D4AA"/>
                </a:solidFill>
                <a:hlinkClick r:id="rId5"/>
              </a:rPr>
              <a:t>invest.deadpoint.ai</a:t>
            </a:r>
            <a:endParaRPr lang="en-US" sz="1100" b="0" dirty="0">
              <a:solidFill>
                <a:srgbClr val="00D4AA"/>
              </a:solidFill>
            </a:endParaRPr>
          </a:p>
        </p:txBody>
      </p:sp>
      <p:sp>
        <p:nvSpPr>
          <p:cNvPr id="8" name="Conf"/>
          <p:cNvSpPr>
            <a:spLocks noGrp="1"/>
          </p:cNvSpPr>
          <p:nvPr/>
        </p:nvSpPr>
        <p:spPr>
          <a:xfrm>
            <a:off x="7315200" y="4754880"/>
            <a:ext cx="1371600" cy="228600"/>
          </a:xfrm>
          <a:prstGeom prst="rect">
            <a:avLst/>
          </a:prstGeom>
          <a:noFill/>
          <a:ln>
            <a:noFill/>
          </a:ln>
        </p:spPr>
        <p:txBody>
          <a:bodyPr anchor="ctr"/>
          <a:lstStyle/>
          <a:p>
            <a:pPr algn="r"/>
            <a:r>
              <a:rPr lang="en-US" sz="800" b="0">
                <a:solidFill>
                  <a:srgbClr val="8B95A5"/>
                </a:solidFill>
              </a:rPr>
              <a:t>CONFIDENTIAL</a:t>
            </a:r>
          </a:p>
        </p:txBody>
      </p:sp>
      <p:sp>
        <p:nvSpPr>
          <p:cNvPr id="10" name="TextBox 9"/>
          <p:cNvSpPr txBox="1"/>
          <p:nvPr/>
        </p:nvSpPr>
        <p:spPr>
          <a:xfrm>
            <a:off x="8595360" y="4823460"/>
            <a:ext cx="457200" cy="228600"/>
          </a:xfrm>
          <a:prstGeom prst="rect">
            <a:avLst/>
          </a:prstGeom>
          <a:noFill/>
        </p:spPr>
        <p:txBody>
          <a:bodyPr wrap="none">
            <a:spAutoFit/>
          </a:bodyPr>
          <a:lstStyle/>
          <a:p>
            <a:pPr algn="r">
              <a:defRPr sz="800">
                <a:solidFill>
                  <a:srgbClr val="666E82"/>
                </a:solidFill>
              </a:defRPr>
            </a:pPr>
            <a:r>
              <a:rPr lang="en-US"/>
              <a:t>15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B1120"/>
        </a:solidFill>
        <a:effectLst/>
      </p:bgPr>
    </p:bg>
    <p:spTree>
      <p:nvGrpSpPr>
        <p:cNvPr id="1" name=""/>
        <p:cNvGrpSpPr/>
        <p:nvPr/>
      </p:nvGrpSpPr>
      <p:grpSpPr>
        <a:xfrm>
          <a:off x="0" y="0"/>
          <a:ext cx="0" cy="0"/>
          <a:chOff x="0" y="0"/>
          <a:chExt cx="0" cy="0"/>
        </a:xfrm>
      </p:grpSpPr>
      <p:sp>
        <p:nvSpPr>
          <p:cNvPr id="2" name="Text 0"/>
          <p:cNvSpPr/>
          <p:nvPr/>
        </p:nvSpPr>
        <p:spPr>
          <a:xfrm>
            <a:off x="457200" y="320040"/>
            <a:ext cx="8229600" cy="502920"/>
          </a:xfrm>
          <a:prstGeom prst="rect">
            <a:avLst/>
          </a:prstGeom>
          <a:noFill/>
          <a:ln/>
        </p:spPr>
        <p:txBody>
          <a:bodyPr wrap="square" lIns="0" tIns="0" rIns="0" bIns="0" rtlCol="0" anchor="ctr"/>
          <a:lstStyle/>
          <a:p>
            <a:pPr marL="0" indent="0">
              <a:buNone/>
            </a:pPr>
            <a:r>
              <a:rPr lang="en-US" sz="1800" b="1">
                <a:solidFill>
                  <a:srgbClr val="FFFFFF"/>
                </a:solidFill>
                <a:latin typeface="DM Sans"/>
                <a:ea typeface="Calibri"/>
                <a:cs typeface="Calibri"/>
              </a:rPr>
              <a:t>Three Tailwinds Are Reshaping How Hedge Funds Operate</a:t>
            </a:r>
            <a:endParaRPr lang="en-US" sz="1800">
              <a:latin typeface="Calibri"/>
              <a:ea typeface="Calibri"/>
              <a:cs typeface="Calibri"/>
            </a:endParaRPr>
          </a:p>
        </p:txBody>
      </p:sp>
      <p:sp>
        <p:nvSpPr>
          <p:cNvPr id="3" name="Shape 1"/>
          <p:cNvSpPr/>
          <p:nvPr/>
        </p:nvSpPr>
        <p:spPr>
          <a:xfrm>
            <a:off x="457200" y="1097280"/>
            <a:ext cx="2606040" cy="3566160"/>
          </a:xfrm>
          <a:prstGeom prst="rect">
            <a:avLst/>
          </a:prstGeom>
          <a:solidFill>
            <a:srgbClr val="131B2E"/>
          </a:solidFill>
          <a:ln/>
          <a:effectLst>
            <a:outerShdw blurRad="101600" dist="38100" dir="8100000" algn="bl" rotWithShape="0">
              <a:srgbClr val="000000">
                <a:alpha val="30000"/>
              </a:srgbClr>
            </a:outerShdw>
          </a:effectLst>
        </p:spPr>
        <p:txBody>
          <a:bodyPr/>
          <a:lstStyle/>
          <a:p>
            <a:endParaRPr/>
          </a:p>
        </p:txBody>
      </p:sp>
      <p:sp>
        <p:nvSpPr>
          <p:cNvPr id="4" name="Shape 2"/>
          <p:cNvSpPr/>
          <p:nvPr/>
        </p:nvSpPr>
        <p:spPr>
          <a:xfrm>
            <a:off x="457200" y="1097280"/>
            <a:ext cx="54864" cy="3566160"/>
          </a:xfrm>
          <a:prstGeom prst="rect">
            <a:avLst/>
          </a:prstGeom>
          <a:solidFill>
            <a:srgbClr val="00D4AA"/>
          </a:solidFill>
          <a:ln/>
        </p:spPr>
        <p:txBody>
          <a:bodyPr/>
          <a:lstStyle/>
          <a:p>
            <a:endParaRPr/>
          </a:p>
        </p:txBody>
      </p:sp>
      <p:pic>
        <p:nvPicPr>
          <p:cNvPr id="5" name="Image 0" descr="preencoded.png"/>
          <p:cNvPicPr>
            <a:picLocks noChangeAspect="1"/>
          </p:cNvPicPr>
          <p:nvPr/>
        </p:nvPicPr>
        <p:blipFill>
          <a:blip r:embed="rId3"/>
          <a:stretch>
            <a:fillRect/>
          </a:stretch>
        </p:blipFill>
        <p:spPr>
          <a:xfrm>
            <a:off x="731520" y="1371600"/>
            <a:ext cx="365760" cy="365760"/>
          </a:xfrm>
          <a:prstGeom prst="rect">
            <a:avLst/>
          </a:prstGeom>
        </p:spPr>
      </p:pic>
      <p:sp>
        <p:nvSpPr>
          <p:cNvPr id="6" name="Text 3"/>
          <p:cNvSpPr/>
          <p:nvPr/>
        </p:nvSpPr>
        <p:spPr>
          <a:xfrm>
            <a:off x="640080" y="1828800"/>
            <a:ext cx="2240280" cy="731520"/>
          </a:xfrm>
          <a:prstGeom prst="rect">
            <a:avLst/>
          </a:prstGeom>
          <a:noFill/>
          <a:ln/>
        </p:spPr>
        <p:txBody>
          <a:bodyPr wrap="square" lIns="0" tIns="0" rIns="0" bIns="0" rtlCol="0" anchor="ctr"/>
          <a:lstStyle/>
          <a:p>
            <a:pPr marL="0" indent="0">
              <a:buNone/>
            </a:pPr>
            <a:r>
              <a:rPr lang="en-US" sz="4200" b="1">
                <a:solidFill>
                  <a:srgbClr val="00D4AA"/>
                </a:solidFill>
                <a:latin typeface="DM Sans"/>
                <a:ea typeface="Calibri"/>
                <a:cs typeface="Calibri"/>
              </a:rPr>
              <a:t>41.7%³</a:t>
            </a:r>
            <a:endParaRPr lang="en-US" sz="4200">
              <a:latin typeface="Calibri"/>
              <a:ea typeface="Calibri"/>
              <a:cs typeface="Calibri"/>
            </a:endParaRPr>
          </a:p>
        </p:txBody>
      </p:sp>
      <p:sp>
        <p:nvSpPr>
          <p:cNvPr id="7" name="Text 4"/>
          <p:cNvSpPr/>
          <p:nvPr/>
        </p:nvSpPr>
        <p:spPr>
          <a:xfrm>
            <a:off x="640080" y="2560320"/>
            <a:ext cx="2240280" cy="365760"/>
          </a:xfrm>
          <a:prstGeom prst="rect">
            <a:avLst/>
          </a:prstGeom>
          <a:noFill/>
          <a:ln/>
        </p:spPr>
        <p:txBody>
          <a:bodyPr wrap="square" lIns="0" tIns="0" rIns="0" bIns="0" rtlCol="0" anchor="ctr"/>
          <a:lstStyle/>
          <a:p>
            <a:pPr marL="0" indent="0">
              <a:buNone/>
            </a:pPr>
            <a:r>
              <a:rPr lang="en-US" sz="1300" b="1">
                <a:solidFill>
                  <a:srgbClr val="FFFFFF"/>
                </a:solidFill>
                <a:latin typeface="DM Sans"/>
                <a:ea typeface="Calibri"/>
                <a:cs typeface="Calibri"/>
              </a:rPr>
              <a:t>of Seed Capital Goes to AI</a:t>
            </a:r>
            <a:endParaRPr lang="en-US" sz="1300">
              <a:latin typeface="Calibri"/>
              <a:ea typeface="Calibri"/>
              <a:cs typeface="Calibri"/>
            </a:endParaRPr>
          </a:p>
        </p:txBody>
      </p:sp>
      <p:sp>
        <p:nvSpPr>
          <p:cNvPr id="8" name="Text 5"/>
          <p:cNvSpPr/>
          <p:nvPr/>
        </p:nvSpPr>
        <p:spPr>
          <a:xfrm>
            <a:off x="640080" y="2971800"/>
            <a:ext cx="2240280" cy="914400"/>
          </a:xfrm>
          <a:prstGeom prst="rect">
            <a:avLst/>
          </a:prstGeom>
          <a:noFill/>
          <a:ln/>
        </p:spPr>
        <p:txBody>
          <a:bodyPr wrap="square" lIns="0" tIns="0" rIns="0" bIns="0" rtlCol="0" anchor="ctr"/>
          <a:lstStyle/>
          <a:p>
            <a:pPr marL="0" indent="0">
              <a:buNone/>
            </a:pPr>
            <a:r>
              <a:rPr lang="en-US" sz="1050">
                <a:solidFill>
                  <a:srgbClr val="8B95A5"/>
                </a:solidFill>
                <a:latin typeface="DM Sans"/>
                <a:ea typeface="Calibri"/>
                <a:cs typeface="Calibri"/>
              </a:rPr>
              <a:t>AI-native startups dominate venture funding. Hedge funds are accelerating their integration of AI-driven approaches (AIMA, 2025).</a:t>
            </a:r>
            <a:endParaRPr lang="en-US" sz="1050">
              <a:latin typeface="Calibri"/>
              <a:ea typeface="Calibri"/>
              <a:cs typeface="Calibri"/>
            </a:endParaRPr>
          </a:p>
        </p:txBody>
      </p:sp>
      <p:sp>
        <p:nvSpPr>
          <p:cNvPr id="9" name="Text 6"/>
          <p:cNvSpPr/>
          <p:nvPr/>
        </p:nvSpPr>
        <p:spPr>
          <a:xfrm>
            <a:off x="640080" y="4206240"/>
            <a:ext cx="2240280" cy="274320"/>
          </a:xfrm>
          <a:prstGeom prst="rect">
            <a:avLst/>
          </a:prstGeom>
          <a:noFill/>
          <a:ln/>
        </p:spPr>
        <p:txBody>
          <a:bodyPr wrap="square" lIns="0" tIns="0" rIns="0" bIns="0" rtlCol="0" anchor="ctr"/>
          <a:lstStyle/>
          <a:p>
            <a:pPr marL="0" indent="0">
              <a:buNone/>
            </a:pPr>
            <a:r>
              <a:rPr lang="en-US" sz="800" i="1">
                <a:solidFill>
                  <a:srgbClr val="8B95A5"/>
                </a:solidFill>
                <a:latin typeface="DM Sans"/>
                <a:ea typeface="Calibri"/>
                <a:cs typeface="Calibri"/>
                <a:hlinkClick r:id="rId4"/>
              </a:rPr>
              <a:t>Carta State of Seed 2025</a:t>
            </a:r>
            <a:endParaRPr lang="en-US" sz="800">
              <a:latin typeface="Calibri"/>
              <a:ea typeface="Calibri"/>
              <a:cs typeface="Calibri"/>
            </a:endParaRPr>
          </a:p>
        </p:txBody>
      </p:sp>
      <p:sp>
        <p:nvSpPr>
          <p:cNvPr id="10" name="Shape 7"/>
          <p:cNvSpPr/>
          <p:nvPr/>
        </p:nvSpPr>
        <p:spPr>
          <a:xfrm>
            <a:off x="3291840" y="1097280"/>
            <a:ext cx="2606040" cy="3566160"/>
          </a:xfrm>
          <a:prstGeom prst="rect">
            <a:avLst/>
          </a:prstGeom>
          <a:solidFill>
            <a:srgbClr val="131B2E"/>
          </a:solidFill>
          <a:ln/>
          <a:effectLst>
            <a:outerShdw blurRad="101600" dist="38100" dir="8100000" algn="bl" rotWithShape="0">
              <a:srgbClr val="000000">
                <a:alpha val="30000"/>
              </a:srgbClr>
            </a:outerShdw>
          </a:effectLst>
        </p:spPr>
        <p:txBody>
          <a:bodyPr/>
          <a:lstStyle/>
          <a:p>
            <a:endParaRPr/>
          </a:p>
        </p:txBody>
      </p:sp>
      <p:sp>
        <p:nvSpPr>
          <p:cNvPr id="11" name="Shape 8"/>
          <p:cNvSpPr/>
          <p:nvPr/>
        </p:nvSpPr>
        <p:spPr>
          <a:xfrm>
            <a:off x="3291840" y="1097280"/>
            <a:ext cx="54864" cy="3566160"/>
          </a:xfrm>
          <a:prstGeom prst="rect">
            <a:avLst/>
          </a:prstGeom>
          <a:solidFill>
            <a:srgbClr val="00D4AA"/>
          </a:solidFill>
          <a:ln/>
        </p:spPr>
        <p:txBody>
          <a:bodyPr/>
          <a:lstStyle/>
          <a:p>
            <a:endParaRPr/>
          </a:p>
        </p:txBody>
      </p:sp>
      <p:pic>
        <p:nvPicPr>
          <p:cNvPr id="12" name="Image 1" descr="preencoded.png"/>
          <p:cNvPicPr>
            <a:picLocks noChangeAspect="1"/>
          </p:cNvPicPr>
          <p:nvPr/>
        </p:nvPicPr>
        <p:blipFill>
          <a:blip r:embed="rId5"/>
          <a:stretch>
            <a:fillRect/>
          </a:stretch>
        </p:blipFill>
        <p:spPr>
          <a:xfrm>
            <a:off x="3566160" y="1371600"/>
            <a:ext cx="365760" cy="365760"/>
          </a:xfrm>
          <a:prstGeom prst="rect">
            <a:avLst/>
          </a:prstGeom>
        </p:spPr>
      </p:pic>
      <p:sp>
        <p:nvSpPr>
          <p:cNvPr id="13" name="Text 9"/>
          <p:cNvSpPr/>
          <p:nvPr/>
        </p:nvSpPr>
        <p:spPr>
          <a:xfrm>
            <a:off x="3474720" y="1828800"/>
            <a:ext cx="2240280" cy="731520"/>
          </a:xfrm>
          <a:prstGeom prst="rect">
            <a:avLst/>
          </a:prstGeom>
          <a:noFill/>
          <a:ln/>
        </p:spPr>
        <p:txBody>
          <a:bodyPr wrap="square" lIns="0" tIns="0" rIns="0" bIns="0" rtlCol="0" anchor="ctr"/>
          <a:lstStyle/>
          <a:p>
            <a:pPr marL="0" indent="0">
              <a:buNone/>
            </a:pPr>
            <a:r>
              <a:rPr lang="en-US" sz="4200" b="1">
                <a:solidFill>
                  <a:srgbClr val="00D4AA"/>
                </a:solidFill>
                <a:latin typeface="DM Sans"/>
                <a:ea typeface="Calibri"/>
                <a:cs typeface="Calibri"/>
              </a:rPr>
              <a:t>18.3%²</a:t>
            </a:r>
            <a:endParaRPr lang="en-US" sz="4200">
              <a:latin typeface="Calibri"/>
              <a:ea typeface="Calibri"/>
              <a:cs typeface="Calibri"/>
            </a:endParaRPr>
          </a:p>
        </p:txBody>
      </p:sp>
      <p:sp>
        <p:nvSpPr>
          <p:cNvPr id="14" name="Text 10"/>
          <p:cNvSpPr/>
          <p:nvPr/>
        </p:nvSpPr>
        <p:spPr>
          <a:xfrm>
            <a:off x="3474720" y="2560320"/>
            <a:ext cx="2240280" cy="365760"/>
          </a:xfrm>
          <a:prstGeom prst="rect">
            <a:avLst/>
          </a:prstGeom>
          <a:noFill/>
          <a:ln/>
        </p:spPr>
        <p:txBody>
          <a:bodyPr wrap="square" lIns="0" tIns="0" rIns="0" bIns="0" rtlCol="0" anchor="ctr"/>
          <a:lstStyle/>
          <a:p>
            <a:pPr marL="0" indent="0">
              <a:buNone/>
            </a:pPr>
            <a:r>
              <a:rPr lang="en-US" sz="1300" b="1">
                <a:solidFill>
                  <a:srgbClr val="FFFFFF"/>
                </a:solidFill>
                <a:latin typeface="DM Sans"/>
                <a:ea typeface="Calibri"/>
                <a:cs typeface="Calibri"/>
              </a:rPr>
              <a:t>CAGR for Multi-Manager Platform Funds</a:t>
            </a:r>
            <a:endParaRPr lang="en-US" sz="1300">
              <a:latin typeface="Calibri"/>
              <a:ea typeface="Calibri"/>
              <a:cs typeface="Calibri"/>
            </a:endParaRPr>
          </a:p>
        </p:txBody>
      </p:sp>
      <p:sp>
        <p:nvSpPr>
          <p:cNvPr id="15" name="Text 11"/>
          <p:cNvSpPr/>
          <p:nvPr/>
        </p:nvSpPr>
        <p:spPr>
          <a:xfrm>
            <a:off x="3474720" y="2971800"/>
            <a:ext cx="2240280" cy="914400"/>
          </a:xfrm>
          <a:prstGeom prst="rect">
            <a:avLst/>
          </a:prstGeom>
          <a:noFill/>
          <a:ln/>
        </p:spPr>
        <p:txBody>
          <a:bodyPr wrap="square" lIns="0" tIns="0" rIns="0" bIns="0" rtlCol="0" anchor="ctr"/>
          <a:lstStyle/>
          <a:p>
            <a:pPr marL="0" indent="0">
              <a:buNone/>
            </a:pPr>
            <a:r>
              <a:rPr lang="en-US" sz="1050">
                <a:solidFill>
                  <a:srgbClr val="8B95A5"/>
                </a:solidFill>
                <a:latin typeface="DM Sans"/>
                <a:ea typeface="Calibri"/>
                <a:cs typeface="Calibri"/>
              </a:rPr>
              <a:t>Multi-manager platform funds are the fastest-growing segment in hedge funds — growing 8× faster than the rest of the industry.</a:t>
            </a:r>
            <a:endParaRPr lang="en-US" sz="1050">
              <a:latin typeface="Calibri"/>
              <a:ea typeface="Calibri"/>
              <a:cs typeface="Calibri"/>
            </a:endParaRPr>
          </a:p>
        </p:txBody>
      </p:sp>
      <p:sp>
        <p:nvSpPr>
          <p:cNvPr id="16" name="Text 12"/>
          <p:cNvSpPr/>
          <p:nvPr/>
        </p:nvSpPr>
        <p:spPr>
          <a:xfrm>
            <a:off x="3474720" y="4206240"/>
            <a:ext cx="2240280" cy="274320"/>
          </a:xfrm>
          <a:prstGeom prst="rect">
            <a:avLst/>
          </a:prstGeom>
          <a:noFill/>
          <a:ln/>
        </p:spPr>
        <p:txBody>
          <a:bodyPr wrap="square" lIns="0" tIns="0" rIns="0" bIns="0" rtlCol="0" anchor="ctr"/>
          <a:lstStyle/>
          <a:p>
            <a:pPr marL="0" indent="0">
              <a:buNone/>
            </a:pPr>
            <a:r>
              <a:rPr lang="en-US" sz="800" i="1">
                <a:solidFill>
                  <a:srgbClr val="8B95A5"/>
                </a:solidFill>
                <a:latin typeface="DM Sans"/>
                <a:ea typeface="Calibri"/>
                <a:cs typeface="Calibri"/>
                <a:hlinkClick r:id="rId6"/>
              </a:rPr>
              <a:t>Goldman Sachs AM</a:t>
            </a:r>
            <a:endParaRPr lang="en-US" sz="800">
              <a:latin typeface="Calibri"/>
              <a:ea typeface="Calibri"/>
              <a:cs typeface="Calibri"/>
            </a:endParaRPr>
          </a:p>
        </p:txBody>
      </p:sp>
      <p:sp>
        <p:nvSpPr>
          <p:cNvPr id="17" name="Shape 13"/>
          <p:cNvSpPr/>
          <p:nvPr/>
        </p:nvSpPr>
        <p:spPr>
          <a:xfrm>
            <a:off x="6126480" y="1097280"/>
            <a:ext cx="2606040" cy="3566160"/>
          </a:xfrm>
          <a:prstGeom prst="rect">
            <a:avLst/>
          </a:prstGeom>
          <a:solidFill>
            <a:srgbClr val="131B2E"/>
          </a:solidFill>
          <a:ln/>
          <a:effectLst>
            <a:outerShdw blurRad="101600" dist="38100" dir="8100000" algn="bl" rotWithShape="0">
              <a:srgbClr val="000000">
                <a:alpha val="30000"/>
              </a:srgbClr>
            </a:outerShdw>
          </a:effectLst>
        </p:spPr>
        <p:txBody>
          <a:bodyPr/>
          <a:lstStyle/>
          <a:p>
            <a:endParaRPr/>
          </a:p>
        </p:txBody>
      </p:sp>
      <p:sp>
        <p:nvSpPr>
          <p:cNvPr id="18" name="Shape 14"/>
          <p:cNvSpPr/>
          <p:nvPr/>
        </p:nvSpPr>
        <p:spPr>
          <a:xfrm>
            <a:off x="6126480" y="1097280"/>
            <a:ext cx="54864" cy="3566160"/>
          </a:xfrm>
          <a:prstGeom prst="rect">
            <a:avLst/>
          </a:prstGeom>
          <a:solidFill>
            <a:srgbClr val="00D4AA"/>
          </a:solidFill>
          <a:ln/>
        </p:spPr>
        <p:txBody>
          <a:bodyPr/>
          <a:lstStyle/>
          <a:p>
            <a:endParaRPr/>
          </a:p>
        </p:txBody>
      </p:sp>
      <p:pic>
        <p:nvPicPr>
          <p:cNvPr id="19" name="Image 2" descr="preencoded.png"/>
          <p:cNvPicPr>
            <a:picLocks noChangeAspect="1"/>
          </p:cNvPicPr>
          <p:nvPr/>
        </p:nvPicPr>
        <p:blipFill>
          <a:blip r:embed="rId7"/>
          <a:stretch>
            <a:fillRect/>
          </a:stretch>
        </p:blipFill>
        <p:spPr>
          <a:xfrm>
            <a:off x="6400800" y="1371600"/>
            <a:ext cx="365760" cy="365760"/>
          </a:xfrm>
          <a:prstGeom prst="rect">
            <a:avLst/>
          </a:prstGeom>
        </p:spPr>
      </p:pic>
      <p:sp>
        <p:nvSpPr>
          <p:cNvPr id="20" name="Text 15"/>
          <p:cNvSpPr/>
          <p:nvPr/>
        </p:nvSpPr>
        <p:spPr>
          <a:xfrm>
            <a:off x="6309360" y="1828800"/>
            <a:ext cx="2240280" cy="731520"/>
          </a:xfrm>
          <a:prstGeom prst="rect">
            <a:avLst/>
          </a:prstGeom>
          <a:noFill/>
          <a:ln/>
        </p:spPr>
        <p:txBody>
          <a:bodyPr wrap="square" lIns="0" tIns="0" rIns="0" bIns="0" rtlCol="0" anchor="ctr"/>
          <a:lstStyle/>
          <a:p>
            <a:pPr marL="0" indent="0">
              <a:buNone/>
            </a:pPr>
            <a:r>
              <a:rPr lang="en-US" sz="4200" b="1">
                <a:solidFill>
                  <a:srgbClr val="00D4AA"/>
                </a:solidFill>
                <a:latin typeface="DM Sans"/>
                <a:ea typeface="Calibri"/>
                <a:cs typeface="Calibri"/>
              </a:rPr>
              <a:t>95%⁴</a:t>
            </a:r>
            <a:endParaRPr lang="en-US" sz="4200">
              <a:latin typeface="Calibri"/>
              <a:ea typeface="Calibri"/>
              <a:cs typeface="Calibri"/>
            </a:endParaRPr>
          </a:p>
        </p:txBody>
      </p:sp>
      <p:sp>
        <p:nvSpPr>
          <p:cNvPr id="21" name="Text 16"/>
          <p:cNvSpPr/>
          <p:nvPr/>
        </p:nvSpPr>
        <p:spPr>
          <a:xfrm>
            <a:off x="6309360" y="2560320"/>
            <a:ext cx="2240280" cy="365760"/>
          </a:xfrm>
          <a:prstGeom prst="rect">
            <a:avLst/>
          </a:prstGeom>
          <a:noFill/>
          <a:ln/>
        </p:spPr>
        <p:txBody>
          <a:bodyPr wrap="square" lIns="0" tIns="0" rIns="0" bIns="0" rtlCol="0" anchor="ctr"/>
          <a:lstStyle/>
          <a:p>
            <a:pPr marL="0" indent="0">
              <a:buNone/>
            </a:pPr>
            <a:r>
              <a:rPr lang="en-US" sz="1300" b="1">
                <a:solidFill>
                  <a:srgbClr val="FFFFFF"/>
                </a:solidFill>
                <a:latin typeface="DM Sans"/>
                <a:ea typeface="Calibri"/>
                <a:cs typeface="Calibri"/>
              </a:rPr>
              <a:t>of Hedge Fund Managers Now Use Gen AI</a:t>
            </a:r>
            <a:endParaRPr lang="en-US" sz="1300">
              <a:latin typeface="Calibri"/>
              <a:ea typeface="Calibri"/>
              <a:cs typeface="Calibri"/>
            </a:endParaRPr>
          </a:p>
        </p:txBody>
      </p:sp>
      <p:sp>
        <p:nvSpPr>
          <p:cNvPr id="22" name="Text 17"/>
          <p:cNvSpPr/>
          <p:nvPr/>
        </p:nvSpPr>
        <p:spPr>
          <a:xfrm>
            <a:off x="6309360" y="2971800"/>
            <a:ext cx="2240280" cy="914400"/>
          </a:xfrm>
          <a:prstGeom prst="rect">
            <a:avLst/>
          </a:prstGeom>
          <a:noFill/>
          <a:ln/>
        </p:spPr>
        <p:txBody>
          <a:bodyPr wrap="square" lIns="0" tIns="0" rIns="0" bIns="0" rtlCol="0" anchor="ctr"/>
          <a:lstStyle/>
          <a:p>
            <a:pPr marL="0" indent="0">
              <a:buNone/>
            </a:pPr>
            <a:r>
              <a:rPr lang="en-US" sz="1050">
                <a:solidFill>
                  <a:srgbClr val="8B95A5"/>
                </a:solidFill>
                <a:latin typeface="DM Sans"/>
                <a:ea typeface="Calibri"/>
                <a:cs typeface="Calibri"/>
              </a:rPr>
              <a:t>Technology adoption has crossed from early majority to near-universal. Compliance automation and audit trails are now table stakes. The window for new infrastructure is open.</a:t>
            </a:r>
            <a:endParaRPr lang="en-US" sz="1050">
              <a:latin typeface="Calibri"/>
              <a:ea typeface="Calibri"/>
              <a:cs typeface="Calibri"/>
            </a:endParaRPr>
          </a:p>
        </p:txBody>
      </p:sp>
      <p:sp>
        <p:nvSpPr>
          <p:cNvPr id="23" name="Text 18"/>
          <p:cNvSpPr/>
          <p:nvPr/>
        </p:nvSpPr>
        <p:spPr>
          <a:xfrm>
            <a:off x="6309360" y="4206240"/>
            <a:ext cx="2240280" cy="274320"/>
          </a:xfrm>
          <a:prstGeom prst="rect">
            <a:avLst/>
          </a:prstGeom>
          <a:noFill/>
          <a:ln/>
        </p:spPr>
        <p:txBody>
          <a:bodyPr wrap="square" lIns="0" tIns="0" rIns="0" bIns="0" rtlCol="0" anchor="ctr"/>
          <a:lstStyle/>
          <a:p>
            <a:pPr marL="0" indent="0">
              <a:buNone/>
            </a:pPr>
            <a:r>
              <a:rPr lang="en-US" sz="800" i="1">
                <a:solidFill>
                  <a:srgbClr val="8B95A5"/>
                </a:solidFill>
                <a:latin typeface="DM Sans"/>
                <a:ea typeface="Calibri"/>
                <a:cs typeface="Calibri"/>
                <a:hlinkClick r:id="rId8"/>
              </a:rPr>
              <a:t>AIMA “Charting the Course”, 2025</a:t>
            </a:r>
            <a:endParaRPr lang="en-US" sz="800">
              <a:latin typeface="Calibri"/>
              <a:ea typeface="Calibri"/>
              <a:cs typeface="Calibri"/>
            </a:endParaRPr>
          </a:p>
        </p:txBody>
      </p:sp>
      <p:sp>
        <p:nvSpPr>
          <p:cNvPr id="202" name="FootnoteBar2"/>
          <p:cNvSpPr>
            <a:spLocks noGrp="1"/>
          </p:cNvSpPr>
          <p:nvPr/>
        </p:nvSpPr>
        <p:spPr>
          <a:xfrm>
            <a:off x="342900" y="4775200"/>
            <a:ext cx="8534400" cy="342900"/>
          </a:xfrm>
          <a:prstGeom prst="rect">
            <a:avLst/>
          </a:prstGeom>
          <a:noFill/>
          <a:ln>
            <a:noFill/>
          </a:ln>
        </p:spPr>
        <p:txBody>
          <a:bodyPr wrap="square" lIns="0" tIns="0" rIns="0" bIns="0"/>
          <a:lstStyle/>
          <a:p>
            <a:r>
              <a:rPr lang="en-US" sz="700">
                <a:solidFill>
                  <a:srgbClr val="888888"/>
                </a:solidFill>
                <a:latin typeface="DM Sans"/>
                <a:hlinkClick r:id="rId6"/>
              </a:rPr>
              <a:t>² GS AM, "Mapping the Evolution," March 2025. Multi-manager platforms only (~40 firms), 2018–2024.</a:t>
            </a:r>
            <a:r>
              <a:rPr lang="en-US" sz="700">
                <a:solidFill>
                  <a:srgbClr val="888888"/>
                </a:solidFill>
                <a:latin typeface="DM Sans"/>
              </a:rPr>
              <a:t>  ·  </a:t>
            </a:r>
            <a:r>
              <a:rPr lang="en-US" sz="700">
                <a:solidFill>
                  <a:srgbClr val="888888"/>
                </a:solidFill>
                <a:latin typeface="DM Sans"/>
                <a:hlinkClick r:id="rId4"/>
              </a:rPr>
              <a:t>³ Carta, State of Seed, Winter 2025. ~1,494 priced seed rounds (~$8.1B); 41.7% of capital to AI.</a:t>
            </a:r>
            <a:r>
              <a:rPr lang="en-US" sz="700">
                <a:solidFill>
                  <a:srgbClr val="888888"/>
                </a:solidFill>
                <a:latin typeface="DM Sans"/>
              </a:rPr>
              <a:t>  ·  </a:t>
            </a:r>
            <a:r>
              <a:rPr lang="en-US" sz="700">
                <a:solidFill>
                  <a:srgbClr val="888888"/>
                </a:solidFill>
                <a:latin typeface="DM Sans"/>
                <a:hlinkClick r:id="rId8"/>
              </a:rPr>
              <a:t>⁴ AIMA, "Charting the Course," September 2025. Survey of 150 fund managers globally, ~$788B AUM.</a:t>
            </a:r>
          </a:p>
        </p:txBody>
      </p:sp>
      <p:sp>
        <p:nvSpPr>
          <p:cNvPr id="203" name="TextBox 202"/>
          <p:cNvSpPr txBox="1"/>
          <p:nvPr/>
        </p:nvSpPr>
        <p:spPr>
          <a:xfrm>
            <a:off x="8595360" y="4686300"/>
            <a:ext cx="457200" cy="228600"/>
          </a:xfrm>
          <a:prstGeom prst="rect">
            <a:avLst/>
          </a:prstGeom>
          <a:noFill/>
        </p:spPr>
        <p:txBody>
          <a:bodyPr wrap="none">
            <a:spAutoFit/>
          </a:bodyPr>
          <a:lstStyle/>
          <a:p>
            <a:pPr algn="r">
              <a:defRPr sz="800">
                <a:solidFill>
                  <a:srgbClr val="666E82"/>
                </a:solidFill>
              </a:defRPr>
            </a:pPr>
            <a: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B1120"/>
        </a:solidFill>
        <a:effectLst/>
      </p:bgPr>
    </p:bg>
    <p:spTree>
      <p:nvGrpSpPr>
        <p:cNvPr id="1" name=""/>
        <p:cNvGrpSpPr/>
        <p:nvPr/>
      </p:nvGrpSpPr>
      <p:grpSpPr>
        <a:xfrm>
          <a:off x="0" y="0"/>
          <a:ext cx="0" cy="0"/>
          <a:chOff x="0" y="0"/>
          <a:chExt cx="0" cy="0"/>
        </a:xfrm>
      </p:grpSpPr>
      <p:sp>
        <p:nvSpPr>
          <p:cNvPr id="2" name="Text 0"/>
          <p:cNvSpPr/>
          <p:nvPr/>
        </p:nvSpPr>
        <p:spPr>
          <a:xfrm>
            <a:off x="457200" y="320040"/>
            <a:ext cx="8229600" cy="502920"/>
          </a:xfrm>
          <a:prstGeom prst="rect">
            <a:avLst/>
          </a:prstGeom>
          <a:noFill/>
          <a:ln/>
        </p:spPr>
        <p:txBody>
          <a:bodyPr wrap="square" lIns="0" tIns="0" rIns="0" bIns="0" rtlCol="0" anchor="ctr"/>
          <a:lstStyle/>
          <a:p>
            <a:pPr marL="0" indent="0">
              <a:buNone/>
            </a:pPr>
            <a:r>
              <a:rPr lang="en-US" sz="1800" b="1">
                <a:solidFill>
                  <a:srgbClr val="FFFFFF"/>
                </a:solidFill>
                <a:latin typeface="DM Sans"/>
                <a:ea typeface="Calibri"/>
                <a:cs typeface="Calibri"/>
              </a:rPr>
              <a:t>A $5 Trillion Industry Deploying Strategies Without Intelligence</a:t>
            </a:r>
            <a:endParaRPr lang="en-US" sz="1800">
              <a:latin typeface="Calibri"/>
              <a:ea typeface="Calibri"/>
              <a:cs typeface="Calibri"/>
            </a:endParaRPr>
          </a:p>
        </p:txBody>
      </p:sp>
      <p:sp>
        <p:nvSpPr>
          <p:cNvPr id="3" name="Shape 1"/>
          <p:cNvSpPr/>
          <p:nvPr/>
        </p:nvSpPr>
        <p:spPr>
          <a:xfrm>
            <a:off x="6035040" y="1188720"/>
            <a:ext cx="2834640" cy="3378200"/>
          </a:xfrm>
          <a:prstGeom prst="rect">
            <a:avLst/>
          </a:prstGeom>
          <a:solidFill>
            <a:srgbClr val="131B2E"/>
          </a:solidFill>
          <a:ln/>
          <a:effectLst>
            <a:outerShdw blurRad="101600" dist="38100" dir="8100000" algn="bl" rotWithShape="0">
              <a:srgbClr val="000000">
                <a:alpha val="30000"/>
              </a:srgbClr>
            </a:outerShdw>
          </a:effectLst>
        </p:spPr>
        <p:txBody>
          <a:bodyPr/>
          <a:lstStyle/>
          <a:p>
            <a:endParaRPr/>
          </a:p>
        </p:txBody>
      </p:sp>
      <p:sp>
        <p:nvSpPr>
          <p:cNvPr id="4" name="Text 2"/>
          <p:cNvSpPr/>
          <p:nvPr/>
        </p:nvSpPr>
        <p:spPr>
          <a:xfrm>
            <a:off x="6035040" y="1333500"/>
            <a:ext cx="2834640" cy="1097280"/>
          </a:xfrm>
          <a:prstGeom prst="rect">
            <a:avLst/>
          </a:prstGeom>
          <a:noFill/>
          <a:ln/>
        </p:spPr>
        <p:txBody>
          <a:bodyPr wrap="square" lIns="0" tIns="0" rIns="0" bIns="0" rtlCol="0" anchor="ctr"/>
          <a:lstStyle/>
          <a:p>
            <a:pPr marL="0" indent="0" algn="ctr">
              <a:buNone/>
            </a:pPr>
            <a:r>
              <a:rPr lang="en-US" sz="5200" b="1">
                <a:solidFill>
                  <a:srgbClr val="00D4AA"/>
                </a:solidFill>
                <a:latin typeface="DM Sans"/>
                <a:ea typeface="Calibri"/>
                <a:cs typeface="Calibri"/>
              </a:rPr>
              <a:t>$5.15T¹</a:t>
            </a:r>
            <a:endParaRPr lang="en-US" sz="5200">
              <a:latin typeface="Calibri"/>
              <a:ea typeface="Calibri"/>
              <a:cs typeface="Calibri"/>
            </a:endParaRPr>
          </a:p>
        </p:txBody>
      </p:sp>
      <p:sp>
        <p:nvSpPr>
          <p:cNvPr id="5" name="Text 3"/>
          <p:cNvSpPr/>
          <p:nvPr/>
        </p:nvSpPr>
        <p:spPr>
          <a:xfrm>
            <a:off x="6035040" y="2438400"/>
            <a:ext cx="2834640" cy="548640"/>
          </a:xfrm>
          <a:prstGeom prst="rect">
            <a:avLst/>
          </a:prstGeom>
          <a:noFill/>
          <a:ln/>
        </p:spPr>
        <p:txBody>
          <a:bodyPr wrap="square" lIns="0" tIns="0" rIns="0" bIns="0" rtlCol="0" anchor="ctr"/>
          <a:lstStyle/>
          <a:p>
            <a:pPr marL="0" indent="0" algn="ctr">
              <a:buNone/>
            </a:pPr>
            <a:r>
              <a:rPr lang="en-US" sz="1300">
                <a:solidFill>
                  <a:srgbClr val="FFFFFF"/>
                </a:solidFill>
                <a:latin typeface="DM Sans"/>
                <a:ea typeface="Calibri"/>
                <a:cs typeface="Calibri"/>
              </a:rPr>
              <a:t>Total Hedge Fund</a:t>
            </a:r>
            <a:endParaRPr lang="en-US" sz="1300">
              <a:latin typeface="Calibri"/>
              <a:ea typeface="Calibri"/>
              <a:cs typeface="Calibri"/>
            </a:endParaRPr>
          </a:p>
          <a:p>
            <a:pPr marL="0" indent="0" algn="ctr">
              <a:buNone/>
            </a:pPr>
            <a:r>
              <a:rPr lang="en-US" sz="1300">
                <a:solidFill>
                  <a:srgbClr val="FFFFFF"/>
                </a:solidFill>
                <a:latin typeface="DM Sans"/>
                <a:ea typeface="Calibri"/>
                <a:cs typeface="Calibri"/>
              </a:rPr>
              <a:t>Industry AUM</a:t>
            </a:r>
            <a:endParaRPr lang="en-US" sz="1300">
              <a:latin typeface="Calibri"/>
              <a:ea typeface="Calibri"/>
              <a:cs typeface="Calibri"/>
            </a:endParaRPr>
          </a:p>
        </p:txBody>
      </p:sp>
      <p:sp>
        <p:nvSpPr>
          <p:cNvPr id="6" name="Text 4"/>
          <p:cNvSpPr/>
          <p:nvPr/>
        </p:nvSpPr>
        <p:spPr>
          <a:xfrm>
            <a:off x="6035040" y="2984500"/>
            <a:ext cx="2834640" cy="274320"/>
          </a:xfrm>
          <a:prstGeom prst="rect">
            <a:avLst/>
          </a:prstGeom>
          <a:noFill/>
          <a:ln/>
        </p:spPr>
        <p:txBody>
          <a:bodyPr wrap="square" lIns="0" tIns="0" rIns="0" bIns="0" rtlCol="0" anchor="ctr"/>
          <a:lstStyle/>
          <a:p>
            <a:pPr marL="0" indent="0" algn="ctr">
              <a:buNone/>
            </a:pPr>
            <a:r>
              <a:rPr lang="en-US" sz="900" i="1">
                <a:solidFill>
                  <a:srgbClr val="8B95A5"/>
                </a:solidFill>
                <a:latin typeface="DM Sans"/>
                <a:ea typeface="Calibri"/>
                <a:cs typeface="Calibri"/>
              </a:rPr>
              <a:t>HFR Q4 2025</a:t>
            </a:r>
            <a:endParaRPr lang="en-US" sz="900">
              <a:latin typeface="Calibri"/>
              <a:ea typeface="Calibri"/>
              <a:cs typeface="Calibri"/>
            </a:endParaRPr>
          </a:p>
        </p:txBody>
      </p:sp>
      <p:sp>
        <p:nvSpPr>
          <p:cNvPr id="7" name="Text 5"/>
          <p:cNvSpPr/>
          <p:nvPr/>
        </p:nvSpPr>
        <p:spPr>
          <a:xfrm>
            <a:off x="6126480" y="3441700"/>
            <a:ext cx="2651760" cy="274320"/>
          </a:xfrm>
          <a:prstGeom prst="rect">
            <a:avLst/>
          </a:prstGeom>
          <a:noFill/>
          <a:ln/>
        </p:spPr>
        <p:txBody>
          <a:bodyPr wrap="square" lIns="0" tIns="0" rIns="0" bIns="0" rtlCol="0" anchor="ctr"/>
          <a:lstStyle/>
          <a:p>
            <a:pPr marL="0" indent="0" algn="ctr">
              <a:buNone/>
            </a:pPr>
            <a:r>
              <a:rPr lang="en-US" sz="1000">
                <a:solidFill>
                  <a:srgbClr val="A0AEC0"/>
                </a:solidFill>
                <a:latin typeface="DM Sans"/>
                <a:ea typeface="Calibri"/>
                <a:cs typeface="Calibri"/>
              </a:rPr>
              <a:t>~1,827 SEC-registered hedge fund advisory firms in the US⁵</a:t>
            </a:r>
            <a:endParaRPr lang="en-US" sz="1000">
              <a:latin typeface="Calibri"/>
              <a:ea typeface="Calibri"/>
              <a:cs typeface="Calibri"/>
            </a:endParaRPr>
          </a:p>
        </p:txBody>
      </p:sp>
      <p:sp>
        <p:nvSpPr>
          <p:cNvPr id="8" name="Text 6"/>
          <p:cNvSpPr/>
          <p:nvPr/>
        </p:nvSpPr>
        <p:spPr>
          <a:xfrm>
            <a:off x="6126480" y="3759200"/>
            <a:ext cx="2651760" cy="502920"/>
          </a:xfrm>
          <a:prstGeom prst="rect">
            <a:avLst/>
          </a:prstGeom>
          <a:noFill/>
          <a:ln/>
        </p:spPr>
        <p:txBody>
          <a:bodyPr wrap="square" lIns="0" tIns="0" rIns="0" bIns="0" rtlCol="0" anchor="ctr"/>
          <a:lstStyle/>
          <a:p>
            <a:pPr marL="0" indent="0" algn="ctr">
              <a:buNone/>
            </a:pPr>
            <a:r>
              <a:rPr lang="en-US" sz="900" b="1">
                <a:solidFill>
                  <a:srgbClr val="00D4AA"/>
                </a:solidFill>
                <a:latin typeface="DM Sans"/>
                <a:ea typeface="Calibri"/>
                <a:cs typeface="Calibri"/>
              </a:rPr>
              <a:t>Larger managers tend to build in-house.</a:t>
            </a:r>
            <a:endParaRPr lang="en-US" sz="900">
              <a:solidFill>
                <a:srgbClr val="00D4AA"/>
              </a:solidFill>
              <a:latin typeface="Calibri"/>
              <a:ea typeface="Calibri"/>
              <a:cs typeface="Calibri"/>
            </a:endParaRPr>
          </a:p>
          <a:p>
            <a:pPr marL="0" indent="0" algn="ctr">
              <a:buNone/>
            </a:pPr>
            <a:r>
              <a:rPr lang="en-US" sz="900" b="1">
                <a:solidFill>
                  <a:srgbClr val="00D4AA"/>
                </a:solidFill>
                <a:latin typeface="DM Sans"/>
                <a:ea typeface="Calibri"/>
                <a:cs typeface="Calibri"/>
              </a:rPr>
              <a:t>Most funds need to buy.</a:t>
            </a:r>
            <a:endParaRPr lang="en-US" sz="900">
              <a:solidFill>
                <a:srgbClr val="00D4AA"/>
              </a:solidFill>
              <a:latin typeface="Calibri"/>
              <a:ea typeface="Calibri"/>
              <a:cs typeface="Calibri"/>
            </a:endParaRPr>
          </a:p>
        </p:txBody>
      </p:sp>
      <p:sp>
        <p:nvSpPr>
          <p:cNvPr id="9" name="Shape 7"/>
          <p:cNvSpPr/>
          <p:nvPr/>
        </p:nvSpPr>
        <p:spPr>
          <a:xfrm>
            <a:off x="457200" y="1188720"/>
            <a:ext cx="5303520" cy="1005840"/>
          </a:xfrm>
          <a:prstGeom prst="rect">
            <a:avLst/>
          </a:prstGeom>
          <a:solidFill>
            <a:srgbClr val="131B2E"/>
          </a:solidFill>
          <a:ln/>
          <a:effectLst>
            <a:outerShdw blurRad="50800" dist="25400" dir="8100000" algn="bl" rotWithShape="0">
              <a:srgbClr val="000000">
                <a:alpha val="15000"/>
              </a:srgbClr>
            </a:outerShdw>
          </a:effectLst>
        </p:spPr>
        <p:txBody>
          <a:bodyPr/>
          <a:lstStyle/>
          <a:p>
            <a:endParaRPr/>
          </a:p>
        </p:txBody>
      </p:sp>
      <p:sp>
        <p:nvSpPr>
          <p:cNvPr id="10" name="Shape 8"/>
          <p:cNvSpPr/>
          <p:nvPr/>
        </p:nvSpPr>
        <p:spPr>
          <a:xfrm>
            <a:off x="457200" y="1188720"/>
            <a:ext cx="54864" cy="1005840"/>
          </a:xfrm>
          <a:prstGeom prst="rect">
            <a:avLst/>
          </a:prstGeom>
          <a:solidFill>
            <a:srgbClr val="00D4AA"/>
          </a:solidFill>
          <a:ln/>
        </p:spPr>
        <p:txBody>
          <a:bodyPr/>
          <a:lstStyle/>
          <a:p>
            <a:endParaRPr/>
          </a:p>
        </p:txBody>
      </p:sp>
      <p:pic>
        <p:nvPicPr>
          <p:cNvPr id="11" name="Image 0" descr="preencoded.png"/>
          <p:cNvPicPr>
            <a:picLocks noChangeAspect="1"/>
          </p:cNvPicPr>
          <p:nvPr/>
        </p:nvPicPr>
        <p:blipFill>
          <a:blip r:embed="rId3"/>
          <a:stretch>
            <a:fillRect/>
          </a:stretch>
        </p:blipFill>
        <p:spPr>
          <a:xfrm>
            <a:off x="685800" y="1463040"/>
            <a:ext cx="320040" cy="320040"/>
          </a:xfrm>
          <a:prstGeom prst="rect">
            <a:avLst/>
          </a:prstGeom>
        </p:spPr>
      </p:pic>
      <p:sp>
        <p:nvSpPr>
          <p:cNvPr id="12" name="Text 9"/>
          <p:cNvSpPr/>
          <p:nvPr/>
        </p:nvSpPr>
        <p:spPr>
          <a:xfrm>
            <a:off x="1143000" y="1280160"/>
            <a:ext cx="4389120" cy="320040"/>
          </a:xfrm>
          <a:prstGeom prst="rect">
            <a:avLst/>
          </a:prstGeom>
          <a:noFill/>
          <a:ln/>
        </p:spPr>
        <p:txBody>
          <a:bodyPr wrap="square" lIns="0" tIns="0" rIns="0" bIns="0" rtlCol="0" anchor="ctr"/>
          <a:lstStyle/>
          <a:p>
            <a:pPr marL="0" indent="0">
              <a:buNone/>
            </a:pPr>
            <a:r>
              <a:rPr lang="en-US" sz="1400" b="1">
                <a:solidFill>
                  <a:srgbClr val="FFFFFF"/>
                </a:solidFill>
                <a:latin typeface="DM Sans"/>
                <a:ea typeface="Calibri"/>
                <a:cs typeface="Calibri"/>
              </a:rPr>
              <a:t>No System of Record</a:t>
            </a:r>
            <a:endParaRPr lang="en-US" sz="1400">
              <a:latin typeface="Calibri"/>
              <a:ea typeface="Calibri"/>
              <a:cs typeface="Calibri"/>
            </a:endParaRPr>
          </a:p>
        </p:txBody>
      </p:sp>
      <p:sp>
        <p:nvSpPr>
          <p:cNvPr id="13" name="Text 10"/>
          <p:cNvSpPr/>
          <p:nvPr/>
        </p:nvSpPr>
        <p:spPr>
          <a:xfrm>
            <a:off x="1143000" y="1627632"/>
            <a:ext cx="4389120" cy="457200"/>
          </a:xfrm>
          <a:prstGeom prst="rect">
            <a:avLst/>
          </a:prstGeom>
          <a:noFill/>
          <a:ln/>
        </p:spPr>
        <p:txBody>
          <a:bodyPr wrap="square" lIns="0" tIns="0" rIns="0" bIns="0" rtlCol="0" anchor="ctr"/>
          <a:lstStyle/>
          <a:p>
            <a:pPr marL="0" indent="0">
              <a:buNone/>
            </a:pPr>
            <a:r>
              <a:rPr lang="en-US" sz="900">
                <a:solidFill>
                  <a:srgbClr val="8B95A5"/>
                </a:solidFill>
                <a:latin typeface="DM Sans"/>
                <a:ea typeface="Calibri"/>
                <a:cs typeface="Calibri"/>
              </a:rPr>
              <a:t>The SEC’s $2B+ off-channel enforcement sweep (2021–2025) shows investment decisions routinely occur on unarchived platforms.ᴬ The FCA found governance bodies lacked detailed record-keeping of how decisions were reached.ᴮ No audit trail exists for which strategies are eligible, or why.</a:t>
            </a:r>
            <a:endParaRPr lang="en-US" sz="900">
              <a:latin typeface="Calibri"/>
              <a:ea typeface="Calibri"/>
              <a:cs typeface="Calibri"/>
            </a:endParaRPr>
          </a:p>
        </p:txBody>
      </p:sp>
      <p:sp>
        <p:nvSpPr>
          <p:cNvPr id="14" name="Shape 11"/>
          <p:cNvSpPr/>
          <p:nvPr/>
        </p:nvSpPr>
        <p:spPr>
          <a:xfrm>
            <a:off x="457200" y="2377440"/>
            <a:ext cx="5303520" cy="1005840"/>
          </a:xfrm>
          <a:prstGeom prst="rect">
            <a:avLst/>
          </a:prstGeom>
          <a:solidFill>
            <a:srgbClr val="131B2E"/>
          </a:solidFill>
          <a:ln/>
          <a:effectLst>
            <a:outerShdw blurRad="50800" dist="25400" dir="8100000" algn="bl" rotWithShape="0">
              <a:srgbClr val="000000">
                <a:alpha val="15000"/>
              </a:srgbClr>
            </a:outerShdw>
          </a:effectLst>
        </p:spPr>
        <p:txBody>
          <a:bodyPr/>
          <a:lstStyle/>
          <a:p>
            <a:endParaRPr/>
          </a:p>
        </p:txBody>
      </p:sp>
      <p:sp>
        <p:nvSpPr>
          <p:cNvPr id="15" name="Shape 12"/>
          <p:cNvSpPr/>
          <p:nvPr/>
        </p:nvSpPr>
        <p:spPr>
          <a:xfrm>
            <a:off x="457200" y="2377440"/>
            <a:ext cx="54864" cy="1005840"/>
          </a:xfrm>
          <a:prstGeom prst="rect">
            <a:avLst/>
          </a:prstGeom>
          <a:solidFill>
            <a:srgbClr val="00D4AA"/>
          </a:solidFill>
          <a:ln/>
        </p:spPr>
        <p:txBody>
          <a:bodyPr/>
          <a:lstStyle/>
          <a:p>
            <a:endParaRPr/>
          </a:p>
        </p:txBody>
      </p:sp>
      <p:pic>
        <p:nvPicPr>
          <p:cNvPr id="16" name="Image 1" descr="preencoded.png"/>
          <p:cNvPicPr>
            <a:picLocks noChangeAspect="1"/>
          </p:cNvPicPr>
          <p:nvPr/>
        </p:nvPicPr>
        <p:blipFill>
          <a:blip r:embed="rId4"/>
          <a:stretch>
            <a:fillRect/>
          </a:stretch>
        </p:blipFill>
        <p:spPr>
          <a:xfrm>
            <a:off x="685800" y="2651760"/>
            <a:ext cx="320040" cy="320040"/>
          </a:xfrm>
          <a:prstGeom prst="rect">
            <a:avLst/>
          </a:prstGeom>
        </p:spPr>
      </p:pic>
      <p:sp>
        <p:nvSpPr>
          <p:cNvPr id="17" name="Text 13"/>
          <p:cNvSpPr/>
          <p:nvPr/>
        </p:nvSpPr>
        <p:spPr>
          <a:xfrm>
            <a:off x="1143000" y="2468880"/>
            <a:ext cx="4389120" cy="320040"/>
          </a:xfrm>
          <a:prstGeom prst="rect">
            <a:avLst/>
          </a:prstGeom>
          <a:noFill/>
          <a:ln/>
        </p:spPr>
        <p:txBody>
          <a:bodyPr wrap="square" lIns="0" tIns="0" rIns="0" bIns="0" rtlCol="0" anchor="ctr"/>
          <a:lstStyle/>
          <a:p>
            <a:pPr marL="0" indent="0">
              <a:buNone/>
            </a:pPr>
            <a:r>
              <a:rPr lang="en-US" sz="1400" b="1">
                <a:solidFill>
                  <a:srgbClr val="FFFFFF"/>
                </a:solidFill>
                <a:latin typeface="DM Sans"/>
                <a:ea typeface="Calibri"/>
                <a:cs typeface="Calibri"/>
              </a:rPr>
              <a:t>No Regime Intelligence</a:t>
            </a:r>
            <a:endParaRPr lang="en-US" sz="1400">
              <a:latin typeface="Calibri"/>
              <a:ea typeface="Calibri"/>
              <a:cs typeface="Calibri"/>
            </a:endParaRPr>
          </a:p>
        </p:txBody>
      </p:sp>
      <p:sp>
        <p:nvSpPr>
          <p:cNvPr id="18" name="Text 14"/>
          <p:cNvSpPr/>
          <p:nvPr/>
        </p:nvSpPr>
        <p:spPr>
          <a:xfrm>
            <a:off x="1143000" y="2816352"/>
            <a:ext cx="4389120" cy="457200"/>
          </a:xfrm>
          <a:prstGeom prst="rect">
            <a:avLst/>
          </a:prstGeom>
          <a:noFill/>
          <a:ln/>
        </p:spPr>
        <p:txBody>
          <a:bodyPr wrap="square" lIns="0" tIns="0" rIns="0" bIns="0" rtlCol="0" anchor="ctr"/>
          <a:lstStyle/>
          <a:p>
            <a:pPr marL="0" indent="0">
              <a:buNone/>
            </a:pPr>
            <a:r>
              <a:rPr lang="en-US" sz="900">
                <a:solidFill>
                  <a:srgbClr val="8B95A5"/>
                </a:solidFill>
                <a:latin typeface="DM Sans"/>
                <a:ea typeface="Calibri"/>
                <a:cs typeface="Calibri"/>
              </a:rPr>
              <a:t>~75-80% of managers use discretionary approaches (Harvey et al., JPM, 2017).ᴰ Regime-unaware strategies sacrifice ~200-340 bps risk-adjusted return annually (Ang &amp; Bekaert, 2004).ᶜ Alpha is left on the table.</a:t>
            </a:r>
            <a:endParaRPr lang="en-US" sz="900">
              <a:latin typeface="Calibri"/>
              <a:ea typeface="Calibri"/>
              <a:cs typeface="Calibri"/>
            </a:endParaRPr>
          </a:p>
        </p:txBody>
      </p:sp>
      <p:sp>
        <p:nvSpPr>
          <p:cNvPr id="19" name="Shape 15"/>
          <p:cNvSpPr/>
          <p:nvPr/>
        </p:nvSpPr>
        <p:spPr>
          <a:xfrm>
            <a:off x="457200" y="3566160"/>
            <a:ext cx="5303520" cy="1005840"/>
          </a:xfrm>
          <a:prstGeom prst="rect">
            <a:avLst/>
          </a:prstGeom>
          <a:solidFill>
            <a:srgbClr val="131B2E"/>
          </a:solidFill>
          <a:ln/>
          <a:effectLst>
            <a:outerShdw blurRad="50800" dist="25400" dir="8100000" algn="bl" rotWithShape="0">
              <a:srgbClr val="000000">
                <a:alpha val="15000"/>
              </a:srgbClr>
            </a:outerShdw>
          </a:effectLst>
        </p:spPr>
        <p:txBody>
          <a:bodyPr/>
          <a:lstStyle/>
          <a:p>
            <a:endParaRPr/>
          </a:p>
        </p:txBody>
      </p:sp>
      <p:sp>
        <p:nvSpPr>
          <p:cNvPr id="20" name="Shape 16"/>
          <p:cNvSpPr/>
          <p:nvPr/>
        </p:nvSpPr>
        <p:spPr>
          <a:xfrm>
            <a:off x="457200" y="3566160"/>
            <a:ext cx="54864" cy="1005840"/>
          </a:xfrm>
          <a:prstGeom prst="rect">
            <a:avLst/>
          </a:prstGeom>
          <a:solidFill>
            <a:srgbClr val="00D4AA"/>
          </a:solidFill>
          <a:ln/>
        </p:spPr>
        <p:txBody>
          <a:bodyPr/>
          <a:lstStyle/>
          <a:p>
            <a:endParaRPr/>
          </a:p>
        </p:txBody>
      </p:sp>
      <p:pic>
        <p:nvPicPr>
          <p:cNvPr id="21" name="Image 2" descr="preencoded.png"/>
          <p:cNvPicPr>
            <a:picLocks noChangeAspect="1"/>
          </p:cNvPicPr>
          <p:nvPr/>
        </p:nvPicPr>
        <p:blipFill>
          <a:blip r:embed="rId5"/>
          <a:stretch>
            <a:fillRect/>
          </a:stretch>
        </p:blipFill>
        <p:spPr>
          <a:xfrm>
            <a:off x="685800" y="3840480"/>
            <a:ext cx="320040" cy="320040"/>
          </a:xfrm>
          <a:prstGeom prst="rect">
            <a:avLst/>
          </a:prstGeom>
        </p:spPr>
      </p:pic>
      <p:sp>
        <p:nvSpPr>
          <p:cNvPr id="22" name="Text 17"/>
          <p:cNvSpPr/>
          <p:nvPr/>
        </p:nvSpPr>
        <p:spPr>
          <a:xfrm>
            <a:off x="1143000" y="3657600"/>
            <a:ext cx="4389120" cy="320040"/>
          </a:xfrm>
          <a:prstGeom prst="rect">
            <a:avLst/>
          </a:prstGeom>
          <a:noFill/>
          <a:ln/>
        </p:spPr>
        <p:txBody>
          <a:bodyPr wrap="square" lIns="0" tIns="0" rIns="0" bIns="0" rtlCol="0" anchor="ctr"/>
          <a:lstStyle/>
          <a:p>
            <a:pPr marL="0" indent="0">
              <a:buNone/>
            </a:pPr>
            <a:r>
              <a:rPr lang="en-US" sz="1400" b="1">
                <a:solidFill>
                  <a:srgbClr val="FFFFFF"/>
                </a:solidFill>
                <a:latin typeface="DM Sans"/>
                <a:ea typeface="Calibri"/>
                <a:cs typeface="Calibri"/>
              </a:rPr>
              <a:t>No Governance Layer</a:t>
            </a:r>
            <a:endParaRPr lang="en-US" sz="1400">
              <a:latin typeface="Calibri"/>
              <a:ea typeface="Calibri"/>
              <a:cs typeface="Calibri"/>
            </a:endParaRPr>
          </a:p>
        </p:txBody>
      </p:sp>
      <p:sp>
        <p:nvSpPr>
          <p:cNvPr id="23" name="Text 18"/>
          <p:cNvSpPr/>
          <p:nvPr/>
        </p:nvSpPr>
        <p:spPr>
          <a:xfrm>
            <a:off x="1143000" y="4005072"/>
            <a:ext cx="4389120" cy="457200"/>
          </a:xfrm>
          <a:prstGeom prst="rect">
            <a:avLst/>
          </a:prstGeom>
          <a:noFill/>
          <a:ln/>
        </p:spPr>
        <p:txBody>
          <a:bodyPr wrap="square" lIns="0" tIns="0" rIns="0" bIns="0" rtlCol="0" anchor="ctr"/>
          <a:lstStyle/>
          <a:p>
            <a:pPr marL="0" indent="0">
              <a:buNone/>
            </a:pPr>
            <a:r>
              <a:rPr lang="en-US" sz="900">
                <a:solidFill>
                  <a:srgbClr val="8B95A5"/>
                </a:solidFill>
                <a:latin typeface="DM Sans"/>
                <a:ea typeface="Calibri"/>
                <a:cs typeface="Calibri"/>
              </a:rPr>
              <a:t>Only 27% of alt fund managers have fully integrated systems; 36% rely on manual processes (EY, 2024).ᴱ Research and production remain disconnected even at quant-oriented firms (Coalition Greenwich, 2026).ᶠ</a:t>
            </a:r>
            <a:endParaRPr lang="en-US" sz="900">
              <a:latin typeface="Calibri"/>
              <a:ea typeface="Calibri"/>
              <a:cs typeface="Calibri"/>
            </a:endParaRPr>
          </a:p>
        </p:txBody>
      </p:sp>
      <p:sp>
        <p:nvSpPr>
          <p:cNvPr id="203" name="FootnoteBar3"/>
          <p:cNvSpPr>
            <a:spLocks noGrp="1"/>
          </p:cNvSpPr>
          <p:nvPr/>
        </p:nvSpPr>
        <p:spPr>
          <a:xfrm>
            <a:off x="342900" y="4775200"/>
            <a:ext cx="8534400" cy="342900"/>
          </a:xfrm>
          <a:prstGeom prst="rect">
            <a:avLst/>
          </a:prstGeom>
          <a:noFill/>
          <a:ln>
            <a:noFill/>
          </a:ln>
        </p:spPr>
        <p:txBody>
          <a:bodyPr wrap="square" lIns="0" tIns="0" rIns="0" bIns="0"/>
          <a:lstStyle/>
          <a:p>
            <a:r>
              <a:rPr lang="en-US" sz="700">
                <a:solidFill>
                  <a:srgbClr val="888888"/>
                </a:solidFill>
                <a:latin typeface="DM Sans"/>
                <a:hlinkClick r:id="rId6"/>
              </a:rPr>
              <a:t>¹ HFR Global Hedge Fund Industry Report, Q4 2025.</a:t>
            </a:r>
            <a:r>
              <a:rPr lang="en-US" sz="700">
                <a:solidFill>
                  <a:srgbClr val="888888"/>
                </a:solidFill>
                <a:latin typeface="DM Sans"/>
              </a:rPr>
              <a:t>  ·  </a:t>
            </a:r>
            <a:r>
              <a:rPr lang="en-US" sz="700">
                <a:solidFill>
                  <a:srgbClr val="888888"/>
                </a:solidFill>
                <a:latin typeface="DM Sans"/>
                <a:hlinkClick r:id="rId7"/>
              </a:rPr>
              <a:t>⁵ SEC Private Fund Statistics, Q4 2024.</a:t>
            </a:r>
            <a:r>
              <a:rPr lang="en-US" sz="700">
                <a:solidFill>
                  <a:srgbClr val="888888"/>
                </a:solidFill>
                <a:latin typeface="DM Sans"/>
              </a:rPr>
              <a:t>  ·  </a:t>
            </a:r>
            <a:r>
              <a:rPr lang="en-US" sz="700">
                <a:solidFill>
                  <a:srgbClr val="888888"/>
                </a:solidFill>
                <a:latin typeface="DM Sans"/>
                <a:hlinkClick r:id="rId8"/>
              </a:rPr>
              <a:t>ᴬ SEC PR 2024-44, 2025-6 ($2B+ off-channel enforcement).</a:t>
            </a:r>
            <a:r>
              <a:rPr lang="en-US" sz="700">
                <a:solidFill>
                  <a:srgbClr val="888888"/>
                </a:solidFill>
                <a:latin typeface="DM Sans"/>
              </a:rPr>
              <a:t>  ·  </a:t>
            </a:r>
            <a:r>
              <a:rPr lang="en-US" sz="700">
                <a:solidFill>
                  <a:srgbClr val="888888"/>
                </a:solidFill>
                <a:latin typeface="DM Sans"/>
                <a:hlinkClick r:id="rId9"/>
              </a:rPr>
              <a:t>ᴮ FCA Private Markets Valuations Review, 2024.</a:t>
            </a:r>
            <a:r>
              <a:rPr lang="en-US" sz="700">
                <a:solidFill>
                  <a:srgbClr val="888888"/>
                </a:solidFill>
                <a:latin typeface="DM Sans"/>
              </a:rPr>
              <a:t>  ·  </a:t>
            </a:r>
            <a:r>
              <a:rPr lang="en-US" sz="700">
                <a:solidFill>
                  <a:srgbClr val="888888"/>
                </a:solidFill>
                <a:latin typeface="DM Sans"/>
                <a:hlinkClick r:id="rId10"/>
              </a:rPr>
              <a:t>ᶜ Ang &amp; Bekaert, "How Do Regimes Affect Asset Allocation?" NBER WP 10080, 2004.</a:t>
            </a:r>
            <a:r>
              <a:rPr lang="en-US" sz="700">
                <a:solidFill>
                  <a:srgbClr val="888888"/>
                </a:solidFill>
                <a:latin typeface="DM Sans"/>
              </a:rPr>
              <a:t>  ·  </a:t>
            </a:r>
            <a:r>
              <a:rPr lang="en-US" sz="700">
                <a:solidFill>
                  <a:srgbClr val="888888"/>
                </a:solidFill>
                <a:latin typeface="DM Sans"/>
                <a:hlinkClick r:id="rId11"/>
              </a:rPr>
              <a:t>ᴰ Harvey, Rattray et al., "Man vs. Machine," Journal of Portfolio Management, 2017. SSRN 2880641.</a:t>
            </a:r>
            <a:r>
              <a:rPr lang="en-US" sz="700">
                <a:solidFill>
                  <a:srgbClr val="888888"/>
                </a:solidFill>
                <a:latin typeface="DM Sans"/>
              </a:rPr>
              <a:t>  ·  </a:t>
            </a:r>
            <a:r>
              <a:rPr lang="en-US" sz="700">
                <a:solidFill>
                  <a:srgbClr val="888888"/>
                </a:solidFill>
                <a:latin typeface="DM Sans"/>
                <a:hlinkClick r:id="rId12"/>
              </a:rPr>
              <a:t>ᴱ EY Global Alternative Fund Survey, December 2024.</a:t>
            </a:r>
            <a:r>
              <a:rPr lang="en-US" sz="700">
                <a:solidFill>
                  <a:srgbClr val="888888"/>
                </a:solidFill>
                <a:latin typeface="DM Sans"/>
              </a:rPr>
              <a:t>  ·  </a:t>
            </a:r>
            <a:r>
              <a:rPr lang="en-US" sz="700">
                <a:solidFill>
                  <a:srgbClr val="888888"/>
                </a:solidFill>
                <a:latin typeface="DM Sans"/>
                <a:hlinkClick r:id="rId13"/>
              </a:rPr>
              <a:t>ᶠ Coalition Greenwich, "Top Market Structure Trends to Watch in 2026," January 2026.</a:t>
            </a:r>
          </a:p>
        </p:txBody>
      </p:sp>
      <p:sp>
        <p:nvSpPr>
          <p:cNvPr id="204" name="TextBox 203"/>
          <p:cNvSpPr txBox="1"/>
          <p:nvPr/>
        </p:nvSpPr>
        <p:spPr>
          <a:xfrm>
            <a:off x="8595360" y="4685800"/>
            <a:ext cx="457200" cy="228600"/>
          </a:xfrm>
          <a:prstGeom prst="rect">
            <a:avLst/>
          </a:prstGeom>
          <a:noFill/>
        </p:spPr>
        <p:txBody>
          <a:bodyPr wrap="none">
            <a:spAutoFit/>
          </a:bodyPr>
          <a:lstStyle/>
          <a:p>
            <a:pPr algn="r">
              <a:defRPr sz="800">
                <a:solidFill>
                  <a:srgbClr val="666E82"/>
                </a:solidFill>
              </a:defRPr>
            </a:pPr>
            <a:r>
              <a:t>3</a:t>
            </a:r>
          </a:p>
        </p:txBody>
      </p:sp>
    </p:spTree>
    <p:extLst>
      <p:ext uri="{BB962C8B-B14F-4D97-AF65-F5344CB8AC3E}">
        <p14:creationId xmlns:p14="http://schemas.microsoft.com/office/powerpoint/2010/main" val="360884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B1120"/>
        </a:solidFill>
        <a:effectLst/>
      </p:bgPr>
    </p:bg>
    <p:spTree>
      <p:nvGrpSpPr>
        <p:cNvPr id="1" name=""/>
        <p:cNvGrpSpPr/>
        <p:nvPr/>
      </p:nvGrpSpPr>
      <p:grpSpPr>
        <a:xfrm>
          <a:off x="0" y="0"/>
          <a:ext cx="0" cy="0"/>
          <a:chOff x="0" y="0"/>
          <a:chExt cx="0" cy="0"/>
        </a:xfrm>
      </p:grpSpPr>
      <p:sp>
        <p:nvSpPr>
          <p:cNvPr id="2" name="Text 0"/>
          <p:cNvSpPr/>
          <p:nvPr/>
        </p:nvSpPr>
        <p:spPr>
          <a:xfrm>
            <a:off x="457200" y="320040"/>
            <a:ext cx="8229600" cy="502920"/>
          </a:xfrm>
          <a:prstGeom prst="rect">
            <a:avLst/>
          </a:prstGeom>
          <a:noFill/>
          <a:ln/>
        </p:spPr>
        <p:txBody>
          <a:bodyPr wrap="square" lIns="0" tIns="0" rIns="0" bIns="0" rtlCol="0" anchor="ctr"/>
          <a:lstStyle/>
          <a:p>
            <a:pPr marL="0" indent="0">
              <a:buNone/>
            </a:pPr>
            <a:r>
              <a:rPr lang="en-US" sz="1800" b="1">
                <a:solidFill>
                  <a:srgbClr val="FFFFFF"/>
                </a:solidFill>
                <a:latin typeface="DM Sans"/>
                <a:ea typeface="Calibri"/>
                <a:cs typeface="Calibri"/>
              </a:rPr>
              <a:t>The Right Strategy, in the Right Regime, Every Time</a:t>
            </a:r>
            <a:endParaRPr lang="en-US" sz="1800">
              <a:latin typeface="Calibri"/>
              <a:ea typeface="Calibri"/>
              <a:cs typeface="Calibri"/>
            </a:endParaRPr>
          </a:p>
        </p:txBody>
      </p:sp>
      <p:sp>
        <p:nvSpPr>
          <p:cNvPr id="3" name="Shape 1"/>
          <p:cNvSpPr/>
          <p:nvPr/>
        </p:nvSpPr>
        <p:spPr>
          <a:xfrm>
            <a:off x="457200" y="1234440"/>
            <a:ext cx="2651760" cy="2560320"/>
          </a:xfrm>
          <a:prstGeom prst="rect">
            <a:avLst/>
          </a:prstGeom>
          <a:solidFill>
            <a:srgbClr val="131B2E"/>
          </a:solidFill>
          <a:ln/>
          <a:effectLst>
            <a:outerShdw blurRad="101600" dist="38100" dir="8100000" algn="bl" rotWithShape="0">
              <a:srgbClr val="000000">
                <a:alpha val="30000"/>
              </a:srgbClr>
            </a:outerShdw>
          </a:effectLst>
        </p:spPr>
        <p:txBody>
          <a:bodyPr/>
          <a:lstStyle/>
          <a:p>
            <a:endParaRPr/>
          </a:p>
        </p:txBody>
      </p:sp>
      <p:sp>
        <p:nvSpPr>
          <p:cNvPr id="4" name="Shape 2"/>
          <p:cNvSpPr/>
          <p:nvPr/>
        </p:nvSpPr>
        <p:spPr>
          <a:xfrm>
            <a:off x="457200" y="1234440"/>
            <a:ext cx="2651760" cy="54864"/>
          </a:xfrm>
          <a:prstGeom prst="rect">
            <a:avLst/>
          </a:prstGeom>
          <a:solidFill>
            <a:srgbClr val="00D4AA"/>
          </a:solidFill>
          <a:ln/>
        </p:spPr>
        <p:txBody>
          <a:bodyPr/>
          <a:lstStyle/>
          <a:p>
            <a:endParaRPr/>
          </a:p>
        </p:txBody>
      </p:sp>
      <p:sp>
        <p:nvSpPr>
          <p:cNvPr id="5" name="Shape 3"/>
          <p:cNvSpPr/>
          <p:nvPr/>
        </p:nvSpPr>
        <p:spPr>
          <a:xfrm>
            <a:off x="1463040" y="1508760"/>
            <a:ext cx="640080" cy="640080"/>
          </a:xfrm>
          <a:prstGeom prst="ellipse">
            <a:avLst/>
          </a:prstGeom>
          <a:solidFill>
            <a:srgbClr val="00D4AA">
              <a:alpha val="15000"/>
            </a:srgbClr>
          </a:solidFill>
          <a:ln/>
        </p:spPr>
        <p:txBody>
          <a:bodyPr/>
          <a:lstStyle/>
          <a:p>
            <a:endParaRPr/>
          </a:p>
        </p:txBody>
      </p:sp>
      <p:pic>
        <p:nvPicPr>
          <p:cNvPr id="6" name="Image 0" descr="preencoded.png"/>
          <p:cNvPicPr>
            <a:picLocks noChangeAspect="1"/>
          </p:cNvPicPr>
          <p:nvPr/>
        </p:nvPicPr>
        <p:blipFill>
          <a:blip r:embed="rId3"/>
          <a:stretch>
            <a:fillRect/>
          </a:stretch>
        </p:blipFill>
        <p:spPr>
          <a:xfrm>
            <a:off x="1600200" y="1645920"/>
            <a:ext cx="365760" cy="365760"/>
          </a:xfrm>
          <a:prstGeom prst="rect">
            <a:avLst/>
          </a:prstGeom>
        </p:spPr>
      </p:pic>
      <p:sp>
        <p:nvSpPr>
          <p:cNvPr id="7" name="Text 4"/>
          <p:cNvSpPr/>
          <p:nvPr/>
        </p:nvSpPr>
        <p:spPr>
          <a:xfrm>
            <a:off x="594360" y="2286000"/>
            <a:ext cx="2377440" cy="365760"/>
          </a:xfrm>
          <a:prstGeom prst="rect">
            <a:avLst/>
          </a:prstGeom>
          <a:noFill/>
          <a:ln/>
        </p:spPr>
        <p:txBody>
          <a:bodyPr wrap="square" lIns="0" tIns="0" rIns="0" bIns="0" rtlCol="0" anchor="ctr"/>
          <a:lstStyle/>
          <a:p>
            <a:pPr marL="0" indent="0" algn="ctr">
              <a:buNone/>
            </a:pPr>
            <a:r>
              <a:rPr lang="en-US" sz="1600" b="1">
                <a:solidFill>
                  <a:srgbClr val="FFFFFF"/>
                </a:solidFill>
                <a:latin typeface="DM Sans"/>
                <a:ea typeface="Calibri"/>
                <a:cs typeface="Calibri"/>
              </a:rPr>
              <a:t>Label &amp; Compare</a:t>
            </a:r>
            <a:endParaRPr lang="en-US" sz="1600">
              <a:latin typeface="Calibri"/>
              <a:ea typeface="Calibri"/>
              <a:cs typeface="Calibri"/>
            </a:endParaRPr>
          </a:p>
        </p:txBody>
      </p:sp>
      <p:sp>
        <p:nvSpPr>
          <p:cNvPr id="8" name="Text 5"/>
          <p:cNvSpPr/>
          <p:nvPr/>
        </p:nvSpPr>
        <p:spPr>
          <a:xfrm>
            <a:off x="640080" y="2743200"/>
            <a:ext cx="2286000" cy="822960"/>
          </a:xfrm>
          <a:prstGeom prst="rect">
            <a:avLst/>
          </a:prstGeom>
          <a:noFill/>
          <a:ln/>
        </p:spPr>
        <p:txBody>
          <a:bodyPr wrap="square" lIns="0" tIns="0" rIns="0" bIns="0" rtlCol="0" anchor="ctr"/>
          <a:lstStyle/>
          <a:p>
            <a:pPr marL="0" indent="0" algn="ctr">
              <a:buNone/>
            </a:pPr>
            <a:r>
              <a:rPr lang="en-US" sz="1100">
                <a:solidFill>
                  <a:srgbClr val="8B95A5"/>
                </a:solidFill>
                <a:latin typeface="DM Sans"/>
                <a:ea typeface="Calibri"/>
                <a:cs typeface="Calibri"/>
              </a:rPr>
              <a:t>Standardized metadata makes every strategy comparable across teams, tools, and time periods — regardless of where it was built.</a:t>
            </a:r>
            <a:endParaRPr lang="en-US" sz="1100">
              <a:latin typeface="Calibri"/>
              <a:ea typeface="Calibri"/>
              <a:cs typeface="Calibri"/>
            </a:endParaRPr>
          </a:p>
        </p:txBody>
      </p:sp>
      <p:sp>
        <p:nvSpPr>
          <p:cNvPr id="9" name="Shape 6"/>
          <p:cNvSpPr/>
          <p:nvPr/>
        </p:nvSpPr>
        <p:spPr>
          <a:xfrm>
            <a:off x="3337560" y="1234440"/>
            <a:ext cx="2651760" cy="2560320"/>
          </a:xfrm>
          <a:prstGeom prst="rect">
            <a:avLst/>
          </a:prstGeom>
          <a:solidFill>
            <a:srgbClr val="131B2E"/>
          </a:solidFill>
          <a:ln/>
          <a:effectLst>
            <a:outerShdw blurRad="101600" dist="38100" dir="8100000" algn="bl" rotWithShape="0">
              <a:srgbClr val="000000">
                <a:alpha val="30000"/>
              </a:srgbClr>
            </a:outerShdw>
          </a:effectLst>
        </p:spPr>
        <p:txBody>
          <a:bodyPr/>
          <a:lstStyle/>
          <a:p>
            <a:endParaRPr/>
          </a:p>
        </p:txBody>
      </p:sp>
      <p:sp>
        <p:nvSpPr>
          <p:cNvPr id="10" name="Shape 7"/>
          <p:cNvSpPr/>
          <p:nvPr/>
        </p:nvSpPr>
        <p:spPr>
          <a:xfrm>
            <a:off x="3337560" y="1234440"/>
            <a:ext cx="2651760" cy="54864"/>
          </a:xfrm>
          <a:prstGeom prst="rect">
            <a:avLst/>
          </a:prstGeom>
          <a:solidFill>
            <a:srgbClr val="3B82F6"/>
          </a:solidFill>
          <a:ln/>
        </p:spPr>
        <p:txBody>
          <a:bodyPr/>
          <a:lstStyle/>
          <a:p>
            <a:endParaRPr/>
          </a:p>
        </p:txBody>
      </p:sp>
      <p:sp>
        <p:nvSpPr>
          <p:cNvPr id="11" name="Shape 8"/>
          <p:cNvSpPr/>
          <p:nvPr/>
        </p:nvSpPr>
        <p:spPr>
          <a:xfrm>
            <a:off x="4343400" y="1508760"/>
            <a:ext cx="640080" cy="640080"/>
          </a:xfrm>
          <a:prstGeom prst="ellipse">
            <a:avLst/>
          </a:prstGeom>
          <a:solidFill>
            <a:srgbClr val="3B82F6">
              <a:alpha val="15000"/>
            </a:srgbClr>
          </a:solidFill>
          <a:ln/>
        </p:spPr>
        <p:txBody>
          <a:bodyPr/>
          <a:lstStyle/>
          <a:p>
            <a:endParaRPr/>
          </a:p>
        </p:txBody>
      </p:sp>
      <p:pic>
        <p:nvPicPr>
          <p:cNvPr id="12" name="Image 1" descr="preencoded.png"/>
          <p:cNvPicPr>
            <a:picLocks noChangeAspect="1"/>
          </p:cNvPicPr>
          <p:nvPr/>
        </p:nvPicPr>
        <p:blipFill>
          <a:blip r:embed="rId4"/>
          <a:stretch>
            <a:fillRect/>
          </a:stretch>
        </p:blipFill>
        <p:spPr>
          <a:xfrm>
            <a:off x="4480560" y="1645920"/>
            <a:ext cx="365760" cy="365760"/>
          </a:xfrm>
          <a:prstGeom prst="rect">
            <a:avLst/>
          </a:prstGeom>
        </p:spPr>
      </p:pic>
      <p:sp>
        <p:nvSpPr>
          <p:cNvPr id="13" name="Text 9"/>
          <p:cNvSpPr/>
          <p:nvPr/>
        </p:nvSpPr>
        <p:spPr>
          <a:xfrm>
            <a:off x="3474720" y="2286000"/>
            <a:ext cx="2377440" cy="365760"/>
          </a:xfrm>
          <a:prstGeom prst="rect">
            <a:avLst/>
          </a:prstGeom>
          <a:noFill/>
          <a:ln/>
        </p:spPr>
        <p:txBody>
          <a:bodyPr wrap="square" lIns="0" tIns="0" rIns="0" bIns="0" rtlCol="0" anchor="ctr"/>
          <a:lstStyle/>
          <a:p>
            <a:pPr marL="0" indent="0" algn="ctr">
              <a:buNone/>
            </a:pPr>
            <a:r>
              <a:rPr lang="en-US" sz="1600" b="1">
                <a:solidFill>
                  <a:srgbClr val="FFFFFF"/>
                </a:solidFill>
                <a:latin typeface="DM Sans"/>
                <a:ea typeface="Calibri"/>
                <a:cs typeface="Calibri"/>
              </a:rPr>
              <a:t>Classify by Regime</a:t>
            </a:r>
            <a:endParaRPr lang="en-US" sz="1600">
              <a:latin typeface="Calibri"/>
              <a:ea typeface="Calibri"/>
              <a:cs typeface="Calibri"/>
            </a:endParaRPr>
          </a:p>
        </p:txBody>
      </p:sp>
      <p:sp>
        <p:nvSpPr>
          <p:cNvPr id="14" name="Text 10"/>
          <p:cNvSpPr/>
          <p:nvPr/>
        </p:nvSpPr>
        <p:spPr>
          <a:xfrm>
            <a:off x="3520440" y="2743200"/>
            <a:ext cx="2286000" cy="822960"/>
          </a:xfrm>
          <a:prstGeom prst="rect">
            <a:avLst/>
          </a:prstGeom>
          <a:noFill/>
          <a:ln/>
        </p:spPr>
        <p:txBody>
          <a:bodyPr wrap="square" lIns="0" tIns="0" rIns="0" bIns="0" rtlCol="0" anchor="ctr"/>
          <a:lstStyle/>
          <a:p>
            <a:pPr marL="0" indent="0" algn="ctr">
              <a:buNone/>
            </a:pPr>
            <a:r>
              <a:rPr lang="en-US" sz="1100">
                <a:solidFill>
                  <a:srgbClr val="8B95A5"/>
                </a:solidFill>
                <a:latin typeface="DM Sans"/>
                <a:ea typeface="Calibri"/>
                <a:cs typeface="Calibri"/>
              </a:rPr>
              <a:t>AI classifies current market conditions and matches eligible strategies systematically — not by intuition.</a:t>
            </a:r>
            <a:endParaRPr lang="en-US" sz="1100">
              <a:latin typeface="Calibri"/>
              <a:ea typeface="Calibri"/>
              <a:cs typeface="Calibri"/>
            </a:endParaRPr>
          </a:p>
        </p:txBody>
      </p:sp>
      <p:sp>
        <p:nvSpPr>
          <p:cNvPr id="15" name="Shape 11"/>
          <p:cNvSpPr/>
          <p:nvPr/>
        </p:nvSpPr>
        <p:spPr>
          <a:xfrm>
            <a:off x="6217920" y="1234440"/>
            <a:ext cx="2651760" cy="2560320"/>
          </a:xfrm>
          <a:prstGeom prst="rect">
            <a:avLst/>
          </a:prstGeom>
          <a:solidFill>
            <a:srgbClr val="131B2E"/>
          </a:solidFill>
          <a:ln/>
          <a:effectLst>
            <a:outerShdw blurRad="101600" dist="38100" dir="8100000" algn="bl" rotWithShape="0">
              <a:srgbClr val="000000">
                <a:alpha val="30000"/>
              </a:srgbClr>
            </a:outerShdw>
          </a:effectLst>
        </p:spPr>
        <p:txBody>
          <a:bodyPr/>
          <a:lstStyle/>
          <a:p>
            <a:endParaRPr/>
          </a:p>
        </p:txBody>
      </p:sp>
      <p:sp>
        <p:nvSpPr>
          <p:cNvPr id="16" name="Shape 12"/>
          <p:cNvSpPr/>
          <p:nvPr/>
        </p:nvSpPr>
        <p:spPr>
          <a:xfrm>
            <a:off x="6217920" y="1234440"/>
            <a:ext cx="2651760" cy="54864"/>
          </a:xfrm>
          <a:prstGeom prst="rect">
            <a:avLst/>
          </a:prstGeom>
          <a:solidFill>
            <a:srgbClr val="6366F1"/>
          </a:solidFill>
          <a:ln/>
        </p:spPr>
        <p:txBody>
          <a:bodyPr/>
          <a:lstStyle/>
          <a:p>
            <a:endParaRPr/>
          </a:p>
        </p:txBody>
      </p:sp>
      <p:sp>
        <p:nvSpPr>
          <p:cNvPr id="17" name="Shape 13"/>
          <p:cNvSpPr/>
          <p:nvPr/>
        </p:nvSpPr>
        <p:spPr>
          <a:xfrm>
            <a:off x="7223760" y="1508760"/>
            <a:ext cx="640080" cy="640080"/>
          </a:xfrm>
          <a:prstGeom prst="ellipse">
            <a:avLst/>
          </a:prstGeom>
          <a:solidFill>
            <a:srgbClr val="6366F1">
              <a:alpha val="15000"/>
            </a:srgbClr>
          </a:solidFill>
          <a:ln/>
        </p:spPr>
        <p:txBody>
          <a:bodyPr/>
          <a:lstStyle/>
          <a:p>
            <a:endParaRPr/>
          </a:p>
        </p:txBody>
      </p:sp>
      <p:pic>
        <p:nvPicPr>
          <p:cNvPr id="18" name="Image 2" descr="preencoded.png"/>
          <p:cNvPicPr>
            <a:picLocks noChangeAspect="1"/>
          </p:cNvPicPr>
          <p:nvPr/>
        </p:nvPicPr>
        <p:blipFill>
          <a:blip r:embed="rId5"/>
          <a:stretch>
            <a:fillRect/>
          </a:stretch>
        </p:blipFill>
        <p:spPr>
          <a:xfrm>
            <a:off x="7360920" y="1645920"/>
            <a:ext cx="365760" cy="365760"/>
          </a:xfrm>
          <a:prstGeom prst="rect">
            <a:avLst/>
          </a:prstGeom>
        </p:spPr>
      </p:pic>
      <p:sp>
        <p:nvSpPr>
          <p:cNvPr id="19" name="Text 14"/>
          <p:cNvSpPr/>
          <p:nvPr/>
        </p:nvSpPr>
        <p:spPr>
          <a:xfrm>
            <a:off x="6355080" y="2286000"/>
            <a:ext cx="2377440" cy="365760"/>
          </a:xfrm>
          <a:prstGeom prst="rect">
            <a:avLst/>
          </a:prstGeom>
          <a:noFill/>
          <a:ln/>
        </p:spPr>
        <p:txBody>
          <a:bodyPr wrap="square" lIns="0" tIns="0" rIns="0" bIns="0" rtlCol="0" anchor="ctr"/>
          <a:lstStyle/>
          <a:p>
            <a:pPr marL="0" indent="0" algn="ctr">
              <a:buNone/>
            </a:pPr>
            <a:r>
              <a:rPr lang="en-US" sz="1600" b="1">
                <a:solidFill>
                  <a:srgbClr val="FFFFFF"/>
                </a:solidFill>
                <a:latin typeface="DM Sans"/>
                <a:ea typeface="Calibri"/>
                <a:cs typeface="Calibri"/>
              </a:rPr>
              <a:t>Govern &amp; Audit</a:t>
            </a:r>
            <a:endParaRPr lang="en-US" sz="1600">
              <a:latin typeface="Calibri"/>
              <a:ea typeface="Calibri"/>
              <a:cs typeface="Calibri"/>
            </a:endParaRPr>
          </a:p>
        </p:txBody>
      </p:sp>
      <p:sp>
        <p:nvSpPr>
          <p:cNvPr id="20" name="Text 15"/>
          <p:cNvSpPr/>
          <p:nvPr/>
        </p:nvSpPr>
        <p:spPr>
          <a:xfrm>
            <a:off x="6400800" y="2743200"/>
            <a:ext cx="2286000" cy="822960"/>
          </a:xfrm>
          <a:prstGeom prst="rect">
            <a:avLst/>
          </a:prstGeom>
          <a:noFill/>
          <a:ln/>
        </p:spPr>
        <p:txBody>
          <a:bodyPr wrap="square" lIns="0" tIns="0" rIns="0" bIns="0" rtlCol="0" anchor="ctr"/>
          <a:lstStyle/>
          <a:p>
            <a:pPr marL="0" indent="0" algn="ctr">
              <a:buNone/>
            </a:pPr>
            <a:r>
              <a:rPr lang="en-US" sz="1100">
                <a:solidFill>
                  <a:srgbClr val="8B95A5"/>
                </a:solidFill>
                <a:latin typeface="DM Sans"/>
                <a:ea typeface="Calibri"/>
                <a:cs typeface="Calibri"/>
              </a:rPr>
              <a:t>Every selection decision carries a regime classification, a reason code, and a full audit trail. COO-ready from day one.</a:t>
            </a:r>
            <a:endParaRPr lang="en-US" sz="1100">
              <a:latin typeface="Calibri"/>
              <a:ea typeface="Calibri"/>
              <a:cs typeface="Calibri"/>
            </a:endParaRPr>
          </a:p>
        </p:txBody>
      </p:sp>
      <p:sp>
        <p:nvSpPr>
          <p:cNvPr id="21" name="Shape 16"/>
          <p:cNvSpPr/>
          <p:nvPr/>
        </p:nvSpPr>
        <p:spPr>
          <a:xfrm>
            <a:off x="457200" y="3977640"/>
            <a:ext cx="8412480" cy="813816"/>
          </a:xfrm>
          <a:prstGeom prst="rect">
            <a:avLst/>
          </a:prstGeom>
          <a:solidFill>
            <a:srgbClr val="1A2540"/>
          </a:solidFill>
          <a:ln/>
        </p:spPr>
        <p:txBody>
          <a:bodyPr/>
          <a:lstStyle/>
          <a:p>
            <a:endParaRPr/>
          </a:p>
        </p:txBody>
      </p:sp>
      <p:sp>
        <p:nvSpPr>
          <p:cNvPr id="22" name="Text 17"/>
          <p:cNvSpPr/>
          <p:nvPr/>
        </p:nvSpPr>
        <p:spPr>
          <a:xfrm>
            <a:off x="457200" y="3987800"/>
            <a:ext cx="8229600" cy="365760"/>
          </a:xfrm>
          <a:prstGeom prst="rect">
            <a:avLst/>
          </a:prstGeom>
          <a:noFill/>
          <a:ln/>
        </p:spPr>
        <p:txBody>
          <a:bodyPr wrap="square" rtlCol="0" anchor="ctr"/>
          <a:lstStyle/>
          <a:p>
            <a:pPr marL="0" indent="0" algn="ctr">
              <a:buNone/>
            </a:pPr>
            <a:r>
              <a:rPr lang="en-US" sz="1200" i="1">
                <a:solidFill>
                  <a:srgbClr val="00D4AA"/>
                </a:solidFill>
                <a:latin typeface="DM Sans"/>
                <a:ea typeface="Calibri"/>
                <a:cs typeface="Calibri"/>
              </a:rPr>
              <a:t>We don’t replace Bloomberg or QuantConnect. We sit above them — the regime intelligence and decisioning layer.</a:t>
            </a:r>
            <a:endParaRPr lang="en-US" sz="1200">
              <a:latin typeface="Calibri"/>
              <a:ea typeface="Calibri"/>
              <a:cs typeface="Calibri"/>
            </a:endParaRPr>
          </a:p>
        </p:txBody>
      </p:sp>
      <p:sp>
        <p:nvSpPr>
          <p:cNvPr id="23" name="Text 18"/>
          <p:cNvSpPr/>
          <p:nvPr/>
        </p:nvSpPr>
        <p:spPr>
          <a:xfrm>
            <a:off x="457200" y="4278996"/>
            <a:ext cx="8229600" cy="477513"/>
          </a:xfrm>
          <a:prstGeom prst="rect">
            <a:avLst/>
          </a:prstGeom>
          <a:noFill/>
          <a:ln/>
        </p:spPr>
        <p:txBody>
          <a:bodyPr wrap="square" rtlCol="0" anchor="ctr"/>
          <a:lstStyle/>
          <a:p>
            <a:pPr marL="0" indent="0" algn="ctr">
              <a:buNone/>
            </a:pPr>
            <a:r>
              <a:rPr lang="en-US" sz="1000" dirty="0">
                <a:solidFill>
                  <a:srgbClr val="A0AEC0"/>
                </a:solidFill>
                <a:latin typeface="DM Sans"/>
                <a:ea typeface="Calibri"/>
                <a:cs typeface="Calibri"/>
              </a:rPr>
              <a:t>The platform supports human-approval mode and fund-configured automation. We advise starting with manual approval — customers never lose control. Customers enabling automation retain full fiduciary control; Deadpoint is decisioning infrastructure, not an investment adviser.</a:t>
            </a:r>
            <a:endParaRPr lang="en-US" sz="1000" dirty="0">
              <a:latin typeface="Calibri"/>
              <a:ea typeface="Calibri"/>
              <a:cs typeface="Calibri"/>
            </a:endParaRPr>
          </a:p>
        </p:txBody>
      </p:sp>
      <p:sp>
        <p:nvSpPr>
          <p:cNvPr id="24" name="TextBox 23"/>
          <p:cNvSpPr txBox="1"/>
          <p:nvPr/>
        </p:nvSpPr>
        <p:spPr>
          <a:xfrm>
            <a:off x="8595360" y="4823460"/>
            <a:ext cx="457200" cy="228600"/>
          </a:xfrm>
          <a:prstGeom prst="rect">
            <a:avLst/>
          </a:prstGeom>
          <a:noFill/>
        </p:spPr>
        <p:txBody>
          <a:bodyPr wrap="none">
            <a:spAutoFit/>
          </a:bodyPr>
          <a:lstStyle/>
          <a:p>
            <a:pPr algn="r">
              <a:defRPr sz="800">
                <a:solidFill>
                  <a:srgbClr val="666E82"/>
                </a:solidFill>
              </a:defRPr>
            </a:pPr>
            <a: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B1120"/>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548640"/>
          </a:xfrm>
          <a:prstGeom prst="rect">
            <a:avLst/>
          </a:prstGeom>
          <a:noFill/>
          <a:ln/>
        </p:spPr>
        <p:txBody>
          <a:bodyPr wrap="square" lIns="0" tIns="0" rIns="0" bIns="0" rtlCol="0" anchor="ctr"/>
          <a:lstStyle/>
          <a:p>
            <a:pPr marL="0" indent="0">
              <a:buNone/>
            </a:pPr>
            <a:r>
              <a:rPr lang="en-US" sz="2400" b="1">
                <a:solidFill>
                  <a:srgbClr val="FFFFFF"/>
                </a:solidFill>
                <a:latin typeface="DM Sans"/>
                <a:ea typeface="Calibri"/>
                <a:cs typeface="Calibri"/>
              </a:rPr>
              <a:t>Eight Steps, One Platform, Full Lifecycle</a:t>
            </a:r>
            <a:endParaRPr lang="en-US" sz="2400">
              <a:latin typeface="Calibri"/>
              <a:ea typeface="Calibri"/>
              <a:cs typeface="Calibri"/>
            </a:endParaRPr>
          </a:p>
        </p:txBody>
      </p:sp>
      <p:sp>
        <p:nvSpPr>
          <p:cNvPr id="3" name="Shape 1"/>
          <p:cNvSpPr/>
          <p:nvPr/>
        </p:nvSpPr>
        <p:spPr>
          <a:xfrm>
            <a:off x="457200" y="1051560"/>
            <a:ext cx="1920240" cy="1645920"/>
          </a:xfrm>
          <a:prstGeom prst="rect">
            <a:avLst/>
          </a:prstGeom>
          <a:solidFill>
            <a:srgbClr val="131B2E"/>
          </a:solidFill>
          <a:ln w="12700">
            <a:solidFill>
              <a:srgbClr val="131B2E"/>
            </a:solidFill>
            <a:prstDash val="solid"/>
          </a:ln>
          <a:effectLst>
            <a:outerShdw blurRad="50800" dist="25400" dir="8100000" algn="bl" rotWithShape="0">
              <a:srgbClr val="000000">
                <a:alpha val="15000"/>
              </a:srgbClr>
            </a:outerShdw>
          </a:effectLst>
        </p:spPr>
        <p:txBody>
          <a:bodyPr/>
          <a:lstStyle/>
          <a:p>
            <a:endParaRPr/>
          </a:p>
        </p:txBody>
      </p:sp>
      <p:sp>
        <p:nvSpPr>
          <p:cNvPr id="4" name="Text 2"/>
          <p:cNvSpPr/>
          <p:nvPr/>
        </p:nvSpPr>
        <p:spPr>
          <a:xfrm>
            <a:off x="548640" y="1124712"/>
            <a:ext cx="457200" cy="274320"/>
          </a:xfrm>
          <a:prstGeom prst="rect">
            <a:avLst/>
          </a:prstGeom>
          <a:noFill/>
          <a:ln/>
        </p:spPr>
        <p:txBody>
          <a:bodyPr wrap="square" lIns="0" tIns="0" rIns="0" bIns="0" rtlCol="0" anchor="ctr"/>
          <a:lstStyle/>
          <a:p>
            <a:pPr marL="0" indent="0">
              <a:buNone/>
            </a:pPr>
            <a:r>
              <a:rPr lang="en-US" sz="1000">
                <a:solidFill>
                  <a:srgbClr val="8B95A5"/>
                </a:solidFill>
                <a:latin typeface="DM Sans"/>
                <a:ea typeface="Calibri"/>
                <a:cs typeface="Calibri"/>
              </a:rPr>
              <a:t>01</a:t>
            </a:r>
            <a:endParaRPr lang="en-US" sz="1000">
              <a:latin typeface="Calibri"/>
              <a:ea typeface="Calibri"/>
              <a:cs typeface="Calibri"/>
            </a:endParaRPr>
          </a:p>
        </p:txBody>
      </p:sp>
      <p:pic>
        <p:nvPicPr>
          <p:cNvPr id="5" name="Image 0" descr="preencoded.png"/>
          <p:cNvPicPr>
            <a:picLocks noChangeAspect="1"/>
          </p:cNvPicPr>
          <p:nvPr/>
        </p:nvPicPr>
        <p:blipFill>
          <a:blip r:embed="rId3"/>
          <a:stretch>
            <a:fillRect/>
          </a:stretch>
        </p:blipFill>
        <p:spPr>
          <a:xfrm>
            <a:off x="1216152" y="1463040"/>
            <a:ext cx="402336" cy="402336"/>
          </a:xfrm>
          <a:prstGeom prst="rect">
            <a:avLst/>
          </a:prstGeom>
        </p:spPr>
      </p:pic>
      <p:sp>
        <p:nvSpPr>
          <p:cNvPr id="6" name="Text 3"/>
          <p:cNvSpPr/>
          <p:nvPr/>
        </p:nvSpPr>
        <p:spPr>
          <a:xfrm>
            <a:off x="548640" y="1965960"/>
            <a:ext cx="1737360" cy="594360"/>
          </a:xfrm>
          <a:prstGeom prst="rect">
            <a:avLst/>
          </a:prstGeom>
          <a:noFill/>
          <a:ln/>
        </p:spPr>
        <p:txBody>
          <a:bodyPr wrap="square" lIns="0" tIns="0" rIns="0" bIns="0" rtlCol="0" anchor="t"/>
          <a:lstStyle/>
          <a:p>
            <a:pPr marL="0" indent="0" algn="ctr">
              <a:buNone/>
            </a:pPr>
            <a:r>
              <a:rPr lang="en-US" sz="1200" b="1">
                <a:solidFill>
                  <a:srgbClr val="FFFFFF"/>
                </a:solidFill>
                <a:latin typeface="DM Sans"/>
                <a:ea typeface="Calibri"/>
                <a:cs typeface="Calibri"/>
              </a:rPr>
              <a:t>Generate</a:t>
            </a:r>
            <a:endParaRPr lang="en-US" sz="1200">
              <a:latin typeface="Calibri"/>
              <a:ea typeface="Calibri"/>
              <a:cs typeface="Calibri"/>
            </a:endParaRPr>
          </a:p>
          <a:p>
            <a:pPr marL="0" indent="0" algn="ctr">
              <a:buNone/>
            </a:pPr>
            <a:r>
              <a:rPr lang="en-US" sz="1200" b="1">
                <a:solidFill>
                  <a:srgbClr val="FFFFFF"/>
                </a:solidFill>
                <a:latin typeface="DM Sans"/>
                <a:ea typeface="Calibri"/>
                <a:cs typeface="Calibri"/>
              </a:rPr>
              <a:t>/ Ingest</a:t>
            </a:r>
            <a:endParaRPr lang="en-US" sz="1200">
              <a:latin typeface="Calibri"/>
              <a:ea typeface="Calibri"/>
              <a:cs typeface="Calibri"/>
            </a:endParaRPr>
          </a:p>
        </p:txBody>
      </p:sp>
      <p:sp>
        <p:nvSpPr>
          <p:cNvPr id="7" name="Shape 4"/>
          <p:cNvSpPr/>
          <p:nvPr/>
        </p:nvSpPr>
        <p:spPr>
          <a:xfrm>
            <a:off x="2606040" y="1051560"/>
            <a:ext cx="1920240" cy="1645920"/>
          </a:xfrm>
          <a:prstGeom prst="rect">
            <a:avLst/>
          </a:prstGeom>
          <a:solidFill>
            <a:srgbClr val="131B2E"/>
          </a:solidFill>
          <a:ln w="12700">
            <a:solidFill>
              <a:srgbClr val="131B2E"/>
            </a:solidFill>
            <a:prstDash val="solid"/>
          </a:ln>
          <a:effectLst>
            <a:outerShdw blurRad="50800" dist="25400" dir="8100000" algn="bl" rotWithShape="0">
              <a:srgbClr val="000000">
                <a:alpha val="15000"/>
              </a:srgbClr>
            </a:outerShdw>
          </a:effectLst>
        </p:spPr>
        <p:txBody>
          <a:bodyPr/>
          <a:lstStyle/>
          <a:p>
            <a:endParaRPr/>
          </a:p>
        </p:txBody>
      </p:sp>
      <p:sp>
        <p:nvSpPr>
          <p:cNvPr id="8" name="Text 5"/>
          <p:cNvSpPr/>
          <p:nvPr/>
        </p:nvSpPr>
        <p:spPr>
          <a:xfrm>
            <a:off x="2697480" y="1124712"/>
            <a:ext cx="457200" cy="274320"/>
          </a:xfrm>
          <a:prstGeom prst="rect">
            <a:avLst/>
          </a:prstGeom>
          <a:noFill/>
          <a:ln/>
        </p:spPr>
        <p:txBody>
          <a:bodyPr wrap="square" lIns="0" tIns="0" rIns="0" bIns="0" rtlCol="0" anchor="ctr"/>
          <a:lstStyle/>
          <a:p>
            <a:pPr marL="0" indent="0">
              <a:buNone/>
            </a:pPr>
            <a:r>
              <a:rPr lang="en-US" sz="1000">
                <a:solidFill>
                  <a:srgbClr val="8B95A5"/>
                </a:solidFill>
                <a:latin typeface="DM Sans"/>
                <a:ea typeface="Calibri"/>
                <a:cs typeface="Calibri"/>
              </a:rPr>
              <a:t>02</a:t>
            </a:r>
            <a:endParaRPr lang="en-US" sz="1000">
              <a:latin typeface="Calibri"/>
              <a:ea typeface="Calibri"/>
              <a:cs typeface="Calibri"/>
            </a:endParaRPr>
          </a:p>
        </p:txBody>
      </p:sp>
      <p:pic>
        <p:nvPicPr>
          <p:cNvPr id="9" name="Image 1" descr="preencoded.png"/>
          <p:cNvPicPr>
            <a:picLocks noChangeAspect="1"/>
          </p:cNvPicPr>
          <p:nvPr/>
        </p:nvPicPr>
        <p:blipFill>
          <a:blip r:embed="rId4"/>
          <a:stretch>
            <a:fillRect/>
          </a:stretch>
        </p:blipFill>
        <p:spPr>
          <a:xfrm>
            <a:off x="3364992" y="1463040"/>
            <a:ext cx="402336" cy="402336"/>
          </a:xfrm>
          <a:prstGeom prst="rect">
            <a:avLst/>
          </a:prstGeom>
        </p:spPr>
      </p:pic>
      <p:sp>
        <p:nvSpPr>
          <p:cNvPr id="10" name="Text 6"/>
          <p:cNvSpPr/>
          <p:nvPr/>
        </p:nvSpPr>
        <p:spPr>
          <a:xfrm>
            <a:off x="2697480" y="1965960"/>
            <a:ext cx="1737360" cy="594360"/>
          </a:xfrm>
          <a:prstGeom prst="rect">
            <a:avLst/>
          </a:prstGeom>
          <a:noFill/>
          <a:ln/>
        </p:spPr>
        <p:txBody>
          <a:bodyPr wrap="square" lIns="0" tIns="0" rIns="0" bIns="0" rtlCol="0" anchor="t"/>
          <a:lstStyle/>
          <a:p>
            <a:pPr marL="0" indent="0" algn="ctr">
              <a:buNone/>
            </a:pPr>
            <a:r>
              <a:rPr lang="en-US" sz="1200" b="1">
                <a:solidFill>
                  <a:srgbClr val="FFFFFF"/>
                </a:solidFill>
                <a:latin typeface="DM Sans"/>
                <a:ea typeface="Calibri"/>
                <a:cs typeface="Calibri"/>
              </a:rPr>
              <a:t>Backtest</a:t>
            </a:r>
            <a:endParaRPr lang="en-US" sz="1200">
              <a:latin typeface="Calibri"/>
              <a:ea typeface="Calibri"/>
              <a:cs typeface="Calibri"/>
            </a:endParaRPr>
          </a:p>
        </p:txBody>
      </p:sp>
      <p:sp>
        <p:nvSpPr>
          <p:cNvPr id="11" name="Shape 7"/>
          <p:cNvSpPr/>
          <p:nvPr/>
        </p:nvSpPr>
        <p:spPr>
          <a:xfrm>
            <a:off x="4754880" y="1051560"/>
            <a:ext cx="1920240" cy="1645920"/>
          </a:xfrm>
          <a:prstGeom prst="rect">
            <a:avLst/>
          </a:prstGeom>
          <a:solidFill>
            <a:srgbClr val="131B2E"/>
          </a:solidFill>
          <a:ln w="12700">
            <a:solidFill>
              <a:srgbClr val="131B2E"/>
            </a:solidFill>
            <a:prstDash val="solid"/>
          </a:ln>
          <a:effectLst>
            <a:outerShdw blurRad="50800" dist="25400" dir="8100000" algn="bl" rotWithShape="0">
              <a:srgbClr val="000000">
                <a:alpha val="15000"/>
              </a:srgbClr>
            </a:outerShdw>
          </a:effectLst>
        </p:spPr>
        <p:txBody>
          <a:bodyPr/>
          <a:lstStyle/>
          <a:p>
            <a:endParaRPr/>
          </a:p>
        </p:txBody>
      </p:sp>
      <p:sp>
        <p:nvSpPr>
          <p:cNvPr id="12" name="Text 8"/>
          <p:cNvSpPr/>
          <p:nvPr/>
        </p:nvSpPr>
        <p:spPr>
          <a:xfrm>
            <a:off x="4838700" y="1124712"/>
            <a:ext cx="457200" cy="274320"/>
          </a:xfrm>
          <a:prstGeom prst="rect">
            <a:avLst/>
          </a:prstGeom>
          <a:noFill/>
          <a:ln/>
        </p:spPr>
        <p:txBody>
          <a:bodyPr wrap="square" lIns="0" tIns="0" rIns="0" bIns="0" rtlCol="0" anchor="ctr"/>
          <a:lstStyle/>
          <a:p>
            <a:pPr marL="0" indent="0">
              <a:buNone/>
            </a:pPr>
            <a:r>
              <a:rPr lang="en-US" sz="1000">
                <a:solidFill>
                  <a:srgbClr val="8B95A5"/>
                </a:solidFill>
                <a:latin typeface="DM Sans"/>
                <a:ea typeface="Calibri"/>
                <a:cs typeface="Calibri"/>
              </a:rPr>
              <a:t>03</a:t>
            </a:r>
            <a:endParaRPr lang="en-US" sz="1000">
              <a:latin typeface="Calibri"/>
              <a:ea typeface="Calibri"/>
              <a:cs typeface="Calibri"/>
            </a:endParaRPr>
          </a:p>
        </p:txBody>
      </p:sp>
      <p:pic>
        <p:nvPicPr>
          <p:cNvPr id="13" name="Image 2" descr="preencoded.png"/>
          <p:cNvPicPr>
            <a:picLocks noChangeAspect="1"/>
          </p:cNvPicPr>
          <p:nvPr/>
        </p:nvPicPr>
        <p:blipFill>
          <a:blip r:embed="rId5"/>
          <a:stretch>
            <a:fillRect/>
          </a:stretch>
        </p:blipFill>
        <p:spPr>
          <a:xfrm>
            <a:off x="5513832" y="1463040"/>
            <a:ext cx="402336" cy="402336"/>
          </a:xfrm>
          <a:prstGeom prst="rect">
            <a:avLst/>
          </a:prstGeom>
        </p:spPr>
      </p:pic>
      <p:sp>
        <p:nvSpPr>
          <p:cNvPr id="14" name="Text 9"/>
          <p:cNvSpPr/>
          <p:nvPr/>
        </p:nvSpPr>
        <p:spPr>
          <a:xfrm>
            <a:off x="4838700" y="1965960"/>
            <a:ext cx="1737360" cy="594360"/>
          </a:xfrm>
          <a:prstGeom prst="rect">
            <a:avLst/>
          </a:prstGeom>
          <a:noFill/>
          <a:ln/>
        </p:spPr>
        <p:txBody>
          <a:bodyPr wrap="square" lIns="0" tIns="0" rIns="0" bIns="0" rtlCol="0" anchor="t"/>
          <a:lstStyle/>
          <a:p>
            <a:pPr marL="0" indent="0" algn="ctr">
              <a:buNone/>
            </a:pPr>
            <a:r>
              <a:rPr lang="en-US" sz="1200" b="1">
                <a:solidFill>
                  <a:srgbClr val="FFFFFF"/>
                </a:solidFill>
                <a:latin typeface="DM Sans"/>
                <a:ea typeface="Calibri"/>
                <a:cs typeface="Calibri"/>
              </a:rPr>
              <a:t>Stress</a:t>
            </a:r>
            <a:endParaRPr lang="en-US" sz="1200">
              <a:latin typeface="Calibri"/>
              <a:ea typeface="Calibri"/>
              <a:cs typeface="Calibri"/>
            </a:endParaRPr>
          </a:p>
          <a:p>
            <a:pPr marL="0" indent="0" algn="ctr">
              <a:buNone/>
            </a:pPr>
            <a:r>
              <a:rPr lang="en-US" sz="1200" b="1">
                <a:solidFill>
                  <a:srgbClr val="FFFFFF"/>
                </a:solidFill>
                <a:latin typeface="DM Sans"/>
                <a:ea typeface="Calibri"/>
                <a:cs typeface="Calibri"/>
              </a:rPr>
              <a:t>Test</a:t>
            </a:r>
            <a:endParaRPr lang="en-US" sz="1200">
              <a:latin typeface="Calibri"/>
              <a:ea typeface="Calibri"/>
              <a:cs typeface="Calibri"/>
            </a:endParaRPr>
          </a:p>
        </p:txBody>
      </p:sp>
      <p:sp>
        <p:nvSpPr>
          <p:cNvPr id="15" name="Shape 10"/>
          <p:cNvSpPr/>
          <p:nvPr/>
        </p:nvSpPr>
        <p:spPr>
          <a:xfrm>
            <a:off x="6896100" y="1051560"/>
            <a:ext cx="1920240" cy="1645920"/>
          </a:xfrm>
          <a:prstGeom prst="rect">
            <a:avLst/>
          </a:prstGeom>
          <a:solidFill>
            <a:srgbClr val="1A2540"/>
          </a:solidFill>
          <a:ln w="19050">
            <a:solidFill>
              <a:srgbClr val="00D4AA"/>
            </a:solidFill>
            <a:prstDash val="solid"/>
          </a:ln>
          <a:effectLst>
            <a:outerShdw blurRad="50800" dist="25400" dir="8100000" algn="bl" rotWithShape="0">
              <a:srgbClr val="000000">
                <a:alpha val="15000"/>
              </a:srgbClr>
            </a:outerShdw>
          </a:effectLst>
        </p:spPr>
        <p:txBody>
          <a:bodyPr/>
          <a:lstStyle/>
          <a:p>
            <a:endParaRPr/>
          </a:p>
        </p:txBody>
      </p:sp>
      <p:sp>
        <p:nvSpPr>
          <p:cNvPr id="16" name="Text 11"/>
          <p:cNvSpPr/>
          <p:nvPr/>
        </p:nvSpPr>
        <p:spPr>
          <a:xfrm>
            <a:off x="6985000" y="1124712"/>
            <a:ext cx="457200" cy="274320"/>
          </a:xfrm>
          <a:prstGeom prst="rect">
            <a:avLst/>
          </a:prstGeom>
          <a:noFill/>
          <a:ln/>
        </p:spPr>
        <p:txBody>
          <a:bodyPr wrap="square" lIns="0" tIns="0" rIns="0" bIns="0" rtlCol="0" anchor="ctr"/>
          <a:lstStyle/>
          <a:p>
            <a:pPr marL="0" indent="0">
              <a:buNone/>
            </a:pPr>
            <a:r>
              <a:rPr lang="en-US" sz="1000">
                <a:solidFill>
                  <a:srgbClr val="00D4AA"/>
                </a:solidFill>
                <a:latin typeface="DM Sans"/>
                <a:ea typeface="Calibri"/>
                <a:cs typeface="Calibri"/>
              </a:rPr>
              <a:t>04</a:t>
            </a:r>
            <a:endParaRPr lang="en-US" sz="1000">
              <a:latin typeface="Calibri"/>
              <a:ea typeface="Calibri"/>
              <a:cs typeface="Calibri"/>
            </a:endParaRPr>
          </a:p>
        </p:txBody>
      </p:sp>
      <p:sp>
        <p:nvSpPr>
          <p:cNvPr id="17" name="Text 12"/>
          <p:cNvSpPr/>
          <p:nvPr/>
        </p:nvSpPr>
        <p:spPr>
          <a:xfrm>
            <a:off x="7708900" y="1124712"/>
            <a:ext cx="1005840" cy="201168"/>
          </a:xfrm>
          <a:prstGeom prst="rect">
            <a:avLst/>
          </a:prstGeom>
          <a:solidFill>
            <a:srgbClr val="00D4AA"/>
          </a:solidFill>
          <a:ln/>
        </p:spPr>
        <p:txBody>
          <a:bodyPr wrap="square" lIns="0" tIns="0" rIns="0" bIns="0" rtlCol="0" anchor="ctr"/>
          <a:lstStyle/>
          <a:p>
            <a:pPr marL="0" indent="0" algn="ctr">
              <a:buNone/>
            </a:pPr>
            <a:r>
              <a:rPr lang="en-US" sz="700" b="1">
                <a:solidFill>
                  <a:srgbClr val="0B1120"/>
                </a:solidFill>
                <a:latin typeface="DM Sans"/>
                <a:ea typeface="Calibri"/>
                <a:cs typeface="Calibri"/>
              </a:rPr>
              <a:t>DIFFERENTIATOR</a:t>
            </a:r>
            <a:endParaRPr lang="en-US" sz="700">
              <a:latin typeface="Calibri"/>
              <a:ea typeface="Calibri"/>
              <a:cs typeface="Calibri"/>
            </a:endParaRPr>
          </a:p>
        </p:txBody>
      </p:sp>
      <p:pic>
        <p:nvPicPr>
          <p:cNvPr id="18" name="Image 3" descr="preencoded.png"/>
          <p:cNvPicPr>
            <a:picLocks noChangeAspect="1"/>
          </p:cNvPicPr>
          <p:nvPr/>
        </p:nvPicPr>
        <p:blipFill>
          <a:blip r:embed="rId6"/>
          <a:stretch>
            <a:fillRect/>
          </a:stretch>
        </p:blipFill>
        <p:spPr>
          <a:xfrm>
            <a:off x="7645400" y="1463040"/>
            <a:ext cx="402336" cy="402336"/>
          </a:xfrm>
          <a:prstGeom prst="rect">
            <a:avLst/>
          </a:prstGeom>
        </p:spPr>
      </p:pic>
      <p:sp>
        <p:nvSpPr>
          <p:cNvPr id="19" name="Text 13"/>
          <p:cNvSpPr/>
          <p:nvPr/>
        </p:nvSpPr>
        <p:spPr>
          <a:xfrm>
            <a:off x="6985000" y="1965960"/>
            <a:ext cx="1737360" cy="594360"/>
          </a:xfrm>
          <a:prstGeom prst="rect">
            <a:avLst/>
          </a:prstGeom>
          <a:noFill/>
          <a:ln/>
        </p:spPr>
        <p:txBody>
          <a:bodyPr wrap="square" lIns="0" tIns="0" rIns="0" bIns="0" rtlCol="0" anchor="t"/>
          <a:lstStyle/>
          <a:p>
            <a:pPr marL="0" indent="0" algn="ctr">
              <a:buNone/>
            </a:pPr>
            <a:r>
              <a:rPr lang="en-US" sz="1200" b="1">
                <a:solidFill>
                  <a:srgbClr val="FFFFFF"/>
                </a:solidFill>
                <a:latin typeface="DM Sans"/>
                <a:ea typeface="Calibri"/>
                <a:cs typeface="Calibri"/>
              </a:rPr>
              <a:t>Label /</a:t>
            </a:r>
            <a:endParaRPr lang="en-US" sz="1200">
              <a:latin typeface="Calibri"/>
              <a:ea typeface="Calibri"/>
              <a:cs typeface="Calibri"/>
            </a:endParaRPr>
          </a:p>
          <a:p>
            <a:pPr marL="0" indent="0" algn="ctr">
              <a:buNone/>
            </a:pPr>
            <a:r>
              <a:rPr lang="en-US" sz="1200" b="1">
                <a:solidFill>
                  <a:srgbClr val="FFFFFF"/>
                </a:solidFill>
                <a:latin typeface="DM Sans"/>
                <a:ea typeface="Calibri"/>
                <a:cs typeface="Calibri"/>
              </a:rPr>
              <a:t>Metadata</a:t>
            </a:r>
            <a:endParaRPr lang="en-US" sz="1200">
              <a:latin typeface="Calibri"/>
              <a:ea typeface="Calibri"/>
              <a:cs typeface="Calibri"/>
            </a:endParaRPr>
          </a:p>
        </p:txBody>
      </p:sp>
      <p:sp>
        <p:nvSpPr>
          <p:cNvPr id="20" name="Shape 14"/>
          <p:cNvSpPr/>
          <p:nvPr/>
        </p:nvSpPr>
        <p:spPr>
          <a:xfrm>
            <a:off x="457200" y="2971800"/>
            <a:ext cx="1920240" cy="1645920"/>
          </a:xfrm>
          <a:prstGeom prst="rect">
            <a:avLst/>
          </a:prstGeom>
          <a:solidFill>
            <a:srgbClr val="1A2540"/>
          </a:solidFill>
          <a:ln w="19050">
            <a:solidFill>
              <a:srgbClr val="00D4AA"/>
            </a:solidFill>
            <a:prstDash val="solid"/>
          </a:ln>
          <a:effectLst>
            <a:outerShdw blurRad="50800" dist="25400" dir="8100000" algn="bl" rotWithShape="0">
              <a:srgbClr val="000000">
                <a:alpha val="15000"/>
              </a:srgbClr>
            </a:outerShdw>
          </a:effectLst>
        </p:spPr>
        <p:txBody>
          <a:bodyPr/>
          <a:lstStyle/>
          <a:p>
            <a:endParaRPr/>
          </a:p>
        </p:txBody>
      </p:sp>
      <p:sp>
        <p:nvSpPr>
          <p:cNvPr id="21" name="Text 15"/>
          <p:cNvSpPr/>
          <p:nvPr/>
        </p:nvSpPr>
        <p:spPr>
          <a:xfrm>
            <a:off x="548640" y="3044952"/>
            <a:ext cx="457200" cy="274320"/>
          </a:xfrm>
          <a:prstGeom prst="rect">
            <a:avLst/>
          </a:prstGeom>
          <a:noFill/>
          <a:ln/>
        </p:spPr>
        <p:txBody>
          <a:bodyPr wrap="square" lIns="0" tIns="0" rIns="0" bIns="0" rtlCol="0" anchor="ctr"/>
          <a:lstStyle/>
          <a:p>
            <a:pPr marL="0" indent="0">
              <a:buNone/>
            </a:pPr>
            <a:r>
              <a:rPr lang="en-US" sz="1000">
                <a:solidFill>
                  <a:srgbClr val="00D4AA"/>
                </a:solidFill>
                <a:latin typeface="DM Sans"/>
                <a:ea typeface="Calibri"/>
                <a:cs typeface="Calibri"/>
              </a:rPr>
              <a:t>05</a:t>
            </a:r>
            <a:endParaRPr lang="en-US" sz="1000">
              <a:latin typeface="Calibri"/>
              <a:ea typeface="Calibri"/>
              <a:cs typeface="Calibri"/>
            </a:endParaRPr>
          </a:p>
        </p:txBody>
      </p:sp>
      <p:sp>
        <p:nvSpPr>
          <p:cNvPr id="22" name="Text 16"/>
          <p:cNvSpPr/>
          <p:nvPr/>
        </p:nvSpPr>
        <p:spPr>
          <a:xfrm>
            <a:off x="1280160" y="3044952"/>
            <a:ext cx="1005840" cy="201168"/>
          </a:xfrm>
          <a:prstGeom prst="rect">
            <a:avLst/>
          </a:prstGeom>
          <a:solidFill>
            <a:srgbClr val="00D4AA"/>
          </a:solidFill>
          <a:ln/>
        </p:spPr>
        <p:txBody>
          <a:bodyPr wrap="square" lIns="0" tIns="0" rIns="0" bIns="0" rtlCol="0" anchor="ctr"/>
          <a:lstStyle/>
          <a:p>
            <a:pPr marL="0" indent="0" algn="ctr">
              <a:buNone/>
            </a:pPr>
            <a:r>
              <a:rPr lang="en-US" sz="700" b="1">
                <a:solidFill>
                  <a:srgbClr val="0B1120"/>
                </a:solidFill>
                <a:latin typeface="DM Sans"/>
                <a:ea typeface="Calibri"/>
                <a:cs typeface="Calibri"/>
              </a:rPr>
              <a:t>DIFFERENTIATOR</a:t>
            </a:r>
            <a:endParaRPr lang="en-US" sz="700">
              <a:latin typeface="Calibri"/>
              <a:ea typeface="Calibri"/>
              <a:cs typeface="Calibri"/>
            </a:endParaRPr>
          </a:p>
        </p:txBody>
      </p:sp>
      <p:pic>
        <p:nvPicPr>
          <p:cNvPr id="23" name="Image 4" descr="preencoded.png"/>
          <p:cNvPicPr>
            <a:picLocks noChangeAspect="1"/>
          </p:cNvPicPr>
          <p:nvPr/>
        </p:nvPicPr>
        <p:blipFill>
          <a:blip r:embed="rId7"/>
          <a:stretch>
            <a:fillRect/>
          </a:stretch>
        </p:blipFill>
        <p:spPr>
          <a:xfrm>
            <a:off x="1216152" y="3383280"/>
            <a:ext cx="402336" cy="402336"/>
          </a:xfrm>
          <a:prstGeom prst="rect">
            <a:avLst/>
          </a:prstGeom>
        </p:spPr>
      </p:pic>
      <p:sp>
        <p:nvSpPr>
          <p:cNvPr id="24" name="Text 17"/>
          <p:cNvSpPr/>
          <p:nvPr/>
        </p:nvSpPr>
        <p:spPr>
          <a:xfrm>
            <a:off x="548640" y="3886200"/>
            <a:ext cx="1737360" cy="594360"/>
          </a:xfrm>
          <a:prstGeom prst="rect">
            <a:avLst/>
          </a:prstGeom>
          <a:noFill/>
          <a:ln/>
        </p:spPr>
        <p:txBody>
          <a:bodyPr wrap="square" lIns="0" tIns="0" rIns="0" bIns="0" rtlCol="0" anchor="t"/>
          <a:lstStyle/>
          <a:p>
            <a:pPr marL="0" indent="0" algn="ctr">
              <a:buNone/>
            </a:pPr>
            <a:r>
              <a:rPr lang="en-US" sz="1200" b="1">
                <a:solidFill>
                  <a:srgbClr val="FFFFFF"/>
                </a:solidFill>
                <a:latin typeface="DM Sans"/>
                <a:ea typeface="Calibri"/>
                <a:cs typeface="Calibri"/>
              </a:rPr>
              <a:t>Classify</a:t>
            </a:r>
            <a:endParaRPr lang="en-US" sz="1200">
              <a:latin typeface="Calibri"/>
              <a:ea typeface="Calibri"/>
              <a:cs typeface="Calibri"/>
            </a:endParaRPr>
          </a:p>
          <a:p>
            <a:pPr marL="0" indent="0" algn="ctr">
              <a:buNone/>
            </a:pPr>
            <a:r>
              <a:rPr lang="en-US" sz="1200" b="1">
                <a:solidFill>
                  <a:srgbClr val="FFFFFF"/>
                </a:solidFill>
                <a:latin typeface="DM Sans"/>
                <a:ea typeface="Calibri"/>
                <a:cs typeface="Calibri"/>
              </a:rPr>
              <a:t>(Regime)</a:t>
            </a:r>
            <a:endParaRPr lang="en-US" sz="1200">
              <a:latin typeface="Calibri"/>
              <a:ea typeface="Calibri"/>
              <a:cs typeface="Calibri"/>
            </a:endParaRPr>
          </a:p>
        </p:txBody>
      </p:sp>
      <p:sp>
        <p:nvSpPr>
          <p:cNvPr id="25" name="Shape 18"/>
          <p:cNvSpPr/>
          <p:nvPr/>
        </p:nvSpPr>
        <p:spPr>
          <a:xfrm>
            <a:off x="2606040" y="2971800"/>
            <a:ext cx="1920240" cy="1645920"/>
          </a:xfrm>
          <a:prstGeom prst="rect">
            <a:avLst/>
          </a:prstGeom>
          <a:solidFill>
            <a:srgbClr val="131B2E"/>
          </a:solidFill>
          <a:ln w="12700">
            <a:solidFill>
              <a:srgbClr val="131B2E"/>
            </a:solidFill>
            <a:prstDash val="solid"/>
          </a:ln>
          <a:effectLst>
            <a:outerShdw blurRad="50800" dist="25400" dir="8100000" algn="bl" rotWithShape="0">
              <a:srgbClr val="000000">
                <a:alpha val="15000"/>
              </a:srgbClr>
            </a:outerShdw>
          </a:effectLst>
        </p:spPr>
        <p:txBody>
          <a:bodyPr/>
          <a:lstStyle/>
          <a:p>
            <a:endParaRPr/>
          </a:p>
        </p:txBody>
      </p:sp>
      <p:sp>
        <p:nvSpPr>
          <p:cNvPr id="26" name="Text 19"/>
          <p:cNvSpPr/>
          <p:nvPr/>
        </p:nvSpPr>
        <p:spPr>
          <a:xfrm>
            <a:off x="2697480" y="3044952"/>
            <a:ext cx="457200" cy="274320"/>
          </a:xfrm>
          <a:prstGeom prst="rect">
            <a:avLst/>
          </a:prstGeom>
          <a:noFill/>
          <a:ln/>
        </p:spPr>
        <p:txBody>
          <a:bodyPr wrap="square" lIns="0" tIns="0" rIns="0" bIns="0" rtlCol="0" anchor="ctr"/>
          <a:lstStyle/>
          <a:p>
            <a:pPr marL="0" indent="0">
              <a:buNone/>
            </a:pPr>
            <a:r>
              <a:rPr lang="en-US" sz="1000">
                <a:solidFill>
                  <a:srgbClr val="8B95A5"/>
                </a:solidFill>
                <a:latin typeface="DM Sans"/>
                <a:ea typeface="Calibri"/>
                <a:cs typeface="Calibri"/>
              </a:rPr>
              <a:t>06</a:t>
            </a:r>
            <a:endParaRPr lang="en-US" sz="1000">
              <a:latin typeface="Calibri"/>
              <a:ea typeface="Calibri"/>
              <a:cs typeface="Calibri"/>
            </a:endParaRPr>
          </a:p>
        </p:txBody>
      </p:sp>
      <p:pic>
        <p:nvPicPr>
          <p:cNvPr id="27" name="Image 5" descr="preencoded.png"/>
          <p:cNvPicPr>
            <a:picLocks noChangeAspect="1"/>
          </p:cNvPicPr>
          <p:nvPr/>
        </p:nvPicPr>
        <p:blipFill>
          <a:blip r:embed="rId8"/>
          <a:stretch>
            <a:fillRect/>
          </a:stretch>
        </p:blipFill>
        <p:spPr>
          <a:xfrm>
            <a:off x="3364992" y="3383280"/>
            <a:ext cx="402336" cy="402336"/>
          </a:xfrm>
          <a:prstGeom prst="rect">
            <a:avLst/>
          </a:prstGeom>
        </p:spPr>
      </p:pic>
      <p:sp>
        <p:nvSpPr>
          <p:cNvPr id="28" name="Text 20"/>
          <p:cNvSpPr/>
          <p:nvPr/>
        </p:nvSpPr>
        <p:spPr>
          <a:xfrm>
            <a:off x="2697480" y="3886200"/>
            <a:ext cx="1737360" cy="594360"/>
          </a:xfrm>
          <a:prstGeom prst="rect">
            <a:avLst/>
          </a:prstGeom>
          <a:noFill/>
          <a:ln/>
        </p:spPr>
        <p:txBody>
          <a:bodyPr wrap="square" lIns="0" tIns="0" rIns="0" bIns="0" rtlCol="0" anchor="t"/>
          <a:lstStyle/>
          <a:p>
            <a:pPr marL="0" indent="0" algn="ctr">
              <a:buNone/>
            </a:pPr>
            <a:r>
              <a:rPr lang="en-US" sz="1200" b="1">
                <a:solidFill>
                  <a:srgbClr val="FFFFFF"/>
                </a:solidFill>
                <a:latin typeface="DM Sans"/>
                <a:ea typeface="Calibri"/>
                <a:cs typeface="Calibri"/>
              </a:rPr>
              <a:t>Route to</a:t>
            </a:r>
            <a:endParaRPr lang="en-US" sz="1200">
              <a:latin typeface="Calibri"/>
              <a:ea typeface="Calibri"/>
              <a:cs typeface="Calibri"/>
            </a:endParaRPr>
          </a:p>
          <a:p>
            <a:pPr marL="0" indent="0" algn="ctr">
              <a:buNone/>
            </a:pPr>
            <a:r>
              <a:rPr lang="en-US" sz="1200" b="1">
                <a:solidFill>
                  <a:srgbClr val="FFFFFF"/>
                </a:solidFill>
                <a:latin typeface="DM Sans"/>
                <a:ea typeface="Calibri"/>
                <a:cs typeface="Calibri"/>
              </a:rPr>
              <a:t>Execution</a:t>
            </a:r>
            <a:endParaRPr lang="en-US" sz="1200">
              <a:latin typeface="Calibri"/>
              <a:ea typeface="Calibri"/>
              <a:cs typeface="Calibri"/>
            </a:endParaRPr>
          </a:p>
        </p:txBody>
      </p:sp>
      <p:sp>
        <p:nvSpPr>
          <p:cNvPr id="29" name="Shape 21"/>
          <p:cNvSpPr/>
          <p:nvPr/>
        </p:nvSpPr>
        <p:spPr>
          <a:xfrm>
            <a:off x="4754880" y="2971800"/>
            <a:ext cx="1920240" cy="1645920"/>
          </a:xfrm>
          <a:prstGeom prst="rect">
            <a:avLst/>
          </a:prstGeom>
          <a:solidFill>
            <a:srgbClr val="1A2540"/>
          </a:solidFill>
          <a:ln w="19050">
            <a:solidFill>
              <a:srgbClr val="00D4AA"/>
            </a:solidFill>
            <a:prstDash val="solid"/>
          </a:ln>
          <a:effectLst>
            <a:outerShdw blurRad="50800" dist="25400" dir="8100000" algn="bl" rotWithShape="0">
              <a:srgbClr val="000000">
                <a:alpha val="15000"/>
              </a:srgbClr>
            </a:outerShdw>
          </a:effectLst>
        </p:spPr>
        <p:txBody>
          <a:bodyPr/>
          <a:lstStyle/>
          <a:p>
            <a:endParaRPr/>
          </a:p>
        </p:txBody>
      </p:sp>
      <p:sp>
        <p:nvSpPr>
          <p:cNvPr id="30" name="Text 22"/>
          <p:cNvSpPr/>
          <p:nvPr/>
        </p:nvSpPr>
        <p:spPr>
          <a:xfrm>
            <a:off x="4838700" y="3044952"/>
            <a:ext cx="457200" cy="274320"/>
          </a:xfrm>
          <a:prstGeom prst="rect">
            <a:avLst/>
          </a:prstGeom>
          <a:noFill/>
          <a:ln/>
        </p:spPr>
        <p:txBody>
          <a:bodyPr wrap="square" lIns="0" tIns="0" rIns="0" bIns="0" rtlCol="0" anchor="ctr"/>
          <a:lstStyle/>
          <a:p>
            <a:pPr marL="0" indent="0">
              <a:buNone/>
            </a:pPr>
            <a:r>
              <a:rPr lang="en-US" sz="1000">
                <a:solidFill>
                  <a:srgbClr val="00D4AA"/>
                </a:solidFill>
                <a:latin typeface="DM Sans"/>
                <a:ea typeface="Calibri"/>
                <a:cs typeface="Calibri"/>
              </a:rPr>
              <a:t>07</a:t>
            </a:r>
            <a:endParaRPr lang="en-US" sz="1000">
              <a:latin typeface="Calibri"/>
              <a:ea typeface="Calibri"/>
              <a:cs typeface="Calibri"/>
            </a:endParaRPr>
          </a:p>
        </p:txBody>
      </p:sp>
      <p:sp>
        <p:nvSpPr>
          <p:cNvPr id="31" name="Text 23"/>
          <p:cNvSpPr/>
          <p:nvPr/>
        </p:nvSpPr>
        <p:spPr>
          <a:xfrm>
            <a:off x="5577840" y="3044952"/>
            <a:ext cx="1005840" cy="201168"/>
          </a:xfrm>
          <a:prstGeom prst="rect">
            <a:avLst/>
          </a:prstGeom>
          <a:solidFill>
            <a:srgbClr val="00D4AA"/>
          </a:solidFill>
          <a:ln/>
        </p:spPr>
        <p:txBody>
          <a:bodyPr wrap="square" lIns="0" tIns="0" rIns="0" bIns="0" rtlCol="0" anchor="ctr"/>
          <a:lstStyle/>
          <a:p>
            <a:pPr marL="0" indent="0" algn="ctr">
              <a:buNone/>
            </a:pPr>
            <a:r>
              <a:rPr lang="en-US" sz="700" b="1">
                <a:solidFill>
                  <a:srgbClr val="0B1120"/>
                </a:solidFill>
                <a:latin typeface="DM Sans"/>
                <a:ea typeface="Calibri"/>
                <a:cs typeface="Calibri"/>
              </a:rPr>
              <a:t>DIFFERENTIATOR</a:t>
            </a:r>
            <a:endParaRPr lang="en-US" sz="700">
              <a:latin typeface="Calibri"/>
              <a:ea typeface="Calibri"/>
              <a:cs typeface="Calibri"/>
            </a:endParaRPr>
          </a:p>
        </p:txBody>
      </p:sp>
      <p:pic>
        <p:nvPicPr>
          <p:cNvPr id="32" name="Image 6" descr="preencoded.png"/>
          <p:cNvPicPr>
            <a:picLocks noChangeAspect="1"/>
          </p:cNvPicPr>
          <p:nvPr/>
        </p:nvPicPr>
        <p:blipFill>
          <a:blip r:embed="rId9"/>
          <a:stretch>
            <a:fillRect/>
          </a:stretch>
        </p:blipFill>
        <p:spPr>
          <a:xfrm>
            <a:off x="5513832" y="3383280"/>
            <a:ext cx="402336" cy="402336"/>
          </a:xfrm>
          <a:prstGeom prst="rect">
            <a:avLst/>
          </a:prstGeom>
        </p:spPr>
      </p:pic>
      <p:sp>
        <p:nvSpPr>
          <p:cNvPr id="33" name="Text 24"/>
          <p:cNvSpPr/>
          <p:nvPr/>
        </p:nvSpPr>
        <p:spPr>
          <a:xfrm>
            <a:off x="4838700" y="3886200"/>
            <a:ext cx="1737360" cy="594360"/>
          </a:xfrm>
          <a:prstGeom prst="rect">
            <a:avLst/>
          </a:prstGeom>
          <a:noFill/>
          <a:ln/>
        </p:spPr>
        <p:txBody>
          <a:bodyPr wrap="square" lIns="0" tIns="0" rIns="0" bIns="0" rtlCol="0" anchor="t"/>
          <a:lstStyle/>
          <a:p>
            <a:pPr marL="0" indent="0" algn="ctr">
              <a:buNone/>
            </a:pPr>
            <a:r>
              <a:rPr lang="en-US" sz="1200" b="1">
                <a:solidFill>
                  <a:srgbClr val="FFFFFF"/>
                </a:solidFill>
                <a:latin typeface="DM Sans"/>
                <a:ea typeface="Calibri"/>
                <a:cs typeface="Calibri"/>
              </a:rPr>
              <a:t>Monitor</a:t>
            </a:r>
            <a:endParaRPr lang="en-US" sz="1200">
              <a:latin typeface="Calibri"/>
              <a:ea typeface="Calibri"/>
              <a:cs typeface="Calibri"/>
            </a:endParaRPr>
          </a:p>
        </p:txBody>
      </p:sp>
      <p:sp>
        <p:nvSpPr>
          <p:cNvPr id="34" name="Shape 25"/>
          <p:cNvSpPr/>
          <p:nvPr/>
        </p:nvSpPr>
        <p:spPr>
          <a:xfrm>
            <a:off x="6896100" y="2971800"/>
            <a:ext cx="1920240" cy="1645920"/>
          </a:xfrm>
          <a:prstGeom prst="rect">
            <a:avLst/>
          </a:prstGeom>
          <a:solidFill>
            <a:srgbClr val="1A2540"/>
          </a:solidFill>
          <a:ln w="19050">
            <a:solidFill>
              <a:srgbClr val="00D4AA"/>
            </a:solidFill>
            <a:prstDash val="solid"/>
          </a:ln>
          <a:effectLst>
            <a:outerShdw blurRad="50800" dist="25400" dir="8100000" algn="bl" rotWithShape="0">
              <a:srgbClr val="000000">
                <a:alpha val="15000"/>
              </a:srgbClr>
            </a:outerShdw>
          </a:effectLst>
        </p:spPr>
        <p:txBody>
          <a:bodyPr/>
          <a:lstStyle/>
          <a:p>
            <a:endParaRPr/>
          </a:p>
        </p:txBody>
      </p:sp>
      <p:sp>
        <p:nvSpPr>
          <p:cNvPr id="35" name="Text 26"/>
          <p:cNvSpPr/>
          <p:nvPr/>
        </p:nvSpPr>
        <p:spPr>
          <a:xfrm>
            <a:off x="6985000" y="3044952"/>
            <a:ext cx="457200" cy="274320"/>
          </a:xfrm>
          <a:prstGeom prst="rect">
            <a:avLst/>
          </a:prstGeom>
          <a:noFill/>
          <a:ln/>
        </p:spPr>
        <p:txBody>
          <a:bodyPr wrap="square" lIns="0" tIns="0" rIns="0" bIns="0" rtlCol="0" anchor="ctr"/>
          <a:lstStyle/>
          <a:p>
            <a:pPr marL="0" indent="0">
              <a:buNone/>
            </a:pPr>
            <a:r>
              <a:rPr lang="en-US" sz="1000">
                <a:solidFill>
                  <a:srgbClr val="00D4AA"/>
                </a:solidFill>
                <a:latin typeface="DM Sans"/>
                <a:ea typeface="Calibri"/>
                <a:cs typeface="Calibri"/>
              </a:rPr>
              <a:t>08</a:t>
            </a:r>
            <a:endParaRPr lang="en-US" sz="1000">
              <a:latin typeface="Calibri"/>
              <a:ea typeface="Calibri"/>
              <a:cs typeface="Calibri"/>
            </a:endParaRPr>
          </a:p>
        </p:txBody>
      </p:sp>
      <p:sp>
        <p:nvSpPr>
          <p:cNvPr id="36" name="Text 27"/>
          <p:cNvSpPr/>
          <p:nvPr/>
        </p:nvSpPr>
        <p:spPr>
          <a:xfrm>
            <a:off x="7708900" y="3044952"/>
            <a:ext cx="1005840" cy="201168"/>
          </a:xfrm>
          <a:prstGeom prst="rect">
            <a:avLst/>
          </a:prstGeom>
          <a:solidFill>
            <a:srgbClr val="00D4AA"/>
          </a:solidFill>
          <a:ln/>
        </p:spPr>
        <p:txBody>
          <a:bodyPr wrap="square" lIns="0" tIns="0" rIns="0" bIns="0" rtlCol="0" anchor="ctr"/>
          <a:lstStyle/>
          <a:p>
            <a:pPr marL="0" indent="0" algn="ctr">
              <a:buNone/>
            </a:pPr>
            <a:r>
              <a:rPr lang="en-US" sz="700" b="1">
                <a:solidFill>
                  <a:srgbClr val="0B1120"/>
                </a:solidFill>
                <a:latin typeface="DM Sans"/>
                <a:ea typeface="Calibri"/>
                <a:cs typeface="Calibri"/>
              </a:rPr>
              <a:t>DIFFERENTIATOR</a:t>
            </a:r>
            <a:endParaRPr lang="en-US" sz="700">
              <a:latin typeface="Calibri"/>
              <a:ea typeface="Calibri"/>
              <a:cs typeface="Calibri"/>
            </a:endParaRPr>
          </a:p>
        </p:txBody>
      </p:sp>
      <p:pic>
        <p:nvPicPr>
          <p:cNvPr id="37" name="Image 7" descr="preencoded.png"/>
          <p:cNvPicPr>
            <a:picLocks noChangeAspect="1"/>
          </p:cNvPicPr>
          <p:nvPr/>
        </p:nvPicPr>
        <p:blipFill>
          <a:blip r:embed="rId10"/>
          <a:stretch>
            <a:fillRect/>
          </a:stretch>
        </p:blipFill>
        <p:spPr>
          <a:xfrm>
            <a:off x="7645400" y="3383280"/>
            <a:ext cx="402336" cy="402336"/>
          </a:xfrm>
          <a:prstGeom prst="rect">
            <a:avLst/>
          </a:prstGeom>
        </p:spPr>
      </p:pic>
      <p:sp>
        <p:nvSpPr>
          <p:cNvPr id="38" name="Text 28"/>
          <p:cNvSpPr/>
          <p:nvPr/>
        </p:nvSpPr>
        <p:spPr>
          <a:xfrm>
            <a:off x="6985000" y="3886200"/>
            <a:ext cx="1737360" cy="594360"/>
          </a:xfrm>
          <a:prstGeom prst="rect">
            <a:avLst/>
          </a:prstGeom>
          <a:noFill/>
          <a:ln/>
        </p:spPr>
        <p:txBody>
          <a:bodyPr wrap="square" lIns="0" tIns="0" rIns="0" bIns="0" rtlCol="0" anchor="t"/>
          <a:lstStyle/>
          <a:p>
            <a:pPr marL="0" indent="0" algn="ctr">
              <a:buNone/>
            </a:pPr>
            <a:r>
              <a:rPr lang="en-US" sz="1200" b="1">
                <a:solidFill>
                  <a:srgbClr val="FFFFFF"/>
                </a:solidFill>
                <a:latin typeface="DM Sans"/>
                <a:ea typeface="Calibri"/>
                <a:cs typeface="Calibri"/>
              </a:rPr>
              <a:t>Feedback</a:t>
            </a:r>
            <a:endParaRPr lang="en-US" sz="1200">
              <a:latin typeface="Calibri"/>
              <a:ea typeface="Calibri"/>
              <a:cs typeface="Calibri"/>
            </a:endParaRPr>
          </a:p>
        </p:txBody>
      </p:sp>
      <p:sp>
        <p:nvSpPr>
          <p:cNvPr id="39" name="TextBox 38"/>
          <p:cNvSpPr txBox="1"/>
          <p:nvPr/>
        </p:nvSpPr>
        <p:spPr>
          <a:xfrm>
            <a:off x="8595360" y="4823460"/>
            <a:ext cx="457200" cy="228600"/>
          </a:xfrm>
          <a:prstGeom prst="rect">
            <a:avLst/>
          </a:prstGeom>
          <a:noFill/>
        </p:spPr>
        <p:txBody>
          <a:bodyPr wrap="none">
            <a:spAutoFit/>
          </a:bodyPr>
          <a:lstStyle/>
          <a:p>
            <a:pPr algn="r">
              <a:defRPr sz="800">
                <a:solidFill>
                  <a:srgbClr val="666E82"/>
                </a:solidFill>
              </a:defRPr>
            </a:pPr>
            <a: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5">
    <p:bg>
      <p:bgPr>
        <a:solidFill>
          <a:srgbClr val="0B1120"/>
        </a:solidFill>
        <a:effectLst/>
      </p:bgPr>
    </p:bg>
    <p:spTree>
      <p:nvGrpSpPr>
        <p:cNvPr id="1" name=""/>
        <p:cNvGrpSpPr/>
        <p:nvPr/>
      </p:nvGrpSpPr>
      <p:grpSpPr>
        <a:xfrm>
          <a:off x="0" y="0"/>
          <a:ext cx="0" cy="0"/>
          <a:chOff x="0" y="0"/>
          <a:chExt cx="0" cy="0"/>
        </a:xfrm>
      </p:grpSpPr>
      <p:sp>
        <p:nvSpPr>
          <p:cNvPr id="2" name="Title"/>
          <p:cNvSpPr>
            <a:spLocks noGrp="1"/>
          </p:cNvSpPr>
          <p:nvPr/>
        </p:nvSpPr>
        <p:spPr>
          <a:xfrm>
            <a:off x="457200" y="152400"/>
            <a:ext cx="8229600" cy="457200"/>
          </a:xfrm>
          <a:prstGeom prst="rect">
            <a:avLst/>
          </a:prstGeom>
          <a:noFill/>
        </p:spPr>
        <p:txBody>
          <a:bodyPr wrap="square" lIns="0" tIns="0" rIns="0" bIns="0" anchor="t"/>
          <a:lstStyle/>
          <a:p>
            <a:pPr algn="l"/>
            <a:r>
              <a:rPr lang="en-US" sz="2200" b="1" dirty="0">
                <a:solidFill>
                  <a:srgbClr val="FFFFFF"/>
                </a:solidFill>
                <a:latin typeface="DM Sans"/>
              </a:rPr>
              <a:t>Built and Running on </a:t>
            </a:r>
            <a:r>
              <a:rPr lang="en-US" sz="2200" b="1" dirty="0">
                <a:solidFill>
                  <a:srgbClr val="00D4AA"/>
                </a:solidFill>
                <a:latin typeface="DM Sans"/>
              </a:rPr>
              <a:t>Real Market Data</a:t>
            </a:r>
          </a:p>
        </p:txBody>
      </p:sp>
      <p:sp>
        <p:nvSpPr>
          <p:cNvPr id="30" name="Badge"/>
          <p:cNvSpPr/>
          <p:nvPr/>
        </p:nvSpPr>
        <p:spPr>
          <a:xfrm>
            <a:off x="5791200" y="266700"/>
            <a:ext cx="2900000" cy="228600"/>
          </a:xfrm>
          <a:prstGeom prst="roundRect">
            <a:avLst>
              <a:gd name="adj" fmla="val 50000"/>
            </a:avLst>
          </a:prstGeom>
          <a:solidFill>
            <a:srgbClr val="00D4AA">
              <a:alpha val="12000"/>
            </a:srgbClr>
          </a:solidFill>
          <a:ln w="9525">
            <a:solidFill>
              <a:srgbClr val="00D4AA">
                <a:alpha val="25000"/>
              </a:srgbClr>
            </a:solidFill>
          </a:ln>
        </p:spPr>
        <p:txBody>
          <a:bodyPr wrap="square" lIns="91440" tIns="0" rIns="91440" bIns="0" anchor="ctr"/>
          <a:lstStyle/>
          <a:p>
            <a:pPr algn="l"/>
            <a:r>
              <a:rPr lang="en-US" sz="900" dirty="0">
                <a:solidFill>
                  <a:srgbClr val="00D4AA"/>
                </a:solidFill>
                <a:latin typeface="JetBrains Mono"/>
              </a:rPr>
              <a:t>Live PoC · QQQ · Dec 2025 · 105 strategies</a:t>
            </a:r>
          </a:p>
        </p:txBody>
      </p:sp>
      <p:sp>
        <p:nvSpPr>
          <p:cNvPr id="10" name="L1"/>
          <p:cNvSpPr/>
          <p:nvPr/>
        </p:nvSpPr>
        <p:spPr>
          <a:xfrm>
            <a:off x="1281600" y="640000"/>
            <a:ext cx="3200400" cy="180000"/>
          </a:xfrm>
          <a:prstGeom prst="rect">
            <a:avLst/>
          </a:prstGeom>
          <a:noFill/>
        </p:spPr>
        <p:txBody>
          <a:bodyPr wrap="square" lIns="0" tIns="0" rIns="0" bIns="0" anchor="b"/>
          <a:lstStyle/>
          <a:p>
            <a:pPr algn="l"/>
            <a:r>
              <a:rPr lang="en-US" sz="1000" b="1" dirty="0">
                <a:solidFill>
                  <a:srgbClr val="00D4AA"/>
                </a:solidFill>
                <a:latin typeface="JetBrains Mono"/>
              </a:rPr>
              <a:t>TODAY VIEW</a:t>
            </a:r>
            <a:r>
              <a:rPr lang="en-US" sz="900" dirty="0">
                <a:solidFill>
                  <a:srgbClr val="8892A8"/>
                </a:solidFill>
                <a:latin typeface="DM Sans"/>
              </a:rPr>
              <a:t>  105 strategies scored in real time</a:t>
            </a:r>
          </a:p>
        </p:txBody>
      </p:sp>
      <p:sp>
        <p:nvSpPr>
          <p:cNvPr id="11" name="L2"/>
          <p:cNvSpPr/>
          <p:nvPr/>
        </p:nvSpPr>
        <p:spPr>
          <a:xfrm>
            <a:off x="4662000" y="640000"/>
            <a:ext cx="3200400" cy="180000"/>
          </a:xfrm>
          <a:prstGeom prst="rect">
            <a:avLst/>
          </a:prstGeom>
          <a:noFill/>
        </p:spPr>
        <p:txBody>
          <a:bodyPr wrap="square" lIns="0" tIns="0" rIns="0" bIns="0" anchor="b"/>
          <a:lstStyle/>
          <a:p>
            <a:pPr algn="l"/>
            <a:r>
              <a:rPr lang="en-US" sz="1000" b="1" dirty="0">
                <a:solidFill>
                  <a:srgbClr val="00D4AA"/>
                </a:solidFill>
                <a:latin typeface="JetBrains Mono"/>
              </a:rPr>
              <a:t>STRESS TEST</a:t>
            </a:r>
            <a:r>
              <a:rPr lang="en-US" sz="900" dirty="0">
                <a:solidFill>
                  <a:srgbClr val="8892A8"/>
                </a:solidFill>
                <a:latin typeface="DM Sans"/>
              </a:rPr>
              <a:t>  NLP scenario engine, &lt;2s cascade</a:t>
            </a:r>
          </a:p>
        </p:txBody>
      </p:sp>
      <p:sp>
        <p:nvSpPr>
          <p:cNvPr id="12" name="L3"/>
          <p:cNvSpPr/>
          <p:nvPr/>
        </p:nvSpPr>
        <p:spPr>
          <a:xfrm>
            <a:off x="1281600" y="2890000"/>
            <a:ext cx="3200400" cy="180000"/>
          </a:xfrm>
          <a:prstGeom prst="rect">
            <a:avLst/>
          </a:prstGeom>
          <a:noFill/>
        </p:spPr>
        <p:txBody>
          <a:bodyPr wrap="square" lIns="0" tIns="0" rIns="0" bIns="0" anchor="b"/>
          <a:lstStyle/>
          <a:p>
            <a:pPr algn="l"/>
            <a:r>
              <a:rPr lang="en-US" sz="1000" b="1" dirty="0">
                <a:solidFill>
                  <a:srgbClr val="00D4AA"/>
                </a:solidFill>
                <a:latin typeface="JetBrains Mono"/>
              </a:rPr>
              <a:t>VALIDATION</a:t>
            </a:r>
            <a:r>
              <a:rPr lang="en-US" sz="900" dirty="0">
                <a:solidFill>
                  <a:srgbClr val="8892A8"/>
                </a:solidFill>
                <a:latin typeface="DM Sans"/>
              </a:rPr>
              <a:t>  5-year out-of-sample proof</a:t>
            </a:r>
          </a:p>
        </p:txBody>
      </p:sp>
      <p:sp>
        <p:nvSpPr>
          <p:cNvPr id="13" name="L4"/>
          <p:cNvSpPr/>
          <p:nvPr/>
        </p:nvSpPr>
        <p:spPr>
          <a:xfrm>
            <a:off x="4662000" y="2890000"/>
            <a:ext cx="3200400" cy="180000"/>
          </a:xfrm>
          <a:prstGeom prst="rect">
            <a:avLst/>
          </a:prstGeom>
          <a:noFill/>
        </p:spPr>
        <p:txBody>
          <a:bodyPr wrap="square" lIns="0" tIns="0" rIns="0" bIns="0" anchor="b"/>
          <a:lstStyle/>
          <a:p>
            <a:pPr algn="l"/>
            <a:r>
              <a:rPr lang="en-US" sz="1000" b="1" dirty="0">
                <a:solidFill>
                  <a:srgbClr val="00D4AA"/>
                </a:solidFill>
                <a:latin typeface="JetBrains Mono"/>
              </a:rPr>
              <a:t>AUDIT TRAIL</a:t>
            </a:r>
            <a:r>
              <a:rPr lang="en-US" sz="900" dirty="0">
                <a:solidFill>
                  <a:srgbClr val="8892A8"/>
                </a:solidFill>
                <a:latin typeface="DM Sans"/>
              </a:rPr>
              <a:t>  Immutable, append-only, WORM</a:t>
            </a:r>
          </a:p>
        </p:txBody>
      </p:sp>
      <p:pic>
        <p:nvPicPr>
          <p:cNvPr id="20" name="ImgToday"/>
          <p:cNvPicPr>
            <a:picLocks noChangeAspect="1"/>
          </p:cNvPicPr>
          <p:nvPr/>
        </p:nvPicPr>
        <p:blipFill>
          <a:blip r:embed="rId3"/>
          <a:stretch>
            <a:fillRect/>
          </a:stretch>
        </p:blipFill>
        <p:spPr>
          <a:xfrm>
            <a:off x="1281600" y="830000"/>
            <a:ext cx="2895600" cy="1803400"/>
          </a:xfrm>
          <a:prstGeom prst="rect">
            <a:avLst/>
          </a:prstGeom>
          <a:ln w="6350">
            <a:solidFill>
              <a:srgbClr val="243044"/>
            </a:solidFill>
          </a:ln>
        </p:spPr>
      </p:pic>
      <p:pic>
        <p:nvPicPr>
          <p:cNvPr id="21" name="ImgStress"/>
          <p:cNvPicPr>
            <a:picLocks noChangeAspect="1"/>
          </p:cNvPicPr>
          <p:nvPr/>
        </p:nvPicPr>
        <p:blipFill>
          <a:blip r:embed="rId4"/>
          <a:stretch>
            <a:fillRect/>
          </a:stretch>
        </p:blipFill>
        <p:spPr>
          <a:xfrm>
            <a:off x="4662000" y="830000"/>
            <a:ext cx="2895600" cy="1803400"/>
          </a:xfrm>
          <a:prstGeom prst="rect">
            <a:avLst/>
          </a:prstGeom>
          <a:ln w="6350">
            <a:solidFill>
              <a:srgbClr val="243044"/>
            </a:solidFill>
          </a:ln>
        </p:spPr>
      </p:pic>
      <p:pic>
        <p:nvPicPr>
          <p:cNvPr id="22" name="ImgValidation"/>
          <p:cNvPicPr>
            <a:picLocks noChangeAspect="1"/>
          </p:cNvPicPr>
          <p:nvPr/>
        </p:nvPicPr>
        <p:blipFill>
          <a:blip r:embed="rId5"/>
          <a:stretch>
            <a:fillRect/>
          </a:stretch>
        </p:blipFill>
        <p:spPr>
          <a:xfrm>
            <a:off x="1281600" y="3080000"/>
            <a:ext cx="2895600" cy="1803400"/>
          </a:xfrm>
          <a:prstGeom prst="rect">
            <a:avLst/>
          </a:prstGeom>
          <a:ln w="6350">
            <a:solidFill>
              <a:srgbClr val="243044"/>
            </a:solidFill>
          </a:ln>
        </p:spPr>
      </p:pic>
      <p:pic>
        <p:nvPicPr>
          <p:cNvPr id="23" name="ImgCompliance"/>
          <p:cNvPicPr>
            <a:picLocks noChangeAspect="1"/>
          </p:cNvPicPr>
          <p:nvPr/>
        </p:nvPicPr>
        <p:blipFill>
          <a:blip r:embed="rId6"/>
          <a:stretch>
            <a:fillRect/>
          </a:stretch>
        </p:blipFill>
        <p:spPr>
          <a:xfrm>
            <a:off x="4662000" y="3080000"/>
            <a:ext cx="2895600" cy="1803400"/>
          </a:xfrm>
          <a:prstGeom prst="rect">
            <a:avLst/>
          </a:prstGeom>
          <a:ln w="6350">
            <a:solidFill>
              <a:srgbClr val="243044"/>
            </a:solidFill>
          </a:ln>
        </p:spPr>
      </p:pic>
      <p:sp>
        <p:nvSpPr>
          <p:cNvPr id="40" name="FooterL"/>
          <p:cNvSpPr/>
          <p:nvPr/>
        </p:nvSpPr>
        <p:spPr>
          <a:xfrm>
            <a:off x="457200" y="4914900"/>
            <a:ext cx="4114800" cy="182880"/>
          </a:xfrm>
          <a:prstGeom prst="rect">
            <a:avLst/>
          </a:prstGeom>
          <a:noFill/>
        </p:spPr>
        <p:txBody>
          <a:bodyPr wrap="square" lIns="0" tIns="0" rIns="0" bIns="0" anchor="b"/>
          <a:lstStyle/>
          <a:p>
            <a:pPr algn="l"/>
            <a:r>
              <a:rPr lang="en-US" sz="800" dirty="0">
                <a:solidFill>
                  <a:srgbClr val="6B7280"/>
                </a:solidFill>
                <a:latin typeface="JetBrains Mono"/>
              </a:rPr>
              <a:t>Deadpoint · Investor Pitch Deck</a:t>
            </a:r>
          </a:p>
        </p:txBody>
      </p:sp>
      <p:sp>
        <p:nvSpPr>
          <p:cNvPr id="41" name="FooterR"/>
          <p:cNvSpPr/>
          <p:nvPr/>
        </p:nvSpPr>
        <p:spPr>
          <a:xfrm>
            <a:off x="4572000" y="4914900"/>
            <a:ext cx="4114800" cy="182880"/>
          </a:xfrm>
          <a:prstGeom prst="rect">
            <a:avLst/>
          </a:prstGeom>
          <a:noFill/>
        </p:spPr>
        <p:txBody>
          <a:bodyPr wrap="square" lIns="0" tIns="0" rIns="0" bIns="0" anchor="b"/>
          <a:lstStyle/>
          <a:p>
            <a:pPr algn="r"/>
            <a:r>
              <a:rPr lang="en-US" sz="800" dirty="0">
                <a:solidFill>
                  <a:srgbClr val="6B7280"/>
                </a:solidFill>
                <a:latin typeface="JetBrains Mono"/>
              </a:rPr>
              <a:t>CONFIDENTIAL</a:t>
            </a:r>
          </a:p>
        </p:txBody>
      </p:sp>
      <p:sp>
        <p:nvSpPr>
          <p:cNvPr id="9001" name="TextBox 6pagenum"/>
          <p:cNvSpPr txBox="1">
            <a:spLocks noGrp="1"/>
          </p:cNvSpPr>
          <p:nvPr/>
        </p:nvSpPr>
        <p:spPr>
          <a:xfrm>
            <a:off x="8597900" y="4685800"/>
            <a:ext cx="457200" cy="228600"/>
          </a:xfrm>
          <a:prstGeom prst="rect">
            <a:avLst/>
          </a:prstGeom>
          <a:noFill/>
        </p:spPr>
        <p:txBody>
          <a:bodyPr wrap="square" rtlCol="0">
            <a:normAutofit/>
          </a:bodyPr>
          <a:lstStyle/>
          <a:p>
            <a:pPr algn="r">
              <a:defRPr sz="800">
                <a:solidFill>
                  <a:srgbClr val="666E82"/>
                </a:solidFill>
              </a:defRPr>
            </a:pPr>
            <a:r>
              <a:t>6</a:t>
            </a:r>
          </a:p>
        </p:txBody>
      </p:sp>
    </p:spTree>
    <p:extLst>
      <p:ext uri="{BB962C8B-B14F-4D97-AF65-F5344CB8AC3E}">
        <p14:creationId xmlns:p14="http://schemas.microsoft.com/office/powerpoint/2010/main" val="392799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B1120"/>
        </a:solidFill>
        <a:effectLst/>
      </p:bgPr>
    </p:bg>
    <p:spTree>
      <p:nvGrpSpPr>
        <p:cNvPr id="1" name=""/>
        <p:cNvGrpSpPr/>
        <p:nvPr/>
      </p:nvGrpSpPr>
      <p:grpSpPr>
        <a:xfrm>
          <a:off x="0" y="0"/>
          <a:ext cx="0" cy="0"/>
          <a:chOff x="0" y="0"/>
          <a:chExt cx="0" cy="0"/>
        </a:xfrm>
      </p:grpSpPr>
      <p:sp>
        <p:nvSpPr>
          <p:cNvPr id="50" name="Title"/>
          <p:cNvSpPr>
            <a:spLocks noGrp="1"/>
          </p:cNvSpPr>
          <p:nvPr/>
        </p:nvSpPr>
        <p:spPr>
          <a:xfrm>
            <a:off x="457200" y="177800"/>
            <a:ext cx="8229600" cy="355600"/>
          </a:xfrm>
          <a:prstGeom prst="rect">
            <a:avLst/>
          </a:prstGeom>
          <a:noFill/>
          <a:ln>
            <a:noFill/>
          </a:ln>
        </p:spPr>
        <p:txBody>
          <a:bodyPr wrap="square" lIns="0" tIns="0" rIns="0" bIns="0"/>
          <a:lstStyle/>
          <a:p>
            <a:pPr marL="0" indent="0" algn="ctr">
              <a:buNone/>
            </a:pPr>
            <a:r>
              <a:rPr lang="en-US" sz="1700" b="1">
                <a:solidFill>
                  <a:srgbClr val="FFFFFF"/>
                </a:solidFill>
                <a:latin typeface="DM Sans"/>
              </a:rPr>
              <a:t>Built by Operators Who Know Both Sides of the Trade</a:t>
            </a:r>
          </a:p>
        </p:txBody>
      </p:sp>
      <p:sp>
        <p:nvSpPr>
          <p:cNvPr id="100" name="Big1BG"/>
          <p:cNvSpPr>
            <a:spLocks noGrp="1"/>
          </p:cNvSpPr>
          <p:nvPr/>
        </p:nvSpPr>
        <p:spPr>
          <a:xfrm>
            <a:off x="347317" y="635000"/>
            <a:ext cx="2692400" cy="3365500"/>
          </a:xfrm>
          <a:prstGeom prst="roundRect">
            <a:avLst>
              <a:gd name="adj" fmla="val 5000"/>
            </a:avLst>
          </a:prstGeom>
          <a:solidFill>
            <a:srgbClr val="1A2235"/>
          </a:solidFill>
          <a:ln>
            <a:noFill/>
          </a:ln>
        </p:spPr>
        <p:txBody>
          <a:bodyPr/>
          <a:lstStyle/>
          <a:p>
            <a:endParaRPr lang="en-US"/>
          </a:p>
        </p:txBody>
      </p:sp>
      <p:sp>
        <p:nvSpPr>
          <p:cNvPr id="101" name="Big1Bar"/>
          <p:cNvSpPr>
            <a:spLocks noGrp="1"/>
          </p:cNvSpPr>
          <p:nvPr/>
        </p:nvSpPr>
        <p:spPr>
          <a:xfrm>
            <a:off x="368300" y="647700"/>
            <a:ext cx="2667000" cy="38100"/>
          </a:xfrm>
          <a:prstGeom prst="rect">
            <a:avLst/>
          </a:prstGeom>
          <a:solidFill>
            <a:srgbClr val="00D4AA"/>
          </a:solidFill>
          <a:ln>
            <a:noFill/>
          </a:ln>
        </p:spPr>
        <p:txBody>
          <a:bodyPr/>
          <a:lstStyle/>
          <a:p>
            <a:endParaRPr lang="en-US"/>
          </a:p>
        </p:txBody>
      </p:sp>
      <p:sp>
        <p:nvSpPr>
          <p:cNvPr id="102" name="Big1Img"/>
          <p:cNvSpPr/>
          <p:nvPr/>
        </p:nvSpPr>
        <p:spPr>
          <a:xfrm>
            <a:off x="1320800" y="863600"/>
            <a:ext cx="762000" cy="762000"/>
          </a:xfrm>
          <a:prstGeom prst="ellipse">
            <a:avLst/>
          </a:prstGeom>
          <a:blipFill>
            <a:blip r:embed="rId3"/>
            <a:stretch>
              <a:fillRect/>
            </a:stretch>
          </a:blipFill>
          <a:ln w="19050">
            <a:solidFill>
              <a:srgbClr val="00D4AA"/>
            </a:solidFill>
          </a:ln>
        </p:spPr>
        <p:txBody>
          <a:bodyPr/>
          <a:lstStyle/>
          <a:p>
            <a:endParaRPr lang="en-US"/>
          </a:p>
        </p:txBody>
      </p:sp>
      <p:sp>
        <p:nvSpPr>
          <p:cNvPr id="103" name="Big1Name"/>
          <p:cNvSpPr>
            <a:spLocks noGrp="1"/>
          </p:cNvSpPr>
          <p:nvPr/>
        </p:nvSpPr>
        <p:spPr>
          <a:xfrm>
            <a:off x="355600" y="1752600"/>
            <a:ext cx="2692400" cy="279400"/>
          </a:xfrm>
          <a:prstGeom prst="rect">
            <a:avLst/>
          </a:prstGeom>
          <a:noFill/>
          <a:ln>
            <a:noFill/>
          </a:ln>
        </p:spPr>
        <p:txBody>
          <a:bodyPr wrap="square" lIns="0" tIns="0" rIns="0" bIns="0"/>
          <a:lstStyle/>
          <a:p>
            <a:pPr marL="0" indent="0" algn="ctr">
              <a:buNone/>
            </a:pPr>
            <a:r>
              <a:rPr lang="en-US" sz="1400" b="1">
                <a:solidFill>
                  <a:srgbClr val="FFFFFF"/>
                </a:solidFill>
                <a:latin typeface="DM Sans"/>
              </a:rPr>
              <a:t>Munjal Subodh</a:t>
            </a:r>
          </a:p>
        </p:txBody>
      </p:sp>
      <p:sp>
        <p:nvSpPr>
          <p:cNvPr id="104" name="Big1Role"/>
          <p:cNvSpPr>
            <a:spLocks noGrp="1"/>
          </p:cNvSpPr>
          <p:nvPr/>
        </p:nvSpPr>
        <p:spPr>
          <a:xfrm>
            <a:off x="355600" y="2057400"/>
            <a:ext cx="2692400" cy="228600"/>
          </a:xfrm>
          <a:prstGeom prst="rect">
            <a:avLst/>
          </a:prstGeom>
          <a:noFill/>
          <a:ln>
            <a:noFill/>
          </a:ln>
        </p:spPr>
        <p:txBody>
          <a:bodyPr wrap="square" lIns="0" tIns="0" rIns="0" bIns="0"/>
          <a:lstStyle/>
          <a:p>
            <a:pPr marL="0" indent="0" algn="ctr">
              <a:buNone/>
            </a:pPr>
            <a:r>
              <a:rPr lang="en-US" sz="1000" b="1">
                <a:solidFill>
                  <a:srgbClr val="00D4AA"/>
                </a:solidFill>
                <a:latin typeface="DM Sans"/>
              </a:rPr>
              <a:t>CEO</a:t>
            </a:r>
          </a:p>
        </p:txBody>
      </p:sp>
      <p:sp>
        <p:nvSpPr>
          <p:cNvPr id="105" name="Big1Div"/>
          <p:cNvSpPr>
            <a:spLocks noGrp="1"/>
          </p:cNvSpPr>
          <p:nvPr/>
        </p:nvSpPr>
        <p:spPr>
          <a:xfrm>
            <a:off x="584200" y="2336800"/>
            <a:ext cx="2235200" cy="12700"/>
          </a:xfrm>
          <a:prstGeom prst="rect">
            <a:avLst/>
          </a:prstGeom>
          <a:solidFill>
            <a:srgbClr val="2A3A55"/>
          </a:solidFill>
          <a:ln>
            <a:noFill/>
          </a:ln>
        </p:spPr>
        <p:txBody>
          <a:bodyPr/>
          <a:lstStyle/>
          <a:p>
            <a:endParaRPr lang="en-US"/>
          </a:p>
        </p:txBody>
      </p:sp>
      <p:sp>
        <p:nvSpPr>
          <p:cNvPr id="106" name="Big1Bio"/>
          <p:cNvSpPr>
            <a:spLocks noGrp="1"/>
          </p:cNvSpPr>
          <p:nvPr/>
        </p:nvSpPr>
        <p:spPr>
          <a:xfrm>
            <a:off x="482600" y="2413000"/>
            <a:ext cx="2438400" cy="1270000"/>
          </a:xfrm>
          <a:prstGeom prst="rect">
            <a:avLst/>
          </a:prstGeom>
          <a:noFill/>
          <a:ln>
            <a:noFill/>
          </a:ln>
        </p:spPr>
        <p:txBody>
          <a:bodyPr wrap="square" lIns="0" tIns="0" rIns="0" bIns="0"/>
          <a:lstStyle/>
          <a:p>
            <a:pPr>
              <a:lnSpc>
                <a:spcPts val="1200"/>
              </a:lnSpc>
            </a:pPr>
            <a:r>
              <a:rPr lang="en-US" sz="850" dirty="0">
                <a:solidFill>
                  <a:srgbClr val="A8B4C8"/>
                </a:solidFill>
                <a:latin typeface="DM Sans"/>
              </a:rPr>
              <a:t>Founded &amp; exited BVC Solutions.</a:t>
            </a:r>
          </a:p>
          <a:p>
            <a:pPr>
              <a:lnSpc>
                <a:spcPts val="1200"/>
              </a:lnSpc>
            </a:pPr>
            <a:r>
              <a:rPr lang="en-US" sz="850" dirty="0">
                <a:solidFill>
                  <a:srgbClr val="A8B4C8"/>
                </a:solidFill>
                <a:latin typeface="DM Sans"/>
              </a:rPr>
              <a:t>Pegasystems (8 yrs), Software AG, CA/Broadcom, VANTIQ, OutSystems.</a:t>
            </a:r>
          </a:p>
          <a:p>
            <a:pPr>
              <a:lnSpc>
                <a:spcPts val="1200"/>
              </a:lnSpc>
            </a:pPr>
            <a:r>
              <a:rPr lang="en-US" sz="850" dirty="0">
                <a:solidFill>
                  <a:srgbClr val="A8B4C8"/>
                </a:solidFill>
                <a:latin typeface="DM Sans"/>
              </a:rPr>
              <a:t>EdgeCraft hedge fund — 20+ yrs family office.</a:t>
            </a:r>
          </a:p>
          <a:p>
            <a:pPr>
              <a:lnSpc>
                <a:spcPts val="1200"/>
              </a:lnSpc>
            </a:pPr>
            <a:r>
              <a:rPr lang="en-US" sz="850" dirty="0">
                <a:solidFill>
                  <a:srgbClr val="A8B4C8"/>
                </a:solidFill>
                <a:latin typeface="DM Sans"/>
              </a:rPr>
              <a:t>CS degree, Stony Brook. Studied Math + Physics.</a:t>
            </a:r>
          </a:p>
        </p:txBody>
      </p:sp>
      <p:sp>
        <p:nvSpPr>
          <p:cNvPr id="107" name="Big1Loc"/>
          <p:cNvSpPr>
            <a:spLocks noGrp="1"/>
          </p:cNvSpPr>
          <p:nvPr/>
        </p:nvSpPr>
        <p:spPr>
          <a:xfrm>
            <a:off x="355600" y="3721100"/>
            <a:ext cx="2692400" cy="228600"/>
          </a:xfrm>
          <a:prstGeom prst="rect">
            <a:avLst/>
          </a:prstGeom>
          <a:noFill/>
          <a:ln>
            <a:noFill/>
          </a:ln>
        </p:spPr>
        <p:txBody>
          <a:bodyPr wrap="square" lIns="0" tIns="0" rIns="0" bIns="0"/>
          <a:lstStyle/>
          <a:p>
            <a:pPr marL="0" indent="0" algn="ctr">
              <a:buNone/>
            </a:pPr>
            <a:r>
              <a:rPr lang="en-US" sz="800" i="1">
                <a:solidFill>
                  <a:srgbClr val="8B95A5"/>
                </a:solidFill>
                <a:latin typeface="DM Sans"/>
              </a:rPr>
              <a:t>Lisbon + US/UK Travel</a:t>
            </a:r>
          </a:p>
        </p:txBody>
      </p:sp>
      <p:sp>
        <p:nvSpPr>
          <p:cNvPr id="200" name="Big2BG"/>
          <p:cNvSpPr>
            <a:spLocks noGrp="1"/>
          </p:cNvSpPr>
          <p:nvPr/>
        </p:nvSpPr>
        <p:spPr>
          <a:xfrm>
            <a:off x="3225800" y="635000"/>
            <a:ext cx="2692400" cy="3365500"/>
          </a:xfrm>
          <a:prstGeom prst="roundRect">
            <a:avLst>
              <a:gd name="adj" fmla="val 5000"/>
            </a:avLst>
          </a:prstGeom>
          <a:solidFill>
            <a:srgbClr val="1A2235"/>
          </a:solidFill>
          <a:ln>
            <a:noFill/>
          </a:ln>
        </p:spPr>
        <p:txBody>
          <a:bodyPr/>
          <a:lstStyle/>
          <a:p>
            <a:endParaRPr lang="en-US"/>
          </a:p>
        </p:txBody>
      </p:sp>
      <p:sp>
        <p:nvSpPr>
          <p:cNvPr id="201" name="Big2Bar"/>
          <p:cNvSpPr>
            <a:spLocks noGrp="1"/>
          </p:cNvSpPr>
          <p:nvPr/>
        </p:nvSpPr>
        <p:spPr>
          <a:xfrm>
            <a:off x="3238500" y="647700"/>
            <a:ext cx="2667000" cy="38100"/>
          </a:xfrm>
          <a:prstGeom prst="rect">
            <a:avLst/>
          </a:prstGeom>
          <a:solidFill>
            <a:srgbClr val="00D4AA"/>
          </a:solidFill>
          <a:ln>
            <a:noFill/>
          </a:ln>
        </p:spPr>
        <p:txBody>
          <a:bodyPr/>
          <a:lstStyle/>
          <a:p>
            <a:endParaRPr lang="en-US"/>
          </a:p>
        </p:txBody>
      </p:sp>
      <p:sp>
        <p:nvSpPr>
          <p:cNvPr id="202" name="Big2Img"/>
          <p:cNvSpPr/>
          <p:nvPr/>
        </p:nvSpPr>
        <p:spPr>
          <a:xfrm>
            <a:off x="4191000" y="863600"/>
            <a:ext cx="762000" cy="762000"/>
          </a:xfrm>
          <a:prstGeom prst="ellipse">
            <a:avLst/>
          </a:prstGeom>
          <a:blipFill>
            <a:blip r:embed="rId4"/>
            <a:srcRect t="5000" b="20000"/>
            <a:stretch>
              <a:fillRect/>
            </a:stretch>
          </a:blipFill>
          <a:ln w="19050">
            <a:solidFill>
              <a:srgbClr val="00D4AA"/>
            </a:solidFill>
          </a:ln>
        </p:spPr>
        <p:txBody>
          <a:bodyPr/>
          <a:lstStyle/>
          <a:p>
            <a:endParaRPr lang="en-US"/>
          </a:p>
        </p:txBody>
      </p:sp>
      <p:sp>
        <p:nvSpPr>
          <p:cNvPr id="203" name="Big2Name"/>
          <p:cNvSpPr>
            <a:spLocks noGrp="1"/>
          </p:cNvSpPr>
          <p:nvPr/>
        </p:nvSpPr>
        <p:spPr>
          <a:xfrm>
            <a:off x="3225800" y="1752600"/>
            <a:ext cx="2692400" cy="279400"/>
          </a:xfrm>
          <a:prstGeom prst="rect">
            <a:avLst/>
          </a:prstGeom>
          <a:noFill/>
          <a:ln>
            <a:noFill/>
          </a:ln>
        </p:spPr>
        <p:txBody>
          <a:bodyPr wrap="square" lIns="0" tIns="0" rIns="0" bIns="0"/>
          <a:lstStyle/>
          <a:p>
            <a:pPr marL="0" indent="0" algn="ctr">
              <a:buNone/>
            </a:pPr>
            <a:r>
              <a:rPr lang="en-US" sz="1400" b="1">
                <a:solidFill>
                  <a:srgbClr val="FFFFFF"/>
                </a:solidFill>
                <a:latin typeface="DM Sans"/>
              </a:rPr>
              <a:t>Steve Murphy</a:t>
            </a:r>
          </a:p>
        </p:txBody>
      </p:sp>
      <p:sp>
        <p:nvSpPr>
          <p:cNvPr id="204" name="Big2Role"/>
          <p:cNvSpPr>
            <a:spLocks noGrp="1"/>
          </p:cNvSpPr>
          <p:nvPr/>
        </p:nvSpPr>
        <p:spPr>
          <a:xfrm>
            <a:off x="3225800" y="2057400"/>
            <a:ext cx="2692400" cy="228600"/>
          </a:xfrm>
          <a:prstGeom prst="rect">
            <a:avLst/>
          </a:prstGeom>
          <a:noFill/>
          <a:ln>
            <a:noFill/>
          </a:ln>
        </p:spPr>
        <p:txBody>
          <a:bodyPr wrap="square" lIns="0" tIns="0" rIns="0" bIns="0"/>
          <a:lstStyle/>
          <a:p>
            <a:pPr marL="0" indent="0" algn="ctr">
              <a:buNone/>
            </a:pPr>
            <a:r>
              <a:rPr lang="en-US" sz="1000" b="1">
                <a:solidFill>
                  <a:srgbClr val="00D4AA"/>
                </a:solidFill>
                <a:latin typeface="DM Sans"/>
              </a:rPr>
              <a:t>CTO</a:t>
            </a:r>
          </a:p>
        </p:txBody>
      </p:sp>
      <p:sp>
        <p:nvSpPr>
          <p:cNvPr id="205" name="Big2Div"/>
          <p:cNvSpPr>
            <a:spLocks noGrp="1"/>
          </p:cNvSpPr>
          <p:nvPr/>
        </p:nvSpPr>
        <p:spPr>
          <a:xfrm>
            <a:off x="3454400" y="2336800"/>
            <a:ext cx="2235200" cy="12700"/>
          </a:xfrm>
          <a:prstGeom prst="rect">
            <a:avLst/>
          </a:prstGeom>
          <a:solidFill>
            <a:srgbClr val="2A3A55"/>
          </a:solidFill>
          <a:ln>
            <a:noFill/>
          </a:ln>
        </p:spPr>
        <p:txBody>
          <a:bodyPr/>
          <a:lstStyle/>
          <a:p>
            <a:endParaRPr lang="en-US"/>
          </a:p>
        </p:txBody>
      </p:sp>
      <p:sp>
        <p:nvSpPr>
          <p:cNvPr id="206" name="Big2Bio"/>
          <p:cNvSpPr>
            <a:spLocks noGrp="1"/>
          </p:cNvSpPr>
          <p:nvPr/>
        </p:nvSpPr>
        <p:spPr>
          <a:xfrm>
            <a:off x="3352800" y="2413000"/>
            <a:ext cx="2438400" cy="1270000"/>
          </a:xfrm>
          <a:prstGeom prst="rect">
            <a:avLst/>
          </a:prstGeom>
          <a:noFill/>
          <a:ln>
            <a:noFill/>
          </a:ln>
        </p:spPr>
        <p:txBody>
          <a:bodyPr wrap="square" lIns="0" tIns="0" rIns="0" bIns="0"/>
          <a:lstStyle/>
          <a:p>
            <a:pPr>
              <a:lnSpc>
                <a:spcPts val="1200"/>
              </a:lnSpc>
            </a:pPr>
            <a:r>
              <a:rPr lang="en-US" sz="850">
                <a:solidFill>
                  <a:srgbClr val="A8B4C8"/>
                </a:solidFill>
                <a:latin typeface="DM Sans"/>
              </a:rPr>
              <a:t>Boeing 787 &amp; NASA Space Launch System.</a:t>
            </a:r>
          </a:p>
          <a:p>
            <a:pPr>
              <a:lnSpc>
                <a:spcPts val="1200"/>
              </a:lnSpc>
            </a:pPr>
            <a:r>
              <a:rPr lang="en-US" sz="850">
                <a:solidFill>
                  <a:srgbClr val="A8B4C8"/>
                </a:solidFill>
                <a:latin typeface="DM Sans"/>
              </a:rPr>
              <a:t>Grew team 3→20+. Three trade secret awards.</a:t>
            </a:r>
          </a:p>
          <a:p>
            <a:pPr>
              <a:lnSpc>
                <a:spcPts val="1200"/>
              </a:lnSpc>
            </a:pPr>
            <a:r>
              <a:rPr lang="en-US" sz="850">
                <a:solidFill>
                  <a:srgbClr val="A8B4C8"/>
                </a:solidFill>
                <a:latin typeface="DM Sans"/>
              </a:rPr>
              <a:t>AI pipelines: 400K+ articles/mo at ~$300.</a:t>
            </a:r>
          </a:p>
        </p:txBody>
      </p:sp>
      <p:sp>
        <p:nvSpPr>
          <p:cNvPr id="207" name="Big2Loc"/>
          <p:cNvSpPr>
            <a:spLocks noGrp="1"/>
          </p:cNvSpPr>
          <p:nvPr/>
        </p:nvSpPr>
        <p:spPr>
          <a:xfrm>
            <a:off x="3225800" y="3721100"/>
            <a:ext cx="2692400" cy="228600"/>
          </a:xfrm>
          <a:prstGeom prst="rect">
            <a:avLst/>
          </a:prstGeom>
          <a:noFill/>
          <a:ln>
            <a:noFill/>
          </a:ln>
        </p:spPr>
        <p:txBody>
          <a:bodyPr wrap="square" lIns="0" tIns="0" rIns="0" bIns="0"/>
          <a:lstStyle/>
          <a:p>
            <a:pPr marL="0" indent="0" algn="ctr">
              <a:buNone/>
            </a:pPr>
            <a:r>
              <a:rPr lang="en-US" sz="800" i="1">
                <a:solidFill>
                  <a:srgbClr val="8B95A5"/>
                </a:solidFill>
                <a:latin typeface="DM Sans"/>
              </a:rPr>
              <a:t>Lisbon</a:t>
            </a:r>
          </a:p>
        </p:txBody>
      </p:sp>
      <p:sp>
        <p:nvSpPr>
          <p:cNvPr id="300" name="Big3BG"/>
          <p:cNvSpPr>
            <a:spLocks noGrp="1"/>
          </p:cNvSpPr>
          <p:nvPr/>
        </p:nvSpPr>
        <p:spPr>
          <a:xfrm>
            <a:off x="6096000" y="635000"/>
            <a:ext cx="2692400" cy="3365500"/>
          </a:xfrm>
          <a:prstGeom prst="roundRect">
            <a:avLst>
              <a:gd name="adj" fmla="val 5000"/>
            </a:avLst>
          </a:prstGeom>
          <a:solidFill>
            <a:srgbClr val="1A2235"/>
          </a:solidFill>
          <a:ln>
            <a:noFill/>
          </a:ln>
        </p:spPr>
        <p:txBody>
          <a:bodyPr/>
          <a:lstStyle/>
          <a:p>
            <a:endParaRPr lang="en-US"/>
          </a:p>
        </p:txBody>
      </p:sp>
      <p:sp>
        <p:nvSpPr>
          <p:cNvPr id="301" name="Big3Bar"/>
          <p:cNvSpPr>
            <a:spLocks noGrp="1"/>
          </p:cNvSpPr>
          <p:nvPr/>
        </p:nvSpPr>
        <p:spPr>
          <a:xfrm>
            <a:off x="6108700" y="647700"/>
            <a:ext cx="2667000" cy="38100"/>
          </a:xfrm>
          <a:prstGeom prst="rect">
            <a:avLst/>
          </a:prstGeom>
          <a:solidFill>
            <a:srgbClr val="00D4AA"/>
          </a:solidFill>
          <a:ln>
            <a:noFill/>
          </a:ln>
        </p:spPr>
        <p:txBody>
          <a:bodyPr/>
          <a:lstStyle/>
          <a:p>
            <a:endParaRPr lang="en-US"/>
          </a:p>
        </p:txBody>
      </p:sp>
      <p:sp>
        <p:nvSpPr>
          <p:cNvPr id="302" name="Big3Img"/>
          <p:cNvSpPr>
            <a:spLocks noGrp="1"/>
          </p:cNvSpPr>
          <p:nvPr/>
        </p:nvSpPr>
        <p:spPr>
          <a:xfrm>
            <a:off x="7061200" y="863600"/>
            <a:ext cx="762000" cy="762000"/>
          </a:xfrm>
          <a:prstGeom prst="ellipse">
            <a:avLst/>
          </a:prstGeom>
          <a:solidFill>
            <a:srgbClr val="243050"/>
          </a:solidFill>
          <a:ln w="19050">
            <a:solidFill>
              <a:srgbClr val="00D4AA"/>
            </a:solidFill>
          </a:ln>
        </p:spPr>
        <p:txBody>
          <a:bodyPr wrap="square" lIns="0" tIns="0" rIns="0" bIns="0" anchor="ctr"/>
          <a:lstStyle/>
          <a:p>
            <a:pPr algn="ctr">
              <a:buNone/>
            </a:pPr>
            <a:r>
              <a:rPr lang="en-US" sz="1600" b="1">
                <a:solidFill>
                  <a:srgbClr val="8B95A5"/>
                </a:solidFill>
                <a:latin typeface="DM Sans"/>
              </a:rPr>
              <a:t>?</a:t>
            </a:r>
          </a:p>
        </p:txBody>
      </p:sp>
      <p:sp>
        <p:nvSpPr>
          <p:cNvPr id="303" name="Big3Name"/>
          <p:cNvSpPr>
            <a:spLocks noGrp="1"/>
          </p:cNvSpPr>
          <p:nvPr/>
        </p:nvSpPr>
        <p:spPr>
          <a:xfrm>
            <a:off x="6096000" y="1752600"/>
            <a:ext cx="2692400" cy="279400"/>
          </a:xfrm>
          <a:prstGeom prst="rect">
            <a:avLst/>
          </a:prstGeom>
          <a:noFill/>
          <a:ln>
            <a:noFill/>
          </a:ln>
        </p:spPr>
        <p:txBody>
          <a:bodyPr wrap="square" lIns="0" tIns="0" rIns="0" bIns="0"/>
          <a:lstStyle/>
          <a:p>
            <a:pPr marL="0" indent="0" algn="ctr">
              <a:buNone/>
            </a:pPr>
            <a:r>
              <a:rPr lang="en-US" sz="1400" b="1">
                <a:solidFill>
                  <a:srgbClr val="FFFFFF"/>
                </a:solidFill>
                <a:latin typeface="DM Sans"/>
              </a:rPr>
              <a:t>Recruiting</a:t>
            </a:r>
          </a:p>
        </p:txBody>
      </p:sp>
      <p:sp>
        <p:nvSpPr>
          <p:cNvPr id="304" name="Big3Role"/>
          <p:cNvSpPr>
            <a:spLocks noGrp="1"/>
          </p:cNvSpPr>
          <p:nvPr/>
        </p:nvSpPr>
        <p:spPr>
          <a:xfrm>
            <a:off x="6096000" y="2057400"/>
            <a:ext cx="2692400" cy="228600"/>
          </a:xfrm>
          <a:prstGeom prst="rect">
            <a:avLst/>
          </a:prstGeom>
          <a:noFill/>
          <a:ln>
            <a:noFill/>
          </a:ln>
        </p:spPr>
        <p:txBody>
          <a:bodyPr wrap="square" lIns="0" tIns="0" rIns="0" bIns="0"/>
          <a:lstStyle/>
          <a:p>
            <a:pPr marL="0" indent="0" algn="ctr">
              <a:buNone/>
            </a:pPr>
            <a:r>
              <a:rPr lang="en-US" sz="1000" b="1">
                <a:solidFill>
                  <a:srgbClr val="00D4AA"/>
                </a:solidFill>
                <a:latin typeface="DM Sans"/>
              </a:rPr>
              <a:t>CSO / CRO</a:t>
            </a:r>
          </a:p>
        </p:txBody>
      </p:sp>
      <p:sp>
        <p:nvSpPr>
          <p:cNvPr id="305" name="Big3Div"/>
          <p:cNvSpPr>
            <a:spLocks noGrp="1"/>
          </p:cNvSpPr>
          <p:nvPr/>
        </p:nvSpPr>
        <p:spPr>
          <a:xfrm>
            <a:off x="6324600" y="2336800"/>
            <a:ext cx="2235200" cy="12700"/>
          </a:xfrm>
          <a:prstGeom prst="rect">
            <a:avLst/>
          </a:prstGeom>
          <a:solidFill>
            <a:srgbClr val="2A3A55"/>
          </a:solidFill>
          <a:ln>
            <a:noFill/>
          </a:ln>
        </p:spPr>
        <p:txBody>
          <a:bodyPr/>
          <a:lstStyle/>
          <a:p>
            <a:endParaRPr lang="en-US"/>
          </a:p>
        </p:txBody>
      </p:sp>
      <p:sp>
        <p:nvSpPr>
          <p:cNvPr id="306" name="Big3Bio"/>
          <p:cNvSpPr>
            <a:spLocks noGrp="1"/>
          </p:cNvSpPr>
          <p:nvPr/>
        </p:nvSpPr>
        <p:spPr>
          <a:xfrm>
            <a:off x="6223000" y="2413000"/>
            <a:ext cx="2438400" cy="1270000"/>
          </a:xfrm>
          <a:prstGeom prst="rect">
            <a:avLst/>
          </a:prstGeom>
          <a:noFill/>
          <a:ln>
            <a:noFill/>
          </a:ln>
        </p:spPr>
        <p:txBody>
          <a:bodyPr wrap="square" lIns="0" tIns="0" rIns="0" bIns="0"/>
          <a:lstStyle/>
          <a:p>
            <a:pPr>
              <a:lnSpc>
                <a:spcPts val="1200"/>
              </a:lnSpc>
            </a:pPr>
            <a:r>
              <a:rPr lang="en-US" sz="850">
                <a:solidFill>
                  <a:srgbClr val="A8B4C8"/>
                </a:solidFill>
                <a:latin typeface="DM Sans"/>
              </a:rPr>
              <a:t>Co-founder role.</a:t>
            </a:r>
          </a:p>
          <a:p>
            <a:pPr>
              <a:lnSpc>
                <a:spcPts val="1200"/>
              </a:lnSpc>
            </a:pPr>
            <a:r>
              <a:rPr lang="en-US" sz="850">
                <a:solidFill>
                  <a:srgbClr val="A8B4C8"/>
                </a:solidFill>
                <a:latin typeface="DM Sans"/>
              </a:rPr>
              <a:t>Revenue-side leader with institutional network.</a:t>
            </a:r>
          </a:p>
          <a:p>
            <a:pPr>
              <a:lnSpc>
                <a:spcPts val="1200"/>
              </a:lnSpc>
            </a:pPr>
            <a:r>
              <a:rPr lang="en-US" sz="850">
                <a:solidFill>
                  <a:srgbClr val="A8B4C8"/>
                </a:solidFill>
                <a:latin typeface="DM Sans"/>
              </a:rPr>
              <a:t>Active search underway.</a:t>
            </a:r>
          </a:p>
        </p:txBody>
      </p:sp>
      <p:sp>
        <p:nvSpPr>
          <p:cNvPr id="307" name="Big3Loc"/>
          <p:cNvSpPr>
            <a:spLocks noGrp="1"/>
          </p:cNvSpPr>
          <p:nvPr/>
        </p:nvSpPr>
        <p:spPr>
          <a:xfrm>
            <a:off x="6096000" y="3721100"/>
            <a:ext cx="2692400" cy="228600"/>
          </a:xfrm>
          <a:prstGeom prst="rect">
            <a:avLst/>
          </a:prstGeom>
          <a:noFill/>
          <a:ln>
            <a:noFill/>
          </a:ln>
        </p:spPr>
        <p:txBody>
          <a:bodyPr wrap="square" lIns="0" tIns="0" rIns="0" bIns="0"/>
          <a:lstStyle/>
          <a:p>
            <a:pPr marL="0" indent="0" algn="ctr">
              <a:buNone/>
            </a:pPr>
            <a:r>
              <a:rPr lang="en-US" sz="800" i="1">
                <a:solidFill>
                  <a:srgbClr val="8B95A5"/>
                </a:solidFill>
                <a:latin typeface="DM Sans"/>
              </a:rPr>
              <a:t>New York</a:t>
            </a:r>
          </a:p>
        </p:txBody>
      </p:sp>
      <p:sp>
        <p:nvSpPr>
          <p:cNvPr id="400" name="Sm1BG"/>
          <p:cNvSpPr>
            <a:spLocks noGrp="1"/>
          </p:cNvSpPr>
          <p:nvPr/>
        </p:nvSpPr>
        <p:spPr>
          <a:xfrm>
            <a:off x="1778000" y="4102100"/>
            <a:ext cx="2692400" cy="609600"/>
          </a:xfrm>
          <a:prstGeom prst="roundRect">
            <a:avLst>
              <a:gd name="adj" fmla="val 5000"/>
            </a:avLst>
          </a:prstGeom>
          <a:solidFill>
            <a:srgbClr val="1A2235"/>
          </a:solidFill>
          <a:ln>
            <a:noFill/>
          </a:ln>
        </p:spPr>
        <p:txBody>
          <a:bodyPr/>
          <a:lstStyle/>
          <a:p>
            <a:endParaRPr lang="en-US"/>
          </a:p>
        </p:txBody>
      </p:sp>
      <p:sp>
        <p:nvSpPr>
          <p:cNvPr id="401" name="Sm1Img"/>
          <p:cNvSpPr/>
          <p:nvPr/>
        </p:nvSpPr>
        <p:spPr>
          <a:xfrm>
            <a:off x="1905000" y="4191000"/>
            <a:ext cx="431800" cy="431800"/>
          </a:xfrm>
          <a:prstGeom prst="ellipse">
            <a:avLst/>
          </a:prstGeom>
          <a:blipFill>
            <a:blip r:embed="rId5"/>
            <a:stretch>
              <a:fillRect/>
            </a:stretch>
          </a:blipFill>
          <a:ln w="12700">
            <a:solidFill>
              <a:srgbClr val="00D4AA"/>
            </a:solidFill>
          </a:ln>
        </p:spPr>
        <p:txBody>
          <a:bodyPr/>
          <a:lstStyle/>
          <a:p>
            <a:endParaRPr lang="en-US"/>
          </a:p>
        </p:txBody>
      </p:sp>
      <p:sp>
        <p:nvSpPr>
          <p:cNvPr id="402" name="Sm1Name"/>
          <p:cNvSpPr>
            <a:spLocks noGrp="1"/>
          </p:cNvSpPr>
          <p:nvPr/>
        </p:nvSpPr>
        <p:spPr>
          <a:xfrm>
            <a:off x="2463800" y="4203700"/>
            <a:ext cx="1879600" cy="228600"/>
          </a:xfrm>
          <a:prstGeom prst="rect">
            <a:avLst/>
          </a:prstGeom>
          <a:noFill/>
          <a:ln>
            <a:noFill/>
          </a:ln>
        </p:spPr>
        <p:txBody>
          <a:bodyPr wrap="square" lIns="0" tIns="0" rIns="0" bIns="0"/>
          <a:lstStyle/>
          <a:p>
            <a:pPr marL="0" indent="0">
              <a:buNone/>
            </a:pPr>
            <a:r>
              <a:rPr lang="en-US" sz="1100" b="1">
                <a:solidFill>
                  <a:srgbClr val="FFFFFF"/>
                </a:solidFill>
                <a:latin typeface="DM Sans"/>
              </a:rPr>
              <a:t>Michelle</a:t>
            </a:r>
          </a:p>
        </p:txBody>
      </p:sp>
      <p:sp>
        <p:nvSpPr>
          <p:cNvPr id="403" name="Sm1Role"/>
          <p:cNvSpPr>
            <a:spLocks noGrp="1"/>
          </p:cNvSpPr>
          <p:nvPr/>
        </p:nvSpPr>
        <p:spPr>
          <a:xfrm>
            <a:off x="2463800" y="4445000"/>
            <a:ext cx="1879600" cy="203200"/>
          </a:xfrm>
          <a:prstGeom prst="rect">
            <a:avLst/>
          </a:prstGeom>
          <a:noFill/>
          <a:ln>
            <a:noFill/>
          </a:ln>
        </p:spPr>
        <p:txBody>
          <a:bodyPr wrap="square" lIns="0" tIns="0" rIns="0" bIns="0"/>
          <a:lstStyle/>
          <a:p>
            <a:pPr marL="0" indent="0">
              <a:buNone/>
            </a:pPr>
            <a:r>
              <a:rPr lang="en-US" sz="850">
                <a:solidFill>
                  <a:srgbClr val="00D4AA"/>
                </a:solidFill>
                <a:latin typeface="DM Sans"/>
              </a:rPr>
              <a:t>CBO</a:t>
            </a:r>
          </a:p>
        </p:txBody>
      </p:sp>
      <p:sp>
        <p:nvSpPr>
          <p:cNvPr id="500" name="Sm2BG"/>
          <p:cNvSpPr>
            <a:spLocks noGrp="1"/>
          </p:cNvSpPr>
          <p:nvPr/>
        </p:nvSpPr>
        <p:spPr>
          <a:xfrm>
            <a:off x="4673600" y="4102100"/>
            <a:ext cx="2692400" cy="609600"/>
          </a:xfrm>
          <a:prstGeom prst="roundRect">
            <a:avLst>
              <a:gd name="adj" fmla="val 5000"/>
            </a:avLst>
          </a:prstGeom>
          <a:solidFill>
            <a:srgbClr val="1A2235"/>
          </a:solidFill>
          <a:ln>
            <a:noFill/>
          </a:ln>
        </p:spPr>
        <p:txBody>
          <a:bodyPr/>
          <a:lstStyle/>
          <a:p>
            <a:endParaRPr lang="en-US"/>
          </a:p>
        </p:txBody>
      </p:sp>
      <p:sp>
        <p:nvSpPr>
          <p:cNvPr id="501" name="Sm2Img"/>
          <p:cNvSpPr/>
          <p:nvPr/>
        </p:nvSpPr>
        <p:spPr>
          <a:xfrm>
            <a:off x="4800600" y="4191000"/>
            <a:ext cx="431800" cy="431800"/>
          </a:xfrm>
          <a:prstGeom prst="ellipse">
            <a:avLst/>
          </a:prstGeom>
          <a:blipFill>
            <a:blip r:embed="rId6"/>
            <a:stretch>
              <a:fillRect/>
            </a:stretch>
          </a:blipFill>
          <a:ln w="12700">
            <a:solidFill>
              <a:srgbClr val="00D4AA"/>
            </a:solidFill>
          </a:ln>
        </p:spPr>
        <p:txBody>
          <a:bodyPr/>
          <a:lstStyle/>
          <a:p>
            <a:endParaRPr lang="en-US"/>
          </a:p>
        </p:txBody>
      </p:sp>
      <p:sp>
        <p:nvSpPr>
          <p:cNvPr id="502" name="Sm2Name"/>
          <p:cNvSpPr>
            <a:spLocks noGrp="1"/>
          </p:cNvSpPr>
          <p:nvPr/>
        </p:nvSpPr>
        <p:spPr>
          <a:xfrm>
            <a:off x="5359400" y="4203700"/>
            <a:ext cx="1879600" cy="228600"/>
          </a:xfrm>
          <a:prstGeom prst="rect">
            <a:avLst/>
          </a:prstGeom>
          <a:noFill/>
          <a:ln>
            <a:noFill/>
          </a:ln>
        </p:spPr>
        <p:txBody>
          <a:bodyPr wrap="square" lIns="0" tIns="0" rIns="0" bIns="0"/>
          <a:lstStyle/>
          <a:p>
            <a:pPr marL="0" indent="0">
              <a:buNone/>
            </a:pPr>
            <a:r>
              <a:rPr lang="en-US" sz="1100" b="1">
                <a:solidFill>
                  <a:srgbClr val="FFFFFF"/>
                </a:solidFill>
                <a:latin typeface="DM Sans"/>
              </a:rPr>
              <a:t>Nóra</a:t>
            </a:r>
          </a:p>
        </p:txBody>
      </p:sp>
      <p:sp>
        <p:nvSpPr>
          <p:cNvPr id="503" name="Sm2Role"/>
          <p:cNvSpPr>
            <a:spLocks noGrp="1"/>
          </p:cNvSpPr>
          <p:nvPr/>
        </p:nvSpPr>
        <p:spPr>
          <a:xfrm>
            <a:off x="5359400" y="4445000"/>
            <a:ext cx="1879600" cy="203200"/>
          </a:xfrm>
          <a:prstGeom prst="rect">
            <a:avLst/>
          </a:prstGeom>
          <a:noFill/>
          <a:ln>
            <a:noFill/>
          </a:ln>
        </p:spPr>
        <p:txBody>
          <a:bodyPr wrap="square" lIns="0" tIns="0" rIns="0" bIns="0"/>
          <a:lstStyle/>
          <a:p>
            <a:pPr marL="0" indent="0">
              <a:buNone/>
            </a:pPr>
            <a:r>
              <a:rPr lang="en-US" sz="850">
                <a:solidFill>
                  <a:srgbClr val="00D4AA"/>
                </a:solidFill>
                <a:latin typeface="DM Sans"/>
              </a:rPr>
              <a:t>Chief of Staff</a:t>
            </a:r>
          </a:p>
        </p:txBody>
      </p:sp>
      <p:sp>
        <p:nvSpPr>
          <p:cNvPr id="700" name="Footer"/>
          <p:cNvSpPr>
            <a:spLocks noGrp="1"/>
          </p:cNvSpPr>
          <p:nvPr/>
        </p:nvSpPr>
        <p:spPr>
          <a:xfrm>
            <a:off x="457200" y="4838700"/>
            <a:ext cx="8229600" cy="203200"/>
          </a:xfrm>
          <a:prstGeom prst="rect">
            <a:avLst/>
          </a:prstGeom>
          <a:noFill/>
          <a:ln>
            <a:noFill/>
          </a:ln>
        </p:spPr>
        <p:txBody>
          <a:bodyPr wrap="square" lIns="0" tIns="0" rIns="0" bIns="0"/>
          <a:lstStyle/>
          <a:p>
            <a:pPr marL="0" indent="0" algn="ctr">
              <a:buNone/>
            </a:pPr>
            <a:r>
              <a:rPr lang="en-US" sz="900">
                <a:solidFill>
                  <a:srgbClr val="8B95A5"/>
                </a:solidFill>
                <a:latin typeface="DM Sans"/>
              </a:rPr>
              <a:t>HQ: Lisbon, Portugal  ·  Target Markets: New York  ·  London</a:t>
            </a:r>
          </a:p>
        </p:txBody>
      </p:sp>
      <p:sp>
        <p:nvSpPr>
          <p:cNvPr id="701" name="TextBox 700"/>
          <p:cNvSpPr txBox="1"/>
          <p:nvPr/>
        </p:nvSpPr>
        <p:spPr>
          <a:xfrm>
            <a:off x="8595360" y="4823460"/>
            <a:ext cx="457200" cy="228600"/>
          </a:xfrm>
          <a:prstGeom prst="rect">
            <a:avLst/>
          </a:prstGeom>
          <a:noFill/>
        </p:spPr>
        <p:txBody>
          <a:bodyPr wrap="none">
            <a:spAutoFit/>
          </a:bodyPr>
          <a:lstStyle/>
          <a:p>
            <a:pPr algn="r">
              <a:defRPr sz="800">
                <a:solidFill>
                  <a:srgbClr val="666E82"/>
                </a:solidFill>
              </a:defRPr>
            </a:pPr>
            <a:r>
              <a:rPr lang="en-US"/>
              <a:t>7</a:t>
            </a:r>
            <a:endParaRPr/>
          </a:p>
        </p:txBody>
      </p:sp>
    </p:spTree>
    <p:extLst>
      <p:ext uri="{BB962C8B-B14F-4D97-AF65-F5344CB8AC3E}">
        <p14:creationId xmlns:p14="http://schemas.microsoft.com/office/powerpoint/2010/main" val="23449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B1120"/>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548640"/>
          </a:xfrm>
          <a:prstGeom prst="rect">
            <a:avLst/>
          </a:prstGeom>
          <a:noFill/>
          <a:ln/>
        </p:spPr>
        <p:txBody>
          <a:bodyPr wrap="square" lIns="0" tIns="0" rIns="0" bIns="0" rtlCol="0" anchor="ctr"/>
          <a:lstStyle/>
          <a:p>
            <a:pPr marL="0" indent="0">
              <a:buNone/>
            </a:pPr>
            <a:r>
              <a:rPr lang="en-US" sz="2800" b="1" dirty="0">
                <a:solidFill>
                  <a:srgbClr val="FFFFFF"/>
                </a:solidFill>
                <a:latin typeface="DM Sans"/>
                <a:ea typeface="Calibri"/>
                <a:cs typeface="Calibri"/>
              </a:rPr>
              <a:t>Bottom-Up Market</a:t>
            </a:r>
          </a:p>
          <a:p>
            <a:pPr marL="0" indent="0">
              <a:buNone/>
            </a:pPr>
            <a:r>
              <a:rPr lang="en-US" sz="1600" b="0" dirty="0">
                <a:solidFill>
                  <a:srgbClr val="CCCCCC"/>
                </a:solidFill>
                <a:latin typeface="DM Sans"/>
                <a:ea typeface="Calibri"/>
                <a:cs typeface="Calibri"/>
              </a:rPr>
              <a:t>~3,360–4,855 ICP Firms, ~$200–250M Addressable</a:t>
            </a:r>
          </a:p>
        </p:txBody>
      </p:sp>
      <p:sp>
        <p:nvSpPr>
          <p:cNvPr id="3" name="Shape 1"/>
          <p:cNvSpPr/>
          <p:nvPr/>
        </p:nvSpPr>
        <p:spPr>
          <a:xfrm>
            <a:off x="457200" y="1051560"/>
            <a:ext cx="4114800" cy="1005840"/>
          </a:xfrm>
          <a:prstGeom prst="rect">
            <a:avLst/>
          </a:prstGeom>
          <a:solidFill>
            <a:srgbClr val="00D4AA">
              <a:alpha val="20000"/>
            </a:srgbClr>
          </a:solidFill>
          <a:ln/>
        </p:spPr>
        <p:txBody>
          <a:bodyPr/>
          <a:lstStyle/>
          <a:p>
            <a:endParaRPr/>
          </a:p>
        </p:txBody>
      </p:sp>
      <p:sp>
        <p:nvSpPr>
          <p:cNvPr id="4" name="Text 2"/>
          <p:cNvSpPr/>
          <p:nvPr/>
        </p:nvSpPr>
        <p:spPr>
          <a:xfrm>
            <a:off x="594360" y="1143000"/>
            <a:ext cx="914400" cy="320040"/>
          </a:xfrm>
          <a:prstGeom prst="rect">
            <a:avLst/>
          </a:prstGeom>
          <a:noFill/>
          <a:ln/>
        </p:spPr>
        <p:txBody>
          <a:bodyPr wrap="square" lIns="0" tIns="0" rIns="0" bIns="0" rtlCol="0" anchor="ctr"/>
          <a:lstStyle/>
          <a:p>
            <a:pPr marL="0" indent="0">
              <a:buNone/>
            </a:pPr>
            <a:r>
              <a:rPr lang="en-US" sz="1100" b="1">
                <a:solidFill>
                  <a:srgbClr val="FFFFFF"/>
                </a:solidFill>
                <a:latin typeface="DM Sans"/>
                <a:ea typeface="Calibri"/>
                <a:cs typeface="Calibri"/>
              </a:rPr>
              <a:t>ICP</a:t>
            </a:r>
            <a:endParaRPr lang="en-US" sz="1100">
              <a:latin typeface="Calibri"/>
              <a:ea typeface="Calibri"/>
              <a:cs typeface="Calibri"/>
            </a:endParaRPr>
          </a:p>
        </p:txBody>
      </p:sp>
      <p:sp>
        <p:nvSpPr>
          <p:cNvPr id="5" name="Text 3"/>
          <p:cNvSpPr/>
          <p:nvPr/>
        </p:nvSpPr>
        <p:spPr>
          <a:xfrm>
            <a:off x="594360" y="1473200"/>
            <a:ext cx="3840480" cy="365760"/>
          </a:xfrm>
          <a:prstGeom prst="rect">
            <a:avLst/>
          </a:prstGeom>
          <a:noFill/>
          <a:ln/>
        </p:spPr>
        <p:txBody>
          <a:bodyPr wrap="square" lIns="0" tIns="0" rIns="0" bIns="0" rtlCol="0" anchor="ctr"/>
          <a:lstStyle/>
          <a:p>
            <a:pPr marL="0" indent="0">
              <a:buNone/>
            </a:pPr>
            <a:r>
              <a:rPr lang="en-US" sz="2600" b="1">
                <a:solidFill>
                  <a:srgbClr val="FFFFFF"/>
                </a:solidFill>
                <a:latin typeface="DM Sans"/>
                <a:ea typeface="Calibri"/>
                <a:cs typeface="Calibri"/>
              </a:rPr>
              <a:t>~3,360–4,855</a:t>
            </a:r>
            <a:endParaRPr lang="en-US" sz="2600">
              <a:latin typeface="Calibri"/>
              <a:ea typeface="Calibri"/>
              <a:cs typeface="Calibri"/>
            </a:endParaRPr>
          </a:p>
        </p:txBody>
      </p:sp>
      <p:sp>
        <p:nvSpPr>
          <p:cNvPr id="6" name="Text 4"/>
          <p:cNvSpPr/>
          <p:nvPr/>
        </p:nvSpPr>
        <p:spPr>
          <a:xfrm>
            <a:off x="594360" y="1854200"/>
            <a:ext cx="3840480" cy="228600"/>
          </a:xfrm>
          <a:prstGeom prst="rect">
            <a:avLst/>
          </a:prstGeom>
          <a:noFill/>
          <a:ln/>
        </p:spPr>
        <p:txBody>
          <a:bodyPr wrap="square" lIns="0" tIns="0" rIns="0" bIns="0" rtlCol="0" anchor="ctr"/>
          <a:lstStyle/>
          <a:p>
            <a:pPr marL="0" indent="0">
              <a:buNone/>
            </a:pPr>
            <a:r>
              <a:rPr lang="en-US" sz="900">
                <a:solidFill>
                  <a:srgbClr val="A0AEC0"/>
                </a:solidFill>
                <a:latin typeface="DM Sans"/>
                <a:ea typeface="Calibri"/>
                <a:cs typeface="Calibri"/>
              </a:rPr>
              <a:t>ICP Firms (4-tier: $50M–$5B AUM)</a:t>
            </a:r>
            <a:endParaRPr lang="en-US" sz="900">
              <a:latin typeface="Calibri"/>
              <a:ea typeface="Calibri"/>
              <a:cs typeface="Calibri"/>
            </a:endParaRPr>
          </a:p>
        </p:txBody>
      </p:sp>
      <p:sp>
        <p:nvSpPr>
          <p:cNvPr id="7" name="Shape 5"/>
          <p:cNvSpPr/>
          <p:nvPr/>
        </p:nvSpPr>
        <p:spPr>
          <a:xfrm>
            <a:off x="914400" y="2286000"/>
            <a:ext cx="3200400" cy="1005840"/>
          </a:xfrm>
          <a:prstGeom prst="rect">
            <a:avLst/>
          </a:prstGeom>
          <a:solidFill>
            <a:srgbClr val="00D4AA">
              <a:alpha val="40000"/>
            </a:srgbClr>
          </a:solidFill>
          <a:ln/>
        </p:spPr>
        <p:txBody>
          <a:bodyPr/>
          <a:lstStyle/>
          <a:p>
            <a:endParaRPr/>
          </a:p>
        </p:txBody>
      </p:sp>
      <p:sp>
        <p:nvSpPr>
          <p:cNvPr id="8" name="Text 6"/>
          <p:cNvSpPr/>
          <p:nvPr/>
        </p:nvSpPr>
        <p:spPr>
          <a:xfrm>
            <a:off x="1051560" y="2377440"/>
            <a:ext cx="914400" cy="320040"/>
          </a:xfrm>
          <a:prstGeom prst="rect">
            <a:avLst/>
          </a:prstGeom>
          <a:noFill/>
          <a:ln/>
        </p:spPr>
        <p:txBody>
          <a:bodyPr wrap="square" lIns="0" tIns="0" rIns="0" bIns="0" rtlCol="0" anchor="ctr"/>
          <a:lstStyle/>
          <a:p>
            <a:pPr marL="0" indent="0">
              <a:buNone/>
            </a:pPr>
            <a:r>
              <a:rPr lang="en-US" sz="1100" b="1">
                <a:solidFill>
                  <a:srgbClr val="FFFFFF"/>
                </a:solidFill>
                <a:latin typeface="DM Sans"/>
                <a:ea typeface="Calibri"/>
                <a:cs typeface="Calibri"/>
              </a:rPr>
              <a:t>SAM</a:t>
            </a:r>
            <a:endParaRPr lang="en-US" sz="1100">
              <a:latin typeface="Calibri"/>
              <a:ea typeface="Calibri"/>
              <a:cs typeface="Calibri"/>
            </a:endParaRPr>
          </a:p>
        </p:txBody>
      </p:sp>
      <p:sp>
        <p:nvSpPr>
          <p:cNvPr id="9" name="Text 7"/>
          <p:cNvSpPr/>
          <p:nvPr/>
        </p:nvSpPr>
        <p:spPr>
          <a:xfrm>
            <a:off x="1051560" y="2705100"/>
            <a:ext cx="2926080" cy="365760"/>
          </a:xfrm>
          <a:prstGeom prst="rect">
            <a:avLst/>
          </a:prstGeom>
          <a:noFill/>
          <a:ln/>
        </p:spPr>
        <p:txBody>
          <a:bodyPr wrap="square" lIns="0" tIns="0" rIns="0" bIns="0" rtlCol="0" anchor="ctr"/>
          <a:lstStyle/>
          <a:p>
            <a:pPr marL="0" indent="0">
              <a:buNone/>
            </a:pPr>
            <a:r>
              <a:rPr lang="en-US" sz="2600" b="1">
                <a:solidFill>
                  <a:srgbClr val="FFFFFF"/>
                </a:solidFill>
                <a:latin typeface="DM Sans"/>
                <a:ea typeface="Calibri"/>
                <a:cs typeface="Calibri"/>
              </a:rPr>
              <a:t>$200–250M</a:t>
            </a:r>
            <a:endParaRPr lang="en-US" sz="2600">
              <a:latin typeface="Calibri"/>
              <a:ea typeface="Calibri"/>
              <a:cs typeface="Calibri"/>
            </a:endParaRPr>
          </a:p>
        </p:txBody>
      </p:sp>
      <p:sp>
        <p:nvSpPr>
          <p:cNvPr id="10" name="Text 8"/>
          <p:cNvSpPr/>
          <p:nvPr/>
        </p:nvSpPr>
        <p:spPr>
          <a:xfrm>
            <a:off x="1051560" y="3086100"/>
            <a:ext cx="2926080" cy="228600"/>
          </a:xfrm>
          <a:prstGeom prst="rect">
            <a:avLst/>
          </a:prstGeom>
          <a:noFill/>
          <a:ln/>
        </p:spPr>
        <p:txBody>
          <a:bodyPr wrap="square" lIns="0" tIns="0" rIns="0" bIns="0" rtlCol="0" anchor="ctr"/>
          <a:lstStyle/>
          <a:p>
            <a:pPr marL="0" indent="0">
              <a:buNone/>
            </a:pPr>
            <a:r>
              <a:rPr lang="en-US" sz="900" dirty="0">
                <a:solidFill>
                  <a:srgbClr val="A0AEC0"/>
                </a:solidFill>
                <a:latin typeface="DM Sans"/>
                <a:ea typeface="Calibri"/>
                <a:cs typeface="Calibri"/>
              </a:rPr>
              <a:t>Tiered ACVs $24K–$250K · 06.32 audited</a:t>
            </a:r>
          </a:p>
        </p:txBody>
      </p:sp>
      <p:sp>
        <p:nvSpPr>
          <p:cNvPr id="11" name="Shape 9"/>
          <p:cNvSpPr/>
          <p:nvPr/>
        </p:nvSpPr>
        <p:spPr>
          <a:xfrm>
            <a:off x="1371600" y="3520440"/>
            <a:ext cx="2286000" cy="1005840"/>
          </a:xfrm>
          <a:prstGeom prst="rect">
            <a:avLst/>
          </a:prstGeom>
          <a:solidFill>
            <a:srgbClr val="00D4AA">
              <a:alpha val="70000"/>
            </a:srgbClr>
          </a:solidFill>
          <a:ln/>
        </p:spPr>
        <p:txBody>
          <a:bodyPr/>
          <a:lstStyle/>
          <a:p>
            <a:endParaRPr/>
          </a:p>
        </p:txBody>
      </p:sp>
      <p:sp>
        <p:nvSpPr>
          <p:cNvPr id="12" name="Text 10"/>
          <p:cNvSpPr/>
          <p:nvPr/>
        </p:nvSpPr>
        <p:spPr>
          <a:xfrm>
            <a:off x="1508760" y="3611880"/>
            <a:ext cx="914400" cy="320040"/>
          </a:xfrm>
          <a:prstGeom prst="rect">
            <a:avLst/>
          </a:prstGeom>
          <a:noFill/>
          <a:ln/>
        </p:spPr>
        <p:txBody>
          <a:bodyPr wrap="square" lIns="0" tIns="0" rIns="0" bIns="0" rtlCol="0" anchor="ctr"/>
          <a:lstStyle/>
          <a:p>
            <a:pPr marL="0" indent="0">
              <a:buNone/>
            </a:pPr>
            <a:r>
              <a:rPr lang="en-US" sz="1100" b="1">
                <a:solidFill>
                  <a:srgbClr val="FFFFFF"/>
                </a:solidFill>
                <a:latin typeface="DM Sans"/>
                <a:ea typeface="Calibri"/>
                <a:cs typeface="Calibri"/>
              </a:rPr>
              <a:t>SOM</a:t>
            </a:r>
            <a:endParaRPr lang="en-US" sz="1100">
              <a:latin typeface="Calibri"/>
              <a:ea typeface="Calibri"/>
              <a:cs typeface="Calibri"/>
            </a:endParaRPr>
          </a:p>
        </p:txBody>
      </p:sp>
      <p:sp>
        <p:nvSpPr>
          <p:cNvPr id="13" name="Text 11"/>
          <p:cNvSpPr/>
          <p:nvPr/>
        </p:nvSpPr>
        <p:spPr>
          <a:xfrm>
            <a:off x="1508760" y="3949700"/>
            <a:ext cx="2011680" cy="365760"/>
          </a:xfrm>
          <a:prstGeom prst="rect">
            <a:avLst/>
          </a:prstGeom>
          <a:noFill/>
          <a:ln/>
        </p:spPr>
        <p:txBody>
          <a:bodyPr wrap="square" lIns="0" tIns="0" rIns="0" bIns="0" rtlCol="0" anchor="ctr"/>
          <a:lstStyle/>
          <a:p>
            <a:pPr marL="0" indent="0">
              <a:buNone/>
            </a:pPr>
            <a:r>
              <a:rPr lang="en-US" sz="2600" b="1">
                <a:solidFill>
                  <a:srgbClr val="FFFFFF"/>
                </a:solidFill>
                <a:latin typeface="DM Sans"/>
                <a:ea typeface="Calibri"/>
                <a:cs typeface="Calibri"/>
              </a:rPr>
              <a:t>$25–40M</a:t>
            </a:r>
            <a:endParaRPr lang="en-US" sz="2600">
              <a:latin typeface="Calibri"/>
              <a:ea typeface="Calibri"/>
              <a:cs typeface="Calibri"/>
            </a:endParaRPr>
          </a:p>
        </p:txBody>
      </p:sp>
      <p:sp>
        <p:nvSpPr>
          <p:cNvPr id="14" name="Text 12"/>
          <p:cNvSpPr/>
          <p:nvPr/>
        </p:nvSpPr>
        <p:spPr>
          <a:xfrm>
            <a:off x="1508760" y="4330700"/>
            <a:ext cx="2011680" cy="228600"/>
          </a:xfrm>
          <a:prstGeom prst="rect">
            <a:avLst/>
          </a:prstGeom>
          <a:noFill/>
          <a:ln/>
        </p:spPr>
        <p:txBody>
          <a:bodyPr wrap="square" lIns="0" tIns="0" rIns="0" bIns="0" rtlCol="0" anchor="ctr"/>
          <a:lstStyle/>
          <a:p>
            <a:pPr marL="0" indent="0">
              <a:buNone/>
            </a:pPr>
            <a:r>
              <a:rPr lang="en-US" sz="900">
                <a:solidFill>
                  <a:srgbClr val="A0AEC0"/>
                </a:solidFill>
                <a:latin typeface="DM Sans"/>
                <a:ea typeface="Calibri"/>
                <a:cs typeface="Calibri"/>
              </a:rPr>
              <a:t>Base scenario: 250–350 customers</a:t>
            </a:r>
            <a:endParaRPr lang="en-US" sz="900">
              <a:latin typeface="Calibri"/>
              <a:ea typeface="Calibri"/>
              <a:cs typeface="Calibri"/>
            </a:endParaRPr>
          </a:p>
        </p:txBody>
      </p:sp>
      <p:sp>
        <p:nvSpPr>
          <p:cNvPr id="15" name="Shape 13"/>
          <p:cNvSpPr/>
          <p:nvPr/>
        </p:nvSpPr>
        <p:spPr>
          <a:xfrm>
            <a:off x="4846320" y="1051560"/>
            <a:ext cx="3657600" cy="3474720"/>
          </a:xfrm>
          <a:prstGeom prst="rect">
            <a:avLst/>
          </a:prstGeom>
          <a:solidFill>
            <a:srgbClr val="131B2E"/>
          </a:solidFill>
          <a:ln/>
          <a:effectLst>
            <a:outerShdw blurRad="101600" dist="38100" dir="8100000" algn="bl" rotWithShape="0">
              <a:srgbClr val="000000">
                <a:alpha val="30000"/>
              </a:srgbClr>
            </a:outerShdw>
          </a:effectLst>
        </p:spPr>
        <p:txBody>
          <a:bodyPr/>
          <a:lstStyle/>
          <a:p>
            <a:endParaRPr/>
          </a:p>
        </p:txBody>
      </p:sp>
      <p:sp>
        <p:nvSpPr>
          <p:cNvPr id="16" name="Text 14"/>
          <p:cNvSpPr/>
          <p:nvPr/>
        </p:nvSpPr>
        <p:spPr>
          <a:xfrm>
            <a:off x="5029200" y="1234440"/>
            <a:ext cx="1828800" cy="274320"/>
          </a:xfrm>
          <a:prstGeom prst="rect">
            <a:avLst/>
          </a:prstGeom>
          <a:noFill/>
          <a:ln/>
        </p:spPr>
        <p:txBody>
          <a:bodyPr wrap="square" lIns="0" tIns="0" rIns="0" bIns="0" rtlCol="0" anchor="ctr"/>
          <a:lstStyle/>
          <a:p>
            <a:pPr marL="0" indent="0">
              <a:buNone/>
            </a:pPr>
            <a:r>
              <a:rPr lang="en-US" sz="1500" b="1">
                <a:solidFill>
                  <a:srgbClr val="00D4AA"/>
                </a:solidFill>
                <a:latin typeface="DM Sans"/>
                <a:ea typeface="Calibri"/>
                <a:cs typeface="Calibri"/>
              </a:rPr>
              <a:t>~1,827⁵</a:t>
            </a:r>
            <a:endParaRPr lang="en-US" sz="1500">
              <a:latin typeface="Calibri"/>
              <a:ea typeface="Calibri"/>
              <a:cs typeface="Calibri"/>
            </a:endParaRPr>
          </a:p>
        </p:txBody>
      </p:sp>
      <p:sp>
        <p:nvSpPr>
          <p:cNvPr id="17" name="Text 15"/>
          <p:cNvSpPr/>
          <p:nvPr/>
        </p:nvSpPr>
        <p:spPr>
          <a:xfrm>
            <a:off x="6858000" y="1234440"/>
            <a:ext cx="1463040" cy="274320"/>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US Registered HF Advisory Firms</a:t>
            </a:r>
            <a:endParaRPr lang="en-US" sz="950">
              <a:latin typeface="Calibri"/>
              <a:ea typeface="Calibri"/>
              <a:cs typeface="Calibri"/>
            </a:endParaRPr>
          </a:p>
        </p:txBody>
      </p:sp>
      <p:sp>
        <p:nvSpPr>
          <p:cNvPr id="18" name="Text 16"/>
          <p:cNvSpPr/>
          <p:nvPr/>
        </p:nvSpPr>
        <p:spPr>
          <a:xfrm>
            <a:off x="5029200" y="1508760"/>
            <a:ext cx="3291840" cy="182880"/>
          </a:xfrm>
          <a:prstGeom prst="rect">
            <a:avLst/>
          </a:prstGeom>
          <a:noFill/>
          <a:ln/>
        </p:spPr>
        <p:txBody>
          <a:bodyPr wrap="square" lIns="0" tIns="0" rIns="0" bIns="0" rtlCol="0" anchor="ctr"/>
          <a:lstStyle/>
          <a:p>
            <a:pPr marL="0" indent="0">
              <a:buNone/>
            </a:pPr>
            <a:r>
              <a:rPr lang="en-US" sz="750" i="1">
                <a:solidFill>
                  <a:srgbClr val="8B95A5"/>
                </a:solidFill>
                <a:latin typeface="DM Sans"/>
                <a:ea typeface="Calibri"/>
                <a:cs typeface="Calibri"/>
              </a:rPr>
              <a:t>SEC Private Fund Statistics Q4 2024</a:t>
            </a:r>
            <a:endParaRPr lang="en-US" sz="750">
              <a:latin typeface="Calibri"/>
              <a:ea typeface="Calibri"/>
              <a:cs typeface="Calibri"/>
            </a:endParaRPr>
          </a:p>
        </p:txBody>
      </p:sp>
      <p:sp>
        <p:nvSpPr>
          <p:cNvPr id="19" name="Text 17"/>
          <p:cNvSpPr/>
          <p:nvPr/>
        </p:nvSpPr>
        <p:spPr>
          <a:xfrm>
            <a:off x="5029200" y="1920240"/>
            <a:ext cx="1828800" cy="274320"/>
          </a:xfrm>
          <a:prstGeom prst="rect">
            <a:avLst/>
          </a:prstGeom>
          <a:noFill/>
          <a:ln/>
        </p:spPr>
        <p:txBody>
          <a:bodyPr wrap="square" lIns="0" tIns="0" rIns="0" bIns="0" rtlCol="0" anchor="ctr"/>
          <a:lstStyle/>
          <a:p>
            <a:pPr marL="0" indent="0">
              <a:buNone/>
            </a:pPr>
            <a:r>
              <a:rPr lang="en-US" sz="1500" b="1">
                <a:solidFill>
                  <a:srgbClr val="00D4AA"/>
                </a:solidFill>
                <a:latin typeface="DM Sans"/>
                <a:ea typeface="Calibri"/>
                <a:cs typeface="Calibri"/>
              </a:rPr>
              <a:t>$748B²</a:t>
            </a:r>
            <a:endParaRPr lang="en-US" sz="1500">
              <a:latin typeface="Calibri"/>
              <a:ea typeface="Calibri"/>
              <a:cs typeface="Calibri"/>
            </a:endParaRPr>
          </a:p>
        </p:txBody>
      </p:sp>
      <p:sp>
        <p:nvSpPr>
          <p:cNvPr id="20" name="Text 18"/>
          <p:cNvSpPr/>
          <p:nvPr/>
        </p:nvSpPr>
        <p:spPr>
          <a:xfrm>
            <a:off x="6858000" y="1920240"/>
            <a:ext cx="1463040" cy="274320"/>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Multi-Strategy AUM (end-2024)</a:t>
            </a:r>
            <a:endParaRPr lang="en-US" sz="950">
              <a:latin typeface="Calibri"/>
              <a:ea typeface="Calibri"/>
              <a:cs typeface="Calibri"/>
            </a:endParaRPr>
          </a:p>
        </p:txBody>
      </p:sp>
      <p:sp>
        <p:nvSpPr>
          <p:cNvPr id="21" name="Text 19"/>
          <p:cNvSpPr/>
          <p:nvPr/>
        </p:nvSpPr>
        <p:spPr>
          <a:xfrm>
            <a:off x="5029200" y="2194560"/>
            <a:ext cx="3291840" cy="182880"/>
          </a:xfrm>
          <a:prstGeom prst="rect">
            <a:avLst/>
          </a:prstGeom>
          <a:noFill/>
          <a:ln/>
        </p:spPr>
        <p:txBody>
          <a:bodyPr wrap="square" lIns="0" tIns="0" rIns="0" bIns="0" rtlCol="0" anchor="ctr"/>
          <a:lstStyle/>
          <a:p>
            <a:pPr marL="0" indent="0">
              <a:buNone/>
            </a:pPr>
            <a:r>
              <a:rPr lang="en-US" sz="750" i="1">
                <a:solidFill>
                  <a:srgbClr val="8B95A5"/>
                </a:solidFill>
                <a:latin typeface="DM Sans"/>
                <a:ea typeface="Calibri"/>
                <a:cs typeface="Calibri"/>
              </a:rPr>
              <a:t>HFR Q4 2024 Global Industry Report</a:t>
            </a:r>
            <a:endParaRPr lang="en-US" sz="750">
              <a:latin typeface="Calibri"/>
              <a:ea typeface="Calibri"/>
              <a:cs typeface="Calibri"/>
            </a:endParaRPr>
          </a:p>
        </p:txBody>
      </p:sp>
      <p:sp>
        <p:nvSpPr>
          <p:cNvPr id="22" name="Text 20"/>
          <p:cNvSpPr/>
          <p:nvPr/>
        </p:nvSpPr>
        <p:spPr>
          <a:xfrm>
            <a:off x="5029200" y="2606040"/>
            <a:ext cx="1828800" cy="274320"/>
          </a:xfrm>
          <a:prstGeom prst="rect">
            <a:avLst/>
          </a:prstGeom>
          <a:noFill/>
          <a:ln/>
        </p:spPr>
        <p:txBody>
          <a:bodyPr wrap="square" lIns="0" tIns="0" rIns="0" bIns="0" rtlCol="0" anchor="ctr"/>
          <a:lstStyle/>
          <a:p>
            <a:pPr marL="0" indent="0">
              <a:buNone/>
            </a:pPr>
            <a:r>
              <a:rPr lang="en-US" sz="1500" b="1">
                <a:solidFill>
                  <a:srgbClr val="00D4AA"/>
                </a:solidFill>
                <a:latin typeface="DM Sans"/>
                <a:ea typeface="Calibri"/>
                <a:cs typeface="Calibri"/>
              </a:rPr>
              <a:t>18.3% CAGR²</a:t>
            </a:r>
            <a:endParaRPr lang="en-US" sz="1500">
              <a:latin typeface="Calibri"/>
              <a:ea typeface="Calibri"/>
              <a:cs typeface="Calibri"/>
            </a:endParaRPr>
          </a:p>
        </p:txBody>
      </p:sp>
      <p:sp>
        <p:nvSpPr>
          <p:cNvPr id="23" name="Text 21"/>
          <p:cNvSpPr/>
          <p:nvPr/>
        </p:nvSpPr>
        <p:spPr>
          <a:xfrm>
            <a:off x="6858000" y="2606040"/>
            <a:ext cx="1463040" cy="274320"/>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Multi-Manager Platform Funds (2018–2024)</a:t>
            </a:r>
            <a:endParaRPr lang="en-US" sz="950">
              <a:latin typeface="Calibri"/>
              <a:ea typeface="Calibri"/>
              <a:cs typeface="Calibri"/>
            </a:endParaRPr>
          </a:p>
        </p:txBody>
      </p:sp>
      <p:sp>
        <p:nvSpPr>
          <p:cNvPr id="24" name="Text 22"/>
          <p:cNvSpPr/>
          <p:nvPr/>
        </p:nvSpPr>
        <p:spPr>
          <a:xfrm>
            <a:off x="5029200" y="2880360"/>
            <a:ext cx="3291840" cy="182880"/>
          </a:xfrm>
          <a:prstGeom prst="rect">
            <a:avLst/>
          </a:prstGeom>
          <a:noFill/>
          <a:ln/>
        </p:spPr>
        <p:txBody>
          <a:bodyPr wrap="square" lIns="0" tIns="0" rIns="0" bIns="0" rtlCol="0" anchor="ctr"/>
          <a:lstStyle/>
          <a:p>
            <a:pPr marL="0" indent="0">
              <a:buNone/>
            </a:pPr>
            <a:r>
              <a:rPr lang="en-US" sz="750" i="1">
                <a:solidFill>
                  <a:srgbClr val="8B95A5"/>
                </a:solidFill>
                <a:latin typeface="DM Sans"/>
                <a:ea typeface="Calibri"/>
                <a:cs typeface="Calibri"/>
              </a:rPr>
              <a:t>Goldman Sachs AM</a:t>
            </a:r>
            <a:endParaRPr lang="en-US" sz="750">
              <a:latin typeface="Calibri"/>
              <a:ea typeface="Calibri"/>
              <a:cs typeface="Calibri"/>
            </a:endParaRPr>
          </a:p>
        </p:txBody>
      </p:sp>
      <p:sp>
        <p:nvSpPr>
          <p:cNvPr id="25" name="Text 23"/>
          <p:cNvSpPr/>
          <p:nvPr/>
        </p:nvSpPr>
        <p:spPr>
          <a:xfrm>
            <a:off x="5029200" y="3291840"/>
            <a:ext cx="1828800" cy="274320"/>
          </a:xfrm>
          <a:prstGeom prst="rect">
            <a:avLst/>
          </a:prstGeom>
          <a:noFill/>
          <a:ln/>
        </p:spPr>
        <p:txBody>
          <a:bodyPr wrap="square" lIns="0" tIns="0" rIns="0" bIns="0" rtlCol="0" anchor="ctr"/>
          <a:lstStyle/>
          <a:p>
            <a:pPr marL="0" indent="0">
              <a:buNone/>
            </a:pPr>
            <a:r>
              <a:rPr lang="en-US" sz="1500" b="1">
                <a:solidFill>
                  <a:srgbClr val="00D4AA"/>
                </a:solidFill>
                <a:latin typeface="DM Sans"/>
                <a:ea typeface="Calibri"/>
                <a:cs typeface="Calibri"/>
              </a:rPr>
              <a:t>$2.5B (2024)⁷</a:t>
            </a:r>
            <a:endParaRPr lang="en-US" sz="1500">
              <a:latin typeface="Calibri"/>
              <a:ea typeface="Calibri"/>
              <a:cs typeface="Calibri"/>
            </a:endParaRPr>
          </a:p>
        </p:txBody>
      </p:sp>
      <p:sp>
        <p:nvSpPr>
          <p:cNvPr id="26" name="Text 24"/>
          <p:cNvSpPr/>
          <p:nvPr/>
        </p:nvSpPr>
        <p:spPr>
          <a:xfrm>
            <a:off x="6858000" y="3291840"/>
            <a:ext cx="1463040" cy="274320"/>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Alt Data Market</a:t>
            </a:r>
            <a:endParaRPr lang="en-US" sz="950">
              <a:latin typeface="Calibri"/>
              <a:ea typeface="Calibri"/>
              <a:cs typeface="Calibri"/>
            </a:endParaRPr>
          </a:p>
        </p:txBody>
      </p:sp>
      <p:sp>
        <p:nvSpPr>
          <p:cNvPr id="27" name="Text 25"/>
          <p:cNvSpPr/>
          <p:nvPr/>
        </p:nvSpPr>
        <p:spPr>
          <a:xfrm>
            <a:off x="5029200" y="3566160"/>
            <a:ext cx="3291840" cy="182880"/>
          </a:xfrm>
          <a:prstGeom prst="rect">
            <a:avLst/>
          </a:prstGeom>
          <a:noFill/>
          <a:ln/>
        </p:spPr>
        <p:txBody>
          <a:bodyPr wrap="square" lIns="0" tIns="0" rIns="0" bIns="0" rtlCol="0" anchor="ctr"/>
          <a:lstStyle/>
          <a:p>
            <a:pPr marL="0" indent="0">
              <a:buNone/>
            </a:pPr>
            <a:r>
              <a:rPr lang="en-US" sz="750" i="1">
                <a:solidFill>
                  <a:srgbClr val="8B95A5"/>
                </a:solidFill>
                <a:latin typeface="DM Sans"/>
                <a:ea typeface="Calibri"/>
                <a:cs typeface="Calibri"/>
              </a:rPr>
              <a:t>Neudata</a:t>
            </a:r>
            <a:endParaRPr lang="en-US" sz="750">
              <a:latin typeface="Calibri"/>
              <a:ea typeface="Calibri"/>
              <a:cs typeface="Calibri"/>
            </a:endParaRPr>
          </a:p>
        </p:txBody>
      </p:sp>
      <p:sp>
        <p:nvSpPr>
          <p:cNvPr id="28" name="Text 26"/>
          <p:cNvSpPr/>
          <p:nvPr/>
        </p:nvSpPr>
        <p:spPr>
          <a:xfrm>
            <a:off x="5029200" y="3977640"/>
            <a:ext cx="1828800" cy="274320"/>
          </a:xfrm>
          <a:prstGeom prst="rect">
            <a:avLst/>
          </a:prstGeom>
          <a:noFill/>
          <a:ln/>
        </p:spPr>
        <p:txBody>
          <a:bodyPr wrap="square" lIns="0" tIns="0" rIns="0" bIns="0" rtlCol="0" anchor="ctr"/>
          <a:lstStyle/>
          <a:p>
            <a:pPr marL="0" indent="0">
              <a:buNone/>
            </a:pPr>
            <a:r>
              <a:rPr lang="en-US" sz="1500" b="1">
                <a:solidFill>
                  <a:srgbClr val="00D4AA"/>
                </a:solidFill>
                <a:latin typeface="DM Sans"/>
                <a:ea typeface="Calibri"/>
                <a:cs typeface="Calibri"/>
              </a:rPr>
              <a:t>$1.6M/year⁷</a:t>
            </a:r>
            <a:endParaRPr lang="en-US" sz="1500">
              <a:latin typeface="Calibri"/>
              <a:ea typeface="Calibri"/>
              <a:cs typeface="Calibri"/>
            </a:endParaRPr>
          </a:p>
        </p:txBody>
      </p:sp>
      <p:sp>
        <p:nvSpPr>
          <p:cNvPr id="29" name="Text 27"/>
          <p:cNvSpPr/>
          <p:nvPr/>
        </p:nvSpPr>
        <p:spPr>
          <a:xfrm>
            <a:off x="6858000" y="3977640"/>
            <a:ext cx="1463040" cy="274320"/>
          </a:xfrm>
          <a:prstGeom prst="rect">
            <a:avLst/>
          </a:prstGeom>
          <a:noFill/>
          <a:ln/>
        </p:spPr>
        <p:txBody>
          <a:bodyPr wrap="square" lIns="0" tIns="0" rIns="0" bIns="0" rtlCol="0" anchor="ctr"/>
          <a:lstStyle/>
          <a:p>
            <a:pPr marL="0" indent="0">
              <a:buNone/>
            </a:pPr>
            <a:r>
              <a:rPr lang="en-US" sz="950">
                <a:solidFill>
                  <a:srgbClr val="FFFFFF"/>
                </a:solidFill>
                <a:latin typeface="DM Sans"/>
                <a:ea typeface="Calibri"/>
                <a:cs typeface="Calibri"/>
              </a:rPr>
              <a:t>Avg Alt Data Spend/Fund</a:t>
            </a:r>
            <a:endParaRPr lang="en-US" sz="950">
              <a:latin typeface="Calibri"/>
              <a:ea typeface="Calibri"/>
              <a:cs typeface="Calibri"/>
            </a:endParaRPr>
          </a:p>
        </p:txBody>
      </p:sp>
      <p:sp>
        <p:nvSpPr>
          <p:cNvPr id="30" name="Text 28"/>
          <p:cNvSpPr/>
          <p:nvPr/>
        </p:nvSpPr>
        <p:spPr>
          <a:xfrm>
            <a:off x="5029200" y="4251960"/>
            <a:ext cx="3291840" cy="182880"/>
          </a:xfrm>
          <a:prstGeom prst="rect">
            <a:avLst/>
          </a:prstGeom>
          <a:noFill/>
          <a:ln/>
        </p:spPr>
        <p:txBody>
          <a:bodyPr wrap="square" lIns="0" tIns="0" rIns="0" bIns="0" rtlCol="0" anchor="ctr"/>
          <a:lstStyle/>
          <a:p>
            <a:pPr marL="0" indent="0">
              <a:buNone/>
            </a:pPr>
            <a:r>
              <a:rPr lang="en-US" sz="750" i="1">
                <a:solidFill>
                  <a:srgbClr val="8B95A5"/>
                </a:solidFill>
                <a:latin typeface="DM Sans"/>
                <a:ea typeface="Calibri"/>
                <a:cs typeface="Calibri"/>
              </a:rPr>
              <a:t>Neudata Survey 2024</a:t>
            </a:r>
            <a:endParaRPr lang="en-US" sz="750">
              <a:latin typeface="Calibri"/>
              <a:ea typeface="Calibri"/>
              <a:cs typeface="Calibri"/>
            </a:endParaRPr>
          </a:p>
        </p:txBody>
      </p:sp>
      <p:sp>
        <p:nvSpPr>
          <p:cNvPr id="207" name="FootnoteBar7"/>
          <p:cNvSpPr>
            <a:spLocks noGrp="1"/>
          </p:cNvSpPr>
          <p:nvPr/>
        </p:nvSpPr>
        <p:spPr>
          <a:xfrm>
            <a:off x="342900" y="4775200"/>
            <a:ext cx="8534400" cy="342900"/>
          </a:xfrm>
          <a:prstGeom prst="rect">
            <a:avLst/>
          </a:prstGeom>
          <a:noFill/>
          <a:ln>
            <a:noFill/>
          </a:ln>
        </p:spPr>
        <p:txBody>
          <a:bodyPr wrap="square" lIns="0" tIns="0" rIns="0" bIns="0"/>
          <a:lstStyle/>
          <a:p>
            <a:r>
              <a:rPr lang="en-US" sz="700" dirty="0">
                <a:solidFill>
                  <a:srgbClr val="888888"/>
                </a:solidFill>
                <a:latin typeface="DM Sans"/>
                <a:hlinkClick r:id="rId3"/>
              </a:rPr>
              <a:t>² GS AM, "Mapping the Evolution," March 2025. Multi-manager platforms only.</a:t>
            </a:r>
            <a:r>
              <a:rPr lang="en-US" sz="700" dirty="0">
                <a:solidFill>
                  <a:srgbClr val="888888"/>
                </a:solidFill>
                <a:latin typeface="DM Sans"/>
              </a:rPr>
              <a:t>  ·  </a:t>
            </a:r>
            <a:r>
              <a:rPr lang="en-US" sz="700" dirty="0">
                <a:solidFill>
                  <a:srgbClr val="888888"/>
                </a:solidFill>
                <a:latin typeface="DM Sans"/>
                <a:hlinkClick r:id="rId4"/>
              </a:rPr>
              <a:t>⁵ SEC Private Fund Statistics, Q4 2024.</a:t>
            </a:r>
            <a:r>
              <a:rPr lang="en-US" sz="700" dirty="0">
                <a:solidFill>
                  <a:srgbClr val="888888"/>
                </a:solidFill>
                <a:latin typeface="DM Sans"/>
              </a:rPr>
              <a:t>  ·  ⁶ Deadpoint team estimate (ICP × ACV).  ·  </a:t>
            </a:r>
            <a:r>
              <a:rPr lang="en-US" sz="700" dirty="0">
                <a:solidFill>
                  <a:srgbClr val="888888"/>
                </a:solidFill>
                <a:latin typeface="DM Sans"/>
                <a:hlinkClick r:id="rId5"/>
              </a:rPr>
              <a:t>⁷ </a:t>
            </a:r>
            <a:r>
              <a:rPr lang="en-US" sz="700" dirty="0" err="1">
                <a:solidFill>
                  <a:srgbClr val="888888"/>
                </a:solidFill>
                <a:latin typeface="DM Sans"/>
                <a:hlinkClick r:id="rId5"/>
              </a:rPr>
              <a:t>Neudata</a:t>
            </a:r>
            <a:r>
              <a:rPr lang="en-US" sz="700" dirty="0">
                <a:solidFill>
                  <a:srgbClr val="888888"/>
                </a:solidFill>
                <a:latin typeface="DM Sans"/>
                <a:hlinkClick r:id="rId5"/>
              </a:rPr>
              <a:t>, Alternative Data Market Size Survey, 2024.</a:t>
            </a:r>
            <a:r>
              <a:rPr lang="en-US" sz="700" dirty="0">
                <a:solidFill>
                  <a:srgbClr val="888888"/>
                </a:solidFill>
                <a:latin typeface="DM Sans"/>
              </a:rPr>
              <a:t>  ·  ¹² Deadpoint team estimate: Years 1–2 calibrated to Financial Model P&amp;L Monthly; Years 3–5 extrapolated.</a:t>
            </a:r>
          </a:p>
        </p:txBody>
      </p:sp>
      <p:sp>
        <p:nvSpPr>
          <p:cNvPr id="208" name="TextBox 207"/>
          <p:cNvSpPr txBox="1"/>
          <p:nvPr/>
        </p:nvSpPr>
        <p:spPr>
          <a:xfrm>
            <a:off x="8595360" y="4686300"/>
            <a:ext cx="457200" cy="228600"/>
          </a:xfrm>
          <a:prstGeom prst="rect">
            <a:avLst/>
          </a:prstGeom>
          <a:noFill/>
        </p:spPr>
        <p:txBody>
          <a:bodyPr wrap="none">
            <a:spAutoFit/>
          </a:bodyPr>
          <a:lstStyle/>
          <a:p>
            <a:pPr algn="r">
              <a:defRPr sz="800">
                <a:solidFill>
                  <a:srgbClr val="666E82"/>
                </a:solidFill>
              </a:defRPr>
            </a:pPr>
            <a:r>
              <a:rPr lang="en-US"/>
              <a:t>8</a:t>
            </a:r>
            <a:endParaRPr/>
          </a:p>
        </p:txBody>
      </p:sp>
    </p:spTree>
    <p:extLst>
      <p:ext uri="{BB962C8B-B14F-4D97-AF65-F5344CB8AC3E}">
        <p14:creationId xmlns:p14="http://schemas.microsoft.com/office/powerpoint/2010/main" val="116388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B1120"/>
        </a:solidFill>
        <a:effectLst/>
      </p:bgPr>
    </p:bg>
    <p:spTree>
      <p:nvGrpSpPr>
        <p:cNvPr id="1" name=""/>
        <p:cNvGrpSpPr/>
        <p:nvPr/>
      </p:nvGrpSpPr>
      <p:grpSpPr>
        <a:xfrm>
          <a:off x="0" y="0"/>
          <a:ext cx="0" cy="0"/>
          <a:chOff x="0" y="0"/>
          <a:chExt cx="0" cy="0"/>
        </a:xfrm>
      </p:grpSpPr>
      <p:sp>
        <p:nvSpPr>
          <p:cNvPr id="2" name="Text 0"/>
          <p:cNvSpPr/>
          <p:nvPr/>
        </p:nvSpPr>
        <p:spPr>
          <a:xfrm>
            <a:off x="457200" y="274320"/>
            <a:ext cx="8229600" cy="548640"/>
          </a:xfrm>
          <a:prstGeom prst="rect">
            <a:avLst/>
          </a:prstGeom>
          <a:noFill/>
          <a:ln/>
        </p:spPr>
        <p:txBody>
          <a:bodyPr wrap="square" lIns="0" tIns="0" rIns="0" bIns="0" rtlCol="0" anchor="ctr"/>
          <a:lstStyle/>
          <a:p>
            <a:pPr marL="0" indent="0">
              <a:buNone/>
            </a:pPr>
            <a:r>
              <a:rPr lang="en-US" sz="2800" b="1">
                <a:solidFill>
                  <a:srgbClr val="FFFFFF"/>
                </a:solidFill>
                <a:latin typeface="DM Sans"/>
                <a:ea typeface="Calibri"/>
                <a:cs typeface="Calibri"/>
              </a:rPr>
              <a:t>No One Owns Strategy Governance</a:t>
            </a:r>
            <a:endParaRPr lang="en-US" sz="2800">
              <a:latin typeface="Calibri"/>
              <a:ea typeface="Calibri"/>
              <a:cs typeface="Calibri"/>
            </a:endParaRPr>
          </a:p>
        </p:txBody>
      </p:sp>
      <p:sp>
        <p:nvSpPr>
          <p:cNvPr id="3" name="Shape 1"/>
          <p:cNvSpPr/>
          <p:nvPr/>
        </p:nvSpPr>
        <p:spPr>
          <a:xfrm>
            <a:off x="457200" y="960120"/>
            <a:ext cx="7772400" cy="411480"/>
          </a:xfrm>
          <a:prstGeom prst="rect">
            <a:avLst/>
          </a:prstGeom>
          <a:solidFill>
            <a:srgbClr val="00D4AA">
              <a:alpha val="20000"/>
            </a:srgbClr>
          </a:solidFill>
          <a:ln/>
        </p:spPr>
        <p:txBody>
          <a:bodyPr/>
          <a:lstStyle/>
          <a:p>
            <a:endParaRPr/>
          </a:p>
        </p:txBody>
      </p:sp>
      <p:sp>
        <p:nvSpPr>
          <p:cNvPr id="4" name="Text 2"/>
          <p:cNvSpPr/>
          <p:nvPr/>
        </p:nvSpPr>
        <p:spPr>
          <a:xfrm>
            <a:off x="548640" y="960120"/>
            <a:ext cx="2377440" cy="411480"/>
          </a:xfrm>
          <a:prstGeom prst="rect">
            <a:avLst/>
          </a:prstGeom>
          <a:noFill/>
          <a:ln/>
        </p:spPr>
        <p:txBody>
          <a:bodyPr wrap="square" lIns="0" tIns="0" rIns="0" bIns="0" rtlCol="0" anchor="ctr"/>
          <a:lstStyle/>
          <a:p>
            <a:pPr marL="0" indent="0" algn="l">
              <a:buNone/>
            </a:pPr>
            <a:r>
              <a:rPr lang="en-US" sz="1000" b="1">
                <a:solidFill>
                  <a:srgbClr val="FFFFFF"/>
                </a:solidFill>
                <a:latin typeface="DM Sans"/>
                <a:ea typeface="Calibri"/>
                <a:cs typeface="Calibri"/>
              </a:rPr>
              <a:t>Capability</a:t>
            </a:r>
            <a:endParaRPr lang="en-US" sz="1000">
              <a:latin typeface="Calibri"/>
              <a:ea typeface="Calibri"/>
              <a:cs typeface="Calibri"/>
            </a:endParaRPr>
          </a:p>
        </p:txBody>
      </p:sp>
      <p:sp>
        <p:nvSpPr>
          <p:cNvPr id="5" name="Text 3"/>
          <p:cNvSpPr/>
          <p:nvPr/>
        </p:nvSpPr>
        <p:spPr>
          <a:xfrm>
            <a:off x="3108960" y="960120"/>
            <a:ext cx="1097280" cy="411480"/>
          </a:xfrm>
          <a:prstGeom prst="rect">
            <a:avLst/>
          </a:prstGeom>
          <a:noFill/>
          <a:ln/>
        </p:spPr>
        <p:txBody>
          <a:bodyPr wrap="square" lIns="0" tIns="0" rIns="0" bIns="0" rtlCol="0" anchor="ctr"/>
          <a:lstStyle/>
          <a:p>
            <a:pPr marL="0" indent="0" algn="ctr">
              <a:buNone/>
            </a:pPr>
            <a:r>
              <a:rPr lang="en-US" sz="1000" b="1" dirty="0">
                <a:solidFill>
                  <a:srgbClr val="FFFFFF"/>
                </a:solidFill>
                <a:latin typeface="DM Sans"/>
                <a:ea typeface="Calibri"/>
                <a:cs typeface="Calibri"/>
              </a:rPr>
              <a:t>Deadpoint</a:t>
            </a:r>
            <a:endParaRPr lang="en-US" sz="1000" dirty="0">
              <a:latin typeface="Calibri"/>
              <a:ea typeface="Calibri"/>
              <a:cs typeface="Calibri"/>
            </a:endParaRPr>
          </a:p>
        </p:txBody>
      </p:sp>
      <p:sp>
        <p:nvSpPr>
          <p:cNvPr id="6" name="Text 4"/>
          <p:cNvSpPr/>
          <p:nvPr/>
        </p:nvSpPr>
        <p:spPr>
          <a:xfrm>
            <a:off x="4297680" y="960120"/>
            <a:ext cx="1188720" cy="411480"/>
          </a:xfrm>
          <a:prstGeom prst="rect">
            <a:avLst/>
          </a:prstGeom>
          <a:noFill/>
          <a:ln/>
        </p:spPr>
        <p:txBody>
          <a:bodyPr wrap="square" lIns="0" tIns="0" rIns="0" bIns="0" rtlCol="0" anchor="ctr"/>
          <a:lstStyle/>
          <a:p>
            <a:pPr marL="0" indent="0" algn="ctr">
              <a:buNone/>
            </a:pPr>
            <a:r>
              <a:rPr lang="en-US" sz="1000" b="1">
                <a:solidFill>
                  <a:srgbClr val="FFFFFF"/>
                </a:solidFill>
                <a:latin typeface="DM Sans"/>
                <a:ea typeface="Calibri"/>
                <a:cs typeface="Calibri"/>
              </a:rPr>
              <a:t>QuantConnect</a:t>
            </a:r>
            <a:endParaRPr lang="en-US" sz="1000">
              <a:latin typeface="Calibri"/>
              <a:ea typeface="Calibri"/>
              <a:cs typeface="Calibri"/>
            </a:endParaRPr>
          </a:p>
        </p:txBody>
      </p:sp>
      <p:sp>
        <p:nvSpPr>
          <p:cNvPr id="7" name="Text 5"/>
          <p:cNvSpPr/>
          <p:nvPr/>
        </p:nvSpPr>
        <p:spPr>
          <a:xfrm>
            <a:off x="5577840" y="960120"/>
            <a:ext cx="1371600" cy="411480"/>
          </a:xfrm>
          <a:prstGeom prst="rect">
            <a:avLst/>
          </a:prstGeom>
          <a:noFill/>
          <a:ln/>
        </p:spPr>
        <p:txBody>
          <a:bodyPr wrap="square" lIns="0" tIns="0" rIns="0" bIns="0" rtlCol="0" anchor="ctr"/>
          <a:lstStyle/>
          <a:p>
            <a:pPr marL="0" indent="0" algn="ctr">
              <a:buNone/>
            </a:pPr>
            <a:r>
              <a:rPr lang="en-US" sz="1000" b="1">
                <a:solidFill>
                  <a:srgbClr val="FFFFFF"/>
                </a:solidFill>
                <a:latin typeface="DM Sans"/>
                <a:ea typeface="Calibri"/>
                <a:cs typeface="Calibri"/>
              </a:rPr>
              <a:t>Bloomberg</a:t>
            </a:r>
            <a:endParaRPr lang="en-US" sz="1000">
              <a:latin typeface="Calibri"/>
              <a:ea typeface="Calibri"/>
              <a:cs typeface="Calibri"/>
            </a:endParaRPr>
          </a:p>
          <a:p>
            <a:pPr marL="0" indent="0" algn="ctr">
              <a:buNone/>
            </a:pPr>
            <a:r>
              <a:rPr lang="en-US" sz="1000" b="1">
                <a:solidFill>
                  <a:srgbClr val="FFFFFF"/>
                </a:solidFill>
                <a:latin typeface="DM Sans"/>
                <a:ea typeface="Calibri"/>
                <a:cs typeface="Calibri"/>
              </a:rPr>
              <a:t>BQuant</a:t>
            </a:r>
            <a:endParaRPr lang="en-US" sz="1000">
              <a:latin typeface="Calibri"/>
              <a:ea typeface="Calibri"/>
              <a:cs typeface="Calibri"/>
            </a:endParaRPr>
          </a:p>
        </p:txBody>
      </p:sp>
      <p:sp>
        <p:nvSpPr>
          <p:cNvPr id="8" name="Text 6"/>
          <p:cNvSpPr/>
          <p:nvPr/>
        </p:nvSpPr>
        <p:spPr>
          <a:xfrm>
            <a:off x="7040880" y="960120"/>
            <a:ext cx="1188720" cy="411480"/>
          </a:xfrm>
          <a:prstGeom prst="rect">
            <a:avLst/>
          </a:prstGeom>
          <a:noFill/>
          <a:ln/>
        </p:spPr>
        <p:txBody>
          <a:bodyPr wrap="square" lIns="0" tIns="0" rIns="0" bIns="0" rtlCol="0" anchor="ctr"/>
          <a:lstStyle/>
          <a:p>
            <a:pPr marL="0" indent="0" algn="ctr">
              <a:buNone/>
            </a:pPr>
            <a:r>
              <a:rPr lang="en-US" sz="1000" b="1">
                <a:solidFill>
                  <a:srgbClr val="FFFFFF"/>
                </a:solidFill>
                <a:latin typeface="DM Sans"/>
                <a:ea typeface="Calibri"/>
                <a:cs typeface="Calibri"/>
              </a:rPr>
              <a:t>FlexTrade</a:t>
            </a:r>
            <a:endParaRPr lang="en-US" sz="1000">
              <a:latin typeface="Calibri"/>
              <a:ea typeface="Calibri"/>
              <a:cs typeface="Calibri"/>
            </a:endParaRPr>
          </a:p>
        </p:txBody>
      </p:sp>
      <p:sp>
        <p:nvSpPr>
          <p:cNvPr id="9" name="Shape 7"/>
          <p:cNvSpPr/>
          <p:nvPr/>
        </p:nvSpPr>
        <p:spPr>
          <a:xfrm>
            <a:off x="457200" y="1409700"/>
            <a:ext cx="7772400" cy="393192"/>
          </a:xfrm>
          <a:prstGeom prst="rect">
            <a:avLst/>
          </a:prstGeom>
          <a:solidFill>
            <a:srgbClr val="131B2E"/>
          </a:solidFill>
          <a:ln/>
        </p:spPr>
        <p:txBody>
          <a:bodyPr/>
          <a:lstStyle/>
          <a:p>
            <a:endParaRPr/>
          </a:p>
        </p:txBody>
      </p:sp>
      <p:sp>
        <p:nvSpPr>
          <p:cNvPr id="10" name="Text 8"/>
          <p:cNvSpPr/>
          <p:nvPr/>
        </p:nvSpPr>
        <p:spPr>
          <a:xfrm>
            <a:off x="548640" y="1409700"/>
            <a:ext cx="2377440" cy="393192"/>
          </a:xfrm>
          <a:prstGeom prst="rect">
            <a:avLst/>
          </a:prstGeom>
          <a:noFill/>
          <a:ln/>
        </p:spPr>
        <p:txBody>
          <a:bodyPr wrap="square" lIns="0" tIns="0" rIns="0" bIns="0" rtlCol="0" anchor="ctr"/>
          <a:lstStyle/>
          <a:p>
            <a:pPr marL="0" indent="0" algn="l">
              <a:buNone/>
            </a:pPr>
            <a:r>
              <a:rPr lang="en-US" sz="1050">
                <a:solidFill>
                  <a:srgbClr val="FFFFFF"/>
                </a:solidFill>
                <a:latin typeface="DM Sans"/>
                <a:ea typeface="Calibri"/>
                <a:cs typeface="Calibri"/>
              </a:rPr>
              <a:t>Backtesting</a:t>
            </a:r>
            <a:endParaRPr lang="en-US" sz="1050">
              <a:latin typeface="Calibri"/>
              <a:ea typeface="Calibri"/>
              <a:cs typeface="Calibri"/>
            </a:endParaRPr>
          </a:p>
        </p:txBody>
      </p:sp>
      <p:sp>
        <p:nvSpPr>
          <p:cNvPr id="11" name="Text 9"/>
          <p:cNvSpPr/>
          <p:nvPr/>
        </p:nvSpPr>
        <p:spPr>
          <a:xfrm>
            <a:off x="3108960" y="1409700"/>
            <a:ext cx="1097280" cy="393192"/>
          </a:xfrm>
          <a:prstGeom prst="rect">
            <a:avLst/>
          </a:prstGeom>
          <a:noFill/>
          <a:ln/>
        </p:spPr>
        <p:txBody>
          <a:bodyPr wrap="square" lIns="0" tIns="0" rIns="0" bIns="0" rtlCol="0" anchor="ctr"/>
          <a:lstStyle/>
          <a:p>
            <a:pPr marL="0" indent="0" algn="ctr">
              <a:buNone/>
            </a:pPr>
            <a:r>
              <a:rPr lang="en-US" sz="1200">
                <a:solidFill>
                  <a:srgbClr val="00D4AA"/>
                </a:solidFill>
                <a:latin typeface="DM Sans"/>
                <a:ea typeface="Calibri"/>
                <a:cs typeface="Calibri"/>
              </a:rPr>
              <a:t>✅</a:t>
            </a:r>
            <a:endParaRPr lang="en-US" sz="1200">
              <a:latin typeface="Calibri"/>
              <a:ea typeface="Calibri"/>
              <a:cs typeface="Calibri"/>
            </a:endParaRPr>
          </a:p>
        </p:txBody>
      </p:sp>
      <p:sp>
        <p:nvSpPr>
          <p:cNvPr id="12" name="Text 10"/>
          <p:cNvSpPr/>
          <p:nvPr/>
        </p:nvSpPr>
        <p:spPr>
          <a:xfrm>
            <a:off x="4297680" y="1409700"/>
            <a:ext cx="118872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13" name="Text 11"/>
          <p:cNvSpPr/>
          <p:nvPr/>
        </p:nvSpPr>
        <p:spPr>
          <a:xfrm>
            <a:off x="5577840" y="1409700"/>
            <a:ext cx="137160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14" name="Text 12"/>
          <p:cNvSpPr/>
          <p:nvPr/>
        </p:nvSpPr>
        <p:spPr>
          <a:xfrm>
            <a:off x="7040880" y="1409700"/>
            <a:ext cx="118872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15" name="Shape 13"/>
          <p:cNvSpPr/>
          <p:nvPr/>
        </p:nvSpPr>
        <p:spPr>
          <a:xfrm>
            <a:off x="457200" y="1841500"/>
            <a:ext cx="7772400" cy="393192"/>
          </a:xfrm>
          <a:prstGeom prst="rect">
            <a:avLst/>
          </a:prstGeom>
          <a:solidFill>
            <a:srgbClr val="0B1120"/>
          </a:solidFill>
          <a:ln/>
        </p:spPr>
        <p:txBody>
          <a:bodyPr/>
          <a:lstStyle/>
          <a:p>
            <a:endParaRPr/>
          </a:p>
        </p:txBody>
      </p:sp>
      <p:sp>
        <p:nvSpPr>
          <p:cNvPr id="16" name="Text 14"/>
          <p:cNvSpPr/>
          <p:nvPr/>
        </p:nvSpPr>
        <p:spPr>
          <a:xfrm>
            <a:off x="548640" y="1841500"/>
            <a:ext cx="2377440" cy="393192"/>
          </a:xfrm>
          <a:prstGeom prst="rect">
            <a:avLst/>
          </a:prstGeom>
          <a:noFill/>
          <a:ln/>
        </p:spPr>
        <p:txBody>
          <a:bodyPr wrap="square" lIns="0" tIns="0" rIns="0" bIns="0" rtlCol="0" anchor="ctr"/>
          <a:lstStyle/>
          <a:p>
            <a:pPr marL="0" indent="0" algn="l">
              <a:buNone/>
            </a:pPr>
            <a:r>
              <a:rPr lang="en-US" sz="1050">
                <a:solidFill>
                  <a:srgbClr val="FFFFFF"/>
                </a:solidFill>
                <a:latin typeface="DM Sans"/>
                <a:ea typeface="Calibri"/>
                <a:cs typeface="Calibri"/>
              </a:rPr>
              <a:t>Stress Testing</a:t>
            </a:r>
            <a:endParaRPr lang="en-US" sz="1050">
              <a:latin typeface="Calibri"/>
              <a:ea typeface="Calibri"/>
              <a:cs typeface="Calibri"/>
            </a:endParaRPr>
          </a:p>
        </p:txBody>
      </p:sp>
      <p:sp>
        <p:nvSpPr>
          <p:cNvPr id="17" name="Text 15"/>
          <p:cNvSpPr/>
          <p:nvPr/>
        </p:nvSpPr>
        <p:spPr>
          <a:xfrm>
            <a:off x="3108960" y="1841500"/>
            <a:ext cx="1097280" cy="393192"/>
          </a:xfrm>
          <a:prstGeom prst="rect">
            <a:avLst/>
          </a:prstGeom>
          <a:noFill/>
          <a:ln/>
        </p:spPr>
        <p:txBody>
          <a:bodyPr wrap="square" lIns="0" tIns="0" rIns="0" bIns="0" rtlCol="0" anchor="ctr"/>
          <a:lstStyle/>
          <a:p>
            <a:pPr marL="0" indent="0" algn="ctr">
              <a:buNone/>
            </a:pPr>
            <a:r>
              <a:rPr lang="en-US" sz="1200">
                <a:solidFill>
                  <a:srgbClr val="00D4AA"/>
                </a:solidFill>
                <a:latin typeface="DM Sans"/>
                <a:ea typeface="Calibri"/>
                <a:cs typeface="Calibri"/>
              </a:rPr>
              <a:t>✅</a:t>
            </a:r>
            <a:endParaRPr lang="en-US" sz="1200">
              <a:latin typeface="Calibri"/>
              <a:ea typeface="Calibri"/>
              <a:cs typeface="Calibri"/>
            </a:endParaRPr>
          </a:p>
        </p:txBody>
      </p:sp>
      <p:sp>
        <p:nvSpPr>
          <p:cNvPr id="18" name="Text 16"/>
          <p:cNvSpPr/>
          <p:nvPr/>
        </p:nvSpPr>
        <p:spPr>
          <a:xfrm>
            <a:off x="4297680" y="1841500"/>
            <a:ext cx="118872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19" name="Text 17"/>
          <p:cNvSpPr/>
          <p:nvPr/>
        </p:nvSpPr>
        <p:spPr>
          <a:xfrm>
            <a:off x="5577840" y="1841500"/>
            <a:ext cx="137160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20" name="Text 18"/>
          <p:cNvSpPr/>
          <p:nvPr/>
        </p:nvSpPr>
        <p:spPr>
          <a:xfrm>
            <a:off x="7040880" y="1841500"/>
            <a:ext cx="118872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21" name="Shape 19"/>
          <p:cNvSpPr/>
          <p:nvPr/>
        </p:nvSpPr>
        <p:spPr>
          <a:xfrm>
            <a:off x="457200" y="2273300"/>
            <a:ext cx="7772400" cy="393192"/>
          </a:xfrm>
          <a:prstGeom prst="rect">
            <a:avLst/>
          </a:prstGeom>
          <a:solidFill>
            <a:srgbClr val="1A2540"/>
          </a:solidFill>
          <a:ln/>
        </p:spPr>
        <p:txBody>
          <a:bodyPr/>
          <a:lstStyle/>
          <a:p>
            <a:endParaRPr/>
          </a:p>
        </p:txBody>
      </p:sp>
      <p:sp>
        <p:nvSpPr>
          <p:cNvPr id="22" name="Shape 20"/>
          <p:cNvSpPr/>
          <p:nvPr/>
        </p:nvSpPr>
        <p:spPr>
          <a:xfrm>
            <a:off x="457200" y="2273300"/>
            <a:ext cx="54864" cy="393192"/>
          </a:xfrm>
          <a:prstGeom prst="rect">
            <a:avLst/>
          </a:prstGeom>
          <a:solidFill>
            <a:srgbClr val="00D4AA"/>
          </a:solidFill>
          <a:ln/>
        </p:spPr>
        <p:txBody>
          <a:bodyPr/>
          <a:lstStyle/>
          <a:p>
            <a:endParaRPr/>
          </a:p>
        </p:txBody>
      </p:sp>
      <p:sp>
        <p:nvSpPr>
          <p:cNvPr id="23" name="Text 21"/>
          <p:cNvSpPr/>
          <p:nvPr/>
        </p:nvSpPr>
        <p:spPr>
          <a:xfrm>
            <a:off x="548640" y="2273300"/>
            <a:ext cx="2377440" cy="393192"/>
          </a:xfrm>
          <a:prstGeom prst="rect">
            <a:avLst/>
          </a:prstGeom>
          <a:noFill/>
          <a:ln/>
        </p:spPr>
        <p:txBody>
          <a:bodyPr wrap="square" lIns="0" tIns="0" rIns="0" bIns="0" rtlCol="0" anchor="ctr"/>
          <a:lstStyle/>
          <a:p>
            <a:pPr marL="0" indent="0" algn="l">
              <a:buNone/>
            </a:pPr>
            <a:r>
              <a:rPr lang="en-US" sz="1050" b="1">
                <a:solidFill>
                  <a:srgbClr val="00D4AA"/>
                </a:solidFill>
                <a:latin typeface="DM Sans"/>
                <a:ea typeface="Calibri"/>
                <a:cs typeface="Calibri"/>
              </a:rPr>
              <a:t>Strategy Labeling</a:t>
            </a:r>
            <a:endParaRPr lang="en-US" sz="1050">
              <a:latin typeface="Calibri"/>
              <a:ea typeface="Calibri"/>
              <a:cs typeface="Calibri"/>
            </a:endParaRPr>
          </a:p>
        </p:txBody>
      </p:sp>
      <p:sp>
        <p:nvSpPr>
          <p:cNvPr id="24" name="Text 22"/>
          <p:cNvSpPr/>
          <p:nvPr/>
        </p:nvSpPr>
        <p:spPr>
          <a:xfrm>
            <a:off x="3108960" y="2273300"/>
            <a:ext cx="1097280" cy="393192"/>
          </a:xfrm>
          <a:prstGeom prst="rect">
            <a:avLst/>
          </a:prstGeom>
          <a:noFill/>
          <a:ln/>
        </p:spPr>
        <p:txBody>
          <a:bodyPr wrap="square" lIns="0" tIns="0" rIns="0" bIns="0" rtlCol="0" anchor="ctr"/>
          <a:lstStyle/>
          <a:p>
            <a:pPr marL="0" indent="0" algn="ctr">
              <a:buNone/>
            </a:pPr>
            <a:r>
              <a:rPr lang="en-US" sz="1200">
                <a:solidFill>
                  <a:srgbClr val="00D4AA"/>
                </a:solidFill>
                <a:latin typeface="DM Sans"/>
                <a:ea typeface="Calibri"/>
                <a:cs typeface="Calibri"/>
              </a:rPr>
              <a:t>✅</a:t>
            </a:r>
            <a:endParaRPr lang="en-US" sz="1200">
              <a:latin typeface="Calibri"/>
              <a:ea typeface="Calibri"/>
              <a:cs typeface="Calibri"/>
            </a:endParaRPr>
          </a:p>
        </p:txBody>
      </p:sp>
      <p:sp>
        <p:nvSpPr>
          <p:cNvPr id="25" name="Text 23"/>
          <p:cNvSpPr/>
          <p:nvPr/>
        </p:nvSpPr>
        <p:spPr>
          <a:xfrm>
            <a:off x="4297680" y="2273300"/>
            <a:ext cx="118872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26" name="Text 24"/>
          <p:cNvSpPr/>
          <p:nvPr/>
        </p:nvSpPr>
        <p:spPr>
          <a:xfrm>
            <a:off x="5577840" y="2273300"/>
            <a:ext cx="137160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27" name="Text 25"/>
          <p:cNvSpPr/>
          <p:nvPr/>
        </p:nvSpPr>
        <p:spPr>
          <a:xfrm>
            <a:off x="7040880" y="2273300"/>
            <a:ext cx="118872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28" name="Shape 26"/>
          <p:cNvSpPr/>
          <p:nvPr/>
        </p:nvSpPr>
        <p:spPr>
          <a:xfrm>
            <a:off x="457200" y="2705100"/>
            <a:ext cx="7772400" cy="393192"/>
          </a:xfrm>
          <a:prstGeom prst="rect">
            <a:avLst/>
          </a:prstGeom>
          <a:solidFill>
            <a:srgbClr val="1A2540"/>
          </a:solidFill>
          <a:ln/>
        </p:spPr>
        <p:txBody>
          <a:bodyPr/>
          <a:lstStyle/>
          <a:p>
            <a:endParaRPr/>
          </a:p>
        </p:txBody>
      </p:sp>
      <p:sp>
        <p:nvSpPr>
          <p:cNvPr id="29" name="Shape 27"/>
          <p:cNvSpPr/>
          <p:nvPr/>
        </p:nvSpPr>
        <p:spPr>
          <a:xfrm>
            <a:off x="457200" y="2705100"/>
            <a:ext cx="54864" cy="393192"/>
          </a:xfrm>
          <a:prstGeom prst="rect">
            <a:avLst/>
          </a:prstGeom>
          <a:solidFill>
            <a:srgbClr val="00D4AA"/>
          </a:solidFill>
          <a:ln/>
        </p:spPr>
        <p:txBody>
          <a:bodyPr/>
          <a:lstStyle/>
          <a:p>
            <a:endParaRPr/>
          </a:p>
        </p:txBody>
      </p:sp>
      <p:sp>
        <p:nvSpPr>
          <p:cNvPr id="30" name="Text 28"/>
          <p:cNvSpPr/>
          <p:nvPr/>
        </p:nvSpPr>
        <p:spPr>
          <a:xfrm>
            <a:off x="548640" y="2705100"/>
            <a:ext cx="2377440" cy="393192"/>
          </a:xfrm>
          <a:prstGeom prst="rect">
            <a:avLst/>
          </a:prstGeom>
          <a:noFill/>
          <a:ln/>
        </p:spPr>
        <p:txBody>
          <a:bodyPr wrap="square" lIns="0" tIns="0" rIns="0" bIns="0" rtlCol="0" anchor="ctr"/>
          <a:lstStyle/>
          <a:p>
            <a:pPr marL="0" indent="0" algn="l">
              <a:buNone/>
            </a:pPr>
            <a:r>
              <a:rPr lang="en-US" sz="1050" b="1">
                <a:solidFill>
                  <a:srgbClr val="00D4AA"/>
                </a:solidFill>
                <a:latin typeface="DM Sans"/>
                <a:ea typeface="Calibri"/>
                <a:cs typeface="Calibri"/>
              </a:rPr>
              <a:t>Regime-Aware Selection</a:t>
            </a:r>
            <a:endParaRPr lang="en-US" sz="1050">
              <a:latin typeface="Calibri"/>
              <a:ea typeface="Calibri"/>
              <a:cs typeface="Calibri"/>
            </a:endParaRPr>
          </a:p>
        </p:txBody>
      </p:sp>
      <p:sp>
        <p:nvSpPr>
          <p:cNvPr id="31" name="Text 29"/>
          <p:cNvSpPr/>
          <p:nvPr/>
        </p:nvSpPr>
        <p:spPr>
          <a:xfrm>
            <a:off x="3108960" y="2705100"/>
            <a:ext cx="1097280" cy="393192"/>
          </a:xfrm>
          <a:prstGeom prst="rect">
            <a:avLst/>
          </a:prstGeom>
          <a:noFill/>
          <a:ln/>
        </p:spPr>
        <p:txBody>
          <a:bodyPr wrap="square" lIns="0" tIns="0" rIns="0" bIns="0" rtlCol="0" anchor="ctr"/>
          <a:lstStyle/>
          <a:p>
            <a:pPr marL="0" indent="0" algn="ctr">
              <a:buNone/>
            </a:pPr>
            <a:r>
              <a:rPr lang="en-US" sz="1200">
                <a:solidFill>
                  <a:srgbClr val="00D4AA"/>
                </a:solidFill>
                <a:latin typeface="DM Sans"/>
                <a:ea typeface="Calibri"/>
                <a:cs typeface="Calibri"/>
              </a:rPr>
              <a:t>✅</a:t>
            </a:r>
            <a:endParaRPr lang="en-US" sz="1200">
              <a:latin typeface="Calibri"/>
              <a:ea typeface="Calibri"/>
              <a:cs typeface="Calibri"/>
            </a:endParaRPr>
          </a:p>
        </p:txBody>
      </p:sp>
      <p:sp>
        <p:nvSpPr>
          <p:cNvPr id="32" name="Text 30"/>
          <p:cNvSpPr/>
          <p:nvPr/>
        </p:nvSpPr>
        <p:spPr>
          <a:xfrm>
            <a:off x="4297680" y="2705100"/>
            <a:ext cx="118872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33" name="Text 31"/>
          <p:cNvSpPr/>
          <p:nvPr/>
        </p:nvSpPr>
        <p:spPr>
          <a:xfrm>
            <a:off x="5577840" y="2705100"/>
            <a:ext cx="137160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34" name="Text 32"/>
          <p:cNvSpPr/>
          <p:nvPr/>
        </p:nvSpPr>
        <p:spPr>
          <a:xfrm>
            <a:off x="7040880" y="2705100"/>
            <a:ext cx="118872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35" name="Shape 33"/>
          <p:cNvSpPr/>
          <p:nvPr/>
        </p:nvSpPr>
        <p:spPr>
          <a:xfrm>
            <a:off x="457200" y="3136900"/>
            <a:ext cx="7772400" cy="393192"/>
          </a:xfrm>
          <a:prstGeom prst="rect">
            <a:avLst/>
          </a:prstGeom>
          <a:solidFill>
            <a:srgbClr val="1A2540"/>
          </a:solidFill>
          <a:ln/>
        </p:spPr>
        <p:txBody>
          <a:bodyPr/>
          <a:lstStyle/>
          <a:p>
            <a:endParaRPr/>
          </a:p>
        </p:txBody>
      </p:sp>
      <p:sp>
        <p:nvSpPr>
          <p:cNvPr id="36" name="Shape 34"/>
          <p:cNvSpPr/>
          <p:nvPr/>
        </p:nvSpPr>
        <p:spPr>
          <a:xfrm>
            <a:off x="457200" y="3136900"/>
            <a:ext cx="54864" cy="393192"/>
          </a:xfrm>
          <a:prstGeom prst="rect">
            <a:avLst/>
          </a:prstGeom>
          <a:solidFill>
            <a:srgbClr val="00D4AA"/>
          </a:solidFill>
          <a:ln/>
        </p:spPr>
        <p:txBody>
          <a:bodyPr/>
          <a:lstStyle/>
          <a:p>
            <a:endParaRPr/>
          </a:p>
        </p:txBody>
      </p:sp>
      <p:sp>
        <p:nvSpPr>
          <p:cNvPr id="37" name="Text 35"/>
          <p:cNvSpPr/>
          <p:nvPr/>
        </p:nvSpPr>
        <p:spPr>
          <a:xfrm>
            <a:off x="548640" y="3136900"/>
            <a:ext cx="2377440" cy="393192"/>
          </a:xfrm>
          <a:prstGeom prst="rect">
            <a:avLst/>
          </a:prstGeom>
          <a:noFill/>
          <a:ln/>
        </p:spPr>
        <p:txBody>
          <a:bodyPr wrap="square" lIns="0" tIns="0" rIns="0" bIns="0" rtlCol="0" anchor="ctr"/>
          <a:lstStyle/>
          <a:p>
            <a:pPr marL="0" indent="0" algn="l">
              <a:buNone/>
            </a:pPr>
            <a:r>
              <a:rPr lang="en-US" sz="1050" b="1">
                <a:solidFill>
                  <a:srgbClr val="00D4AA"/>
                </a:solidFill>
                <a:latin typeface="DM Sans"/>
                <a:ea typeface="Calibri"/>
                <a:cs typeface="Calibri"/>
              </a:rPr>
              <a:t>Eligibility Gates + Audit</a:t>
            </a:r>
            <a:endParaRPr lang="en-US" sz="1050">
              <a:latin typeface="Calibri"/>
              <a:ea typeface="Calibri"/>
              <a:cs typeface="Calibri"/>
            </a:endParaRPr>
          </a:p>
        </p:txBody>
      </p:sp>
      <p:sp>
        <p:nvSpPr>
          <p:cNvPr id="38" name="Text 36"/>
          <p:cNvSpPr/>
          <p:nvPr/>
        </p:nvSpPr>
        <p:spPr>
          <a:xfrm>
            <a:off x="3108960" y="3136900"/>
            <a:ext cx="1097280" cy="393192"/>
          </a:xfrm>
          <a:prstGeom prst="rect">
            <a:avLst/>
          </a:prstGeom>
          <a:noFill/>
          <a:ln/>
        </p:spPr>
        <p:txBody>
          <a:bodyPr wrap="square" lIns="0" tIns="0" rIns="0" bIns="0" rtlCol="0" anchor="ctr"/>
          <a:lstStyle/>
          <a:p>
            <a:pPr marL="0" indent="0" algn="ctr">
              <a:buNone/>
            </a:pPr>
            <a:r>
              <a:rPr lang="en-US" sz="1200">
                <a:solidFill>
                  <a:srgbClr val="00D4AA"/>
                </a:solidFill>
                <a:latin typeface="DM Sans"/>
                <a:ea typeface="Calibri"/>
                <a:cs typeface="Calibri"/>
              </a:rPr>
              <a:t>✅</a:t>
            </a:r>
            <a:endParaRPr lang="en-US" sz="1200">
              <a:latin typeface="Calibri"/>
              <a:ea typeface="Calibri"/>
              <a:cs typeface="Calibri"/>
            </a:endParaRPr>
          </a:p>
        </p:txBody>
      </p:sp>
      <p:sp>
        <p:nvSpPr>
          <p:cNvPr id="39" name="Text 37"/>
          <p:cNvSpPr/>
          <p:nvPr/>
        </p:nvSpPr>
        <p:spPr>
          <a:xfrm>
            <a:off x="4297680" y="3136900"/>
            <a:ext cx="118872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40" name="Text 38"/>
          <p:cNvSpPr/>
          <p:nvPr/>
        </p:nvSpPr>
        <p:spPr>
          <a:xfrm>
            <a:off x="5577840" y="3136900"/>
            <a:ext cx="137160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41" name="Text 39"/>
          <p:cNvSpPr/>
          <p:nvPr/>
        </p:nvSpPr>
        <p:spPr>
          <a:xfrm>
            <a:off x="7040880" y="3136900"/>
            <a:ext cx="118872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42" name="Shape 40"/>
          <p:cNvSpPr/>
          <p:nvPr/>
        </p:nvSpPr>
        <p:spPr>
          <a:xfrm>
            <a:off x="457200" y="3568700"/>
            <a:ext cx="7772400" cy="393192"/>
          </a:xfrm>
          <a:prstGeom prst="rect">
            <a:avLst/>
          </a:prstGeom>
          <a:solidFill>
            <a:srgbClr val="0B1120"/>
          </a:solidFill>
          <a:ln/>
        </p:spPr>
        <p:txBody>
          <a:bodyPr/>
          <a:lstStyle/>
          <a:p>
            <a:endParaRPr/>
          </a:p>
        </p:txBody>
      </p:sp>
      <p:sp>
        <p:nvSpPr>
          <p:cNvPr id="43" name="Text 41"/>
          <p:cNvSpPr/>
          <p:nvPr/>
        </p:nvSpPr>
        <p:spPr>
          <a:xfrm>
            <a:off x="548640" y="3568700"/>
            <a:ext cx="2377440" cy="393192"/>
          </a:xfrm>
          <a:prstGeom prst="rect">
            <a:avLst/>
          </a:prstGeom>
          <a:noFill/>
          <a:ln/>
        </p:spPr>
        <p:txBody>
          <a:bodyPr wrap="square" lIns="0" tIns="0" rIns="0" bIns="0" rtlCol="0" anchor="ctr"/>
          <a:lstStyle/>
          <a:p>
            <a:pPr marL="0" indent="0" algn="l">
              <a:buNone/>
            </a:pPr>
            <a:r>
              <a:rPr lang="en-US" sz="1050">
                <a:solidFill>
                  <a:srgbClr val="FFFFFF"/>
                </a:solidFill>
                <a:latin typeface="DM Sans"/>
                <a:ea typeface="Calibri"/>
                <a:cs typeface="Calibri"/>
              </a:rPr>
              <a:t>Execution Management</a:t>
            </a:r>
            <a:endParaRPr lang="en-US" sz="1050">
              <a:latin typeface="Calibri"/>
              <a:ea typeface="Calibri"/>
              <a:cs typeface="Calibri"/>
            </a:endParaRPr>
          </a:p>
        </p:txBody>
      </p:sp>
      <p:sp>
        <p:nvSpPr>
          <p:cNvPr id="44" name="Text 42"/>
          <p:cNvSpPr/>
          <p:nvPr/>
        </p:nvSpPr>
        <p:spPr>
          <a:xfrm>
            <a:off x="3108960" y="3568700"/>
            <a:ext cx="109728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Via Partners</a:t>
            </a:r>
            <a:endParaRPr lang="en-US" sz="1200">
              <a:latin typeface="Calibri"/>
              <a:ea typeface="Calibri"/>
              <a:cs typeface="Calibri"/>
            </a:endParaRPr>
          </a:p>
        </p:txBody>
      </p:sp>
      <p:sp>
        <p:nvSpPr>
          <p:cNvPr id="45" name="Text 43"/>
          <p:cNvSpPr/>
          <p:nvPr/>
        </p:nvSpPr>
        <p:spPr>
          <a:xfrm>
            <a:off x="4297680" y="3568700"/>
            <a:ext cx="118872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46" name="Text 44"/>
          <p:cNvSpPr/>
          <p:nvPr/>
        </p:nvSpPr>
        <p:spPr>
          <a:xfrm>
            <a:off x="5577840" y="3568700"/>
            <a:ext cx="137160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47" name="Text 45"/>
          <p:cNvSpPr/>
          <p:nvPr/>
        </p:nvSpPr>
        <p:spPr>
          <a:xfrm>
            <a:off x="7040880" y="3568700"/>
            <a:ext cx="1188720" cy="393192"/>
          </a:xfrm>
          <a:prstGeom prst="rect">
            <a:avLst/>
          </a:prstGeom>
          <a:noFill/>
          <a:ln/>
        </p:spPr>
        <p:txBody>
          <a:bodyPr wrap="square" lIns="0" tIns="0" rIns="0" bIns="0" rtlCol="0" anchor="ctr"/>
          <a:lstStyle/>
          <a:p>
            <a:pPr marL="0" indent="0" algn="ctr">
              <a:buNone/>
            </a:pPr>
            <a:r>
              <a:rPr lang="en-US" sz="1200">
                <a:solidFill>
                  <a:srgbClr val="FFFFFF"/>
                </a:solidFill>
                <a:latin typeface="DM Sans"/>
                <a:ea typeface="Calibri"/>
                <a:cs typeface="Calibri"/>
              </a:rPr>
              <a:t>✅</a:t>
            </a:r>
            <a:endParaRPr lang="en-US" sz="1200">
              <a:latin typeface="Calibri"/>
              <a:ea typeface="Calibri"/>
              <a:cs typeface="Calibri"/>
            </a:endParaRPr>
          </a:p>
        </p:txBody>
      </p:sp>
      <p:sp>
        <p:nvSpPr>
          <p:cNvPr id="48" name="Shape 46"/>
          <p:cNvSpPr/>
          <p:nvPr/>
        </p:nvSpPr>
        <p:spPr>
          <a:xfrm>
            <a:off x="457200" y="3975100"/>
            <a:ext cx="7772400" cy="787400"/>
          </a:xfrm>
          <a:prstGeom prst="rect">
            <a:avLst/>
          </a:prstGeom>
          <a:solidFill>
            <a:srgbClr val="131B2E"/>
          </a:solidFill>
          <a:ln/>
        </p:spPr>
        <p:txBody>
          <a:bodyPr/>
          <a:lstStyle/>
          <a:p>
            <a:endParaRPr/>
          </a:p>
        </p:txBody>
      </p:sp>
      <p:sp>
        <p:nvSpPr>
          <p:cNvPr id="49" name="Text 47"/>
          <p:cNvSpPr/>
          <p:nvPr/>
        </p:nvSpPr>
        <p:spPr>
          <a:xfrm>
            <a:off x="457200" y="4000500"/>
            <a:ext cx="7772400" cy="762000"/>
          </a:xfrm>
          <a:prstGeom prst="rect">
            <a:avLst/>
          </a:prstGeom>
          <a:noFill/>
          <a:ln/>
        </p:spPr>
        <p:txBody>
          <a:bodyPr wrap="square" lIns="76200" tIns="45720" rIns="76200" bIns="45720" rtlCol="0" anchor="ctr"/>
          <a:lstStyle/>
          <a:p>
            <a:pPr marL="0" indent="0" algn="ctr">
              <a:buNone/>
            </a:pPr>
            <a:r>
              <a:rPr lang="en-US" sz="950" i="1" dirty="0">
                <a:solidFill>
                  <a:srgbClr val="00D4AA"/>
                </a:solidFill>
                <a:latin typeface="DM Sans"/>
                <a:ea typeface="Calibri"/>
                <a:cs typeface="Calibri"/>
              </a:rPr>
              <a:t>The three highlighted rows are our whitespace — based on Deadpoint’s review of public product documentation (March 2026), we have not identified a platform that integrates strategy labeling, regime-aware selection, and eligibility governance. Bloomberg </a:t>
            </a:r>
            <a:r>
              <a:rPr lang="en-US" sz="950" i="1" dirty="0" err="1">
                <a:solidFill>
                  <a:srgbClr val="00D4AA"/>
                </a:solidFill>
                <a:latin typeface="DM Sans"/>
                <a:ea typeface="Calibri"/>
                <a:cs typeface="Calibri"/>
              </a:rPr>
              <a:t>BQuant</a:t>
            </a:r>
            <a:r>
              <a:rPr lang="en-US" sz="950" i="1" dirty="0">
                <a:solidFill>
                  <a:srgbClr val="00D4AA"/>
                </a:solidFill>
                <a:latin typeface="DM Sans"/>
                <a:ea typeface="Calibri"/>
                <a:cs typeface="Calibri"/>
              </a:rPr>
              <a:t> is architected as a data-access and research environment — not a cross-tool governance layer. Bloomberg’s primary customer base is large institutions; the $100M–$1B segment we target is not their focus.</a:t>
            </a:r>
            <a:endParaRPr lang="en-US" sz="950" dirty="0">
              <a:latin typeface="Calibri"/>
              <a:ea typeface="Calibri"/>
              <a:cs typeface="Calibri"/>
            </a:endParaRPr>
          </a:p>
        </p:txBody>
      </p:sp>
      <p:sp>
        <p:nvSpPr>
          <p:cNvPr id="208" name="FootnoteBar8"/>
          <p:cNvSpPr>
            <a:spLocks noGrp="1"/>
          </p:cNvSpPr>
          <p:nvPr/>
        </p:nvSpPr>
        <p:spPr>
          <a:xfrm>
            <a:off x="342900" y="4775200"/>
            <a:ext cx="8534400" cy="342900"/>
          </a:xfrm>
          <a:prstGeom prst="rect">
            <a:avLst/>
          </a:prstGeom>
          <a:noFill/>
          <a:ln>
            <a:noFill/>
          </a:ln>
        </p:spPr>
        <p:txBody>
          <a:bodyPr wrap="square" lIns="0" tIns="0" rIns="0" bIns="0"/>
          <a:lstStyle/>
          <a:p>
            <a:r>
              <a:rPr lang="en-US" sz="700">
                <a:solidFill>
                  <a:srgbClr val="888888"/>
                </a:solidFill>
                <a:latin typeface="DM Sans"/>
                <a:hlinkClick r:id="rId3"/>
              </a:rPr>
              <a:t>⁸ Enfusion Inc. 10-K FY2024, SEC EDGAR. Acquired by Clearwater Analytics for ~$1.5B, 2025.</a:t>
            </a:r>
          </a:p>
        </p:txBody>
      </p:sp>
      <p:sp>
        <p:nvSpPr>
          <p:cNvPr id="209" name="TextBox 208"/>
          <p:cNvSpPr txBox="1"/>
          <p:nvPr/>
        </p:nvSpPr>
        <p:spPr>
          <a:xfrm>
            <a:off x="8595360" y="4686300"/>
            <a:ext cx="457200" cy="228600"/>
          </a:xfrm>
          <a:prstGeom prst="rect">
            <a:avLst/>
          </a:prstGeom>
          <a:noFill/>
        </p:spPr>
        <p:txBody>
          <a:bodyPr wrap="none">
            <a:spAutoFit/>
          </a:bodyPr>
          <a:lstStyle/>
          <a:p>
            <a:pPr algn="r">
              <a:defRPr sz="800">
                <a:solidFill>
                  <a:srgbClr val="666E82"/>
                </a:solidFill>
              </a:defRPr>
            </a:pPr>
            <a:r>
              <a:rPr lang="en-US"/>
              <a:t>9</a:t>
            </a:r>
            <a:endParaRPr/>
          </a:p>
        </p:txBody>
      </p:sp>
    </p:spTree>
    <p:extLst>
      <p:ext uri="{BB962C8B-B14F-4D97-AF65-F5344CB8AC3E}">
        <p14:creationId xmlns:p14="http://schemas.microsoft.com/office/powerpoint/2010/main" val="3890083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EAFBF5F-2849-454C-A287-D3345A103FDB}">
  <we:reference id="WA200010001" version="1.0.0.0" store="Omex" storeType="OMEX"/>
  <we:alternateReferences>
    <we:reference id="WA200010001" version="1.0.0.0" store="WA200010001" storeType="OMEX"/>
  </we:alternateReferences>
  <we:properties>
    <we:property name="Office.AutoShowTaskpaneWithDocument" value="true"/>
    <we:property name="claude.fileId" value="&quot;0871b016-afbf-432f-932c-ed8d7a7e71d9&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49</TotalTime>
  <Words>6333</Words>
  <Application>Microsoft Office PowerPoint</Application>
  <PresentationFormat>On-screen Show (16:9)</PresentationFormat>
  <Paragraphs>534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DM Sans</vt:lpstr>
      <vt:lpstr>JetBrains Mono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 Investor Pitch Deck</dc:title>
  <dc:subject>Seed Fundraise — $4.3M</dc:subject>
  <dc:creator>[COMPANY]</dc:creator>
  <cp:lastModifiedBy>Munjal Subodh</cp:lastModifiedBy>
  <cp:revision>7</cp:revision>
  <dcterms:created xsi:type="dcterms:W3CDTF">2026-03-10T13:29:57Z</dcterms:created>
  <dcterms:modified xsi:type="dcterms:W3CDTF">2026-04-13T01:53:19Z</dcterms:modified>
</cp:coreProperties>
</file>