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59" r:id="rId6"/>
    <p:sldId id="261" r:id="rId7"/>
    <p:sldId id="260"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5AB"/>
    <a:srgbClr val="014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31" d="100"/>
          <a:sy n="131" d="100"/>
        </p:scale>
        <p:origin x="13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200" dirty="0">
                <a:solidFill>
                  <a:srgbClr val="1935AB"/>
                </a:solidFill>
              </a:rPr>
              <a:t>Headcount PGS Group Asia region </a:t>
            </a:r>
          </a:p>
        </c:rich>
      </c:tx>
      <c:layout>
        <c:manualLayout>
          <c:xMode val="edge"/>
          <c:yMode val="edge"/>
          <c:x val="0.30354660162747538"/>
          <c:y val="7.623516435753692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工作表1!$B$1</c:f>
              <c:strCache>
                <c:ptCount val="1"/>
                <c:pt idx="0">
                  <c:v>staff count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2.8125000000000001E-2"/>
                  <c:y val="-6.5624995963029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72-47B1-9E38-546D0BDE8B6F}"/>
                </c:ext>
              </c:extLst>
            </c:dLbl>
            <c:dLbl>
              <c:idx val="1"/>
              <c:layout>
                <c:manualLayout>
                  <c:x val="-2.8125000000000001E-2"/>
                  <c:y val="-5.8593746395561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72-47B1-9E38-546D0BDE8B6F}"/>
                </c:ext>
              </c:extLst>
            </c:dLbl>
            <c:dLbl>
              <c:idx val="2"/>
              <c:layout>
                <c:manualLayout>
                  <c:x val="-2.9687499999999999E-2"/>
                  <c:y val="-6.796874581885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72-47B1-9E38-546D0BDE8B6F}"/>
                </c:ext>
              </c:extLst>
            </c:dLbl>
            <c:dLbl>
              <c:idx val="3"/>
              <c:layout>
                <c:manualLayout>
                  <c:x val="-2.34375E-2"/>
                  <c:y val="-5.6249996539739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72-47B1-9E38-546D0BDE8B6F}"/>
                </c:ext>
              </c:extLst>
            </c:dLbl>
            <c:dLbl>
              <c:idx val="4"/>
              <c:layout>
                <c:manualLayout>
                  <c:x val="-2.8125000000000056E-2"/>
                  <c:y val="-6.0937496251384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72-47B1-9E38-546D0BDE8B6F}"/>
                </c:ext>
              </c:extLst>
            </c:dLbl>
            <c:dLbl>
              <c:idx val="5"/>
              <c:layout>
                <c:manualLayout>
                  <c:x val="-2.6562499999999999E-2"/>
                  <c:y val="-6.5624995963029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72-47B1-9E38-546D0BDE8B6F}"/>
                </c:ext>
              </c:extLst>
            </c:dLbl>
            <c:dLbl>
              <c:idx val="6"/>
              <c:layout>
                <c:manualLayout>
                  <c:x val="-2.8125000000000001E-2"/>
                  <c:y val="-6.32812461072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72-47B1-9E38-546D0BDE8B6F}"/>
                </c:ext>
              </c:extLst>
            </c:dLbl>
            <c:dLbl>
              <c:idx val="7"/>
              <c:layout>
                <c:manualLayout>
                  <c:x val="-2.9687499999999999E-2"/>
                  <c:y val="-5.8593746395561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72-47B1-9E38-546D0BDE8B6F}"/>
                </c:ext>
              </c:extLst>
            </c:dLbl>
            <c:dLbl>
              <c:idx val="8"/>
              <c:layout>
                <c:manualLayout>
                  <c:x val="-2.8125000000000001E-2"/>
                  <c:y val="-7.265624553049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572-47B1-9E38-546D0BDE8B6F}"/>
                </c:ext>
              </c:extLst>
            </c:dLbl>
            <c:dLbl>
              <c:idx val="9"/>
              <c:layout>
                <c:manualLayout>
                  <c:x val="7.3643608129057552E-3"/>
                  <c:y val="5.0121808760246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572-47B1-9E38-546D0BDE8B6F}"/>
                </c:ext>
              </c:extLst>
            </c:dLbl>
            <c:dLbl>
              <c:idx val="10"/>
              <c:layout>
                <c:manualLayout>
                  <c:x val="-1.2500629186197347E-2"/>
                  <c:y val="8.1716455165390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572-47B1-9E38-546D0BDE8B6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工作表1!$A$2:$A$12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工作表1!$B$2:$B$12</c:f>
              <c:numCache>
                <c:formatCode>General</c:formatCode>
                <c:ptCount val="11"/>
                <c:pt idx="0">
                  <c:v>257</c:v>
                </c:pt>
                <c:pt idx="1">
                  <c:v>318</c:v>
                </c:pt>
                <c:pt idx="2">
                  <c:v>371</c:v>
                </c:pt>
                <c:pt idx="3">
                  <c:v>426</c:v>
                </c:pt>
                <c:pt idx="4">
                  <c:v>444</c:v>
                </c:pt>
                <c:pt idx="5">
                  <c:v>505</c:v>
                </c:pt>
                <c:pt idx="6">
                  <c:v>562</c:v>
                </c:pt>
                <c:pt idx="7">
                  <c:v>625</c:v>
                </c:pt>
                <c:pt idx="8">
                  <c:v>662</c:v>
                </c:pt>
                <c:pt idx="9">
                  <c:v>778</c:v>
                </c:pt>
                <c:pt idx="10">
                  <c:v>825</c:v>
                </c:pt>
              </c:numCache>
            </c:numRef>
          </c:val>
          <c:smooth val="0"/>
          <c:extLst>
            <c:ext xmlns:c16="http://schemas.microsoft.com/office/drawing/2014/chart" uri="{C3380CC4-5D6E-409C-BE32-E72D297353CC}">
              <c16:uniqueId val="{0000000B-E572-47B1-9E38-546D0BDE8B6F}"/>
            </c:ext>
          </c:extLst>
        </c:ser>
        <c:dLbls>
          <c:showLegendKey val="0"/>
          <c:showVal val="0"/>
          <c:showCatName val="0"/>
          <c:showSerName val="0"/>
          <c:showPercent val="0"/>
          <c:showBubbleSize val="0"/>
        </c:dLbls>
        <c:smooth val="0"/>
        <c:axId val="736763808"/>
        <c:axId val="839265248"/>
      </c:lineChart>
      <c:catAx>
        <c:axId val="736763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39265248"/>
        <c:crosses val="autoZero"/>
        <c:auto val="1"/>
        <c:lblAlgn val="ctr"/>
        <c:lblOffset val="100"/>
        <c:noMultiLvlLbl val="0"/>
      </c:catAx>
      <c:valAx>
        <c:axId val="839265248"/>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36763808"/>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Total number of Shipments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98722933388902"/>
          <c:y val="0.14904798241464179"/>
          <c:w val="0.85803399268288183"/>
          <c:h val="0.75369202491596277"/>
        </c:manualLayout>
      </c:layout>
      <c:lineChart>
        <c:grouping val="stacked"/>
        <c:varyColors val="0"/>
        <c:ser>
          <c:idx val="0"/>
          <c:order val="0"/>
          <c:tx>
            <c:strRef>
              <c:f>工作表1!$B$1</c:f>
              <c:strCache>
                <c:ptCount val="1"/>
                <c:pt idx="0">
                  <c:v>total number of shipments </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7.5557784965703603E-2"/>
                  <c:y val="-0.14351799555510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A2-4945-BED4-ECD634F96EDC}"/>
                </c:ext>
              </c:extLst>
            </c:dLbl>
            <c:dLbl>
              <c:idx val="1"/>
              <c:layout>
                <c:manualLayout>
                  <c:x val="-4.1451012876124876E-2"/>
                  <c:y val="6.5189778021606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A2-4945-BED4-ECD634F96EDC}"/>
                </c:ext>
              </c:extLst>
            </c:dLbl>
            <c:dLbl>
              <c:idx val="2"/>
              <c:layout>
                <c:manualLayout>
                  <c:x val="-0.10810204804635128"/>
                  <c:y val="-9.1637277371664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A2-4945-BED4-ECD634F96EDC}"/>
                </c:ext>
              </c:extLst>
            </c:dLbl>
            <c:dLbl>
              <c:idx val="3"/>
              <c:layout>
                <c:manualLayout>
                  <c:x val="1.2465904866114638E-2"/>
                  <c:y val="5.9779157951598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A2-4945-BED4-ECD634F96EDC}"/>
                </c:ext>
              </c:extLst>
            </c:dLbl>
            <c:dLbl>
              <c:idx val="4"/>
              <c:layout>
                <c:manualLayout>
                  <c:x val="-0.113113095798651"/>
                  <c:y val="-7.2250964291458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A2-4945-BED4-ECD634F96EDC}"/>
                </c:ext>
              </c:extLst>
            </c:dLbl>
            <c:dLbl>
              <c:idx val="5"/>
              <c:layout>
                <c:manualLayout>
                  <c:x val="8.5148946593027793E-3"/>
                  <c:y val="6.325124787188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A2-4945-BED4-ECD634F96EDC}"/>
                </c:ext>
              </c:extLst>
            </c:dLbl>
            <c:dLbl>
              <c:idx val="6"/>
              <c:layout>
                <c:manualLayout>
                  <c:x val="-9.7577481078308465E-2"/>
                  <c:y val="-0.110792275147868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A2-4945-BED4-ECD634F96EDC}"/>
                </c:ext>
              </c:extLst>
            </c:dLbl>
            <c:dLbl>
              <c:idx val="7"/>
              <c:layout>
                <c:manualLayout>
                  <c:x val="3.4072604884244712E-2"/>
                  <c:y val="5.6538046140996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A2-4945-BED4-ECD634F96EDC}"/>
                </c:ext>
              </c:extLst>
            </c:dLbl>
            <c:dLbl>
              <c:idx val="8"/>
              <c:layout>
                <c:manualLayout>
                  <c:x val="-0.13990979430701753"/>
                  <c:y val="-7.8646191777921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A2-4945-BED4-ECD634F96EDC}"/>
                </c:ext>
              </c:extLst>
            </c:dLbl>
            <c:dLbl>
              <c:idx val="9"/>
              <c:layout>
                <c:manualLayout>
                  <c:x val="-4.3750038705037193E-2"/>
                  <c:y val="0.140343648220001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A2-4945-BED4-ECD634F96EDC}"/>
                </c:ext>
              </c:extLst>
            </c:dLbl>
            <c:dLbl>
              <c:idx val="10"/>
              <c:layout>
                <c:manualLayout>
                  <c:x val="-4.4218342963146612E-2"/>
                  <c:y val="-6.68548435772406E-2"/>
                </c:manualLayout>
              </c:layout>
              <c:showLegendKey val="0"/>
              <c:showVal val="1"/>
              <c:showCatName val="0"/>
              <c:showSerName val="0"/>
              <c:showPercent val="0"/>
              <c:showBubbleSize val="0"/>
              <c:extLst>
                <c:ext xmlns:c15="http://schemas.microsoft.com/office/drawing/2012/chart" uri="{CE6537A1-D6FC-4f65-9D91-7224C49458BB}">
                  <c15:layout>
                    <c:manualLayout>
                      <c:w val="0.12182402479855763"/>
                      <c:h val="6.2094334157548649E-2"/>
                    </c:manualLayout>
                  </c15:layout>
                </c:ext>
                <c:ext xmlns:c16="http://schemas.microsoft.com/office/drawing/2014/chart" uri="{C3380CC4-5D6E-409C-BE32-E72D297353CC}">
                  <c16:uniqueId val="{0000000A-52A2-4945-BED4-ECD634F96EDC}"/>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工作表1!$A$2:$A$12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工作表1!$B$2:$B$12</c:f>
              <c:numCache>
                <c:formatCode>_-* #,##0_-;\-* #,##0_-;_-* "-"??_-;_-@_-</c:formatCode>
                <c:ptCount val="11"/>
                <c:pt idx="0">
                  <c:v>33158</c:v>
                </c:pt>
                <c:pt idx="1">
                  <c:v>40283</c:v>
                </c:pt>
                <c:pt idx="2">
                  <c:v>48115</c:v>
                </c:pt>
                <c:pt idx="3">
                  <c:v>54100</c:v>
                </c:pt>
                <c:pt idx="4">
                  <c:v>64978</c:v>
                </c:pt>
                <c:pt idx="5">
                  <c:v>70656</c:v>
                </c:pt>
                <c:pt idx="6">
                  <c:v>74976</c:v>
                </c:pt>
                <c:pt idx="7">
                  <c:v>83597</c:v>
                </c:pt>
                <c:pt idx="8">
                  <c:v>99341</c:v>
                </c:pt>
                <c:pt idx="9">
                  <c:v>112513</c:v>
                </c:pt>
                <c:pt idx="10">
                  <c:v>111591</c:v>
                </c:pt>
              </c:numCache>
            </c:numRef>
          </c:val>
          <c:smooth val="0"/>
          <c:extLst>
            <c:ext xmlns:c16="http://schemas.microsoft.com/office/drawing/2014/chart" uri="{C3380CC4-5D6E-409C-BE32-E72D297353CC}">
              <c16:uniqueId val="{0000000B-52A2-4945-BED4-ECD634F96EDC}"/>
            </c:ext>
          </c:extLst>
        </c:ser>
        <c:dLbls>
          <c:showLegendKey val="0"/>
          <c:showVal val="0"/>
          <c:showCatName val="0"/>
          <c:showSerName val="0"/>
          <c:showPercent val="0"/>
          <c:showBubbleSize val="0"/>
        </c:dLbls>
        <c:smooth val="0"/>
        <c:axId val="736763808"/>
        <c:axId val="839265248"/>
      </c:lineChart>
      <c:catAx>
        <c:axId val="736763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crossAx val="839265248"/>
        <c:crosses val="autoZero"/>
        <c:auto val="1"/>
        <c:lblAlgn val="ctr"/>
        <c:lblOffset val="100"/>
        <c:noMultiLvlLbl val="0"/>
      </c:catAx>
      <c:valAx>
        <c:axId val="839265248"/>
        <c:scaling>
          <c:orientation val="minMax"/>
          <c:max val="120000"/>
          <c:min val="2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6763808"/>
        <c:crosses val="autoZero"/>
        <c:crossBetween val="between"/>
        <c:majorUnit val="3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9C3C8EE4-29AC-DCA9-28BD-16A2B4A4A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16"/>
            <a:ext cx="9144000" cy="6853968"/>
          </a:xfrm>
          <a:prstGeom prst="rect">
            <a:avLst/>
          </a:prstGeom>
        </p:spPr>
      </p:pic>
    </p:spTree>
    <p:extLst>
      <p:ext uri="{BB962C8B-B14F-4D97-AF65-F5344CB8AC3E}">
        <p14:creationId xmlns:p14="http://schemas.microsoft.com/office/powerpoint/2010/main" val="291194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350090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232668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9994A9B7-6EB7-8161-396F-DD5F983B7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83" y="0"/>
            <a:ext cx="6862034" cy="6858000"/>
          </a:xfrm>
          <a:prstGeom prst="rect">
            <a:avLst/>
          </a:prstGeom>
        </p:spPr>
      </p:pic>
    </p:spTree>
    <p:extLst>
      <p:ext uri="{BB962C8B-B14F-4D97-AF65-F5344CB8AC3E}">
        <p14:creationId xmlns:p14="http://schemas.microsoft.com/office/powerpoint/2010/main" val="83605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53210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159651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138823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81532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21669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91783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353497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C32FC7E-299A-4D1A-92F1-E7FC0B418EF8}" type="datetimeFigureOut">
              <a:rPr lang="zh-TW" altLang="en-US" smtClean="0"/>
              <a:t>2023/6/27</a:t>
            </a:fld>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0907B3A-2846-4644-A58C-24CACC5DAA97}" type="slidenum">
              <a:rPr lang="zh-TW" altLang="en-US" smtClean="0"/>
              <a:t>‹#›</a:t>
            </a:fld>
            <a:endParaRPr lang="zh-TW" altLang="en-US"/>
          </a:p>
        </p:txBody>
      </p:sp>
    </p:spTree>
    <p:extLst>
      <p:ext uri="{BB962C8B-B14F-4D97-AF65-F5344CB8AC3E}">
        <p14:creationId xmlns:p14="http://schemas.microsoft.com/office/powerpoint/2010/main" val="320026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29BF3012-DD21-BD7E-9ED9-DEAC3C14E374}"/>
              </a:ext>
            </a:extLst>
          </p:cNvPr>
          <p:cNvSpPr/>
          <p:nvPr userDrawn="1"/>
        </p:nvSpPr>
        <p:spPr>
          <a:xfrm>
            <a:off x="394636" y="505940"/>
            <a:ext cx="8354728" cy="783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Straight Connector 6">
            <a:extLst>
              <a:ext uri="{FF2B5EF4-FFF2-40B4-BE49-F238E27FC236}">
                <a16:creationId xmlns:a16="http://schemas.microsoft.com/office/drawing/2014/main" id="{231641ED-36A7-E15A-C49E-3D89183335AE}"/>
              </a:ext>
            </a:extLst>
          </p:cNvPr>
          <p:cNvCxnSpPr>
            <a:cxnSpLocks/>
          </p:cNvCxnSpPr>
          <p:nvPr userDrawn="1"/>
        </p:nvCxnSpPr>
        <p:spPr>
          <a:xfrm>
            <a:off x="394338" y="1142896"/>
            <a:ext cx="8355047"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7">
            <a:extLst>
              <a:ext uri="{FF2B5EF4-FFF2-40B4-BE49-F238E27FC236}">
                <a16:creationId xmlns:a16="http://schemas.microsoft.com/office/drawing/2014/main" id="{5D08004C-E675-4B73-7508-2AD8974B045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32320" y="620252"/>
            <a:ext cx="1505560" cy="316718"/>
          </a:xfrm>
          <a:prstGeom prst="rect">
            <a:avLst/>
          </a:prstGeom>
        </p:spPr>
      </p:pic>
    </p:spTree>
    <p:extLst>
      <p:ext uri="{BB962C8B-B14F-4D97-AF65-F5344CB8AC3E}">
        <p14:creationId xmlns:p14="http://schemas.microsoft.com/office/powerpoint/2010/main" val="167761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www.pgs-exp-.com/" TargetMode="Externa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4E79F4-3A0B-C75E-FF90-40328B34AD73}"/>
              </a:ext>
            </a:extLst>
          </p:cNvPr>
          <p:cNvSpPr txBox="1"/>
          <p:nvPr/>
        </p:nvSpPr>
        <p:spPr>
          <a:xfrm>
            <a:off x="0" y="4956641"/>
            <a:ext cx="9144000" cy="461665"/>
          </a:xfrm>
          <a:prstGeom prst="rect">
            <a:avLst/>
          </a:prstGeom>
          <a:solidFill>
            <a:schemeClr val="bg1"/>
          </a:solidFill>
        </p:spPr>
        <p:txBody>
          <a:bodyPr wrap="square" rtlCol="0">
            <a:spAutoFit/>
          </a:bodyPr>
          <a:lstStyle/>
          <a:p>
            <a:pPr algn="ctr"/>
            <a:r>
              <a:rPr lang="en-US" altLang="zh-TW" sz="2400" i="1" dirty="0">
                <a:solidFill>
                  <a:srgbClr val="01458E"/>
                </a:solidFill>
                <a:effectLst>
                  <a:outerShdw blurRad="38100" dist="38100" dir="2700000" algn="tl">
                    <a:srgbClr val="000000">
                      <a:alpha val="43137"/>
                    </a:srgbClr>
                  </a:outerShdw>
                </a:effectLst>
                <a:latin typeface="AvenirNext LT Pro Bold" panose="020B0804020202020204" pitchFamily="34" charset="0"/>
              </a:rPr>
              <a:t>~ Bridging Asia and the World ~</a:t>
            </a:r>
            <a:endParaRPr lang="zh-CN" altLang="en-US" sz="2400" i="1" dirty="0">
              <a:solidFill>
                <a:srgbClr val="01458E"/>
              </a:solidFill>
              <a:effectLst>
                <a:outerShdw blurRad="38100" dist="38100" dir="2700000" algn="tl">
                  <a:srgbClr val="000000">
                    <a:alpha val="43137"/>
                  </a:srgbClr>
                </a:outerShdw>
              </a:effectLst>
              <a:latin typeface="AvenirNext LT Pro Bold" panose="020B0804020202020204" pitchFamily="34" charset="0"/>
            </a:endParaRPr>
          </a:p>
        </p:txBody>
      </p:sp>
    </p:spTree>
    <p:extLst>
      <p:ext uri="{BB962C8B-B14F-4D97-AF65-F5344CB8AC3E}">
        <p14:creationId xmlns:p14="http://schemas.microsoft.com/office/powerpoint/2010/main" val="54671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B65CE1F-46D7-9CF9-15C8-E049CA56337D}"/>
              </a:ext>
            </a:extLst>
          </p:cNvPr>
          <p:cNvSpPr/>
          <p:nvPr/>
        </p:nvSpPr>
        <p:spPr>
          <a:xfrm>
            <a:off x="396816" y="1217832"/>
            <a:ext cx="8350369" cy="530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3">
            <a:extLst>
              <a:ext uri="{FF2B5EF4-FFF2-40B4-BE49-F238E27FC236}">
                <a16:creationId xmlns:a16="http://schemas.microsoft.com/office/drawing/2014/main" id="{F2689F0C-6908-71CC-E6E2-CAD9EB1DBC4B}"/>
              </a:ext>
            </a:extLst>
          </p:cNvPr>
          <p:cNvPicPr>
            <a:picLocks noChangeAspect="1"/>
          </p:cNvPicPr>
          <p:nvPr/>
        </p:nvPicPr>
        <p:blipFill>
          <a:blip r:embed="rId2"/>
          <a:stretch>
            <a:fillRect/>
          </a:stretch>
        </p:blipFill>
        <p:spPr>
          <a:xfrm>
            <a:off x="691922" y="1362702"/>
            <a:ext cx="896235" cy="900000"/>
          </a:xfrm>
          <a:prstGeom prst="rect">
            <a:avLst/>
          </a:prstGeom>
        </p:spPr>
      </p:pic>
      <p:sp>
        <p:nvSpPr>
          <p:cNvPr id="6" name="TextBox 4">
            <a:extLst>
              <a:ext uri="{FF2B5EF4-FFF2-40B4-BE49-F238E27FC236}">
                <a16:creationId xmlns:a16="http://schemas.microsoft.com/office/drawing/2014/main" id="{B7984246-95E1-576F-DAC3-EE3F7F040D76}"/>
              </a:ext>
            </a:extLst>
          </p:cNvPr>
          <p:cNvSpPr txBox="1"/>
          <p:nvPr/>
        </p:nvSpPr>
        <p:spPr>
          <a:xfrm>
            <a:off x="1672312" y="1125188"/>
            <a:ext cx="6686683" cy="5878532"/>
          </a:xfrm>
          <a:prstGeom prst="rect">
            <a:avLst/>
          </a:prstGeom>
          <a:noFill/>
        </p:spPr>
        <p:txBody>
          <a:bodyPr wrap="square" rtlCol="0">
            <a:spAutoFit/>
          </a:bodyPr>
          <a:lstStyle/>
          <a:p>
            <a:endParaRPr lang="en-US" altLang="zh-CN" sz="1100" b="0" dirty="0">
              <a:solidFill>
                <a:srgbClr val="01458E"/>
              </a:solidFill>
              <a:latin typeface="AvenirNext LT Pro MediumCn" panose="020B0606020202020204" pitchFamily="34" charset="0"/>
            </a:endParaRPr>
          </a:p>
          <a:p>
            <a:r>
              <a:rPr lang="en-US" altLang="zh-CN" sz="2400" b="1" dirty="0">
                <a:solidFill>
                  <a:srgbClr val="01458E"/>
                </a:solidFill>
                <a:latin typeface="AvenirNext LT Pro MediumCn" panose="020B0606020202020204" pitchFamily="34" charset="0"/>
              </a:rPr>
              <a:t>Cross Border eCommerce – Global eCommerce Trade</a:t>
            </a:r>
          </a:p>
          <a:p>
            <a:r>
              <a:rPr lang="en-US" altLang="zh-CN" sz="1400" dirty="0">
                <a:solidFill>
                  <a:srgbClr val="01458E"/>
                </a:solidFill>
                <a:latin typeface="AvenirNext LT Pro MediumCn" panose="020B0606020202020204" pitchFamily="34" charset="0"/>
              </a:rPr>
              <a:t>eCommerce sites are no longer merely online galleries. They have become a place people go to learn. To be inspired and be immersed in a brand’s universe. The Supply China and understanding social media are equally important as the brand itself – finding the right partner and solutions for your</a:t>
            </a:r>
          </a:p>
          <a:p>
            <a:r>
              <a:rPr lang="en-US" altLang="zh-CN" sz="1400" dirty="0">
                <a:solidFill>
                  <a:srgbClr val="01458E"/>
                </a:solidFill>
                <a:latin typeface="AvenirNext LT Pro MediumCn" panose="020B0606020202020204" pitchFamily="34" charset="0"/>
              </a:rPr>
              <a:t>success in Asia is our mission. </a:t>
            </a:r>
          </a:p>
          <a:p>
            <a:r>
              <a:rPr lang="en-US" altLang="zh-CN" sz="1400" dirty="0">
                <a:solidFill>
                  <a:srgbClr val="01458E"/>
                </a:solidFill>
                <a:latin typeface="AvenirNext LT Pro MediumCn" panose="020B0606020202020204" pitchFamily="34" charset="0"/>
              </a:rPr>
              <a:t>PGS Cross Border eCommerce Logistics (CBEL) is a professional team dedicated to the Global eCommerce trade. </a:t>
            </a:r>
          </a:p>
          <a:p>
            <a:r>
              <a:rPr lang="en-US" altLang="zh-CN" sz="1400" dirty="0">
                <a:solidFill>
                  <a:srgbClr val="01458E"/>
                </a:solidFill>
                <a:latin typeface="AvenirNext LT Pro MediumCn" panose="020B0606020202020204" pitchFamily="34" charset="0"/>
              </a:rPr>
              <a:t>based on the group’s extensive overseas network and global warehouse facilities, CBEL takes up all the logistic challenges and overcome</a:t>
            </a:r>
          </a:p>
          <a:p>
            <a:r>
              <a:rPr lang="en-US" altLang="zh-CN" sz="1400" dirty="0">
                <a:solidFill>
                  <a:srgbClr val="01458E"/>
                </a:solidFill>
                <a:latin typeface="AvenirNext LT Pro MediumCn" panose="020B0606020202020204" pitchFamily="34" charset="0"/>
              </a:rPr>
              <a:t>All the difficulties for eCommerce customers. </a:t>
            </a:r>
          </a:p>
          <a:p>
            <a:r>
              <a:rPr lang="en-US" altLang="zh-CN" sz="1400" dirty="0">
                <a:solidFill>
                  <a:srgbClr val="01458E"/>
                </a:solidFill>
                <a:latin typeface="AvenirNext LT Pro MediumCn" panose="020B0606020202020204" pitchFamily="34" charset="0"/>
              </a:rPr>
              <a:t>“One Top Shop Fulfilment”  powered by PGS CBEL Department </a:t>
            </a:r>
          </a:p>
          <a:p>
            <a:endParaRPr lang="en-US" altLang="zh-CN" sz="1400" i="1" u="sng" dirty="0">
              <a:solidFill>
                <a:srgbClr val="01458E"/>
              </a:solidFill>
              <a:latin typeface="AvenirNext LT Pro MediumCn" panose="020B0606020202020204" pitchFamily="34" charset="0"/>
            </a:endParaRPr>
          </a:p>
          <a:p>
            <a:r>
              <a:rPr lang="en-US" altLang="zh-CN" sz="1400" i="1" u="sng" dirty="0">
                <a:solidFill>
                  <a:srgbClr val="01458E"/>
                </a:solidFill>
                <a:latin typeface="AvenirNext LT Pro MediumCn" panose="020B0606020202020204" pitchFamily="34" charset="0"/>
              </a:rPr>
              <a:t>eCommerce Fulfilment Solutions: </a:t>
            </a:r>
          </a:p>
          <a:p>
            <a:r>
              <a:rPr lang="en-US" altLang="zh-CN" sz="1400" dirty="0">
                <a:solidFill>
                  <a:srgbClr val="01458E"/>
                </a:solidFill>
                <a:latin typeface="AvenirNext LT Pro MediumCn" panose="020B0606020202020204" pitchFamily="34" charset="0"/>
              </a:rPr>
              <a:t>PGS CBEL focus on Global eCommerce Supply Chain Fulfilment Solutions, aims to integrate of all cargo </a:t>
            </a:r>
          </a:p>
          <a:p>
            <a:r>
              <a:rPr lang="en-US" altLang="zh-CN" sz="1400" dirty="0">
                <a:solidFill>
                  <a:srgbClr val="01458E"/>
                </a:solidFill>
                <a:latin typeface="AvenirNext LT Pro MediumCn" panose="020B0606020202020204" pitchFamily="34" charset="0"/>
              </a:rPr>
              <a:t>Movements, information, and visibility. </a:t>
            </a:r>
          </a:p>
          <a:p>
            <a:r>
              <a:rPr lang="en-US" altLang="zh-CN" sz="1400" dirty="0">
                <a:solidFill>
                  <a:srgbClr val="01458E"/>
                </a:solidFill>
                <a:latin typeface="AvenirNext LT Pro MediumCn" panose="020B0606020202020204" pitchFamily="34" charset="0"/>
              </a:rPr>
              <a:t>PGS CBEL is optimizing all aspects of your supply chain fulfilment to enhance operational process and last-mile delivery. </a:t>
            </a:r>
          </a:p>
          <a:p>
            <a:endParaRPr lang="en-US" altLang="zh-CN" sz="1400" i="1" u="sng" dirty="0">
              <a:solidFill>
                <a:srgbClr val="01458E"/>
              </a:solidFill>
              <a:latin typeface="AvenirNext LT Pro MediumCn" panose="020B0606020202020204" pitchFamily="34" charset="0"/>
            </a:endParaRPr>
          </a:p>
          <a:p>
            <a:r>
              <a:rPr lang="en-US" altLang="zh-CN" sz="1400" i="1" u="sng" dirty="0">
                <a:solidFill>
                  <a:srgbClr val="01458E"/>
                </a:solidFill>
                <a:latin typeface="AvenirNext LT Pro MediumCn" panose="020B0606020202020204" pitchFamily="34" charset="0"/>
              </a:rPr>
              <a:t>Multi-Country Delivery: </a:t>
            </a:r>
          </a:p>
          <a:p>
            <a:r>
              <a:rPr lang="en-US" altLang="zh-CN" sz="1400" dirty="0">
                <a:solidFill>
                  <a:srgbClr val="01458E"/>
                </a:solidFill>
                <a:latin typeface="AvenirNext LT Pro MediumCn" panose="020B0606020202020204" pitchFamily="34" charset="0"/>
              </a:rPr>
              <a:t>PGS CBEL Global eCommerce Supply Chain Fulfilment solutions is capable of taking up all challenges to minimize your operation costs in consolidation your B2B2C or B2C order to the delegated overseas fulfilment center for Multi-Country Delivery </a:t>
            </a:r>
          </a:p>
          <a:p>
            <a:endParaRPr lang="en-US" altLang="zh-CN" sz="1400" dirty="0">
              <a:solidFill>
                <a:srgbClr val="01458E"/>
              </a:solidFill>
              <a:latin typeface="AvenirNext LT Pro MediumCn" panose="020B0606020202020204" pitchFamily="34" charset="0"/>
            </a:endParaRPr>
          </a:p>
          <a:p>
            <a:endParaRPr lang="en-US" altLang="zh-CN" sz="1100" dirty="0">
              <a:solidFill>
                <a:srgbClr val="01458E"/>
              </a:solidFill>
              <a:latin typeface="AvenirNext LT Pro MediumCn" panose="020B0606020202020204" pitchFamily="34" charset="0"/>
            </a:endParaRPr>
          </a:p>
          <a:p>
            <a:endParaRPr lang="en-US" sz="1100" b="0" dirty="0">
              <a:solidFill>
                <a:srgbClr val="01458E"/>
              </a:solidFill>
              <a:latin typeface="AvenirNext LT Pro MediumCn" panose="020B0606020202020204" pitchFamily="34" charset="0"/>
            </a:endParaRPr>
          </a:p>
        </p:txBody>
      </p:sp>
      <p:sp>
        <p:nvSpPr>
          <p:cNvPr id="8" name="Rectangle 29">
            <a:extLst>
              <a:ext uri="{FF2B5EF4-FFF2-40B4-BE49-F238E27FC236}">
                <a16:creationId xmlns:a16="http://schemas.microsoft.com/office/drawing/2014/main" id="{BA586674-49CF-1F16-E7FD-15893BEF46AC}"/>
              </a:ext>
            </a:extLst>
          </p:cNvPr>
          <p:cNvSpPr>
            <a:spLocks noChangeArrowheads="1"/>
          </p:cNvSpPr>
          <p:nvPr/>
        </p:nvSpPr>
        <p:spPr bwMode="auto">
          <a:xfrm>
            <a:off x="691922" y="508692"/>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Service Portfolio</a:t>
            </a:r>
            <a:endParaRPr lang="zh-TW" altLang="en-US" sz="2000" b="1" dirty="0">
              <a:solidFill>
                <a:srgbClr val="01458E"/>
              </a:solidFill>
              <a:latin typeface="AvenirNext LT Pro MediumCn" panose="020B0606020202020204" pitchFamily="34" charset="0"/>
              <a:ea typeface="Adobe 黑体 Std R" pitchFamily="34" charset="-122"/>
            </a:endParaRPr>
          </a:p>
        </p:txBody>
      </p:sp>
    </p:spTree>
    <p:extLst>
      <p:ext uri="{BB962C8B-B14F-4D97-AF65-F5344CB8AC3E}">
        <p14:creationId xmlns:p14="http://schemas.microsoft.com/office/powerpoint/2010/main" val="51619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B65CE1F-46D7-9CF9-15C8-E049CA56337D}"/>
              </a:ext>
            </a:extLst>
          </p:cNvPr>
          <p:cNvSpPr/>
          <p:nvPr/>
        </p:nvSpPr>
        <p:spPr>
          <a:xfrm>
            <a:off x="396816" y="1217832"/>
            <a:ext cx="8350369" cy="520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4">
            <a:extLst>
              <a:ext uri="{FF2B5EF4-FFF2-40B4-BE49-F238E27FC236}">
                <a16:creationId xmlns:a16="http://schemas.microsoft.com/office/drawing/2014/main" id="{B7984246-95E1-576F-DAC3-EE3F7F040D76}"/>
              </a:ext>
            </a:extLst>
          </p:cNvPr>
          <p:cNvSpPr txBox="1"/>
          <p:nvPr/>
        </p:nvSpPr>
        <p:spPr>
          <a:xfrm>
            <a:off x="1524793" y="1125188"/>
            <a:ext cx="6980852" cy="3770263"/>
          </a:xfrm>
          <a:prstGeom prst="rect">
            <a:avLst/>
          </a:prstGeom>
          <a:noFill/>
        </p:spPr>
        <p:txBody>
          <a:bodyPr wrap="square" rtlCol="0">
            <a:spAutoFit/>
          </a:bodyPr>
          <a:lstStyle/>
          <a:p>
            <a:endParaRPr lang="en-US" altLang="zh-CN" sz="1100" dirty="0">
              <a:solidFill>
                <a:srgbClr val="01458E"/>
              </a:solidFill>
              <a:latin typeface="AvenirNext LT Pro MediumCn" panose="020B0606020202020204" pitchFamily="34" charset="0"/>
            </a:endParaRPr>
          </a:p>
          <a:p>
            <a:r>
              <a:rPr lang="en-US" altLang="zh-CN" sz="2400" b="1" dirty="0">
                <a:solidFill>
                  <a:srgbClr val="01458E"/>
                </a:solidFill>
                <a:latin typeface="AvenirNext LT Pro MediumCn" panose="020B0606020202020204" pitchFamily="34" charset="0"/>
              </a:rPr>
              <a:t>Fulfillment by Amazon FBA Deliveries  </a:t>
            </a:r>
          </a:p>
          <a:p>
            <a:r>
              <a:rPr lang="en-US" altLang="zh-CN" sz="1400" dirty="0">
                <a:solidFill>
                  <a:srgbClr val="01458E"/>
                </a:solidFill>
                <a:latin typeface="AvenirNext LT Pro MediumCn" panose="020B0606020202020204" pitchFamily="34" charset="0"/>
              </a:rPr>
              <a:t>Across the globe, Amazon has more than 180 operating fulfillment centers and more than 14 Million square meters of space where associates pick, pack, and ship millions of Amazon customer’s orders to the tune of millions of items every year. Thousand of sellers and suppliers delivering goods to their fulfillment centers and PGS established itself as a specialist on FBA deliveries from China and the rest of Asia to Amazon fulfillment centers.  </a:t>
            </a:r>
          </a:p>
          <a:p>
            <a:r>
              <a:rPr lang="en-US" altLang="zh-CN" sz="1400" dirty="0">
                <a:solidFill>
                  <a:srgbClr val="01458E"/>
                </a:solidFill>
                <a:latin typeface="AvenirNext LT Pro MediumCn" panose="020B0606020202020204" pitchFamily="34" charset="0"/>
              </a:rPr>
              <a:t>PGS CBEL team services:</a:t>
            </a:r>
          </a:p>
          <a:p>
            <a:pPr marL="171450" indent="-171450">
              <a:buFont typeface="AvenirNext LT Pro Regular" panose="020B0504020202020204" pitchFamily="34" charset="0"/>
              <a:buChar char="–"/>
            </a:pPr>
            <a:r>
              <a:rPr lang="en-US" altLang="zh-CN" sz="1400" i="1" dirty="0">
                <a:solidFill>
                  <a:srgbClr val="01458E"/>
                </a:solidFill>
                <a:latin typeface="AvenirNext LT Pro MediumCn" panose="020B0606020202020204" pitchFamily="34" charset="0"/>
              </a:rPr>
              <a:t>Freight collection via PGS global network</a:t>
            </a:r>
          </a:p>
          <a:p>
            <a:pPr marL="171450" indent="-171450">
              <a:buFont typeface="AvenirNext LT Pro Regular" panose="020B0504020202020204" pitchFamily="34" charset="0"/>
              <a:buChar char="–"/>
            </a:pPr>
            <a:r>
              <a:rPr lang="en-US" altLang="zh-CN" sz="1400" i="1" dirty="0">
                <a:solidFill>
                  <a:srgbClr val="01458E"/>
                </a:solidFill>
                <a:latin typeface="AvenirNext LT Pro MediumCn" panose="020B0606020202020204" pitchFamily="34" charset="0"/>
              </a:rPr>
              <a:t>Customs clearance from Country of Origin </a:t>
            </a:r>
          </a:p>
          <a:p>
            <a:pPr marL="171450" indent="-171450">
              <a:buFont typeface="AvenirNext LT Pro Regular" panose="020B0504020202020204" pitchFamily="34" charset="0"/>
              <a:buChar char="–"/>
            </a:pPr>
            <a:r>
              <a:rPr lang="en-US" altLang="zh-CN" sz="1400" i="1" dirty="0">
                <a:solidFill>
                  <a:srgbClr val="01458E"/>
                </a:solidFill>
                <a:latin typeface="AvenirNext LT Pro MediumCn" panose="020B0606020202020204" pitchFamily="34" charset="0"/>
              </a:rPr>
              <a:t>Shipping process by air or sea freight </a:t>
            </a:r>
          </a:p>
          <a:p>
            <a:pPr marL="171450" indent="-171450">
              <a:buFont typeface="AvenirNext LT Pro Regular" panose="020B0504020202020204" pitchFamily="34" charset="0"/>
              <a:buChar char="–"/>
            </a:pPr>
            <a:r>
              <a:rPr lang="en-US" altLang="zh-CN" sz="1400" i="1" dirty="0">
                <a:solidFill>
                  <a:srgbClr val="01458E"/>
                </a:solidFill>
                <a:latin typeface="AvenirNext LT Pro MediumCn" panose="020B0606020202020204" pitchFamily="34" charset="0"/>
              </a:rPr>
              <a:t>Import customs clearance and duty/taxes arrangements </a:t>
            </a:r>
          </a:p>
          <a:p>
            <a:pPr marL="171450" indent="-171450">
              <a:buFont typeface="AvenirNext LT Pro Regular" panose="020B0504020202020204" pitchFamily="34" charset="0"/>
              <a:buChar char="–"/>
            </a:pPr>
            <a:r>
              <a:rPr lang="en-US" altLang="zh-CN" sz="1400" i="1" dirty="0">
                <a:solidFill>
                  <a:srgbClr val="01458E"/>
                </a:solidFill>
                <a:latin typeface="AvenirNext LT Pro MediumCn" panose="020B0606020202020204" pitchFamily="34" charset="0"/>
              </a:rPr>
              <a:t>Order soring, Pick &amp; Pack </a:t>
            </a:r>
          </a:p>
          <a:p>
            <a:pPr marL="171450" indent="-171450">
              <a:buFont typeface="AvenirNext LT Pro Regular" panose="020B0504020202020204" pitchFamily="34" charset="0"/>
              <a:buChar char="–"/>
            </a:pPr>
            <a:r>
              <a:rPr lang="en-US" altLang="zh-CN" sz="1400" i="1" dirty="0">
                <a:solidFill>
                  <a:srgbClr val="01458E"/>
                </a:solidFill>
                <a:latin typeface="AvenirNext LT Pro MediumCn" panose="020B0606020202020204" pitchFamily="34" charset="0"/>
              </a:rPr>
              <a:t>Last Mile-delivery to Amazon warehouse </a:t>
            </a:r>
          </a:p>
          <a:p>
            <a:pPr marL="171450" indent="-171450">
              <a:buFont typeface="AvenirNext LT Pro Regular" panose="020B0504020202020204" pitchFamily="34" charset="0"/>
              <a:buChar char="–"/>
            </a:pPr>
            <a:r>
              <a:rPr lang="en-US" altLang="zh-CN" sz="1400" i="1" dirty="0">
                <a:solidFill>
                  <a:srgbClr val="01458E"/>
                </a:solidFill>
                <a:latin typeface="AvenirNext LT Pro MediumCn" panose="020B0606020202020204" pitchFamily="34" charset="0"/>
              </a:rPr>
              <a:t>End to End Track &amp; Trace </a:t>
            </a:r>
          </a:p>
          <a:p>
            <a:endParaRPr lang="en-US" altLang="zh-CN" sz="1100" dirty="0">
              <a:solidFill>
                <a:srgbClr val="01458E"/>
              </a:solidFill>
              <a:latin typeface="AvenirNext LT Pro MediumCn" panose="020B0606020202020204" pitchFamily="34" charset="0"/>
            </a:endParaRPr>
          </a:p>
          <a:p>
            <a:endParaRPr lang="en-US" sz="1100" b="0" dirty="0">
              <a:solidFill>
                <a:srgbClr val="01458E"/>
              </a:solidFill>
              <a:latin typeface="AvenirNext LT Pro MediumCn" panose="020B0606020202020204" pitchFamily="34" charset="0"/>
            </a:endParaRPr>
          </a:p>
        </p:txBody>
      </p:sp>
      <p:pic>
        <p:nvPicPr>
          <p:cNvPr id="7" name="Picture 6">
            <a:extLst>
              <a:ext uri="{FF2B5EF4-FFF2-40B4-BE49-F238E27FC236}">
                <a16:creationId xmlns:a16="http://schemas.microsoft.com/office/drawing/2014/main" id="{415A845D-EBAD-0EF6-2DD7-2F09D1A2E4C8}"/>
              </a:ext>
            </a:extLst>
          </p:cNvPr>
          <p:cNvPicPr>
            <a:picLocks noChangeAspect="1"/>
          </p:cNvPicPr>
          <p:nvPr/>
        </p:nvPicPr>
        <p:blipFill>
          <a:blip r:embed="rId2"/>
          <a:stretch>
            <a:fillRect/>
          </a:stretch>
        </p:blipFill>
        <p:spPr>
          <a:xfrm>
            <a:off x="544402" y="1381708"/>
            <a:ext cx="900000" cy="900000"/>
          </a:xfrm>
          <a:prstGeom prst="rect">
            <a:avLst/>
          </a:prstGeom>
        </p:spPr>
      </p:pic>
      <p:sp>
        <p:nvSpPr>
          <p:cNvPr id="8" name="Rectangle 29">
            <a:extLst>
              <a:ext uri="{FF2B5EF4-FFF2-40B4-BE49-F238E27FC236}">
                <a16:creationId xmlns:a16="http://schemas.microsoft.com/office/drawing/2014/main" id="{BA586674-49CF-1F16-E7FD-15893BEF46AC}"/>
              </a:ext>
            </a:extLst>
          </p:cNvPr>
          <p:cNvSpPr>
            <a:spLocks noChangeArrowheads="1"/>
          </p:cNvSpPr>
          <p:nvPr/>
        </p:nvSpPr>
        <p:spPr bwMode="auto">
          <a:xfrm>
            <a:off x="522837" y="438674"/>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Service Portfolio</a:t>
            </a:r>
            <a:endParaRPr lang="zh-TW" altLang="en-US" sz="2000" b="1" dirty="0">
              <a:solidFill>
                <a:srgbClr val="01458E"/>
              </a:solidFill>
              <a:latin typeface="AvenirNext LT Pro MediumCn" panose="020B0606020202020204" pitchFamily="34" charset="0"/>
              <a:ea typeface="Adobe 黑体 Std R" pitchFamily="34" charset="-122"/>
            </a:endParaRPr>
          </a:p>
        </p:txBody>
      </p:sp>
    </p:spTree>
    <p:extLst>
      <p:ext uri="{BB962C8B-B14F-4D97-AF65-F5344CB8AC3E}">
        <p14:creationId xmlns:p14="http://schemas.microsoft.com/office/powerpoint/2010/main" val="302512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B682D5-DDC4-67D0-456B-9974959E42DB}"/>
              </a:ext>
            </a:extLst>
          </p:cNvPr>
          <p:cNvSpPr/>
          <p:nvPr/>
        </p:nvSpPr>
        <p:spPr>
          <a:xfrm>
            <a:off x="405441" y="1235869"/>
            <a:ext cx="8343272" cy="517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extLst>
              <a:ext uri="{FF2B5EF4-FFF2-40B4-BE49-F238E27FC236}">
                <a16:creationId xmlns:a16="http://schemas.microsoft.com/office/drawing/2014/main" id="{BC3718C1-2B67-4328-8271-AE2BD25AE27C}"/>
              </a:ext>
            </a:extLst>
          </p:cNvPr>
          <p:cNvSpPr txBox="1"/>
          <p:nvPr/>
        </p:nvSpPr>
        <p:spPr>
          <a:xfrm>
            <a:off x="1662190" y="1093079"/>
            <a:ext cx="6821576" cy="5001369"/>
          </a:xfrm>
          <a:prstGeom prst="rect">
            <a:avLst/>
          </a:prstGeom>
          <a:noFill/>
        </p:spPr>
        <p:txBody>
          <a:bodyPr wrap="square" rtlCol="0">
            <a:spAutoFit/>
          </a:bodyPr>
          <a:lstStyle/>
          <a:p>
            <a:endParaRPr lang="en-US" altLang="zh-CN" sz="1100" b="0" dirty="0">
              <a:solidFill>
                <a:srgbClr val="01458E"/>
              </a:solidFill>
              <a:latin typeface="AvenirNext LT Pro MediumCn" panose="020B0606020202020204" pitchFamily="34" charset="0"/>
            </a:endParaRPr>
          </a:p>
          <a:p>
            <a:r>
              <a:rPr lang="en-US" altLang="zh-CN" sz="2400" b="1" dirty="0">
                <a:solidFill>
                  <a:srgbClr val="01458E"/>
                </a:solidFill>
                <a:latin typeface="AvenirNext LT Pro MediumCn" panose="020B0606020202020204" pitchFamily="34" charset="0"/>
              </a:rPr>
              <a:t>Warehouse Services </a:t>
            </a:r>
          </a:p>
          <a:p>
            <a:r>
              <a:rPr lang="en-US" altLang="zh-CN" sz="1300" dirty="0">
                <a:solidFill>
                  <a:srgbClr val="01458E"/>
                </a:solidFill>
                <a:latin typeface="AvenirNext LT Pro MediumCn" panose="020B0606020202020204" pitchFamily="34" charset="0"/>
              </a:rPr>
              <a:t>When it comes to the Supply Chain, knowledge and visibility are the true factors in controlling costs. </a:t>
            </a:r>
          </a:p>
          <a:p>
            <a:r>
              <a:rPr lang="en-US" altLang="zh-CN" sz="1300" dirty="0">
                <a:solidFill>
                  <a:srgbClr val="01458E"/>
                </a:solidFill>
                <a:latin typeface="AvenirNext LT Pro MediumCn" panose="020B0606020202020204" pitchFamily="34" charset="0"/>
              </a:rPr>
              <a:t>PGS Logistics has the capability of reducing your overall supply chain costs by managing your stock in Asia. Maintain an inventory system and directly send your products to the final customers or logistics hubs. Local deliveries are arranged by own or subcontracted lorries and worldwide distribution by own air and sea freight products or integrators. </a:t>
            </a:r>
          </a:p>
          <a:p>
            <a:endParaRPr lang="en-US" altLang="zh-CN" sz="1300" dirty="0">
              <a:solidFill>
                <a:srgbClr val="01458E"/>
              </a:solidFill>
              <a:latin typeface="AvenirNext LT Pro MediumCn" panose="020B0606020202020204" pitchFamily="34" charset="0"/>
            </a:endParaRPr>
          </a:p>
          <a:p>
            <a:r>
              <a:rPr lang="en-US" altLang="zh-CN" sz="1300" dirty="0">
                <a:solidFill>
                  <a:srgbClr val="01458E"/>
                </a:solidFill>
                <a:latin typeface="AvenirNext LT Pro MediumCn" panose="020B0606020202020204" pitchFamily="34" charset="0"/>
              </a:rPr>
              <a:t>“PGS team is helping you to reduce Supply Chain Costs”</a:t>
            </a:r>
          </a:p>
          <a:p>
            <a:endParaRPr lang="en-US" altLang="zh-CN" sz="1300" dirty="0">
              <a:solidFill>
                <a:srgbClr val="01458E"/>
              </a:solidFill>
              <a:latin typeface="AvenirNext LT Pro MediumCn" panose="020B0606020202020204" pitchFamily="34" charset="0"/>
            </a:endParaRPr>
          </a:p>
          <a:p>
            <a:r>
              <a:rPr lang="en-US" altLang="zh-CN" sz="1300" dirty="0">
                <a:solidFill>
                  <a:srgbClr val="01458E"/>
                </a:solidFill>
                <a:latin typeface="AvenirNext LT Pro MediumCn" panose="020B0606020202020204" pitchFamily="34" charset="0"/>
              </a:rPr>
              <a:t>Customized Reports; PGS Logistics can store your product, re-label, re-work, and deliver with full reporting on stock on hand by reference number, Lot number, or serial number. All of our stock on-hand reports can be customized to suit your specific requirements. Our Logistics hubs can take over all your invoicing and administrative duties, with a smooth and efficient electronic transfer back to your operating system. </a:t>
            </a:r>
          </a:p>
          <a:p>
            <a:endParaRPr lang="en-US" altLang="zh-CN" sz="1300" dirty="0">
              <a:solidFill>
                <a:srgbClr val="01458E"/>
              </a:solidFill>
              <a:latin typeface="AvenirNext LT Pro MediumCn" panose="020B0606020202020204" pitchFamily="34" charset="0"/>
            </a:endParaRPr>
          </a:p>
          <a:p>
            <a:r>
              <a:rPr lang="en-US" altLang="zh-CN" sz="1300" i="1" u="sng" dirty="0">
                <a:solidFill>
                  <a:srgbClr val="01458E"/>
                </a:solidFill>
                <a:latin typeface="AvenirNext LT Pro MediumCn" panose="020B0606020202020204" pitchFamily="34" charset="0"/>
              </a:rPr>
              <a:t>PGS Warehouse services: </a:t>
            </a:r>
          </a:p>
          <a:p>
            <a:pPr marL="171450" indent="-171450">
              <a:buFont typeface="Wingdings" pitchFamily="2" charset="2"/>
              <a:buChar char="ü"/>
            </a:pPr>
            <a:r>
              <a:rPr lang="en-US" altLang="zh-CN" sz="1300" dirty="0">
                <a:solidFill>
                  <a:srgbClr val="01458E"/>
                </a:solidFill>
                <a:latin typeface="AvenirNext LT Pro MediumCn" panose="020B0606020202020204" pitchFamily="34" charset="0"/>
              </a:rPr>
              <a:t>Storage and distribution</a:t>
            </a:r>
          </a:p>
          <a:p>
            <a:pPr marL="171450" indent="-171450">
              <a:buFont typeface="Wingdings" pitchFamily="2" charset="2"/>
              <a:buChar char="ü"/>
            </a:pPr>
            <a:r>
              <a:rPr lang="en-US" altLang="zh-CN" sz="1300" dirty="0">
                <a:solidFill>
                  <a:srgbClr val="01458E"/>
                </a:solidFill>
                <a:latin typeface="AvenirNext LT Pro MediumCn" panose="020B0606020202020204" pitchFamily="34" charset="0"/>
              </a:rPr>
              <a:t>Cross-docking </a:t>
            </a:r>
          </a:p>
          <a:p>
            <a:pPr marL="171450" indent="-171450">
              <a:buFont typeface="Wingdings" pitchFamily="2" charset="2"/>
              <a:buChar char="ü"/>
            </a:pPr>
            <a:r>
              <a:rPr lang="en-US" altLang="zh-CN" sz="1300" dirty="0" err="1">
                <a:solidFill>
                  <a:srgbClr val="01458E"/>
                </a:solidFill>
                <a:latin typeface="AvenirNext LT Pro MediumCn" panose="020B0606020202020204" pitchFamily="34" charset="0"/>
              </a:rPr>
              <a:t>Palletisation</a:t>
            </a:r>
            <a:r>
              <a:rPr lang="en-US" altLang="zh-CN" sz="1300" dirty="0">
                <a:solidFill>
                  <a:srgbClr val="01458E"/>
                </a:solidFill>
                <a:latin typeface="AvenirNext LT Pro MediumCn" panose="020B0606020202020204" pitchFamily="34" charset="0"/>
              </a:rPr>
              <a:t>, sealing, sorting</a:t>
            </a:r>
          </a:p>
          <a:p>
            <a:pPr marL="171450" indent="-171450">
              <a:buFont typeface="Wingdings" pitchFamily="2" charset="2"/>
              <a:buChar char="ü"/>
            </a:pPr>
            <a:r>
              <a:rPr lang="en-US" altLang="zh-CN" sz="1300" dirty="0">
                <a:solidFill>
                  <a:srgbClr val="01458E"/>
                </a:solidFill>
                <a:latin typeface="AvenirNext LT Pro MediumCn" panose="020B0606020202020204" pitchFamily="34" charset="0"/>
              </a:rPr>
              <a:t>Storage and transshipment </a:t>
            </a:r>
          </a:p>
          <a:p>
            <a:pPr marL="171450" indent="-171450">
              <a:buFont typeface="Wingdings" pitchFamily="2" charset="2"/>
              <a:buChar char="ü"/>
            </a:pPr>
            <a:r>
              <a:rPr lang="en-US" altLang="zh-CN" sz="1300" dirty="0">
                <a:solidFill>
                  <a:srgbClr val="01458E"/>
                </a:solidFill>
                <a:latin typeface="AvenirNext LT Pro MediumCn" panose="020B0606020202020204" pitchFamily="34" charset="0"/>
              </a:rPr>
              <a:t>Quality control </a:t>
            </a:r>
          </a:p>
          <a:p>
            <a:pPr marL="171450" indent="-171450">
              <a:buFont typeface="Wingdings" pitchFamily="2" charset="2"/>
              <a:buChar char="ü"/>
            </a:pPr>
            <a:r>
              <a:rPr lang="en-US" altLang="zh-CN" sz="1300" dirty="0">
                <a:solidFill>
                  <a:srgbClr val="01458E"/>
                </a:solidFill>
                <a:latin typeface="AvenirNext LT Pro MediumCn" panose="020B0606020202020204" pitchFamily="34" charset="0"/>
              </a:rPr>
              <a:t>Order and stock management </a:t>
            </a:r>
          </a:p>
          <a:p>
            <a:pPr marL="171450" indent="-171450">
              <a:buFont typeface="Wingdings" pitchFamily="2" charset="2"/>
              <a:buChar char="ü"/>
            </a:pPr>
            <a:r>
              <a:rPr lang="en-US" altLang="zh-CN" sz="1300" dirty="0">
                <a:solidFill>
                  <a:srgbClr val="01458E"/>
                </a:solidFill>
                <a:latin typeface="AvenirNext LT Pro MediumCn" panose="020B0606020202020204" pitchFamily="34" charset="0"/>
              </a:rPr>
              <a:t>Order picking </a:t>
            </a:r>
          </a:p>
          <a:p>
            <a:endParaRPr lang="en-US" sz="1100" b="0" dirty="0">
              <a:solidFill>
                <a:srgbClr val="01458E"/>
              </a:solidFill>
              <a:latin typeface="AvenirNext LT Pro MediumCn" panose="020B0606020202020204" pitchFamily="34" charset="0"/>
            </a:endParaRPr>
          </a:p>
        </p:txBody>
      </p:sp>
      <p:sp>
        <p:nvSpPr>
          <p:cNvPr id="6" name="Rectangle 29">
            <a:extLst>
              <a:ext uri="{FF2B5EF4-FFF2-40B4-BE49-F238E27FC236}">
                <a16:creationId xmlns:a16="http://schemas.microsoft.com/office/drawing/2014/main" id="{D326AB29-C370-31B8-C09F-B3E716800CB6}"/>
              </a:ext>
            </a:extLst>
          </p:cNvPr>
          <p:cNvSpPr>
            <a:spLocks noChangeArrowheads="1"/>
          </p:cNvSpPr>
          <p:nvPr/>
        </p:nvSpPr>
        <p:spPr bwMode="auto">
          <a:xfrm>
            <a:off x="660234" y="533565"/>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Service Portfolio</a:t>
            </a:r>
            <a:endParaRPr lang="zh-TW" altLang="en-US" sz="2000" b="1" dirty="0">
              <a:solidFill>
                <a:srgbClr val="01458E"/>
              </a:solidFill>
              <a:latin typeface="AvenirNext LT Pro MediumCn" panose="020B0606020202020204" pitchFamily="34" charset="0"/>
              <a:ea typeface="Adobe 黑体 Std R" pitchFamily="34" charset="-122"/>
            </a:endParaRPr>
          </a:p>
        </p:txBody>
      </p:sp>
      <p:pic>
        <p:nvPicPr>
          <p:cNvPr id="7" name="Picture 1">
            <a:extLst>
              <a:ext uri="{FF2B5EF4-FFF2-40B4-BE49-F238E27FC236}">
                <a16:creationId xmlns:a16="http://schemas.microsoft.com/office/drawing/2014/main" id="{11F7A130-D522-15EE-77DD-09C9D7FF50B9}"/>
              </a:ext>
            </a:extLst>
          </p:cNvPr>
          <p:cNvPicPr>
            <a:picLocks noChangeAspect="1"/>
          </p:cNvPicPr>
          <p:nvPr/>
        </p:nvPicPr>
        <p:blipFill>
          <a:blip r:embed="rId2"/>
          <a:stretch>
            <a:fillRect/>
          </a:stretch>
        </p:blipFill>
        <p:spPr>
          <a:xfrm>
            <a:off x="681798" y="1363506"/>
            <a:ext cx="896235" cy="900000"/>
          </a:xfrm>
          <a:prstGeom prst="rect">
            <a:avLst/>
          </a:prstGeom>
        </p:spPr>
      </p:pic>
    </p:spTree>
    <p:extLst>
      <p:ext uri="{BB962C8B-B14F-4D97-AF65-F5344CB8AC3E}">
        <p14:creationId xmlns:p14="http://schemas.microsoft.com/office/powerpoint/2010/main" val="53669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B682D5-DDC4-67D0-456B-9974959E42DB}"/>
              </a:ext>
            </a:extLst>
          </p:cNvPr>
          <p:cNvSpPr/>
          <p:nvPr/>
        </p:nvSpPr>
        <p:spPr>
          <a:xfrm>
            <a:off x="405441" y="1220079"/>
            <a:ext cx="8341744" cy="5193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extLst>
              <a:ext uri="{FF2B5EF4-FFF2-40B4-BE49-F238E27FC236}">
                <a16:creationId xmlns:a16="http://schemas.microsoft.com/office/drawing/2014/main" id="{BC3718C1-2B67-4328-8271-AE2BD25AE27C}"/>
              </a:ext>
            </a:extLst>
          </p:cNvPr>
          <p:cNvSpPr txBox="1"/>
          <p:nvPr/>
        </p:nvSpPr>
        <p:spPr>
          <a:xfrm>
            <a:off x="1662190" y="1277284"/>
            <a:ext cx="6821576" cy="3862596"/>
          </a:xfrm>
          <a:prstGeom prst="rect">
            <a:avLst/>
          </a:prstGeom>
          <a:noFill/>
        </p:spPr>
        <p:txBody>
          <a:bodyPr wrap="square" rtlCol="0">
            <a:spAutoFit/>
          </a:bodyPr>
          <a:lstStyle/>
          <a:p>
            <a:r>
              <a:rPr lang="en-US" altLang="zh-CN" sz="2400" b="1" dirty="0">
                <a:solidFill>
                  <a:srgbClr val="01458E"/>
                </a:solidFill>
                <a:latin typeface="AvenirNext LT Pro MediumCn" panose="020B0606020202020204" pitchFamily="34" charset="0"/>
              </a:rPr>
              <a:t>Value-Added Logistics </a:t>
            </a:r>
          </a:p>
          <a:p>
            <a:r>
              <a:rPr lang="en-US" altLang="zh-CN" sz="1400" dirty="0">
                <a:solidFill>
                  <a:srgbClr val="01458E"/>
                </a:solidFill>
                <a:latin typeface="AvenirNext LT Pro MediumCn" panose="020B0606020202020204" pitchFamily="34" charset="0"/>
              </a:rPr>
              <a:t>Not limited to traditional warehousing and cargo-in-out services, PGS is aiming at generating value for your goods at our logistics centers. </a:t>
            </a:r>
          </a:p>
          <a:p>
            <a:r>
              <a:rPr lang="en-US" altLang="zh-CN" sz="1400" dirty="0">
                <a:solidFill>
                  <a:srgbClr val="01458E"/>
                </a:solidFill>
                <a:latin typeface="AvenirNext LT Pro MediumCn" panose="020B0606020202020204" pitchFamily="34" charset="0"/>
              </a:rPr>
              <a:t>The fully cater to your individual needs, and </a:t>
            </a:r>
            <a:r>
              <a:rPr lang="en-US" altLang="zh-TW" sz="1400" dirty="0">
                <a:solidFill>
                  <a:srgbClr val="01458E"/>
                </a:solidFill>
                <a:latin typeface="AvenirNext LT Pro MediumCn" panose="020B0606020202020204" pitchFamily="34" charset="0"/>
              </a:rPr>
              <a:t>PGS</a:t>
            </a:r>
            <a:r>
              <a:rPr lang="en-US" altLang="zh-CN" sz="1400" dirty="0">
                <a:solidFill>
                  <a:srgbClr val="01458E"/>
                </a:solidFill>
                <a:latin typeface="AvenirNext LT Pro MediumCn" panose="020B0606020202020204" pitchFamily="34" charset="0"/>
              </a:rPr>
              <a:t> provides a wide variety of value-added services at our logistics centers:</a:t>
            </a:r>
          </a:p>
          <a:p>
            <a:endParaRPr lang="en-US" altLang="zh-CN" sz="1400" dirty="0">
              <a:solidFill>
                <a:srgbClr val="01458E"/>
              </a:solidFill>
              <a:latin typeface="AvenirNext LT Pro MediumCn" panose="020B0606020202020204" pitchFamily="34" charset="0"/>
            </a:endParaRPr>
          </a:p>
          <a:p>
            <a:r>
              <a:rPr lang="en-US" altLang="zh-CN" sz="1400" i="1" u="sng" dirty="0">
                <a:solidFill>
                  <a:srgbClr val="01458E"/>
                </a:solidFill>
                <a:latin typeface="AvenirNext LT Pro MediumCn" panose="020B0606020202020204" pitchFamily="34" charset="0"/>
              </a:rPr>
              <a:t>Value-Added Services:</a:t>
            </a:r>
          </a:p>
          <a:p>
            <a:pPr marL="171450" indent="-171450">
              <a:buFont typeface="Wingdings" pitchFamily="2" charset="2"/>
              <a:buChar char="ü"/>
            </a:pPr>
            <a:r>
              <a:rPr lang="en-US" altLang="zh-CN" sz="1400" dirty="0">
                <a:solidFill>
                  <a:srgbClr val="01458E"/>
                </a:solidFill>
                <a:latin typeface="AvenirNext LT Pro MediumCn" panose="020B0606020202020204" pitchFamily="34" charset="0"/>
              </a:rPr>
              <a:t>Packing, repacking, and labeling of goods</a:t>
            </a:r>
          </a:p>
          <a:p>
            <a:pPr marL="171450" indent="-171450">
              <a:buFont typeface="Wingdings" pitchFamily="2" charset="2"/>
              <a:buChar char="ü"/>
            </a:pPr>
            <a:r>
              <a:rPr lang="en-US" altLang="zh-CN" sz="1400" dirty="0">
                <a:solidFill>
                  <a:srgbClr val="01458E"/>
                </a:solidFill>
                <a:latin typeface="AvenirNext LT Pro MediumCn" panose="020B0606020202020204" pitchFamily="34" charset="0"/>
              </a:rPr>
              <a:t>Merging or assembly </a:t>
            </a:r>
          </a:p>
          <a:p>
            <a:pPr marL="171450" indent="-171450">
              <a:buFont typeface="Wingdings" pitchFamily="2" charset="2"/>
              <a:buChar char="ü"/>
            </a:pPr>
            <a:r>
              <a:rPr lang="en-US" altLang="zh-CN" sz="1400" dirty="0">
                <a:solidFill>
                  <a:srgbClr val="01458E"/>
                </a:solidFill>
                <a:latin typeface="AvenirNext LT Pro MediumCn" panose="020B0606020202020204" pitchFamily="34" charset="0"/>
              </a:rPr>
              <a:t>Testing/Sorting lines </a:t>
            </a:r>
          </a:p>
          <a:p>
            <a:pPr marL="171450" indent="-171450">
              <a:buFont typeface="Wingdings" pitchFamily="2" charset="2"/>
              <a:buChar char="ü"/>
            </a:pPr>
            <a:r>
              <a:rPr lang="en-US" altLang="zh-CN" sz="1400" dirty="0">
                <a:solidFill>
                  <a:srgbClr val="01458E"/>
                </a:solidFill>
                <a:latin typeface="AvenirNext LT Pro MediumCn" panose="020B0606020202020204" pitchFamily="34" charset="0"/>
              </a:rPr>
              <a:t>Inventory management of the merchandise-order picking </a:t>
            </a:r>
          </a:p>
          <a:p>
            <a:pPr marL="171450" indent="-171450">
              <a:buFont typeface="Wingdings" pitchFamily="2" charset="2"/>
              <a:buChar char="ü"/>
            </a:pPr>
            <a:r>
              <a:rPr lang="en-US" altLang="zh-CN" sz="1400" dirty="0">
                <a:solidFill>
                  <a:srgbClr val="01458E"/>
                </a:solidFill>
                <a:latin typeface="AvenirNext LT Pro MediumCn" panose="020B0606020202020204" pitchFamily="34" charset="0"/>
              </a:rPr>
              <a:t>Logistical information through EDI</a:t>
            </a:r>
          </a:p>
          <a:p>
            <a:pPr marL="171450" indent="-171450">
              <a:buFont typeface="Wingdings" pitchFamily="2" charset="2"/>
              <a:buChar char="ü"/>
            </a:pPr>
            <a:r>
              <a:rPr lang="en-US" altLang="zh-CN" sz="1400" dirty="0">
                <a:solidFill>
                  <a:srgbClr val="01458E"/>
                </a:solidFill>
                <a:latin typeface="AvenirNext LT Pro MediumCn" panose="020B0606020202020204" pitchFamily="34" charset="0"/>
              </a:rPr>
              <a:t>Invoicing </a:t>
            </a:r>
          </a:p>
          <a:p>
            <a:pPr marL="171450" indent="-171450">
              <a:buFont typeface="Wingdings" pitchFamily="2" charset="2"/>
              <a:buChar char="ü"/>
            </a:pPr>
            <a:r>
              <a:rPr lang="en-US" altLang="zh-CN" sz="1400" dirty="0">
                <a:solidFill>
                  <a:srgbClr val="01458E"/>
                </a:solidFill>
                <a:latin typeface="AvenirNext LT Pro MediumCn" panose="020B0606020202020204" pitchFamily="34" charset="0"/>
              </a:rPr>
              <a:t>Fiscal representation. </a:t>
            </a:r>
          </a:p>
          <a:p>
            <a:endParaRPr lang="en-US" altLang="zh-CN" sz="2800" dirty="0">
              <a:solidFill>
                <a:srgbClr val="01458E"/>
              </a:solidFill>
              <a:latin typeface="AvenirNext LT Pro MediumCn" panose="020B0606020202020204" pitchFamily="34" charset="0"/>
            </a:endParaRPr>
          </a:p>
          <a:p>
            <a:endParaRPr lang="en-US" sz="1100" b="0" dirty="0">
              <a:solidFill>
                <a:srgbClr val="01458E"/>
              </a:solidFill>
              <a:latin typeface="AvenirNext LT Pro MediumCn" panose="020B0606020202020204" pitchFamily="34" charset="0"/>
            </a:endParaRPr>
          </a:p>
        </p:txBody>
      </p:sp>
      <p:sp>
        <p:nvSpPr>
          <p:cNvPr id="6" name="Rectangle 29">
            <a:extLst>
              <a:ext uri="{FF2B5EF4-FFF2-40B4-BE49-F238E27FC236}">
                <a16:creationId xmlns:a16="http://schemas.microsoft.com/office/drawing/2014/main" id="{D326AB29-C370-31B8-C09F-B3E716800CB6}"/>
              </a:ext>
            </a:extLst>
          </p:cNvPr>
          <p:cNvSpPr>
            <a:spLocks noChangeArrowheads="1"/>
          </p:cNvSpPr>
          <p:nvPr/>
        </p:nvSpPr>
        <p:spPr bwMode="auto">
          <a:xfrm>
            <a:off x="660234" y="533565"/>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Service Portfolio</a:t>
            </a:r>
            <a:endParaRPr lang="zh-TW" altLang="en-US" sz="2000" b="1" dirty="0">
              <a:solidFill>
                <a:srgbClr val="01458E"/>
              </a:solidFill>
              <a:latin typeface="AvenirNext LT Pro MediumCn" panose="020B0606020202020204" pitchFamily="34" charset="0"/>
              <a:ea typeface="Adobe 黑体 Std R" pitchFamily="34" charset="-122"/>
            </a:endParaRPr>
          </a:p>
        </p:txBody>
      </p:sp>
      <p:pic>
        <p:nvPicPr>
          <p:cNvPr id="8" name="Picture 2">
            <a:extLst>
              <a:ext uri="{FF2B5EF4-FFF2-40B4-BE49-F238E27FC236}">
                <a16:creationId xmlns:a16="http://schemas.microsoft.com/office/drawing/2014/main" id="{3AD1DFDD-FBB6-369D-2BAD-238CFD4CC55E}"/>
              </a:ext>
            </a:extLst>
          </p:cNvPr>
          <p:cNvPicPr>
            <a:picLocks noChangeAspect="1"/>
          </p:cNvPicPr>
          <p:nvPr/>
        </p:nvPicPr>
        <p:blipFill>
          <a:blip r:embed="rId2"/>
          <a:stretch>
            <a:fillRect/>
          </a:stretch>
        </p:blipFill>
        <p:spPr>
          <a:xfrm>
            <a:off x="723876" y="1405903"/>
            <a:ext cx="896235" cy="900000"/>
          </a:xfrm>
          <a:prstGeom prst="rect">
            <a:avLst/>
          </a:prstGeom>
        </p:spPr>
      </p:pic>
    </p:spTree>
    <p:extLst>
      <p:ext uri="{BB962C8B-B14F-4D97-AF65-F5344CB8AC3E}">
        <p14:creationId xmlns:p14="http://schemas.microsoft.com/office/powerpoint/2010/main" val="79596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ADC6F72-5F6D-7D3C-9E7A-7FA2125143FA}"/>
              </a:ext>
            </a:extLst>
          </p:cNvPr>
          <p:cNvSpPr/>
          <p:nvPr/>
        </p:nvSpPr>
        <p:spPr>
          <a:xfrm>
            <a:off x="385763" y="1193800"/>
            <a:ext cx="8364538" cy="5174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Rectangle 29">
            <a:extLst>
              <a:ext uri="{FF2B5EF4-FFF2-40B4-BE49-F238E27FC236}">
                <a16:creationId xmlns:a16="http://schemas.microsoft.com/office/drawing/2014/main" id="{877313EF-A6BC-DC25-A04C-16E2E5A19263}"/>
              </a:ext>
            </a:extLst>
          </p:cNvPr>
          <p:cNvSpPr>
            <a:spLocks noChangeArrowheads="1"/>
          </p:cNvSpPr>
          <p:nvPr/>
        </p:nvSpPr>
        <p:spPr bwMode="auto">
          <a:xfrm>
            <a:off x="546893" y="489234"/>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Reference Customers</a:t>
            </a:r>
            <a:endParaRPr lang="zh-TW" altLang="en-US" sz="2000" b="1" dirty="0">
              <a:solidFill>
                <a:srgbClr val="01458E"/>
              </a:solidFill>
              <a:latin typeface="AvenirNext LT Pro MediumCn" panose="020B0606020202020204" pitchFamily="34" charset="0"/>
              <a:ea typeface="Adobe 黑体 Std R" pitchFamily="34" charset="-122"/>
            </a:endParaRPr>
          </a:p>
        </p:txBody>
      </p:sp>
      <p:pic>
        <p:nvPicPr>
          <p:cNvPr id="5" name="Picture 4">
            <a:extLst>
              <a:ext uri="{FF2B5EF4-FFF2-40B4-BE49-F238E27FC236}">
                <a16:creationId xmlns:a16="http://schemas.microsoft.com/office/drawing/2014/main" id="{C205AA63-641E-6EEC-CB94-825EF571DEE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91820" y="1716434"/>
            <a:ext cx="844067" cy="460232"/>
          </a:xfrm>
          <a:prstGeom prst="rect">
            <a:avLst/>
          </a:prstGeom>
        </p:spPr>
      </p:pic>
      <p:pic>
        <p:nvPicPr>
          <p:cNvPr id="6" name="图片 62">
            <a:extLst>
              <a:ext uri="{FF2B5EF4-FFF2-40B4-BE49-F238E27FC236}">
                <a16:creationId xmlns:a16="http://schemas.microsoft.com/office/drawing/2014/main" id="{61B40116-C2DD-5809-7788-08D2AB93CA6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3886272" y="4481339"/>
            <a:ext cx="2347927" cy="337674"/>
          </a:xfrm>
          <a:prstGeom prst="rect">
            <a:avLst/>
          </a:prstGeom>
        </p:spPr>
      </p:pic>
      <p:pic>
        <p:nvPicPr>
          <p:cNvPr id="7" name="Picture 8">
            <a:extLst>
              <a:ext uri="{FF2B5EF4-FFF2-40B4-BE49-F238E27FC236}">
                <a16:creationId xmlns:a16="http://schemas.microsoft.com/office/drawing/2014/main" id="{3DFD7BFE-0E39-1820-3D59-F4F33D21B6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42708" y="2010118"/>
            <a:ext cx="1200771" cy="732265"/>
          </a:xfrm>
          <a:prstGeom prst="rect">
            <a:avLst/>
          </a:prstGeom>
          <a:noFill/>
          <a:ln>
            <a:noFill/>
          </a:ln>
        </p:spPr>
      </p:pic>
      <p:pic>
        <p:nvPicPr>
          <p:cNvPr id="8" name="Picture 2" descr="「Henkel logo PNG」的圖片搜尋結果">
            <a:extLst>
              <a:ext uri="{FF2B5EF4-FFF2-40B4-BE49-F238E27FC236}">
                <a16:creationId xmlns:a16="http://schemas.microsoft.com/office/drawing/2014/main" id="{2557ACD9-8DA6-31A0-4E01-0BE84425F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933" y="2348156"/>
            <a:ext cx="1395768" cy="7884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mazon logo PNG」的圖片搜尋結果">
            <a:extLst>
              <a:ext uri="{FF2B5EF4-FFF2-40B4-BE49-F238E27FC236}">
                <a16:creationId xmlns:a16="http://schemas.microsoft.com/office/drawing/2014/main" id="{F368D5E4-CD23-FB39-F752-C57C871B31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4024" y="3040917"/>
            <a:ext cx="1908016" cy="5761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G  logo PNG」的圖片搜尋結果">
            <a:extLst>
              <a:ext uri="{FF2B5EF4-FFF2-40B4-BE49-F238E27FC236}">
                <a16:creationId xmlns:a16="http://schemas.microsoft.com/office/drawing/2014/main" id="{25C89DEF-F0D5-DB13-CD6F-B9FE246276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878" y="3506102"/>
            <a:ext cx="1514811" cy="6626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NATUZZI  logo PNG」的圖片搜尋結果">
            <a:extLst>
              <a:ext uri="{FF2B5EF4-FFF2-40B4-BE49-F238E27FC236}">
                <a16:creationId xmlns:a16="http://schemas.microsoft.com/office/drawing/2014/main" id="{7726C7FC-17E2-2981-4E9D-347065F37F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4887" y="4168713"/>
            <a:ext cx="1183859" cy="38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163DCA-08BC-DDC2-BAC0-2582A9ECF515}"/>
              </a:ext>
            </a:extLst>
          </p:cNvPr>
          <p:cNvSpPr/>
          <p:nvPr/>
        </p:nvSpPr>
        <p:spPr>
          <a:xfrm>
            <a:off x="0" y="2286000"/>
            <a:ext cx="9144000" cy="128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Rectangle 3">
            <a:extLst>
              <a:ext uri="{FF2B5EF4-FFF2-40B4-BE49-F238E27FC236}">
                <a16:creationId xmlns:a16="http://schemas.microsoft.com/office/drawing/2014/main" id="{9FE53ABA-85FF-4E5A-2EEA-5B4A07F1BDD6}"/>
              </a:ext>
            </a:extLst>
          </p:cNvPr>
          <p:cNvSpPr/>
          <p:nvPr/>
        </p:nvSpPr>
        <p:spPr>
          <a:xfrm>
            <a:off x="-2" y="1978554"/>
            <a:ext cx="9144002" cy="101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accent1">
                    <a:lumMod val="75000"/>
                  </a:schemeClr>
                </a:solidFill>
                <a:latin typeface="AvenirNext LT Pro Regular" panose="020B0504020202020204" pitchFamily="34" charset="0"/>
              </a:rPr>
              <a:t>www.pgs-log.com</a:t>
            </a:r>
            <a:endParaRPr lang="zh-CN" altLang="en-US" sz="4400" b="1" dirty="0">
              <a:solidFill>
                <a:schemeClr val="accent1">
                  <a:lumMod val="75000"/>
                </a:schemeClr>
              </a:solidFill>
              <a:latin typeface="AvenirNext LT Pro Regular" panose="020B0504020202020204" pitchFamily="34" charset="0"/>
            </a:endParaRPr>
          </a:p>
        </p:txBody>
      </p:sp>
      <p:pic>
        <p:nvPicPr>
          <p:cNvPr id="5" name="Picture 4">
            <a:extLst>
              <a:ext uri="{FF2B5EF4-FFF2-40B4-BE49-F238E27FC236}">
                <a16:creationId xmlns:a16="http://schemas.microsoft.com/office/drawing/2014/main" id="{F43B3150-9F98-E4B3-0EBE-F2610D180D5A}"/>
              </a:ext>
            </a:extLst>
          </p:cNvPr>
          <p:cNvPicPr>
            <a:picLocks noChangeAspect="1"/>
          </p:cNvPicPr>
          <p:nvPr/>
        </p:nvPicPr>
        <p:blipFill>
          <a:blip r:embed="rId2"/>
          <a:stretch>
            <a:fillRect/>
          </a:stretch>
        </p:blipFill>
        <p:spPr>
          <a:xfrm>
            <a:off x="3225797" y="2994704"/>
            <a:ext cx="2692404" cy="391284"/>
          </a:xfrm>
          <a:prstGeom prst="rect">
            <a:avLst/>
          </a:prstGeom>
        </p:spPr>
      </p:pic>
    </p:spTree>
    <p:extLst>
      <p:ext uri="{BB962C8B-B14F-4D97-AF65-F5344CB8AC3E}">
        <p14:creationId xmlns:p14="http://schemas.microsoft.com/office/powerpoint/2010/main" val="254518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8">
            <a:extLst>
              <a:ext uri="{FF2B5EF4-FFF2-40B4-BE49-F238E27FC236}">
                <a16:creationId xmlns:a16="http://schemas.microsoft.com/office/drawing/2014/main" id="{7B8E10F5-FF1D-D9D5-08FC-BB8EC110D3AD}"/>
              </a:ext>
            </a:extLst>
          </p:cNvPr>
          <p:cNvSpPr/>
          <p:nvPr/>
        </p:nvSpPr>
        <p:spPr>
          <a:xfrm>
            <a:off x="5562600" y="3437230"/>
            <a:ext cx="3175209" cy="783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28">
            <a:extLst>
              <a:ext uri="{FF2B5EF4-FFF2-40B4-BE49-F238E27FC236}">
                <a16:creationId xmlns:a16="http://schemas.microsoft.com/office/drawing/2014/main" id="{C8B7D555-1BB1-B16B-7EE1-32C7926E550D}"/>
              </a:ext>
            </a:extLst>
          </p:cNvPr>
          <p:cNvSpPr/>
          <p:nvPr/>
        </p:nvSpPr>
        <p:spPr>
          <a:xfrm>
            <a:off x="3191057" y="1382213"/>
            <a:ext cx="5546752" cy="2300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9">
            <a:extLst>
              <a:ext uri="{FF2B5EF4-FFF2-40B4-BE49-F238E27FC236}">
                <a16:creationId xmlns:a16="http://schemas.microsoft.com/office/drawing/2014/main" id="{12DCD73D-F881-2A15-E567-D1B175761070}"/>
              </a:ext>
            </a:extLst>
          </p:cNvPr>
          <p:cNvSpPr>
            <a:spLocks noChangeArrowheads="1"/>
          </p:cNvSpPr>
          <p:nvPr/>
        </p:nvSpPr>
        <p:spPr bwMode="auto">
          <a:xfrm>
            <a:off x="530823" y="539946"/>
            <a:ext cx="5320467"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PGS Logistics Group Asia – Portfolio </a:t>
            </a:r>
            <a:endParaRPr lang="zh-TW" altLang="en-US" sz="2000" b="1" dirty="0">
              <a:solidFill>
                <a:srgbClr val="01458E"/>
              </a:solidFill>
              <a:latin typeface="AvenirNext LT Pro MediumCn" panose="020B0606020202020204" pitchFamily="34" charset="0"/>
              <a:ea typeface="Adobe 黑体 Std R" pitchFamily="34" charset="-122"/>
            </a:endParaRPr>
          </a:p>
        </p:txBody>
      </p:sp>
      <p:grpSp>
        <p:nvGrpSpPr>
          <p:cNvPr id="23" name="群組 22">
            <a:extLst>
              <a:ext uri="{FF2B5EF4-FFF2-40B4-BE49-F238E27FC236}">
                <a16:creationId xmlns:a16="http://schemas.microsoft.com/office/drawing/2014/main" id="{5F4D22F3-BBBE-BF30-966E-299AB8D983A8}"/>
              </a:ext>
            </a:extLst>
          </p:cNvPr>
          <p:cNvGrpSpPr/>
          <p:nvPr/>
        </p:nvGrpSpPr>
        <p:grpSpPr>
          <a:xfrm>
            <a:off x="339074" y="3040132"/>
            <a:ext cx="2284530" cy="2656583"/>
            <a:chOff x="3077495" y="1422844"/>
            <a:chExt cx="2233783" cy="2597571"/>
          </a:xfrm>
        </p:grpSpPr>
        <p:sp>
          <p:nvSpPr>
            <p:cNvPr id="4" name="Rectangle 39">
              <a:extLst>
                <a:ext uri="{FF2B5EF4-FFF2-40B4-BE49-F238E27FC236}">
                  <a16:creationId xmlns:a16="http://schemas.microsoft.com/office/drawing/2014/main" id="{482836BC-5A64-AB71-E211-F2CF11DE6AB8}"/>
                </a:ext>
              </a:extLst>
            </p:cNvPr>
            <p:cNvSpPr/>
            <p:nvPr/>
          </p:nvSpPr>
          <p:spPr>
            <a:xfrm>
              <a:off x="3077495" y="1422844"/>
              <a:ext cx="2233783" cy="2498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8" name="Picture 5">
              <a:extLst>
                <a:ext uri="{FF2B5EF4-FFF2-40B4-BE49-F238E27FC236}">
                  <a16:creationId xmlns:a16="http://schemas.microsoft.com/office/drawing/2014/main" id="{08928DE6-4133-EB48-98B4-09814818EFCC}"/>
                </a:ext>
              </a:extLst>
            </p:cNvPr>
            <p:cNvPicPr>
              <a:picLocks noChangeAspect="1"/>
            </p:cNvPicPr>
            <p:nvPr/>
          </p:nvPicPr>
          <p:blipFill rotWithShape="1">
            <a:blip r:embed="rId2"/>
            <a:srcRect b="15465"/>
            <a:stretch/>
          </p:blipFill>
          <p:spPr>
            <a:xfrm>
              <a:off x="3226129" y="1536681"/>
              <a:ext cx="2021973" cy="2270593"/>
            </a:xfrm>
            <a:prstGeom prst="rect">
              <a:avLst/>
            </a:prstGeom>
          </p:spPr>
        </p:pic>
        <p:sp>
          <p:nvSpPr>
            <p:cNvPr id="9" name="TextBox 6">
              <a:extLst>
                <a:ext uri="{FF2B5EF4-FFF2-40B4-BE49-F238E27FC236}">
                  <a16:creationId xmlns:a16="http://schemas.microsoft.com/office/drawing/2014/main" id="{46551743-3001-6B1E-2E9B-2C345440C3AA}"/>
                </a:ext>
              </a:extLst>
            </p:cNvPr>
            <p:cNvSpPr txBox="1"/>
            <p:nvPr/>
          </p:nvSpPr>
          <p:spPr>
            <a:xfrm>
              <a:off x="3226129" y="3594133"/>
              <a:ext cx="1848972" cy="426282"/>
            </a:xfrm>
            <a:prstGeom prst="rect">
              <a:avLst/>
            </a:prstGeom>
            <a:noFill/>
          </p:spPr>
          <p:txBody>
            <a:bodyPr wrap="square" rtlCol="0">
              <a:spAutoFit/>
            </a:bodyPr>
            <a:lstStyle/>
            <a:p>
              <a:pPr algn="just" eaLnBrk="0" hangingPunct="0"/>
              <a:r>
                <a:rPr lang="en-US" altLang="zh-CN" sz="800" b="1" dirty="0">
                  <a:solidFill>
                    <a:srgbClr val="01458E"/>
                  </a:solidFill>
                  <a:latin typeface="AvenirNext LT Pro MediumCn" panose="020B0606020202020204" pitchFamily="34" charset="0"/>
                </a:rPr>
                <a:t>Management Team</a:t>
              </a:r>
            </a:p>
            <a:p>
              <a:pPr algn="just" eaLnBrk="0" hangingPunct="0"/>
              <a:r>
                <a:rPr lang="en-US" sz="800" dirty="0">
                  <a:solidFill>
                    <a:srgbClr val="01458E"/>
                  </a:solidFill>
                  <a:latin typeface="AvenirNext LT Pro MediumCn" panose="020B0606020202020204" pitchFamily="34" charset="0"/>
                </a:rPr>
                <a:t>Group CEO </a:t>
              </a:r>
              <a:r>
                <a:rPr lang="en-US" altLang="zh-TW" sz="800" dirty="0">
                  <a:solidFill>
                    <a:srgbClr val="01458E"/>
                  </a:solidFill>
                  <a:latin typeface="AvenirNext LT Pro MediumCn" panose="020B0606020202020204" pitchFamily="34" charset="0"/>
                </a:rPr>
                <a:t>-</a:t>
              </a:r>
              <a:r>
                <a:rPr lang="en-US" sz="800" dirty="0">
                  <a:solidFill>
                    <a:srgbClr val="01458E"/>
                  </a:solidFill>
                  <a:latin typeface="AvenirNext LT Pro MediumCn" panose="020B0606020202020204" pitchFamily="34" charset="0"/>
                </a:rPr>
                <a:t> Dr. Francesco </a:t>
              </a:r>
              <a:r>
                <a:rPr lang="en-US" sz="800" dirty="0" err="1">
                  <a:solidFill>
                    <a:srgbClr val="01458E"/>
                  </a:solidFill>
                  <a:latin typeface="AvenirNext LT Pro MediumCn" panose="020B0606020202020204" pitchFamily="34" charset="0"/>
                </a:rPr>
                <a:t>Parisi</a:t>
              </a:r>
              <a:r>
                <a:rPr lang="en-US" sz="800" dirty="0">
                  <a:solidFill>
                    <a:srgbClr val="01458E"/>
                  </a:solidFill>
                  <a:latin typeface="AvenirNext LT Pro MediumCn" panose="020B0606020202020204" pitchFamily="34" charset="0"/>
                </a:rPr>
                <a:t> (center)</a:t>
              </a:r>
            </a:p>
            <a:p>
              <a:pPr algn="just" eaLnBrk="0" hangingPunct="0"/>
              <a:r>
                <a:rPr lang="en-US" sz="800" dirty="0">
                  <a:solidFill>
                    <a:srgbClr val="01458E"/>
                  </a:solidFill>
                  <a:latin typeface="AvenirNext LT Pro MediumCn" panose="020B0606020202020204" pitchFamily="34" charset="0"/>
                </a:rPr>
                <a:t>Managing Director </a:t>
              </a:r>
              <a:r>
                <a:rPr lang="en-US" altLang="zh-TW" sz="800" dirty="0">
                  <a:solidFill>
                    <a:srgbClr val="01458E"/>
                  </a:solidFill>
                  <a:latin typeface="AvenirNext LT Pro MediumCn" panose="020B0606020202020204" pitchFamily="34" charset="0"/>
                </a:rPr>
                <a:t>-</a:t>
              </a:r>
              <a:r>
                <a:rPr lang="en-US" sz="800" dirty="0">
                  <a:solidFill>
                    <a:srgbClr val="01458E"/>
                  </a:solidFill>
                  <a:latin typeface="AvenirNext LT Pro MediumCn" panose="020B0606020202020204" pitchFamily="34" charset="0"/>
                </a:rPr>
                <a:t> Tak Chu (left)</a:t>
              </a:r>
            </a:p>
            <a:p>
              <a:pPr algn="just" eaLnBrk="0" hangingPunct="0"/>
              <a:r>
                <a:rPr lang="en-US" sz="800" dirty="0">
                  <a:solidFill>
                    <a:srgbClr val="01458E"/>
                  </a:solidFill>
                  <a:latin typeface="AvenirNext LT Pro MediumCn" panose="020B0606020202020204" pitchFamily="34" charset="0"/>
                </a:rPr>
                <a:t>Director Sales &amp; Marketing </a:t>
              </a:r>
              <a:r>
                <a:rPr lang="en-US" altLang="zh-TW" sz="800" dirty="0">
                  <a:solidFill>
                    <a:srgbClr val="01458E"/>
                  </a:solidFill>
                  <a:latin typeface="AvenirNext LT Pro MediumCn" panose="020B0606020202020204" pitchFamily="34" charset="0"/>
                </a:rPr>
                <a:t>- </a:t>
              </a:r>
              <a:r>
                <a:rPr lang="en-US" sz="800" dirty="0">
                  <a:solidFill>
                    <a:srgbClr val="01458E"/>
                  </a:solidFill>
                  <a:latin typeface="AvenirNext LT Pro MediumCn" panose="020B0606020202020204" pitchFamily="34" charset="0"/>
                </a:rPr>
                <a:t>Helmut Horvath (right)</a:t>
              </a:r>
              <a:endParaRPr lang="en-US" sz="800" dirty="0">
                <a:latin typeface="AvenirNext LT Pro MediumCn" panose="020B0606020202020204" pitchFamily="34" charset="0"/>
              </a:endParaRPr>
            </a:p>
          </p:txBody>
        </p:sp>
      </p:grpSp>
      <p:sp>
        <p:nvSpPr>
          <p:cNvPr id="14" name="Rectangle 13">
            <a:extLst>
              <a:ext uri="{FF2B5EF4-FFF2-40B4-BE49-F238E27FC236}">
                <a16:creationId xmlns:a16="http://schemas.microsoft.com/office/drawing/2014/main" id="{20B87FE1-55D0-1B6D-7492-8A7ED0BEBDF8}"/>
              </a:ext>
            </a:extLst>
          </p:cNvPr>
          <p:cNvSpPr/>
          <p:nvPr/>
        </p:nvSpPr>
        <p:spPr>
          <a:xfrm>
            <a:off x="227922" y="6073170"/>
            <a:ext cx="2408839" cy="784830"/>
          </a:xfrm>
          <a:prstGeom prst="rect">
            <a:avLst/>
          </a:prstGeom>
        </p:spPr>
        <p:txBody>
          <a:bodyPr wrap="square">
            <a:spAutoFit/>
          </a:bodyPr>
          <a:lstStyle/>
          <a:p>
            <a:pPr algn="ctr">
              <a:spcBef>
                <a:spcPct val="50000"/>
              </a:spcBef>
            </a:pPr>
            <a:r>
              <a:rPr lang="en-US" altLang="zh-TW" sz="1200" b="1" i="1" dirty="0">
                <a:solidFill>
                  <a:srgbClr val="01458E"/>
                </a:solidFill>
                <a:effectLst>
                  <a:outerShdw blurRad="38100" dist="38100" dir="2700000" algn="tl">
                    <a:srgbClr val="000000">
                      <a:alpha val="43137"/>
                    </a:srgbClr>
                  </a:outerShdw>
                </a:effectLst>
                <a:latin typeface="AvenirNext LT Pro MediumCn" panose="020B0606020202020204" pitchFamily="34" charset="0"/>
              </a:rPr>
              <a:t>“Over 200 years of shipping expertise teamed up with local knowledge”</a:t>
            </a:r>
          </a:p>
          <a:p>
            <a:pPr algn="ctr">
              <a:spcBef>
                <a:spcPct val="50000"/>
              </a:spcBef>
            </a:pPr>
            <a:endParaRPr lang="en-US" altLang="zh-TW" sz="500" b="1" i="1" dirty="0">
              <a:solidFill>
                <a:srgbClr val="01458E"/>
              </a:solidFill>
              <a:effectLst>
                <a:outerShdw blurRad="38100" dist="38100" dir="2700000" algn="tl">
                  <a:srgbClr val="000000">
                    <a:alpha val="43137"/>
                  </a:srgbClr>
                </a:outerShdw>
              </a:effectLst>
              <a:latin typeface="AvenirNext LT Pro MediumCn" panose="020B0606020202020204" pitchFamily="34" charset="0"/>
            </a:endParaRPr>
          </a:p>
        </p:txBody>
      </p:sp>
      <p:pic>
        <p:nvPicPr>
          <p:cNvPr id="15" name="Picture 10">
            <a:extLst>
              <a:ext uri="{FF2B5EF4-FFF2-40B4-BE49-F238E27FC236}">
                <a16:creationId xmlns:a16="http://schemas.microsoft.com/office/drawing/2014/main" id="{45763E23-CDC0-A808-046C-54FD5C1CD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106" y="3059227"/>
            <a:ext cx="1748759" cy="1229989"/>
          </a:xfrm>
          <a:prstGeom prst="rect">
            <a:avLst/>
          </a:prstGeom>
          <a:scene3d>
            <a:camera prst="isometricOffAxis1Right"/>
            <a:lightRig rig="threePt" dir="t"/>
          </a:scene3d>
        </p:spPr>
      </p:pic>
      <p:sp>
        <p:nvSpPr>
          <p:cNvPr id="2" name="Rectangle 31">
            <a:extLst>
              <a:ext uri="{FF2B5EF4-FFF2-40B4-BE49-F238E27FC236}">
                <a16:creationId xmlns:a16="http://schemas.microsoft.com/office/drawing/2014/main" id="{FCD458B0-5431-518A-C12B-314F2269B8B6}"/>
              </a:ext>
            </a:extLst>
          </p:cNvPr>
          <p:cNvSpPr/>
          <p:nvPr/>
        </p:nvSpPr>
        <p:spPr>
          <a:xfrm>
            <a:off x="2228542" y="1403840"/>
            <a:ext cx="816438" cy="827172"/>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i="1" dirty="0">
                <a:solidFill>
                  <a:schemeClr val="bg1"/>
                </a:solidFill>
                <a:latin typeface="AvenirNext LT Pro MediumCn" panose="020B0606020202020204" pitchFamily="34" charset="0"/>
              </a:rPr>
              <a:t>+800 </a:t>
            </a:r>
          </a:p>
          <a:p>
            <a:pPr algn="ctr"/>
            <a:r>
              <a:rPr lang="en-US" altLang="zh-CN" sz="600" i="1" dirty="0">
                <a:solidFill>
                  <a:schemeClr val="bg1"/>
                </a:solidFill>
                <a:latin typeface="AvenirNext LT Pro MediumCn" panose="020B0606020202020204" pitchFamily="34" charset="0"/>
              </a:rPr>
              <a:t>Employees </a:t>
            </a:r>
          </a:p>
          <a:p>
            <a:pPr algn="ctr"/>
            <a:r>
              <a:rPr lang="en-US" altLang="zh-CN" sz="600" i="1" dirty="0">
                <a:solidFill>
                  <a:schemeClr val="bg1"/>
                </a:solidFill>
                <a:latin typeface="AvenirNext LT Pro MediumCn" panose="020B0606020202020204" pitchFamily="34" charset="0"/>
              </a:rPr>
              <a:t>In Asia </a:t>
            </a:r>
            <a:endParaRPr lang="zh-CN" altLang="en-US" sz="1100" dirty="0">
              <a:solidFill>
                <a:schemeClr val="bg1"/>
              </a:solidFill>
            </a:endParaRPr>
          </a:p>
        </p:txBody>
      </p:sp>
      <p:sp>
        <p:nvSpPr>
          <p:cNvPr id="3" name="Rectangle 33">
            <a:extLst>
              <a:ext uri="{FF2B5EF4-FFF2-40B4-BE49-F238E27FC236}">
                <a16:creationId xmlns:a16="http://schemas.microsoft.com/office/drawing/2014/main" id="{CEFA965C-0DC4-BAA2-117A-F728CE47CD53}"/>
              </a:ext>
            </a:extLst>
          </p:cNvPr>
          <p:cNvSpPr/>
          <p:nvPr/>
        </p:nvSpPr>
        <p:spPr>
          <a:xfrm>
            <a:off x="395093" y="1409366"/>
            <a:ext cx="812740" cy="831735"/>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i="1" dirty="0">
                <a:solidFill>
                  <a:schemeClr val="bg1"/>
                </a:solidFill>
                <a:latin typeface="AvenirNext LT Pro MediumCn" panose="020B0606020202020204" pitchFamily="34" charset="0"/>
              </a:rPr>
              <a:t>600 </a:t>
            </a:r>
          </a:p>
          <a:p>
            <a:pPr algn="ctr"/>
            <a:r>
              <a:rPr lang="en-US" altLang="zh-CN" sz="700" i="1" dirty="0">
                <a:solidFill>
                  <a:schemeClr val="bg1"/>
                </a:solidFill>
                <a:latin typeface="AvenirNext LT Pro MediumCn" panose="020B0606020202020204" pitchFamily="34" charset="0"/>
              </a:rPr>
              <a:t>Millions USD  Sales</a:t>
            </a:r>
          </a:p>
          <a:p>
            <a:pPr algn="ctr"/>
            <a:r>
              <a:rPr lang="en-US" altLang="zh-CN" sz="700" i="1" dirty="0">
                <a:solidFill>
                  <a:schemeClr val="bg1"/>
                </a:solidFill>
                <a:latin typeface="AvenirNext LT Pro MediumCn" panose="020B0606020202020204" pitchFamily="34" charset="0"/>
              </a:rPr>
              <a:t>turnover in Asia</a:t>
            </a:r>
            <a:endParaRPr lang="zh-CN" altLang="en-US" sz="600" dirty="0">
              <a:solidFill>
                <a:schemeClr val="bg1"/>
              </a:solidFill>
            </a:endParaRPr>
          </a:p>
        </p:txBody>
      </p:sp>
      <p:sp>
        <p:nvSpPr>
          <p:cNvPr id="24" name="Rectangle 35">
            <a:extLst>
              <a:ext uri="{FF2B5EF4-FFF2-40B4-BE49-F238E27FC236}">
                <a16:creationId xmlns:a16="http://schemas.microsoft.com/office/drawing/2014/main" id="{252D66D9-4349-C971-9F8D-404EE78DBC04}"/>
              </a:ext>
            </a:extLst>
          </p:cNvPr>
          <p:cNvSpPr/>
          <p:nvPr/>
        </p:nvSpPr>
        <p:spPr>
          <a:xfrm>
            <a:off x="1324000" y="1403840"/>
            <a:ext cx="816438" cy="827172"/>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i="1" dirty="0">
                <a:solidFill>
                  <a:schemeClr val="bg1"/>
                </a:solidFill>
                <a:latin typeface="AvenirNext LT Pro MediumCn" panose="020B0606020202020204" pitchFamily="34" charset="0"/>
              </a:rPr>
              <a:t>+200K </a:t>
            </a:r>
          </a:p>
          <a:p>
            <a:pPr algn="ctr"/>
            <a:r>
              <a:rPr lang="en-US" altLang="zh-CN" sz="500" i="1" dirty="0">
                <a:solidFill>
                  <a:schemeClr val="bg1"/>
                </a:solidFill>
                <a:latin typeface="AvenirNext LT Pro MediumCn" panose="020B0606020202020204" pitchFamily="34" charset="0"/>
              </a:rPr>
              <a:t>T</a:t>
            </a:r>
            <a:r>
              <a:rPr lang="en-US" altLang="zh-TW" sz="500" i="1" dirty="0">
                <a:solidFill>
                  <a:schemeClr val="bg1"/>
                </a:solidFill>
                <a:latin typeface="AvenirNext LT Pro MediumCn" panose="020B0606020202020204" pitchFamily="34" charset="0"/>
              </a:rPr>
              <a:t>EU</a:t>
            </a:r>
            <a:r>
              <a:rPr lang="en-US" altLang="zh-CN" sz="500" i="1" dirty="0">
                <a:solidFill>
                  <a:schemeClr val="bg1"/>
                </a:solidFill>
                <a:latin typeface="AvenirNext LT Pro MediumCn" panose="020B0606020202020204" pitchFamily="34" charset="0"/>
              </a:rPr>
              <a:t>s </a:t>
            </a:r>
          </a:p>
          <a:p>
            <a:pPr algn="ctr"/>
            <a:r>
              <a:rPr lang="en-US" altLang="zh-CN" sz="500" i="1" dirty="0">
                <a:solidFill>
                  <a:schemeClr val="bg1"/>
                </a:solidFill>
                <a:latin typeface="AvenirNext LT Pro MediumCn" panose="020B0606020202020204" pitchFamily="34" charset="0"/>
              </a:rPr>
              <a:t>Shipping In/out </a:t>
            </a:r>
          </a:p>
          <a:p>
            <a:pPr algn="ctr"/>
            <a:r>
              <a:rPr lang="en-US" altLang="zh-CN" sz="500" i="1" dirty="0">
                <a:solidFill>
                  <a:schemeClr val="bg1"/>
                </a:solidFill>
                <a:latin typeface="AvenirNext LT Pro MediumCn" panose="020B0606020202020204" pitchFamily="34" charset="0"/>
              </a:rPr>
              <a:t>of Asia annually </a:t>
            </a:r>
            <a:endParaRPr lang="zh-CN" altLang="en-US" sz="500" dirty="0">
              <a:solidFill>
                <a:schemeClr val="bg1"/>
              </a:solidFill>
            </a:endParaRPr>
          </a:p>
        </p:txBody>
      </p:sp>
      <p:sp>
        <p:nvSpPr>
          <p:cNvPr id="25" name="Rectangle 37">
            <a:extLst>
              <a:ext uri="{FF2B5EF4-FFF2-40B4-BE49-F238E27FC236}">
                <a16:creationId xmlns:a16="http://schemas.microsoft.com/office/drawing/2014/main" id="{400A15B3-947E-5F44-1B96-3575716845A2}"/>
              </a:ext>
            </a:extLst>
          </p:cNvPr>
          <p:cNvSpPr/>
          <p:nvPr/>
        </p:nvSpPr>
        <p:spPr>
          <a:xfrm>
            <a:off x="2232241" y="2317492"/>
            <a:ext cx="812739" cy="835834"/>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i="1" dirty="0">
                <a:solidFill>
                  <a:schemeClr val="bg1"/>
                </a:solidFill>
                <a:latin typeface="AvenirNext LT Pro MediumCn" panose="020B0606020202020204" pitchFamily="34" charset="0"/>
              </a:rPr>
              <a:t>1</a:t>
            </a:r>
            <a:r>
              <a:rPr lang="en-US" altLang="zh-CN" i="1" dirty="0">
                <a:solidFill>
                  <a:schemeClr val="bg1"/>
                </a:solidFill>
                <a:latin typeface="AvenirNext LT Pro MediumCn" panose="020B0606020202020204" pitchFamily="34" charset="0"/>
              </a:rPr>
              <a:t> </a:t>
            </a:r>
          </a:p>
          <a:p>
            <a:pPr algn="ctr"/>
            <a:r>
              <a:rPr lang="en-US" altLang="zh-CN" sz="600" i="1" dirty="0">
                <a:solidFill>
                  <a:schemeClr val="bg1"/>
                </a:solidFill>
                <a:latin typeface="AvenirNext LT Pro MediumCn" panose="020B0606020202020204" pitchFamily="34" charset="0"/>
              </a:rPr>
              <a:t>single cloud-based</a:t>
            </a:r>
          </a:p>
          <a:p>
            <a:pPr algn="ctr"/>
            <a:r>
              <a:rPr lang="en-US" altLang="zh-CN" sz="600" i="1" dirty="0">
                <a:solidFill>
                  <a:schemeClr val="bg1"/>
                </a:solidFill>
                <a:latin typeface="AvenirNext LT Pro MediumCn" panose="020B0606020202020204" pitchFamily="34" charset="0"/>
              </a:rPr>
              <a:t>ERP system</a:t>
            </a:r>
            <a:endParaRPr lang="zh-CN" altLang="en-US" sz="600" dirty="0">
              <a:solidFill>
                <a:schemeClr val="bg1"/>
              </a:solidFill>
            </a:endParaRPr>
          </a:p>
        </p:txBody>
      </p:sp>
      <p:sp>
        <p:nvSpPr>
          <p:cNvPr id="26" name="Rectangle 18">
            <a:extLst>
              <a:ext uri="{FF2B5EF4-FFF2-40B4-BE49-F238E27FC236}">
                <a16:creationId xmlns:a16="http://schemas.microsoft.com/office/drawing/2014/main" id="{06C926C6-3904-F42E-7116-2BD9E0EB7DD3}"/>
              </a:ext>
            </a:extLst>
          </p:cNvPr>
          <p:cNvSpPr/>
          <p:nvPr/>
        </p:nvSpPr>
        <p:spPr>
          <a:xfrm>
            <a:off x="382638" y="2324816"/>
            <a:ext cx="838726" cy="821187"/>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altLang="zh-CN" b="1" i="1" dirty="0">
                <a:solidFill>
                  <a:schemeClr val="bg1"/>
                </a:solidFill>
                <a:latin typeface="AvenirNext LT Pro MediumCn" panose="020B0606020202020204" pitchFamily="34" charset="0"/>
              </a:rPr>
              <a:t>+200 </a:t>
            </a:r>
          </a:p>
          <a:p>
            <a:pPr algn="ctr">
              <a:lnSpc>
                <a:spcPts val="2300"/>
              </a:lnSpc>
            </a:pPr>
            <a:r>
              <a:rPr lang="en-US" altLang="zh-CN" sz="1050" b="1" i="1" dirty="0">
                <a:solidFill>
                  <a:schemeClr val="bg1"/>
                </a:solidFill>
                <a:latin typeface="AvenirNext LT Pro MediumCn" panose="020B0606020202020204" pitchFamily="34" charset="0"/>
              </a:rPr>
              <a:t>years</a:t>
            </a:r>
          </a:p>
          <a:p>
            <a:pPr algn="ctr"/>
            <a:r>
              <a:rPr lang="en-US" altLang="zh-CN" sz="600" b="1" i="1" dirty="0">
                <a:solidFill>
                  <a:schemeClr val="bg1"/>
                </a:solidFill>
                <a:latin typeface="AvenirNext LT Pro MediumCn" panose="020B0606020202020204" pitchFamily="34" charset="0"/>
              </a:rPr>
              <a:t>in business (group)</a:t>
            </a:r>
          </a:p>
        </p:txBody>
      </p:sp>
      <p:sp>
        <p:nvSpPr>
          <p:cNvPr id="27" name="Rectangle 19">
            <a:extLst>
              <a:ext uri="{FF2B5EF4-FFF2-40B4-BE49-F238E27FC236}">
                <a16:creationId xmlns:a16="http://schemas.microsoft.com/office/drawing/2014/main" id="{76A4EF9B-CF42-A712-17A1-98E526040C7A}"/>
              </a:ext>
            </a:extLst>
          </p:cNvPr>
          <p:cNvSpPr/>
          <p:nvPr/>
        </p:nvSpPr>
        <p:spPr>
          <a:xfrm>
            <a:off x="1324000" y="2334764"/>
            <a:ext cx="816438" cy="835834"/>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i="1" dirty="0">
                <a:solidFill>
                  <a:schemeClr val="bg1"/>
                </a:solidFill>
                <a:latin typeface="AvenirNext LT Pro MediumCn" panose="020B0606020202020204" pitchFamily="34" charset="0"/>
              </a:rPr>
              <a:t>+35 </a:t>
            </a:r>
            <a:r>
              <a:rPr lang="en-US" altLang="zh-CN" sz="1400" b="1" i="1" dirty="0">
                <a:solidFill>
                  <a:schemeClr val="bg1"/>
                </a:solidFill>
                <a:latin typeface="AvenirNext LT Pro MediumCn" panose="020B0606020202020204" pitchFamily="34" charset="0"/>
              </a:rPr>
              <a:t> </a:t>
            </a:r>
          </a:p>
          <a:p>
            <a:pPr algn="ctr"/>
            <a:r>
              <a:rPr lang="en-US" altLang="zh-CN" sz="700" i="1" dirty="0">
                <a:solidFill>
                  <a:schemeClr val="bg1"/>
                </a:solidFill>
                <a:latin typeface="AvenirNext LT Pro MediumCn" panose="020B0606020202020204" pitchFamily="34" charset="0"/>
              </a:rPr>
              <a:t>Offices in Asia and Indian Sub</a:t>
            </a:r>
          </a:p>
        </p:txBody>
      </p:sp>
      <p:graphicFrame>
        <p:nvGraphicFramePr>
          <p:cNvPr id="28" name="表格 27">
            <a:extLst>
              <a:ext uri="{FF2B5EF4-FFF2-40B4-BE49-F238E27FC236}">
                <a16:creationId xmlns:a16="http://schemas.microsoft.com/office/drawing/2014/main" id="{0C272016-A236-620F-75B3-B22E0883CB2A}"/>
              </a:ext>
            </a:extLst>
          </p:cNvPr>
          <p:cNvGraphicFramePr>
            <a:graphicFrameLocks noGrp="1"/>
          </p:cNvGraphicFramePr>
          <p:nvPr>
            <p:extLst>
              <p:ext uri="{D42A27DB-BD31-4B8C-83A1-F6EECF244321}">
                <p14:modId xmlns:p14="http://schemas.microsoft.com/office/powerpoint/2010/main" val="1564436533"/>
              </p:ext>
            </p:extLst>
          </p:nvPr>
        </p:nvGraphicFramePr>
        <p:xfrm>
          <a:off x="3044980" y="1180592"/>
          <a:ext cx="5917229" cy="2541620"/>
        </p:xfrm>
        <a:graphic>
          <a:graphicData uri="http://schemas.openxmlformats.org/drawingml/2006/table">
            <a:tbl>
              <a:tblPr firstRow="1" bandRow="1">
                <a:tableStyleId>{5C22544A-7EE6-4342-B048-85BDC9FD1C3A}</a:tableStyleId>
              </a:tblPr>
              <a:tblGrid>
                <a:gridCol w="1201499">
                  <a:extLst>
                    <a:ext uri="{9D8B030D-6E8A-4147-A177-3AD203B41FA5}">
                      <a16:colId xmlns:a16="http://schemas.microsoft.com/office/drawing/2014/main" val="3020553025"/>
                    </a:ext>
                  </a:extLst>
                </a:gridCol>
                <a:gridCol w="4715730">
                  <a:extLst>
                    <a:ext uri="{9D8B030D-6E8A-4147-A177-3AD203B41FA5}">
                      <a16:colId xmlns:a16="http://schemas.microsoft.com/office/drawing/2014/main" val="1754737363"/>
                    </a:ext>
                  </a:extLst>
                </a:gridCol>
              </a:tblGrid>
              <a:tr h="32593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altLang="zh-CN" sz="1400" b="0" dirty="0">
                          <a:solidFill>
                            <a:srgbClr val="01458E"/>
                          </a:solidFill>
                          <a:latin typeface="AvenirNext LT Pro MediumCn" panose="020B0606020202020204" pitchFamily="34" charset="0"/>
                        </a:rPr>
                        <a:t>Headquarters:</a:t>
                      </a:r>
                      <a:endParaRPr lang="zh-CN" altLang="en-US" sz="1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altLang="zh-CN" sz="1400" b="0" dirty="0">
                          <a:solidFill>
                            <a:srgbClr val="01458E"/>
                          </a:solidFill>
                          <a:latin typeface="AvenirNext LT Pro MediumCn" panose="020B0606020202020204" pitchFamily="34" charset="0"/>
                        </a:rPr>
                        <a:t>Hong Kong, SAR</a:t>
                      </a:r>
                      <a:endParaRPr lang="zh-CN" altLang="en-US" sz="1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401158"/>
                  </a:ext>
                </a:extLst>
              </a:tr>
              <a:tr h="32593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altLang="zh-CN" sz="1400" dirty="0">
                          <a:solidFill>
                            <a:srgbClr val="01458E"/>
                          </a:solidFill>
                          <a:latin typeface="AvenirNext LT Pro MediumCn" panose="020B0606020202020204" pitchFamily="34" charset="0"/>
                        </a:rPr>
                        <a:t>Established:</a:t>
                      </a:r>
                      <a:endParaRPr lang="zh-CN" alt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altLang="zh-CN" sz="1400" dirty="0">
                          <a:solidFill>
                            <a:srgbClr val="01458E"/>
                          </a:solidFill>
                          <a:latin typeface="AvenirNext LT Pro MediumCn" panose="020B0606020202020204" pitchFamily="34" charset="0"/>
                        </a:rPr>
                        <a:t>2003 (Group Head Office in Trieste, Italy 1807)</a:t>
                      </a:r>
                      <a:endParaRPr lang="zh-CN" alt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6688996"/>
                  </a:ext>
                </a:extLst>
              </a:tr>
              <a:tr h="642931">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altLang="zh-CN" sz="1400" dirty="0">
                          <a:solidFill>
                            <a:srgbClr val="01458E"/>
                          </a:solidFill>
                          <a:latin typeface="AvenirNext LT Pro MediumCn" panose="020B0606020202020204" pitchFamily="34" charset="0"/>
                        </a:rPr>
                        <a:t>Profile:</a:t>
                      </a:r>
                      <a:endParaRPr lang="zh-CN" alt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eaLnBrk="0" hangingPunct="0"/>
                      <a:r>
                        <a:rPr lang="en-US" altLang="zh-CN" sz="1400" dirty="0">
                          <a:solidFill>
                            <a:srgbClr val="01458E"/>
                          </a:solidFill>
                          <a:latin typeface="AvenirNext LT Pro MediumCn" panose="020B0606020202020204" pitchFamily="34" charset="0"/>
                        </a:rPr>
                        <a:t>International Freight Forwarder and Logistics Provider operating worldwide </a:t>
                      </a:r>
                    </a:p>
                    <a:p>
                      <a:pPr algn="just" eaLnBrk="0" hangingPunct="0"/>
                      <a:r>
                        <a:rPr lang="en-US" altLang="zh-CN" sz="1400" dirty="0">
                          <a:solidFill>
                            <a:srgbClr val="01458E"/>
                          </a:solidFill>
                          <a:latin typeface="AvenirNext LT Pro MediumCn" panose="020B0606020202020204" pitchFamily="34" charset="0"/>
                        </a:rPr>
                        <a:t>Managing own warehouses in Asia and provide 3PL services </a:t>
                      </a:r>
                    </a:p>
                    <a:p>
                      <a:pPr algn="just" eaLnBrk="0" hangingPunct="0"/>
                      <a:r>
                        <a:rPr lang="en-US" altLang="zh-CN" sz="1400" dirty="0">
                          <a:solidFill>
                            <a:srgbClr val="01458E"/>
                          </a:solidFill>
                          <a:latin typeface="AvenirNext LT Pro MediumCn" panose="020B0606020202020204" pitchFamily="34" charset="0"/>
                        </a:rPr>
                        <a:t>E-commerce expert, FBA Shipping and cross-border </a:t>
                      </a:r>
                    </a:p>
                    <a:p>
                      <a:pPr algn="just" eaLnBrk="0" hangingPunct="0"/>
                      <a:r>
                        <a:rPr lang="en-US" altLang="zh-CN" sz="1400" dirty="0">
                          <a:solidFill>
                            <a:srgbClr val="01458E"/>
                          </a:solidFill>
                          <a:latin typeface="AvenirNext LT Pro MediumCn" panose="020B0606020202020204" pitchFamily="34" charset="0"/>
                        </a:rPr>
                        <a:t>eCommerce Provider</a:t>
                      </a:r>
                      <a:endParaRPr lang="zh-CN" alt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0438269"/>
                  </a:ext>
                </a:extLst>
              </a:tr>
              <a:tr h="599047">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altLang="zh-CN" sz="1400" dirty="0">
                          <a:solidFill>
                            <a:srgbClr val="01458E"/>
                          </a:solidFill>
                          <a:latin typeface="AvenirNext LT Pro MediumCn" panose="020B0606020202020204" pitchFamily="34" charset="0"/>
                        </a:rPr>
                        <a:t>Memberships</a:t>
                      </a:r>
                    </a:p>
                    <a:p>
                      <a:pPr marL="0" marR="0" lvl="0" indent="0" algn="l" defTabSz="755934" rtl="0" eaLnBrk="1" fontAlgn="auto" latinLnBrk="0" hangingPunct="1">
                        <a:lnSpc>
                          <a:spcPct val="100000"/>
                        </a:lnSpc>
                        <a:spcBef>
                          <a:spcPts val="0"/>
                        </a:spcBef>
                        <a:spcAft>
                          <a:spcPts val="0"/>
                        </a:spcAft>
                        <a:buClrTx/>
                        <a:buSzTx/>
                        <a:buFontTx/>
                        <a:buNone/>
                        <a:tabLst/>
                        <a:defRPr/>
                      </a:pPr>
                      <a:r>
                        <a:rPr lang="en-US" altLang="zh-CN" sz="1400" dirty="0">
                          <a:solidFill>
                            <a:srgbClr val="01458E"/>
                          </a:solidFill>
                          <a:latin typeface="AvenirNext LT Pro MediumCn" panose="020B0606020202020204" pitchFamily="34" charset="0"/>
                        </a:rPr>
                        <a:t>Accreditation </a:t>
                      </a:r>
                    </a:p>
                    <a:p>
                      <a:pPr marL="0" marR="0" lvl="0" indent="0" algn="l" defTabSz="755934" rtl="0" eaLnBrk="1" fontAlgn="auto" latinLnBrk="0" hangingPunct="1">
                        <a:lnSpc>
                          <a:spcPct val="100000"/>
                        </a:lnSpc>
                        <a:spcBef>
                          <a:spcPts val="0"/>
                        </a:spcBef>
                        <a:spcAft>
                          <a:spcPts val="0"/>
                        </a:spcAft>
                        <a:buClrTx/>
                        <a:buSzTx/>
                        <a:buFontTx/>
                        <a:buNone/>
                        <a:tabLst/>
                        <a:defRPr/>
                      </a:pPr>
                      <a:endParaRPr lang="zh-CN" alt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altLang="zh-CN" sz="1400" dirty="0">
                          <a:solidFill>
                            <a:srgbClr val="01458E"/>
                          </a:solidFill>
                          <a:latin typeface="AvenirNext LT Pro MediumCn" panose="020B0606020202020204" pitchFamily="34" charset="0"/>
                        </a:rPr>
                        <a:t>IATA, FIATA, CIFFA, HAFFA, FMC;</a:t>
                      </a:r>
                      <a:endParaRPr lang="zh-CN" alt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3112310"/>
                  </a:ext>
                </a:extLst>
              </a:tr>
            </a:tbl>
          </a:graphicData>
        </a:graphic>
      </p:graphicFrame>
      <p:graphicFrame>
        <p:nvGraphicFramePr>
          <p:cNvPr id="29" name="圖表 5">
            <a:extLst>
              <a:ext uri="{FF2B5EF4-FFF2-40B4-BE49-F238E27FC236}">
                <a16:creationId xmlns:a16="http://schemas.microsoft.com/office/drawing/2014/main" id="{59D63976-7508-0569-EB11-9D7FE76C9C3C}"/>
              </a:ext>
            </a:extLst>
          </p:cNvPr>
          <p:cNvGraphicFramePr/>
          <p:nvPr>
            <p:extLst>
              <p:ext uri="{D42A27DB-BD31-4B8C-83A1-F6EECF244321}">
                <p14:modId xmlns:p14="http://schemas.microsoft.com/office/powerpoint/2010/main" val="997814501"/>
              </p:ext>
            </p:extLst>
          </p:nvPr>
        </p:nvGraphicFramePr>
        <p:xfrm>
          <a:off x="2755525" y="3911213"/>
          <a:ext cx="6240340" cy="29955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85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1809DC7-22D8-5EE1-17A2-0AB035482322}"/>
              </a:ext>
            </a:extLst>
          </p:cNvPr>
          <p:cNvSpPr/>
          <p:nvPr/>
        </p:nvSpPr>
        <p:spPr>
          <a:xfrm>
            <a:off x="400049" y="1343905"/>
            <a:ext cx="8353426" cy="5171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a:extLst>
              <a:ext uri="{FF2B5EF4-FFF2-40B4-BE49-F238E27FC236}">
                <a16:creationId xmlns:a16="http://schemas.microsoft.com/office/drawing/2014/main" id="{4B60A775-7DA4-9833-286B-8EF159726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048" y="1176988"/>
            <a:ext cx="1829078" cy="1829078"/>
          </a:xfrm>
          <a:prstGeom prst="rect">
            <a:avLst/>
          </a:prstGeom>
        </p:spPr>
      </p:pic>
      <p:sp>
        <p:nvSpPr>
          <p:cNvPr id="7" name="Rectangle 29">
            <a:extLst>
              <a:ext uri="{FF2B5EF4-FFF2-40B4-BE49-F238E27FC236}">
                <a16:creationId xmlns:a16="http://schemas.microsoft.com/office/drawing/2014/main" id="{9FAB5CB4-4671-226A-DD69-36EE6DA324D4}"/>
              </a:ext>
            </a:extLst>
          </p:cNvPr>
          <p:cNvSpPr>
            <a:spLocks noChangeArrowheads="1"/>
          </p:cNvSpPr>
          <p:nvPr/>
        </p:nvSpPr>
        <p:spPr bwMode="auto">
          <a:xfrm>
            <a:off x="473868" y="510469"/>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History </a:t>
            </a:r>
            <a:endParaRPr lang="zh-TW" altLang="en-US" sz="2000" b="1" dirty="0">
              <a:solidFill>
                <a:srgbClr val="01458E"/>
              </a:solidFill>
              <a:latin typeface="AvenirNext LT Pro MediumCn" panose="020B0606020202020204" pitchFamily="34" charset="0"/>
              <a:ea typeface="Adobe 黑体 Std R" pitchFamily="34" charset="-122"/>
            </a:endParaRPr>
          </a:p>
        </p:txBody>
      </p:sp>
      <p:sp>
        <p:nvSpPr>
          <p:cNvPr id="8" name="Rectangle 4">
            <a:extLst>
              <a:ext uri="{FF2B5EF4-FFF2-40B4-BE49-F238E27FC236}">
                <a16:creationId xmlns:a16="http://schemas.microsoft.com/office/drawing/2014/main" id="{D4004060-53B2-30AF-A377-5894B13EAACB}"/>
              </a:ext>
            </a:extLst>
          </p:cNvPr>
          <p:cNvSpPr/>
          <p:nvPr/>
        </p:nvSpPr>
        <p:spPr>
          <a:xfrm>
            <a:off x="293270" y="1194381"/>
            <a:ext cx="5790030" cy="2262158"/>
          </a:xfrm>
          <a:prstGeom prst="rect">
            <a:avLst/>
          </a:prstGeom>
        </p:spPr>
        <p:txBody>
          <a:bodyPr wrap="square">
            <a:spAutoFit/>
          </a:bodyPr>
          <a:lstStyle/>
          <a:p>
            <a:pPr eaLnBrk="0" hangingPunct="0"/>
            <a:r>
              <a:rPr lang="en-US" altLang="zh-CN" sz="1200" b="1" i="1" dirty="0">
                <a:solidFill>
                  <a:srgbClr val="01458E"/>
                </a:solidFill>
                <a:latin typeface="AvenirNext LT Pro MediumCn" panose="020B0606020202020204" pitchFamily="34" charset="0"/>
              </a:rPr>
              <a:t>One Organization – Globally Connected </a:t>
            </a:r>
          </a:p>
          <a:p>
            <a:pPr eaLnBrk="0" hangingPunct="0"/>
            <a:endParaRPr lang="en-US" altLang="zh-CN" sz="1200" b="0" dirty="0">
              <a:solidFill>
                <a:srgbClr val="01458E"/>
              </a:solidFill>
              <a:latin typeface="AvenirNext LT Pro MediumCn" panose="020B0606020202020204" pitchFamily="34" charset="0"/>
            </a:endParaRPr>
          </a:p>
          <a:p>
            <a:pPr eaLnBrk="0" hangingPunct="0"/>
            <a:r>
              <a:rPr lang="en-US" altLang="zh-CN" sz="1200" b="1" dirty="0">
                <a:solidFill>
                  <a:srgbClr val="01458E"/>
                </a:solidFill>
                <a:latin typeface="AvenirNext LT Pro MediumCn" panose="020B0606020202020204" pitchFamily="34" charset="0"/>
              </a:rPr>
              <a:t>P</a:t>
            </a:r>
            <a:r>
              <a:rPr lang="en-US" altLang="zh-CN" sz="1200" dirty="0">
                <a:solidFill>
                  <a:srgbClr val="01458E"/>
                </a:solidFill>
                <a:latin typeface="AvenirNext LT Pro MediumCn" panose="020B0606020202020204" pitchFamily="34" charset="0"/>
              </a:rPr>
              <a:t>arisi Grand Smooth Logistics Ltd</a:t>
            </a:r>
            <a:r>
              <a:rPr lang="en-US" altLang="zh-CN" sz="1200" b="0" dirty="0">
                <a:solidFill>
                  <a:srgbClr val="01458E"/>
                </a:solidFill>
                <a:latin typeface="AvenirNext LT Pro MediumCn" panose="020B0606020202020204" pitchFamily="34" charset="0"/>
              </a:rPr>
              <a:t> – PGS Logistics Ltd is a subsidiary of the Francesco Parisi Group of Companies with its Head </a:t>
            </a:r>
            <a:r>
              <a:rPr lang="en-US" altLang="zh-CN" sz="1200" dirty="0">
                <a:solidFill>
                  <a:srgbClr val="01458E"/>
                </a:solidFill>
                <a:latin typeface="AvenirNext LT Pro MediumCn" panose="020B0606020202020204" pitchFamily="34" charset="0"/>
              </a:rPr>
              <a:t>O</a:t>
            </a:r>
            <a:r>
              <a:rPr lang="en-US" altLang="zh-CN" sz="1200" b="0" dirty="0">
                <a:solidFill>
                  <a:srgbClr val="01458E"/>
                </a:solidFill>
                <a:latin typeface="AvenirNext LT Pro MediumCn" panose="020B0606020202020204" pitchFamily="34" charset="0"/>
              </a:rPr>
              <a:t>ffice in Trieste, Italy. </a:t>
            </a:r>
          </a:p>
          <a:p>
            <a:pPr eaLnBrk="0" hangingPunct="0"/>
            <a:endParaRPr lang="en-US" altLang="zh-CN" sz="300" b="0" dirty="0">
              <a:solidFill>
                <a:srgbClr val="01458E"/>
              </a:solidFill>
              <a:latin typeface="AvenirNext LT Pro MediumCn" panose="020B0606020202020204" pitchFamily="34" charset="0"/>
            </a:endParaRPr>
          </a:p>
          <a:p>
            <a:pPr eaLnBrk="0" hangingPunct="0"/>
            <a:r>
              <a:rPr lang="en-US" altLang="zh-CN" sz="1200" b="1" dirty="0">
                <a:solidFill>
                  <a:srgbClr val="01458E"/>
                </a:solidFill>
                <a:latin typeface="AvenirNext LT Pro MediumCn" panose="020B0606020202020204" pitchFamily="34" charset="0"/>
              </a:rPr>
              <a:t>T</a:t>
            </a:r>
            <a:r>
              <a:rPr lang="en-US" altLang="zh-CN" sz="1200" dirty="0">
                <a:solidFill>
                  <a:srgbClr val="01458E"/>
                </a:solidFill>
                <a:latin typeface="AvenirNext LT Pro MediumCn" panose="020B0606020202020204" pitchFamily="34" charset="0"/>
              </a:rPr>
              <a:t>he </a:t>
            </a:r>
            <a:r>
              <a:rPr lang="en-US" altLang="zh-TW" sz="1200" dirty="0">
                <a:solidFill>
                  <a:srgbClr val="01458E"/>
                </a:solidFill>
                <a:latin typeface="AvenirNext LT Pro MediumCn" panose="020B0606020202020204" pitchFamily="34" charset="0"/>
              </a:rPr>
              <a:t>Gro</a:t>
            </a:r>
            <a:r>
              <a:rPr lang="en-US" altLang="zh-CN" sz="1200" b="0" dirty="0">
                <a:solidFill>
                  <a:srgbClr val="01458E"/>
                </a:solidFill>
                <a:latin typeface="AvenirNext LT Pro MediumCn" panose="020B0606020202020204" pitchFamily="34" charset="0"/>
              </a:rPr>
              <a:t>up was established by Mr. Francesco Parisi (1778-1813) in Trieste</a:t>
            </a:r>
            <a:r>
              <a:rPr lang="en-US" altLang="zh-CN" sz="1200" dirty="0">
                <a:solidFill>
                  <a:srgbClr val="01458E"/>
                </a:solidFill>
                <a:latin typeface="AvenirNext LT Pro MediumCn" panose="020B0606020202020204" pitchFamily="34" charset="0"/>
              </a:rPr>
              <a:t> </a:t>
            </a:r>
            <a:r>
              <a:rPr lang="en-US" altLang="zh-CN" sz="1200" b="0" dirty="0">
                <a:solidFill>
                  <a:srgbClr val="01458E"/>
                </a:solidFill>
                <a:latin typeface="AvenirNext LT Pro MediumCn" panose="020B0606020202020204" pitchFamily="34" charset="0"/>
              </a:rPr>
              <a:t>and present in Central Europe since 1807. The Group  </a:t>
            </a:r>
            <a:r>
              <a:rPr lang="en-US" altLang="zh-CN" sz="1200" dirty="0">
                <a:solidFill>
                  <a:srgbClr val="01458E"/>
                </a:solidFill>
                <a:latin typeface="AvenirNext LT Pro MediumCn" panose="020B0606020202020204" pitchFamily="34" charset="0"/>
              </a:rPr>
              <a:t>is </a:t>
            </a:r>
            <a:r>
              <a:rPr lang="en-US" altLang="zh-CN" sz="1200" b="0" dirty="0">
                <a:solidFill>
                  <a:srgbClr val="01458E"/>
                </a:solidFill>
                <a:latin typeface="AvenirNext LT Pro MediumCn" panose="020B0606020202020204" pitchFamily="34" charset="0"/>
              </a:rPr>
              <a:t>engaged in Freight Forwarding, Shipping Agency Service, Port Operating, and Infrastructure Management for marine and intermodal rail terminal</a:t>
            </a:r>
            <a:r>
              <a:rPr lang="en-US" altLang="zh-CN" sz="1200" dirty="0">
                <a:solidFill>
                  <a:srgbClr val="01458E"/>
                </a:solidFill>
                <a:latin typeface="AvenirNext LT Pro MediumCn" panose="020B0606020202020204" pitchFamily="34" charset="0"/>
              </a:rPr>
              <a:t>s. </a:t>
            </a:r>
            <a:endParaRPr lang="en-US" altLang="zh-CN" sz="1200" b="1" dirty="0">
              <a:solidFill>
                <a:srgbClr val="01458E"/>
              </a:solidFill>
              <a:latin typeface="AvenirNext LT Pro MediumCn" panose="020B0606020202020204" pitchFamily="34" charset="0"/>
              <a:ea typeface="Adobe 黑体 Std R" pitchFamily="34" charset="-128"/>
            </a:endParaRPr>
          </a:p>
          <a:p>
            <a:pPr eaLnBrk="0" hangingPunct="0"/>
            <a:r>
              <a:rPr lang="en-US" altLang="zh-CN" sz="1200" b="1" dirty="0">
                <a:solidFill>
                  <a:srgbClr val="01458E"/>
                </a:solidFill>
                <a:latin typeface="AvenirNext LT Pro MediumCn" panose="020B0606020202020204" pitchFamily="34" charset="0"/>
                <a:ea typeface="Adobe 黑体 Std R" pitchFamily="34" charset="-128"/>
              </a:rPr>
              <a:t>PGS</a:t>
            </a:r>
            <a:r>
              <a:rPr lang="en-US" altLang="zh-CN" sz="1200" dirty="0">
                <a:solidFill>
                  <a:srgbClr val="01458E"/>
                </a:solidFill>
                <a:latin typeface="AvenirNext LT Pro MediumCn" panose="020B0606020202020204" pitchFamily="34" charset="0"/>
                <a:ea typeface="Adobe 黑体 Std R" pitchFamily="34" charset="-128"/>
              </a:rPr>
              <a:t> Logistics set up its first Asian office in Hong Kong SAR, in 2003.</a:t>
            </a:r>
          </a:p>
          <a:p>
            <a:pPr eaLnBrk="0" hangingPunct="0"/>
            <a:endParaRPr lang="en-US" altLang="zh-CN" sz="300" dirty="0">
              <a:solidFill>
                <a:srgbClr val="01458E"/>
              </a:solidFill>
              <a:latin typeface="AvenirNext LT Pro MediumCn" panose="020B0606020202020204" pitchFamily="34" charset="0"/>
              <a:ea typeface="Adobe 黑体 Std R" pitchFamily="34" charset="-128"/>
            </a:endParaRPr>
          </a:p>
          <a:p>
            <a:pPr eaLnBrk="0" hangingPunct="0"/>
            <a:r>
              <a:rPr lang="en-US" altLang="zh-CN" sz="1200" b="1" dirty="0">
                <a:solidFill>
                  <a:srgbClr val="01458E"/>
                </a:solidFill>
                <a:latin typeface="AvenirNext LT Pro MediumCn" panose="020B0606020202020204" pitchFamily="34" charset="0"/>
                <a:ea typeface="Adobe 黑体 Std R" pitchFamily="34" charset="-128"/>
              </a:rPr>
              <a:t>PGS</a:t>
            </a:r>
            <a:r>
              <a:rPr lang="en-US" altLang="zh-CN" sz="1200" dirty="0">
                <a:solidFill>
                  <a:srgbClr val="01458E"/>
                </a:solidFill>
                <a:latin typeface="AvenirNext LT Pro MediumCn" panose="020B0606020202020204" pitchFamily="34" charset="0"/>
                <a:ea typeface="Adobe 黑体 Std R" pitchFamily="34" charset="-128"/>
              </a:rPr>
              <a:t> Logistics has expanded rapidly and operates now 28 service centers across Asia. </a:t>
            </a:r>
          </a:p>
          <a:p>
            <a:pPr eaLnBrk="0" hangingPunct="0"/>
            <a:endParaRPr lang="en-US" altLang="zh-CN" sz="300" dirty="0">
              <a:solidFill>
                <a:srgbClr val="01458E"/>
              </a:solidFill>
              <a:latin typeface="AvenirNext LT Pro MediumCn" panose="020B0606020202020204" pitchFamily="34" charset="0"/>
              <a:ea typeface="Adobe 黑体 Std R" pitchFamily="34" charset="-128"/>
            </a:endParaRPr>
          </a:p>
          <a:p>
            <a:pPr eaLnBrk="0" hangingPunct="0"/>
            <a:r>
              <a:rPr lang="en-US" altLang="zh-CN" sz="1200" b="1" dirty="0">
                <a:solidFill>
                  <a:srgbClr val="01458E"/>
                </a:solidFill>
                <a:latin typeface="AvenirNext LT Pro MediumCn" panose="020B0606020202020204" pitchFamily="34" charset="0"/>
                <a:ea typeface="Adobe 黑体 Std R" pitchFamily="34" charset="-128"/>
              </a:rPr>
              <a:t>PGS</a:t>
            </a:r>
            <a:r>
              <a:rPr lang="en-US" altLang="zh-CN" sz="1200" dirty="0">
                <a:solidFill>
                  <a:srgbClr val="01458E"/>
                </a:solidFill>
                <a:latin typeface="AvenirNext LT Pro MediumCn" panose="020B0606020202020204" pitchFamily="34" charset="0"/>
                <a:ea typeface="Adobe 黑体 Std R" pitchFamily="34" charset="-128"/>
              </a:rPr>
              <a:t> provides its customers with a comprehensive range of services covering all essential segments in logistics and transport.</a:t>
            </a:r>
            <a:endParaRPr lang="en-US" altLang="zh-CN" dirty="0">
              <a:solidFill>
                <a:srgbClr val="01458E"/>
              </a:solidFill>
              <a:latin typeface="AvenirNext LT Pro MediumCn" panose="020B0606020202020204" pitchFamily="34" charset="0"/>
              <a:ea typeface="Adobe 黑体 Std R" pitchFamily="34" charset="-128"/>
            </a:endParaRPr>
          </a:p>
        </p:txBody>
      </p:sp>
      <p:sp>
        <p:nvSpPr>
          <p:cNvPr id="9" name="TextBox 61">
            <a:extLst>
              <a:ext uri="{FF2B5EF4-FFF2-40B4-BE49-F238E27FC236}">
                <a16:creationId xmlns:a16="http://schemas.microsoft.com/office/drawing/2014/main" id="{6A7E9EFF-C116-0D12-E439-9285029BBFE3}"/>
              </a:ext>
            </a:extLst>
          </p:cNvPr>
          <p:cNvSpPr txBox="1"/>
          <p:nvPr/>
        </p:nvSpPr>
        <p:spPr>
          <a:xfrm>
            <a:off x="6527856" y="2669402"/>
            <a:ext cx="2216095" cy="276999"/>
          </a:xfrm>
          <a:prstGeom prst="rect">
            <a:avLst/>
          </a:prstGeom>
          <a:noFill/>
        </p:spPr>
        <p:txBody>
          <a:bodyPr wrap="square" rtlCol="0">
            <a:spAutoFit/>
          </a:bodyPr>
          <a:lstStyle/>
          <a:p>
            <a:r>
              <a:rPr lang="en-US" altLang="zh-CN" sz="1200" dirty="0">
                <a:latin typeface="AvenirNext LT Pro MediumCn" panose="020B0606020202020204" pitchFamily="34" charset="0"/>
              </a:rPr>
              <a:t>Group Headquarters – Trieste, Italy</a:t>
            </a:r>
            <a:endParaRPr lang="zh-CN" altLang="en-US" sz="1200" dirty="0">
              <a:latin typeface="AvenirNext LT Pro MediumCn" panose="020B0606020202020204" pitchFamily="34" charset="0"/>
            </a:endParaRPr>
          </a:p>
        </p:txBody>
      </p:sp>
      <p:graphicFrame>
        <p:nvGraphicFramePr>
          <p:cNvPr id="2" name="圖表 5">
            <a:extLst>
              <a:ext uri="{FF2B5EF4-FFF2-40B4-BE49-F238E27FC236}">
                <a16:creationId xmlns:a16="http://schemas.microsoft.com/office/drawing/2014/main" id="{BC8FA8F4-A9EE-4DC5-2324-96907DE1E0AB}"/>
              </a:ext>
            </a:extLst>
          </p:cNvPr>
          <p:cNvGraphicFramePr/>
          <p:nvPr>
            <p:extLst>
              <p:ext uri="{D42A27DB-BD31-4B8C-83A1-F6EECF244321}">
                <p14:modId xmlns:p14="http://schemas.microsoft.com/office/powerpoint/2010/main" val="1087701216"/>
              </p:ext>
            </p:extLst>
          </p:nvPr>
        </p:nvGraphicFramePr>
        <p:xfrm>
          <a:off x="826851" y="3606064"/>
          <a:ext cx="6388958" cy="3047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224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1809DC7-22D8-5EE1-17A2-0AB035482322}"/>
              </a:ext>
            </a:extLst>
          </p:cNvPr>
          <p:cNvSpPr/>
          <p:nvPr/>
        </p:nvSpPr>
        <p:spPr>
          <a:xfrm>
            <a:off x="400049" y="1343905"/>
            <a:ext cx="8353426" cy="5171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9">
            <a:extLst>
              <a:ext uri="{FF2B5EF4-FFF2-40B4-BE49-F238E27FC236}">
                <a16:creationId xmlns:a16="http://schemas.microsoft.com/office/drawing/2014/main" id="{9FAB5CB4-4671-226A-DD69-36EE6DA324D4}"/>
              </a:ext>
            </a:extLst>
          </p:cNvPr>
          <p:cNvSpPr>
            <a:spLocks noChangeArrowheads="1"/>
          </p:cNvSpPr>
          <p:nvPr/>
        </p:nvSpPr>
        <p:spPr bwMode="auto">
          <a:xfrm>
            <a:off x="473868" y="510469"/>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Office Network</a:t>
            </a:r>
            <a:endParaRPr lang="zh-TW" altLang="en-US" sz="2000" b="1" dirty="0">
              <a:solidFill>
                <a:srgbClr val="01458E"/>
              </a:solidFill>
              <a:latin typeface="AvenirNext LT Pro MediumCn" panose="020B0606020202020204" pitchFamily="34" charset="0"/>
              <a:ea typeface="Adobe 黑体 Std R" pitchFamily="34" charset="-122"/>
            </a:endParaRPr>
          </a:p>
        </p:txBody>
      </p:sp>
      <p:sp>
        <p:nvSpPr>
          <p:cNvPr id="8" name="Rectangle 4">
            <a:extLst>
              <a:ext uri="{FF2B5EF4-FFF2-40B4-BE49-F238E27FC236}">
                <a16:creationId xmlns:a16="http://schemas.microsoft.com/office/drawing/2014/main" id="{D4004060-53B2-30AF-A377-5894B13EAACB}"/>
              </a:ext>
            </a:extLst>
          </p:cNvPr>
          <p:cNvSpPr/>
          <p:nvPr/>
        </p:nvSpPr>
        <p:spPr>
          <a:xfrm>
            <a:off x="2928027" y="1254189"/>
            <a:ext cx="5864790" cy="553998"/>
          </a:xfrm>
          <a:prstGeom prst="rect">
            <a:avLst/>
          </a:prstGeom>
        </p:spPr>
        <p:txBody>
          <a:bodyPr wrap="square">
            <a:spAutoFit/>
          </a:bodyPr>
          <a:lstStyle/>
          <a:p>
            <a:pPr eaLnBrk="0" hangingPunct="0"/>
            <a:r>
              <a:rPr lang="en-US" altLang="zh-CN" b="1" i="1" dirty="0">
                <a:solidFill>
                  <a:srgbClr val="01458E"/>
                </a:solidFill>
                <a:latin typeface="AvenirNext LT Pro MediumCn" panose="020B0606020202020204" pitchFamily="34" charset="0"/>
              </a:rPr>
              <a:t>One Organization – Globally Connected </a:t>
            </a:r>
          </a:p>
          <a:p>
            <a:pPr eaLnBrk="0" hangingPunct="0"/>
            <a:endParaRPr lang="en-US" altLang="zh-CN" sz="1200" b="0" dirty="0">
              <a:solidFill>
                <a:srgbClr val="01458E"/>
              </a:solidFill>
              <a:latin typeface="AvenirNext LT Pro MediumCn" panose="020B0606020202020204" pitchFamily="34" charset="0"/>
            </a:endParaRPr>
          </a:p>
        </p:txBody>
      </p:sp>
      <p:pic>
        <p:nvPicPr>
          <p:cNvPr id="13" name="圖片 12">
            <a:extLst>
              <a:ext uri="{FF2B5EF4-FFF2-40B4-BE49-F238E27FC236}">
                <a16:creationId xmlns:a16="http://schemas.microsoft.com/office/drawing/2014/main" id="{BA3225A0-B5F7-DE65-683B-81FC0B646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01" y="1210007"/>
            <a:ext cx="7881731" cy="5903273"/>
          </a:xfrm>
          <a:prstGeom prst="rect">
            <a:avLst/>
          </a:prstGeom>
        </p:spPr>
      </p:pic>
    </p:spTree>
    <p:extLst>
      <p:ext uri="{BB962C8B-B14F-4D97-AF65-F5344CB8AC3E}">
        <p14:creationId xmlns:p14="http://schemas.microsoft.com/office/powerpoint/2010/main" val="129556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FBA968F-F49D-D514-B4E8-AF4FFE4B262A}"/>
              </a:ext>
            </a:extLst>
          </p:cNvPr>
          <p:cNvSpPr/>
          <p:nvPr/>
        </p:nvSpPr>
        <p:spPr>
          <a:xfrm>
            <a:off x="383181" y="1281002"/>
            <a:ext cx="8370294" cy="1917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2">
            <a:extLst>
              <a:ext uri="{FF2B5EF4-FFF2-40B4-BE49-F238E27FC236}">
                <a16:creationId xmlns:a16="http://schemas.microsoft.com/office/drawing/2014/main" id="{835D3B53-1300-AC10-1828-4B52C09F5ACF}"/>
              </a:ext>
            </a:extLst>
          </p:cNvPr>
          <p:cNvSpPr/>
          <p:nvPr/>
        </p:nvSpPr>
        <p:spPr>
          <a:xfrm>
            <a:off x="381621" y="3721390"/>
            <a:ext cx="8370294" cy="252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1">
            <a:extLst>
              <a:ext uri="{FF2B5EF4-FFF2-40B4-BE49-F238E27FC236}">
                <a16:creationId xmlns:a16="http://schemas.microsoft.com/office/drawing/2014/main" id="{A04708AF-623A-96B3-3579-F4E00D906792}"/>
              </a:ext>
            </a:extLst>
          </p:cNvPr>
          <p:cNvSpPr/>
          <p:nvPr/>
        </p:nvSpPr>
        <p:spPr>
          <a:xfrm>
            <a:off x="5983677" y="4774798"/>
            <a:ext cx="1956830" cy="1956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3">
            <a:extLst>
              <a:ext uri="{FF2B5EF4-FFF2-40B4-BE49-F238E27FC236}">
                <a16:creationId xmlns:a16="http://schemas.microsoft.com/office/drawing/2014/main" id="{C7DFEA69-393E-5BEB-5A0C-3D305F592FE2}"/>
              </a:ext>
            </a:extLst>
          </p:cNvPr>
          <p:cNvSpPr txBox="1"/>
          <p:nvPr/>
        </p:nvSpPr>
        <p:spPr>
          <a:xfrm>
            <a:off x="535590" y="1343137"/>
            <a:ext cx="7587330" cy="1077218"/>
          </a:xfrm>
          <a:prstGeom prst="rect">
            <a:avLst/>
          </a:prstGeom>
          <a:noFill/>
        </p:spPr>
        <p:txBody>
          <a:bodyPr wrap="square" rtlCol="0">
            <a:spAutoFit/>
          </a:bodyPr>
          <a:lstStyle/>
          <a:p>
            <a:pPr algn="just" eaLnBrk="0" hangingPunct="0"/>
            <a:r>
              <a:rPr lang="en-US" altLang="zh-CN" sz="1600" b="1" i="1" u="sng" dirty="0">
                <a:solidFill>
                  <a:srgbClr val="01458E"/>
                </a:solidFill>
                <a:latin typeface="AvenirNext LT Pro MediumCn" panose="020B0606020202020204" pitchFamily="34" charset="0"/>
              </a:rPr>
              <a:t>Mission statement </a:t>
            </a:r>
          </a:p>
          <a:p>
            <a:pPr algn="just" eaLnBrk="0" hangingPunct="0"/>
            <a:endParaRPr lang="en-US" altLang="zh-CN" sz="1600" b="0" dirty="0">
              <a:solidFill>
                <a:srgbClr val="01458E"/>
              </a:solidFill>
              <a:latin typeface="AvenirNext LT Pro MediumCn" panose="020B0606020202020204" pitchFamily="34" charset="0"/>
            </a:endParaRPr>
          </a:p>
          <a:p>
            <a:pPr algn="just" eaLnBrk="0" hangingPunct="0"/>
            <a:r>
              <a:rPr lang="en-US" altLang="zh-CN" sz="1600" b="0" dirty="0">
                <a:solidFill>
                  <a:srgbClr val="01458E"/>
                </a:solidFill>
                <a:latin typeface="AvenirNext LT Pro MediumCn" panose="020B0606020202020204" pitchFamily="34" charset="0"/>
              </a:rPr>
              <a:t>Our Mission is to create new logistics solutions, tailor-made to our customer’s needs, and provide top quality and personalized services at a competitive price. </a:t>
            </a:r>
          </a:p>
        </p:txBody>
      </p:sp>
      <p:sp>
        <p:nvSpPr>
          <p:cNvPr id="9" name="Rectangle 5">
            <a:extLst>
              <a:ext uri="{FF2B5EF4-FFF2-40B4-BE49-F238E27FC236}">
                <a16:creationId xmlns:a16="http://schemas.microsoft.com/office/drawing/2014/main" id="{D9402D9E-CBD6-566C-91EA-5403AD5FE57A}"/>
              </a:ext>
            </a:extLst>
          </p:cNvPr>
          <p:cNvSpPr/>
          <p:nvPr/>
        </p:nvSpPr>
        <p:spPr>
          <a:xfrm>
            <a:off x="644084" y="3953576"/>
            <a:ext cx="6836950" cy="2092881"/>
          </a:xfrm>
          <a:prstGeom prst="rect">
            <a:avLst/>
          </a:prstGeom>
        </p:spPr>
        <p:txBody>
          <a:bodyPr wrap="square">
            <a:spAutoFit/>
          </a:bodyPr>
          <a:lstStyle/>
          <a:p>
            <a:pPr algn="just" eaLnBrk="0" hangingPunct="0"/>
            <a:r>
              <a:rPr lang="en-US" altLang="zh-CN" sz="1600" b="1" i="1" u="sng" dirty="0">
                <a:solidFill>
                  <a:srgbClr val="01458E"/>
                </a:solidFill>
                <a:latin typeface="AvenirNext LT Pro MediumCn" panose="020B0606020202020204" pitchFamily="34" charset="0"/>
              </a:rPr>
              <a:t>Group core values </a:t>
            </a:r>
          </a:p>
          <a:p>
            <a:pPr algn="just" eaLnBrk="0" hangingPunct="0"/>
            <a:endParaRPr lang="en-US" altLang="zh-CN" sz="1600" dirty="0">
              <a:solidFill>
                <a:srgbClr val="01458E"/>
              </a:solidFill>
              <a:latin typeface="AvenirNext LT Pro MediumCn" panose="020B0606020202020204" pitchFamily="34" charset="0"/>
            </a:endParaRPr>
          </a:p>
          <a:p>
            <a:pPr algn="just" eaLnBrk="0" hangingPunct="0"/>
            <a:r>
              <a:rPr lang="en-US" altLang="zh-CN" sz="1600" dirty="0">
                <a:solidFill>
                  <a:srgbClr val="01458E"/>
                </a:solidFill>
                <a:latin typeface="AvenirNext LT Pro MediumCn" panose="020B0606020202020204" pitchFamily="34" charset="0"/>
              </a:rPr>
              <a:t>For more than 200 years, Parsi Group’s core value have been the foundation of who we are and what we stand for:</a:t>
            </a:r>
          </a:p>
          <a:p>
            <a:pPr algn="just" eaLnBrk="0" hangingPunct="0"/>
            <a:endParaRPr lang="en-US" altLang="zh-CN" sz="1600" dirty="0">
              <a:solidFill>
                <a:srgbClr val="01458E"/>
              </a:solidFill>
              <a:latin typeface="AvenirNext LT Pro MediumCn" panose="020B0606020202020204" pitchFamily="34" charset="0"/>
            </a:endParaRPr>
          </a:p>
          <a:p>
            <a:pPr marL="285750" indent="-285750" algn="just" eaLnBrk="0" hangingPunct="0">
              <a:buFont typeface="Arial" panose="020B0604020202020204" pitchFamily="34" charset="0"/>
              <a:buChar char="•"/>
            </a:pPr>
            <a:r>
              <a:rPr lang="en-US" altLang="zh-CN" sz="1600" dirty="0">
                <a:solidFill>
                  <a:srgbClr val="01458E"/>
                </a:solidFill>
                <a:latin typeface="AvenirNext LT Pro MediumCn" panose="020B0606020202020204" pitchFamily="34" charset="0"/>
              </a:rPr>
              <a:t>Respect for People </a:t>
            </a:r>
          </a:p>
          <a:p>
            <a:pPr marL="285750" indent="-285750" algn="just" eaLnBrk="0" hangingPunct="0">
              <a:buFont typeface="Arial" panose="020B0604020202020204" pitchFamily="34" charset="0"/>
              <a:buChar char="•"/>
            </a:pPr>
            <a:r>
              <a:rPr lang="en-US" altLang="zh-CN" sz="1600" dirty="0">
                <a:solidFill>
                  <a:srgbClr val="01458E"/>
                </a:solidFill>
                <a:latin typeface="AvenirNext LT Pro MediumCn" panose="020B0606020202020204" pitchFamily="34" charset="0"/>
              </a:rPr>
              <a:t>Highest ethical behavior </a:t>
            </a:r>
          </a:p>
          <a:p>
            <a:pPr marL="285750" indent="-285750" algn="just" eaLnBrk="0" hangingPunct="0">
              <a:buFont typeface="Arial" panose="020B0604020202020204" pitchFamily="34" charset="0"/>
              <a:buChar char="•"/>
            </a:pPr>
            <a:r>
              <a:rPr lang="en-US" altLang="zh-CN" sz="1600" dirty="0">
                <a:solidFill>
                  <a:srgbClr val="01458E"/>
                </a:solidFill>
                <a:latin typeface="AvenirNext LT Pro MediumCn" panose="020B0606020202020204" pitchFamily="34" charset="0"/>
              </a:rPr>
              <a:t>Be innovative and creative </a:t>
            </a:r>
          </a:p>
        </p:txBody>
      </p:sp>
      <p:sp>
        <p:nvSpPr>
          <p:cNvPr id="11" name="Rectangle 29">
            <a:extLst>
              <a:ext uri="{FF2B5EF4-FFF2-40B4-BE49-F238E27FC236}">
                <a16:creationId xmlns:a16="http://schemas.microsoft.com/office/drawing/2014/main" id="{6BA1F683-28FA-A720-0CC6-BD321ED308D6}"/>
              </a:ext>
            </a:extLst>
          </p:cNvPr>
          <p:cNvSpPr>
            <a:spLocks noChangeArrowheads="1"/>
          </p:cNvSpPr>
          <p:nvPr/>
        </p:nvSpPr>
        <p:spPr bwMode="auto">
          <a:xfrm>
            <a:off x="512721" y="509503"/>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Mission and Values</a:t>
            </a:r>
            <a:endParaRPr lang="zh-TW" altLang="en-US" sz="2000" b="1" dirty="0">
              <a:solidFill>
                <a:srgbClr val="01458E"/>
              </a:solidFill>
              <a:latin typeface="AvenirNext LT Pro MediumCn" panose="020B0606020202020204" pitchFamily="34" charset="0"/>
              <a:ea typeface="Adobe 黑体 Std R" pitchFamily="34" charset="-122"/>
            </a:endParaRPr>
          </a:p>
        </p:txBody>
      </p:sp>
      <p:pic>
        <p:nvPicPr>
          <p:cNvPr id="12" name="Picture 8">
            <a:extLst>
              <a:ext uri="{FF2B5EF4-FFF2-40B4-BE49-F238E27FC236}">
                <a16:creationId xmlns:a16="http://schemas.microsoft.com/office/drawing/2014/main" id="{3956051D-B318-1FF7-8A53-5F735FE9B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131" y="5042756"/>
            <a:ext cx="1433924" cy="1433924"/>
          </a:xfrm>
          <a:prstGeom prst="rect">
            <a:avLst/>
          </a:prstGeom>
        </p:spPr>
      </p:pic>
      <p:sp>
        <p:nvSpPr>
          <p:cNvPr id="5" name="Rectangle 9">
            <a:extLst>
              <a:ext uri="{FF2B5EF4-FFF2-40B4-BE49-F238E27FC236}">
                <a16:creationId xmlns:a16="http://schemas.microsoft.com/office/drawing/2014/main" id="{C1B94207-207E-EED5-61F0-138E0902D2B9}"/>
              </a:ext>
            </a:extLst>
          </p:cNvPr>
          <p:cNvSpPr/>
          <p:nvPr/>
        </p:nvSpPr>
        <p:spPr>
          <a:xfrm>
            <a:off x="0" y="2858704"/>
            <a:ext cx="9144000" cy="802398"/>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3" name="Picture 4">
            <a:extLst>
              <a:ext uri="{FF2B5EF4-FFF2-40B4-BE49-F238E27FC236}">
                <a16:creationId xmlns:a16="http://schemas.microsoft.com/office/drawing/2014/main" id="{0105DFCC-1B94-35EC-E891-3CF3B2BB0EC9}"/>
              </a:ext>
            </a:extLst>
          </p:cNvPr>
          <p:cNvPicPr>
            <a:picLocks noChangeAspect="1"/>
          </p:cNvPicPr>
          <p:nvPr/>
        </p:nvPicPr>
        <p:blipFill>
          <a:blip r:embed="rId3"/>
          <a:stretch>
            <a:fillRect/>
          </a:stretch>
        </p:blipFill>
        <p:spPr>
          <a:xfrm>
            <a:off x="6205092" y="2502744"/>
            <a:ext cx="1473963" cy="1512456"/>
          </a:xfrm>
          <a:prstGeom prst="rect">
            <a:avLst/>
          </a:prstGeom>
        </p:spPr>
      </p:pic>
      <p:sp>
        <p:nvSpPr>
          <p:cNvPr id="10" name="Rectangle 6">
            <a:extLst>
              <a:ext uri="{FF2B5EF4-FFF2-40B4-BE49-F238E27FC236}">
                <a16:creationId xmlns:a16="http://schemas.microsoft.com/office/drawing/2014/main" id="{25B09802-BEE5-0D40-4032-523535ABB203}"/>
              </a:ext>
            </a:extLst>
          </p:cNvPr>
          <p:cNvSpPr/>
          <p:nvPr/>
        </p:nvSpPr>
        <p:spPr>
          <a:xfrm>
            <a:off x="1663488" y="3028139"/>
            <a:ext cx="3873047" cy="461665"/>
          </a:xfrm>
          <a:prstGeom prst="rect">
            <a:avLst/>
          </a:prstGeom>
        </p:spPr>
        <p:txBody>
          <a:bodyPr wrap="none">
            <a:spAutoFit/>
          </a:bodyPr>
          <a:lstStyle/>
          <a:p>
            <a:pPr algn="ctr" eaLnBrk="0" hangingPunct="0"/>
            <a:r>
              <a:rPr lang="en-US" altLang="zh-CN" sz="2400" b="1" i="1" dirty="0">
                <a:solidFill>
                  <a:schemeClr val="bg1"/>
                </a:solidFill>
                <a:latin typeface="AvenirNext LT Pro MediumCn" panose="020B0606020202020204" pitchFamily="34" charset="0"/>
              </a:rPr>
              <a:t> “Bridging Asia and the World”</a:t>
            </a:r>
          </a:p>
        </p:txBody>
      </p:sp>
      <p:sp>
        <p:nvSpPr>
          <p:cNvPr id="15" name="橢圓 14">
            <a:extLst>
              <a:ext uri="{FF2B5EF4-FFF2-40B4-BE49-F238E27FC236}">
                <a16:creationId xmlns:a16="http://schemas.microsoft.com/office/drawing/2014/main" id="{D5EE1FF6-0BDC-0438-A406-B81F78B970CA}"/>
              </a:ext>
            </a:extLst>
          </p:cNvPr>
          <p:cNvSpPr/>
          <p:nvPr/>
        </p:nvSpPr>
        <p:spPr>
          <a:xfrm>
            <a:off x="6172524" y="2476102"/>
            <a:ext cx="1539098" cy="1539098"/>
          </a:xfrm>
          <a:prstGeom prst="ellipse">
            <a:avLst/>
          </a:prstGeom>
          <a:noFill/>
          <a:ln w="247650">
            <a:solidFill>
              <a:srgbClr val="014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40197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0D3068D-0BAF-6CB8-916C-D274EC507E8C}"/>
              </a:ext>
            </a:extLst>
          </p:cNvPr>
          <p:cNvSpPr/>
          <p:nvPr/>
        </p:nvSpPr>
        <p:spPr>
          <a:xfrm>
            <a:off x="396815" y="1237292"/>
            <a:ext cx="1109813" cy="1316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0CEB2968-30FC-BE7B-BF7D-4D3A8823779B}"/>
              </a:ext>
            </a:extLst>
          </p:cNvPr>
          <p:cNvSpPr/>
          <p:nvPr/>
        </p:nvSpPr>
        <p:spPr>
          <a:xfrm>
            <a:off x="396816" y="1237291"/>
            <a:ext cx="8350370" cy="5401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Rectangle 29">
            <a:extLst>
              <a:ext uri="{FF2B5EF4-FFF2-40B4-BE49-F238E27FC236}">
                <a16:creationId xmlns:a16="http://schemas.microsoft.com/office/drawing/2014/main" id="{D69400CF-882B-A39A-99E3-D628F8AAB73E}"/>
              </a:ext>
            </a:extLst>
          </p:cNvPr>
          <p:cNvSpPr>
            <a:spLocks noChangeArrowheads="1"/>
          </p:cNvSpPr>
          <p:nvPr/>
        </p:nvSpPr>
        <p:spPr bwMode="auto">
          <a:xfrm>
            <a:off x="610393" y="493574"/>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Service Portfolio</a:t>
            </a:r>
            <a:endParaRPr lang="zh-TW" altLang="en-US" sz="2000" b="1" dirty="0">
              <a:solidFill>
                <a:srgbClr val="01458E"/>
              </a:solidFill>
              <a:latin typeface="AvenirNext LT Pro MediumCn" panose="020B0606020202020204" pitchFamily="34" charset="0"/>
              <a:ea typeface="Adobe 黑体 Std R" pitchFamily="34" charset="-122"/>
            </a:endParaRPr>
          </a:p>
        </p:txBody>
      </p:sp>
      <p:sp>
        <p:nvSpPr>
          <p:cNvPr id="6" name="TextBox 12">
            <a:extLst>
              <a:ext uri="{FF2B5EF4-FFF2-40B4-BE49-F238E27FC236}">
                <a16:creationId xmlns:a16="http://schemas.microsoft.com/office/drawing/2014/main" id="{2E3B57BD-6B01-8FF0-5702-A1F07FC3F828}"/>
              </a:ext>
            </a:extLst>
          </p:cNvPr>
          <p:cNvSpPr txBox="1"/>
          <p:nvPr/>
        </p:nvSpPr>
        <p:spPr>
          <a:xfrm>
            <a:off x="1624807" y="1159655"/>
            <a:ext cx="6843479" cy="5401479"/>
          </a:xfrm>
          <a:prstGeom prst="rect">
            <a:avLst/>
          </a:prstGeom>
          <a:noFill/>
        </p:spPr>
        <p:txBody>
          <a:bodyPr wrap="square" rtlCol="0">
            <a:spAutoFit/>
          </a:bodyPr>
          <a:lstStyle/>
          <a:p>
            <a:endParaRPr lang="en-US" altLang="zh-CN" sz="1000" b="0" dirty="0">
              <a:solidFill>
                <a:srgbClr val="01458E"/>
              </a:solidFill>
              <a:latin typeface="AvenirNext LT Pro MediumCn" panose="020B0606020202020204" pitchFamily="34" charset="0"/>
            </a:endParaRPr>
          </a:p>
          <a:p>
            <a:r>
              <a:rPr lang="en-US" sz="2400" b="1" dirty="0">
                <a:solidFill>
                  <a:srgbClr val="01458E"/>
                </a:solidFill>
                <a:latin typeface="AvenirNext LT Pro MediumCn" panose="020B0606020202020204" pitchFamily="34" charset="0"/>
              </a:rPr>
              <a:t>Airfreight</a:t>
            </a:r>
            <a:r>
              <a:rPr lang="en-US" sz="1400" b="0" dirty="0">
                <a:solidFill>
                  <a:srgbClr val="01458E"/>
                </a:solidFill>
                <a:latin typeface="AvenirNext LT Pro MediumCn" panose="020B0606020202020204" pitchFamily="34" charset="0"/>
              </a:rPr>
              <a:t> has become an essential factor in the supply chain management to keep pace with the  increasing demand for worldwide markets PGS Logistics provides contracted block-space agreements and dedicated air freight solutions such as: </a:t>
            </a:r>
          </a:p>
          <a:p>
            <a:endParaRPr lang="en-US" sz="1400" dirty="0">
              <a:solidFill>
                <a:srgbClr val="01458E"/>
              </a:solidFill>
              <a:latin typeface="AvenirNext LT Pro MediumCn" panose="020B0606020202020204" pitchFamily="34" charset="0"/>
            </a:endParaRPr>
          </a:p>
          <a:p>
            <a:r>
              <a:rPr lang="en-US" sz="1400" i="1" u="sng" dirty="0">
                <a:solidFill>
                  <a:srgbClr val="01458E"/>
                </a:solidFill>
                <a:latin typeface="AvenirNext LT Pro MediumCn" panose="020B0606020202020204" pitchFamily="34" charset="0"/>
              </a:rPr>
              <a:t>Priority Cargo service</a:t>
            </a:r>
            <a:r>
              <a:rPr lang="en-US" sz="1400" b="0" i="1" u="sng" dirty="0">
                <a:solidFill>
                  <a:srgbClr val="01458E"/>
                </a:solidFill>
                <a:latin typeface="AvenirNext LT Pro MediumCn" panose="020B0606020202020204" pitchFamily="34" charset="0"/>
              </a:rPr>
              <a:t>: </a:t>
            </a:r>
          </a:p>
          <a:p>
            <a:r>
              <a:rPr lang="en-US" altLang="zh-CN" sz="1400" dirty="0">
                <a:solidFill>
                  <a:srgbClr val="01458E"/>
                </a:solidFill>
                <a:latin typeface="AvenirNext LT Pro MediumCn" panose="020B0606020202020204" pitchFamily="34" charset="0"/>
              </a:rPr>
              <a:t>Our team understands that certain goods need a faster delivery time. PGS Logistics will help you to tailor-make a more flexible and efficient shipping schedule as per specific requirements </a:t>
            </a:r>
          </a:p>
          <a:p>
            <a:endParaRPr lang="en-US" sz="1400" dirty="0">
              <a:solidFill>
                <a:srgbClr val="01458E"/>
              </a:solidFill>
              <a:latin typeface="AvenirNext LT Pro MediumCn" panose="020B0606020202020204" pitchFamily="34" charset="0"/>
            </a:endParaRPr>
          </a:p>
          <a:p>
            <a:r>
              <a:rPr lang="en-US" sz="1400" i="1" u="sng" dirty="0">
                <a:solidFill>
                  <a:srgbClr val="01458E"/>
                </a:solidFill>
                <a:latin typeface="AvenirNext LT Pro MediumCn" panose="020B0606020202020204" pitchFamily="34" charset="0"/>
              </a:rPr>
              <a:t>Consolidation Services</a:t>
            </a:r>
            <a:r>
              <a:rPr lang="en-US" sz="1400" b="0" i="1" u="sng" dirty="0">
                <a:solidFill>
                  <a:srgbClr val="01458E"/>
                </a:solidFill>
                <a:latin typeface="AvenirNext LT Pro MediumCn" panose="020B0606020202020204" pitchFamily="34" charset="0"/>
              </a:rPr>
              <a:t>: </a:t>
            </a:r>
          </a:p>
          <a:p>
            <a:r>
              <a:rPr lang="en-US" altLang="zh-CN" sz="1400" dirty="0">
                <a:solidFill>
                  <a:srgbClr val="01458E"/>
                </a:solidFill>
                <a:latin typeface="AvenirNext LT Pro MediumCn" panose="020B0606020202020204" pitchFamily="34" charset="0"/>
              </a:rPr>
              <a:t>PGS Logistics will offer you a variety of cost-effective and time-saving air cargo solutions to move shipments on a global extent, and also will provide regular and frequent flight schedule to ensure flexibility to your needs</a:t>
            </a:r>
          </a:p>
          <a:p>
            <a:endParaRPr lang="en-US" sz="1400" dirty="0">
              <a:solidFill>
                <a:srgbClr val="01458E"/>
              </a:solidFill>
              <a:latin typeface="AvenirNext LT Pro MediumCn" panose="020B0606020202020204" pitchFamily="34" charset="0"/>
            </a:endParaRPr>
          </a:p>
          <a:p>
            <a:r>
              <a:rPr lang="en-US" sz="1400" i="1" u="sng" dirty="0">
                <a:solidFill>
                  <a:srgbClr val="01458E"/>
                </a:solidFill>
                <a:latin typeface="AvenirNext LT Pro MediumCn" panose="020B0606020202020204" pitchFamily="34" charset="0"/>
              </a:rPr>
              <a:t>Sea and Air</a:t>
            </a:r>
            <a:r>
              <a:rPr lang="en-US" sz="1400" b="0" i="1" u="sng" dirty="0">
                <a:solidFill>
                  <a:srgbClr val="01458E"/>
                </a:solidFill>
                <a:latin typeface="AvenirNext LT Pro MediumCn" panose="020B0606020202020204" pitchFamily="34" charset="0"/>
              </a:rPr>
              <a:t>: </a:t>
            </a:r>
          </a:p>
          <a:p>
            <a:r>
              <a:rPr lang="en-US" altLang="zh-CN" sz="1400" dirty="0">
                <a:solidFill>
                  <a:srgbClr val="01458E"/>
                </a:solidFill>
                <a:latin typeface="AvenirNext LT Pro MediumCn" panose="020B0606020202020204" pitchFamily="34" charset="0"/>
              </a:rPr>
              <a:t>PGS offers a clear Sea/Air defined schedule so that our clients can confidently manage their supply chain and benefit from the attractive Sea/Air Tariffs </a:t>
            </a:r>
          </a:p>
          <a:p>
            <a:endParaRPr lang="en-US" sz="1400" dirty="0">
              <a:solidFill>
                <a:srgbClr val="01458E"/>
              </a:solidFill>
              <a:latin typeface="AvenirNext LT Pro MediumCn" panose="020B0606020202020204" pitchFamily="34" charset="0"/>
            </a:endParaRPr>
          </a:p>
          <a:p>
            <a:r>
              <a:rPr lang="en-US" sz="1400" i="1" u="sng" dirty="0">
                <a:solidFill>
                  <a:srgbClr val="01458E"/>
                </a:solidFill>
                <a:latin typeface="AvenirNext LT Pro MediumCn" panose="020B0606020202020204" pitchFamily="34" charset="0"/>
              </a:rPr>
              <a:t>Air Door to Door Service</a:t>
            </a:r>
            <a:r>
              <a:rPr lang="en-US" sz="1400" b="0" i="1" u="sng" dirty="0">
                <a:solidFill>
                  <a:srgbClr val="01458E"/>
                </a:solidFill>
                <a:latin typeface="AvenirNext LT Pro MediumCn" panose="020B0606020202020204" pitchFamily="34" charset="0"/>
              </a:rPr>
              <a:t>: </a:t>
            </a:r>
          </a:p>
          <a:p>
            <a:r>
              <a:rPr lang="en-US" altLang="zh-CN" sz="1400" dirty="0">
                <a:solidFill>
                  <a:srgbClr val="01458E"/>
                </a:solidFill>
                <a:latin typeface="AvenirNext LT Pro MediumCn" panose="020B0606020202020204" pitchFamily="34" charset="0"/>
              </a:rPr>
              <a:t>PGS Logistics has a global network to provide a reliable Door-to-Door service </a:t>
            </a:r>
          </a:p>
          <a:p>
            <a:endParaRPr lang="en-US" altLang="zh-TW" sz="1400" b="0" dirty="0">
              <a:solidFill>
                <a:srgbClr val="01458E"/>
              </a:solidFill>
              <a:latin typeface="AvenirNext LT Pro MediumCn" panose="020B0606020202020204" pitchFamily="34" charset="0"/>
            </a:endParaRPr>
          </a:p>
          <a:p>
            <a:r>
              <a:rPr lang="en-US" altLang="zh-TW" sz="1400" b="0" i="1" u="sng" dirty="0">
                <a:solidFill>
                  <a:srgbClr val="01458E"/>
                </a:solidFill>
                <a:latin typeface="AvenirNext LT Pro MediumCn" panose="020B0606020202020204" pitchFamily="34" charset="0"/>
              </a:rPr>
              <a:t>D</a:t>
            </a:r>
            <a:r>
              <a:rPr lang="en-US" sz="1400" b="0" i="1" u="sng" dirty="0">
                <a:solidFill>
                  <a:srgbClr val="01458E"/>
                </a:solidFill>
                <a:latin typeface="AvenirNext LT Pro MediumCn" panose="020B0606020202020204" pitchFamily="34" charset="0"/>
              </a:rPr>
              <a:t>angerous Goods:</a:t>
            </a:r>
          </a:p>
          <a:p>
            <a:r>
              <a:rPr lang="en-US" altLang="zh-CN" sz="1100" dirty="0">
                <a:solidFill>
                  <a:srgbClr val="01458E"/>
                </a:solidFill>
                <a:latin typeface="AvenirNext LT Pro MediumCn" panose="020B0606020202020204" pitchFamily="34" charset="0"/>
              </a:rPr>
              <a:t>PGS is an IATA Cargo Agent and has a trained team to handle Dangerous Goods. Our offices will guide customers through the whole process as required packing, shipping marks, and documentation. </a:t>
            </a:r>
          </a:p>
          <a:p>
            <a:endParaRPr lang="en-US" sz="1000" dirty="0">
              <a:latin typeface="AvenirNext LT Pro MediumCn" panose="020B0606020202020204" pitchFamily="34" charset="0"/>
            </a:endParaRPr>
          </a:p>
        </p:txBody>
      </p:sp>
      <p:pic>
        <p:nvPicPr>
          <p:cNvPr id="7" name="Picture 17">
            <a:extLst>
              <a:ext uri="{FF2B5EF4-FFF2-40B4-BE49-F238E27FC236}">
                <a16:creationId xmlns:a16="http://schemas.microsoft.com/office/drawing/2014/main" id="{E9058BBE-732E-8266-28CC-86323CC4CCEB}"/>
              </a:ext>
            </a:extLst>
          </p:cNvPr>
          <p:cNvPicPr>
            <a:picLocks noChangeAspect="1"/>
          </p:cNvPicPr>
          <p:nvPr/>
        </p:nvPicPr>
        <p:blipFill>
          <a:blip r:embed="rId2"/>
          <a:stretch>
            <a:fillRect/>
          </a:stretch>
        </p:blipFill>
        <p:spPr>
          <a:xfrm>
            <a:off x="610393" y="1402869"/>
            <a:ext cx="896235" cy="900000"/>
          </a:xfrm>
          <a:prstGeom prst="rect">
            <a:avLst/>
          </a:prstGeom>
        </p:spPr>
      </p:pic>
    </p:spTree>
    <p:extLst>
      <p:ext uri="{BB962C8B-B14F-4D97-AF65-F5344CB8AC3E}">
        <p14:creationId xmlns:p14="http://schemas.microsoft.com/office/powerpoint/2010/main" val="51906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671EC58-6533-8077-A963-476C2E3EF521}"/>
              </a:ext>
            </a:extLst>
          </p:cNvPr>
          <p:cNvSpPr/>
          <p:nvPr/>
        </p:nvSpPr>
        <p:spPr>
          <a:xfrm>
            <a:off x="388189" y="1212954"/>
            <a:ext cx="980703" cy="126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5BCFDA46-B6B8-60A2-6EF0-3456B36E4936}"/>
              </a:ext>
            </a:extLst>
          </p:cNvPr>
          <p:cNvSpPr/>
          <p:nvPr/>
        </p:nvSpPr>
        <p:spPr>
          <a:xfrm>
            <a:off x="388189" y="1212954"/>
            <a:ext cx="8367622" cy="5175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TextBox 9">
            <a:extLst>
              <a:ext uri="{FF2B5EF4-FFF2-40B4-BE49-F238E27FC236}">
                <a16:creationId xmlns:a16="http://schemas.microsoft.com/office/drawing/2014/main" id="{18858329-2CAD-9D5B-E693-963872C6C779}"/>
              </a:ext>
            </a:extLst>
          </p:cNvPr>
          <p:cNvSpPr txBox="1"/>
          <p:nvPr/>
        </p:nvSpPr>
        <p:spPr>
          <a:xfrm>
            <a:off x="1570302" y="1139694"/>
            <a:ext cx="7001351" cy="5309146"/>
          </a:xfrm>
          <a:prstGeom prst="rect">
            <a:avLst/>
          </a:prstGeom>
          <a:noFill/>
        </p:spPr>
        <p:txBody>
          <a:bodyPr wrap="square" rtlCol="0">
            <a:spAutoFit/>
          </a:bodyPr>
          <a:lstStyle>
            <a:defPPr>
              <a:defRPr lang="en-US"/>
            </a:defPPr>
            <a:lvl1pPr>
              <a:defRPr sz="1000" b="0">
                <a:solidFill>
                  <a:srgbClr val="01458E"/>
                </a:solidFill>
                <a:latin typeface="AvenirNext LT Pro Regular" panose="020B0504020202020204" pitchFamily="34" charset="0"/>
              </a:defRPr>
            </a:lvl1pPr>
          </a:lstStyle>
          <a:p>
            <a:endParaRPr lang="en-US" altLang="zh-CN" dirty="0">
              <a:latin typeface="AvenirNext LT Pro MediumCn" panose="020B0606020202020204" pitchFamily="34" charset="0"/>
            </a:endParaRPr>
          </a:p>
          <a:p>
            <a:r>
              <a:rPr lang="en-US" sz="2400" b="1" dirty="0">
                <a:latin typeface="AvenirNext LT Pro MediumCn" panose="020B0606020202020204" pitchFamily="34" charset="0"/>
              </a:rPr>
              <a:t>Sea Freight</a:t>
            </a:r>
            <a:r>
              <a:rPr lang="en-US" dirty="0">
                <a:latin typeface="AvenirNext LT Pro MediumCn" panose="020B0606020202020204" pitchFamily="34" charset="0"/>
              </a:rPr>
              <a:t> </a:t>
            </a:r>
          </a:p>
          <a:p>
            <a:r>
              <a:rPr lang="en-US" sz="1400" dirty="0">
                <a:latin typeface="AvenirNext LT Pro MediumCn" panose="020B0606020202020204" pitchFamily="34" charset="0"/>
              </a:rPr>
              <a:t>PGS offers comprehensive services for global delivery of port to port or Door-Door with quality shipping lines and the support of our worldwide Agency network </a:t>
            </a:r>
          </a:p>
          <a:p>
            <a:endParaRPr lang="en-US" sz="1400" dirty="0">
              <a:latin typeface="AvenirNext LT Pro MediumCn" panose="020B0606020202020204" pitchFamily="34" charset="0"/>
            </a:endParaRPr>
          </a:p>
          <a:p>
            <a:r>
              <a:rPr lang="en-US" sz="1400" i="1" u="sng" dirty="0">
                <a:latin typeface="AvenirNext LT Pro MediumCn" panose="020B0606020202020204" pitchFamily="34" charset="0"/>
              </a:rPr>
              <a:t>Port to Port or Door to Door</a:t>
            </a:r>
            <a:r>
              <a:rPr lang="en-US" altLang="zh-TW" sz="1400" i="1" u="sng" dirty="0">
                <a:latin typeface="AvenirNext LT Pro MediumCn" panose="020B0606020202020204" pitchFamily="34" charset="0"/>
              </a:rPr>
              <a:t>:</a:t>
            </a:r>
            <a:endParaRPr lang="en-US" sz="1400" i="1" u="sng" dirty="0">
              <a:latin typeface="AvenirNext LT Pro MediumCn" panose="020B0606020202020204" pitchFamily="34" charset="0"/>
            </a:endParaRPr>
          </a:p>
          <a:p>
            <a:r>
              <a:rPr lang="en-US" altLang="zh-CN" sz="1400" dirty="0">
                <a:latin typeface="AvenirNext LT Pro MediumCn" panose="020B0606020202020204" pitchFamily="34" charset="0"/>
              </a:rPr>
              <a:t>PGS has the knowledge to select the possible transport mode to move your containers to the final destination – as MTO (Multi Modal Operator) PGS Logistics engages various mode of transport such as road, rail, and feeder transport services to achieve the most efficient container door to door rate. </a:t>
            </a:r>
          </a:p>
          <a:p>
            <a:endParaRPr lang="en-US" sz="1400" dirty="0">
              <a:latin typeface="AvenirNext LT Pro MediumCn" panose="020B0606020202020204" pitchFamily="34" charset="0"/>
            </a:endParaRPr>
          </a:p>
          <a:p>
            <a:r>
              <a:rPr lang="en-US" sz="1400" i="1" u="sng" dirty="0">
                <a:latin typeface="AvenirNext LT Pro MediumCn" panose="020B0606020202020204" pitchFamily="34" charset="0"/>
              </a:rPr>
              <a:t>LCL – Less than Container Load: </a:t>
            </a:r>
          </a:p>
          <a:p>
            <a:r>
              <a:rPr lang="en-US" altLang="zh-CN" sz="1400" dirty="0">
                <a:latin typeface="AvenirNext LT Pro MediumCn" panose="020B0606020202020204" pitchFamily="34" charset="0"/>
              </a:rPr>
              <a:t>PGS offers LCL consolidation service to current key markets as India, Europe, North America, and Latin America. With an own CFS warehouse, PGS facilitates safe storage, loading, and handling of your merchandise. </a:t>
            </a:r>
          </a:p>
          <a:p>
            <a:endParaRPr lang="en-US" altLang="zh-CN" sz="1400" dirty="0">
              <a:latin typeface="AvenirNext LT Pro MediumCn" panose="020B0606020202020204" pitchFamily="34" charset="0"/>
            </a:endParaRPr>
          </a:p>
          <a:p>
            <a:r>
              <a:rPr lang="en-US" altLang="zh-CN" sz="1400" i="1" u="sng" dirty="0">
                <a:latin typeface="AvenirNext LT Pro MediumCn" panose="020B0606020202020204" pitchFamily="34" charset="0"/>
              </a:rPr>
              <a:t>Buyer’s Consolidation: </a:t>
            </a:r>
            <a:endParaRPr lang="en-US" sz="1400" i="1" u="sng" dirty="0">
              <a:latin typeface="AvenirNext LT Pro MediumCn" panose="020B0606020202020204" pitchFamily="34" charset="0"/>
            </a:endParaRPr>
          </a:p>
          <a:p>
            <a:r>
              <a:rPr lang="en-US" altLang="zh-CN" sz="1400" dirty="0">
                <a:latin typeface="AvenirNext LT Pro MediumCn" panose="020B0606020202020204" pitchFamily="34" charset="0"/>
              </a:rPr>
              <a:t>It is the management of multiple supplier consignments at origin “consolidation hubs” to reduce the number of smaller shipments and optimize transportation costs. </a:t>
            </a:r>
          </a:p>
          <a:p>
            <a:endParaRPr lang="en-US" sz="1400" dirty="0">
              <a:latin typeface="AvenirNext LT Pro MediumCn" panose="020B0606020202020204" pitchFamily="34" charset="0"/>
            </a:endParaRPr>
          </a:p>
          <a:p>
            <a:r>
              <a:rPr lang="en-US" sz="1400" i="1" u="sng" dirty="0">
                <a:latin typeface="AvenirNext LT Pro MediumCn" panose="020B0606020202020204" pitchFamily="34" charset="0"/>
              </a:rPr>
              <a:t>Break-Bulk Cargoes:</a:t>
            </a:r>
          </a:p>
          <a:p>
            <a:r>
              <a:rPr lang="en-US" altLang="zh-CN" sz="1400" dirty="0">
                <a:latin typeface="AvenirNext LT Pro MediumCn" panose="020B0606020202020204" pitchFamily="34" charset="0"/>
              </a:rPr>
              <a:t>Either shipment from or to Asia, PGS Logistics has the expertise and network to offer you quality breakbulk service. Commodities as farm machinery, mining equipment, windmills, transformers, timber, steel, yacht, vehicles or raw material packed in bundles, barrels, or even grains ores etc. are typical breakbulk cargoes. </a:t>
            </a:r>
          </a:p>
          <a:p>
            <a:endParaRPr lang="en-US" sz="1100" dirty="0">
              <a:latin typeface="AvenirNext LT Pro MediumCn" panose="020B0606020202020204" pitchFamily="34" charset="0"/>
            </a:endParaRPr>
          </a:p>
        </p:txBody>
      </p:sp>
      <p:sp>
        <p:nvSpPr>
          <p:cNvPr id="5" name="Rectangle 29">
            <a:extLst>
              <a:ext uri="{FF2B5EF4-FFF2-40B4-BE49-F238E27FC236}">
                <a16:creationId xmlns:a16="http://schemas.microsoft.com/office/drawing/2014/main" id="{D69400CF-882B-A39A-99E3-D628F8AAB73E}"/>
              </a:ext>
            </a:extLst>
          </p:cNvPr>
          <p:cNvSpPr>
            <a:spLocks noChangeArrowheads="1"/>
          </p:cNvSpPr>
          <p:nvPr/>
        </p:nvSpPr>
        <p:spPr bwMode="auto">
          <a:xfrm>
            <a:off x="504959" y="469235"/>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Service Portfolio</a:t>
            </a:r>
            <a:endParaRPr lang="zh-TW" altLang="en-US" sz="2000" b="1" dirty="0">
              <a:solidFill>
                <a:srgbClr val="01458E"/>
              </a:solidFill>
              <a:latin typeface="AvenirNext LT Pro MediumCn" panose="020B0606020202020204" pitchFamily="34" charset="0"/>
              <a:ea typeface="Adobe 黑体 Std R" pitchFamily="34" charset="-122"/>
            </a:endParaRPr>
          </a:p>
        </p:txBody>
      </p:sp>
      <p:pic>
        <p:nvPicPr>
          <p:cNvPr id="8" name="Picture 18">
            <a:extLst>
              <a:ext uri="{FF2B5EF4-FFF2-40B4-BE49-F238E27FC236}">
                <a16:creationId xmlns:a16="http://schemas.microsoft.com/office/drawing/2014/main" id="{53055FAD-DFD4-8E5F-2894-AAB3AEF46509}"/>
              </a:ext>
            </a:extLst>
          </p:cNvPr>
          <p:cNvPicPr>
            <a:picLocks noChangeAspect="1"/>
          </p:cNvPicPr>
          <p:nvPr/>
        </p:nvPicPr>
        <p:blipFill>
          <a:blip r:embed="rId2"/>
          <a:stretch>
            <a:fillRect/>
          </a:stretch>
        </p:blipFill>
        <p:spPr>
          <a:xfrm>
            <a:off x="572347" y="1394367"/>
            <a:ext cx="894144" cy="900000"/>
          </a:xfrm>
          <a:prstGeom prst="rect">
            <a:avLst/>
          </a:prstGeom>
        </p:spPr>
      </p:pic>
    </p:spTree>
    <p:extLst>
      <p:ext uri="{BB962C8B-B14F-4D97-AF65-F5344CB8AC3E}">
        <p14:creationId xmlns:p14="http://schemas.microsoft.com/office/powerpoint/2010/main" val="135732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0493E10-4E89-BBCD-DFEF-924E8492969B}"/>
              </a:ext>
            </a:extLst>
          </p:cNvPr>
          <p:cNvSpPr/>
          <p:nvPr/>
        </p:nvSpPr>
        <p:spPr>
          <a:xfrm>
            <a:off x="396815" y="1260030"/>
            <a:ext cx="8350370" cy="5081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
            <a:extLst>
              <a:ext uri="{FF2B5EF4-FFF2-40B4-BE49-F238E27FC236}">
                <a16:creationId xmlns:a16="http://schemas.microsoft.com/office/drawing/2014/main" id="{6F2227C1-BE51-1226-E7CB-82ED5FBEE79E}"/>
              </a:ext>
            </a:extLst>
          </p:cNvPr>
          <p:cNvSpPr txBox="1"/>
          <p:nvPr/>
        </p:nvSpPr>
        <p:spPr>
          <a:xfrm>
            <a:off x="1653564" y="1202825"/>
            <a:ext cx="6912466" cy="3385542"/>
          </a:xfrm>
          <a:prstGeom prst="rect">
            <a:avLst/>
          </a:prstGeom>
          <a:noFill/>
        </p:spPr>
        <p:txBody>
          <a:bodyPr wrap="square" rtlCol="0">
            <a:spAutoFit/>
          </a:bodyPr>
          <a:lstStyle/>
          <a:p>
            <a:endParaRPr lang="en-US" altLang="zh-CN" sz="1100" b="0" dirty="0">
              <a:solidFill>
                <a:srgbClr val="01458E"/>
              </a:solidFill>
              <a:latin typeface="AvenirNext LT Pro MediumCn" panose="020B0606020202020204" pitchFamily="34" charset="0"/>
            </a:endParaRPr>
          </a:p>
          <a:p>
            <a:r>
              <a:rPr lang="en-US" sz="2400" b="1" dirty="0">
                <a:solidFill>
                  <a:srgbClr val="01458E"/>
                </a:solidFill>
                <a:latin typeface="AvenirNext LT Pro MediumCn" panose="020B0606020202020204" pitchFamily="34" charset="0"/>
              </a:rPr>
              <a:t>Railway and Road Transportation</a:t>
            </a:r>
          </a:p>
          <a:p>
            <a:r>
              <a:rPr lang="en-US" sz="1200" b="0" dirty="0">
                <a:solidFill>
                  <a:srgbClr val="01458E"/>
                </a:solidFill>
                <a:latin typeface="AvenirNext LT Pro MediumCn" panose="020B0606020202020204" pitchFamily="34" charset="0"/>
              </a:rPr>
              <a:t>PGS Logistics has a dedicated Railway Team based in Zhengzhou, one of the central railway hubs in China. PGS ships regular FCL and LCL from China to Europe and vice versa. Also. PGS provides Railway service from/to Mongolia, Kazakhstan, Uzbekistan, Russia, and beyond. PGS selects the most advantageous routes, advice on the most suitable railcars,  negotiations with rail transport operators and, designs intermodal solutions, flexible and efficient Road Freight Services. Our Road Freight services include:</a:t>
            </a:r>
          </a:p>
          <a:p>
            <a:pPr marL="171450" indent="-171450">
              <a:buFontTx/>
              <a:buChar char="-"/>
            </a:pPr>
            <a:r>
              <a:rPr lang="en-US" sz="1200" b="0" dirty="0">
                <a:solidFill>
                  <a:srgbClr val="01458E"/>
                </a:solidFill>
                <a:latin typeface="AvenirNext LT Pro MediumCn" panose="020B0606020202020204" pitchFamily="34" charset="0"/>
              </a:rPr>
              <a:t>Domestic FTL and LTL service </a:t>
            </a:r>
          </a:p>
          <a:p>
            <a:pPr marL="171450" indent="-171450">
              <a:buFontTx/>
              <a:buChar char="-"/>
            </a:pPr>
            <a:r>
              <a:rPr lang="en-US" sz="1200" b="0" dirty="0">
                <a:solidFill>
                  <a:srgbClr val="01458E"/>
                </a:solidFill>
                <a:latin typeface="AvenirNext LT Pro MediumCn" panose="020B0606020202020204" pitchFamily="34" charset="0"/>
              </a:rPr>
              <a:t>Cross Border Service within the Asia zone </a:t>
            </a:r>
          </a:p>
          <a:p>
            <a:pPr marL="171450" indent="-171450">
              <a:buFontTx/>
              <a:buChar char="-"/>
            </a:pPr>
            <a:r>
              <a:rPr lang="en-US" sz="1200" b="0" dirty="0">
                <a:solidFill>
                  <a:srgbClr val="01458E"/>
                </a:solidFill>
                <a:latin typeface="AvenirNext LT Pro MediumCn" panose="020B0606020202020204" pitchFamily="34" charset="0"/>
              </a:rPr>
              <a:t>Combined / Multimodal services </a:t>
            </a:r>
          </a:p>
          <a:p>
            <a:r>
              <a:rPr lang="en-US" sz="1200" b="0" dirty="0">
                <a:solidFill>
                  <a:srgbClr val="01458E"/>
                </a:solidFill>
                <a:latin typeface="AvenirNext LT Pro MediumCn" panose="020B0606020202020204" pitchFamily="34" charset="0"/>
              </a:rPr>
              <a:t>PGS is happy to offer individual transport agreements according to our client’s wishes and requirements:</a:t>
            </a:r>
          </a:p>
          <a:p>
            <a:r>
              <a:rPr lang="en-US" sz="1200" b="0" dirty="0">
                <a:solidFill>
                  <a:srgbClr val="01458E"/>
                </a:solidFill>
                <a:latin typeface="AvenirNext LT Pro MediumCn" panose="020B0606020202020204" pitchFamily="34" charset="0"/>
              </a:rPr>
              <a:t>PGS 4 step model:</a:t>
            </a:r>
          </a:p>
          <a:p>
            <a:pPr marL="171450" indent="-171450">
              <a:buFont typeface="Wingdings" pitchFamily="2" charset="2"/>
              <a:buChar char="ü"/>
            </a:pPr>
            <a:r>
              <a:rPr lang="en-US" sz="1200" b="0" dirty="0">
                <a:solidFill>
                  <a:srgbClr val="01458E"/>
                </a:solidFill>
                <a:latin typeface="AvenirNext LT Pro MediumCn" panose="020B0606020202020204" pitchFamily="34" charset="0"/>
              </a:rPr>
              <a:t>Cost-Effective </a:t>
            </a:r>
          </a:p>
          <a:p>
            <a:pPr marL="171450" indent="-171450">
              <a:buFont typeface="Wingdings" pitchFamily="2" charset="2"/>
              <a:buChar char="ü"/>
            </a:pPr>
            <a:r>
              <a:rPr lang="en-US" sz="1200" b="0" dirty="0">
                <a:solidFill>
                  <a:srgbClr val="01458E"/>
                </a:solidFill>
                <a:latin typeface="AvenirNext LT Pro MediumCn" panose="020B0606020202020204" pitchFamily="34" charset="0"/>
              </a:rPr>
              <a:t>Safe</a:t>
            </a:r>
          </a:p>
          <a:p>
            <a:pPr marL="171450" indent="-171450">
              <a:buFont typeface="Wingdings" pitchFamily="2" charset="2"/>
              <a:buChar char="ü"/>
            </a:pPr>
            <a:r>
              <a:rPr lang="en-US" sz="1200" b="0" dirty="0">
                <a:solidFill>
                  <a:srgbClr val="01458E"/>
                </a:solidFill>
                <a:latin typeface="AvenirNext LT Pro MediumCn" panose="020B0606020202020204" pitchFamily="34" charset="0"/>
              </a:rPr>
              <a:t>Within the required time frame </a:t>
            </a:r>
          </a:p>
          <a:p>
            <a:pPr marL="171450" indent="-171450">
              <a:buFont typeface="Wingdings" pitchFamily="2" charset="2"/>
              <a:buChar char="ü"/>
            </a:pPr>
            <a:r>
              <a:rPr lang="en-US" sz="1200" b="0" dirty="0">
                <a:solidFill>
                  <a:srgbClr val="01458E"/>
                </a:solidFill>
                <a:latin typeface="AvenirNext LT Pro MediumCn" panose="020B0606020202020204" pitchFamily="34" charset="0"/>
              </a:rPr>
              <a:t>Less Carbon Foot Print </a:t>
            </a:r>
          </a:p>
          <a:p>
            <a:r>
              <a:rPr lang="en-US" sz="1050" b="0" dirty="0">
                <a:solidFill>
                  <a:srgbClr val="01458E"/>
                </a:solidFill>
                <a:latin typeface="AvenirNext LT Pro MediumCn" panose="020B0606020202020204" pitchFamily="34" charset="0"/>
              </a:rPr>
              <a:t>	</a:t>
            </a:r>
            <a:endParaRPr lang="en-US" sz="1100" b="0" dirty="0">
              <a:solidFill>
                <a:srgbClr val="01458E"/>
              </a:solidFill>
              <a:latin typeface="AvenirNext LT Pro MediumCn" panose="020B0606020202020204" pitchFamily="34" charset="0"/>
            </a:endParaRPr>
          </a:p>
        </p:txBody>
      </p:sp>
      <p:sp>
        <p:nvSpPr>
          <p:cNvPr id="8" name="Rectangle 11">
            <a:extLst>
              <a:ext uri="{FF2B5EF4-FFF2-40B4-BE49-F238E27FC236}">
                <a16:creationId xmlns:a16="http://schemas.microsoft.com/office/drawing/2014/main" id="{EEA82DAA-4900-CE68-6C19-38B1D72E5077}"/>
              </a:ext>
            </a:extLst>
          </p:cNvPr>
          <p:cNvSpPr/>
          <p:nvPr/>
        </p:nvSpPr>
        <p:spPr>
          <a:xfrm>
            <a:off x="1653563" y="4582383"/>
            <a:ext cx="6825786" cy="1384995"/>
          </a:xfrm>
          <a:prstGeom prst="rect">
            <a:avLst/>
          </a:prstGeom>
          <a:noFill/>
        </p:spPr>
        <p:txBody>
          <a:bodyPr wrap="square" rtlCol="0">
            <a:spAutoFit/>
          </a:bodyPr>
          <a:lstStyle/>
          <a:p>
            <a:r>
              <a:rPr lang="en-US" altLang="zh-CN" sz="2400" b="1" dirty="0">
                <a:solidFill>
                  <a:srgbClr val="01458E"/>
                </a:solidFill>
                <a:latin typeface="AvenirNext LT Pro MediumCn" panose="020B0606020202020204" pitchFamily="34" charset="0"/>
              </a:rPr>
              <a:t>Courier Services </a:t>
            </a:r>
          </a:p>
          <a:p>
            <a:r>
              <a:rPr lang="en-US" altLang="zh-CN" sz="1200" dirty="0">
                <a:solidFill>
                  <a:srgbClr val="01458E"/>
                </a:solidFill>
                <a:latin typeface="AvenirNext LT Pro MediumCn" panose="020B0606020202020204" pitchFamily="34" charset="0"/>
              </a:rPr>
              <a:t>PGS Group has established a dedicated courier company in China to assist our customers for courier Door to Door services. </a:t>
            </a:r>
          </a:p>
          <a:p>
            <a:endParaRPr lang="en-US" altLang="zh-CN" sz="1200" dirty="0">
              <a:solidFill>
                <a:srgbClr val="01458E"/>
              </a:solidFill>
              <a:latin typeface="AvenirNext LT Pro MediumCn" panose="020B0606020202020204" pitchFamily="34" charset="0"/>
            </a:endParaRPr>
          </a:p>
          <a:p>
            <a:r>
              <a:rPr lang="en-US" altLang="zh-CN" sz="1200" dirty="0">
                <a:solidFill>
                  <a:srgbClr val="01458E"/>
                </a:solidFill>
                <a:latin typeface="AvenirNext LT Pro MediumCn" panose="020B0606020202020204" pitchFamily="34" charset="0"/>
              </a:rPr>
              <a:t>PGS Global Express has contacts with the leading courier integrators and can offer you favorable rates and add-on services </a:t>
            </a:r>
          </a:p>
          <a:p>
            <a:endParaRPr lang="en-US" altLang="zh-CN" sz="1200" dirty="0">
              <a:solidFill>
                <a:srgbClr val="01458E"/>
              </a:solidFill>
              <a:latin typeface="AvenirNext LT Pro MediumCn" panose="020B0606020202020204" pitchFamily="34" charset="0"/>
            </a:endParaRPr>
          </a:p>
          <a:p>
            <a:r>
              <a:rPr lang="en-US" altLang="zh-CN" sz="1200" dirty="0">
                <a:solidFill>
                  <a:srgbClr val="01458E"/>
                </a:solidFill>
                <a:latin typeface="AvenirNext LT Pro MediumCn" panose="020B0606020202020204" pitchFamily="34" charset="0"/>
              </a:rPr>
              <a:t>For more information, please visit their website at </a:t>
            </a:r>
            <a:r>
              <a:rPr lang="en-US" altLang="zh-CN" sz="1200" dirty="0">
                <a:solidFill>
                  <a:srgbClr val="01458E"/>
                </a:solidFill>
                <a:latin typeface="AvenirNext LT Pro MediumCn" panose="020B0606020202020204" pitchFamily="34" charset="0"/>
                <a:hlinkClick r:id="rId2"/>
              </a:rPr>
              <a:t>www.pgs-exp-.com</a:t>
            </a:r>
            <a:r>
              <a:rPr lang="en-US" altLang="zh-CN" sz="1200" dirty="0">
                <a:solidFill>
                  <a:srgbClr val="01458E"/>
                </a:solidFill>
                <a:latin typeface="AvenirNext LT Pro MediumCn" panose="020B0606020202020204" pitchFamily="34" charset="0"/>
              </a:rPr>
              <a:t> </a:t>
            </a:r>
          </a:p>
        </p:txBody>
      </p:sp>
      <p:pic>
        <p:nvPicPr>
          <p:cNvPr id="9" name="Picture 12">
            <a:extLst>
              <a:ext uri="{FF2B5EF4-FFF2-40B4-BE49-F238E27FC236}">
                <a16:creationId xmlns:a16="http://schemas.microsoft.com/office/drawing/2014/main" id="{6A7D92CB-3B04-B00D-F95F-3BFA6BA2BF5A}"/>
              </a:ext>
            </a:extLst>
          </p:cNvPr>
          <p:cNvPicPr>
            <a:picLocks noChangeAspect="1"/>
          </p:cNvPicPr>
          <p:nvPr/>
        </p:nvPicPr>
        <p:blipFill>
          <a:blip r:embed="rId3"/>
          <a:stretch>
            <a:fillRect/>
          </a:stretch>
        </p:blipFill>
        <p:spPr>
          <a:xfrm>
            <a:off x="664651" y="4689370"/>
            <a:ext cx="900000" cy="900000"/>
          </a:xfrm>
          <a:prstGeom prst="rect">
            <a:avLst/>
          </a:prstGeom>
        </p:spPr>
      </p:pic>
      <p:pic>
        <p:nvPicPr>
          <p:cNvPr id="10" name="Picture 13">
            <a:extLst>
              <a:ext uri="{FF2B5EF4-FFF2-40B4-BE49-F238E27FC236}">
                <a16:creationId xmlns:a16="http://schemas.microsoft.com/office/drawing/2014/main" id="{DD6242DC-4052-781A-9DA8-CFF982E88B92}"/>
              </a:ext>
            </a:extLst>
          </p:cNvPr>
          <p:cNvPicPr>
            <a:picLocks noChangeAspect="1"/>
          </p:cNvPicPr>
          <p:nvPr/>
        </p:nvPicPr>
        <p:blipFill>
          <a:blip r:embed="rId4"/>
          <a:stretch>
            <a:fillRect/>
          </a:stretch>
        </p:blipFill>
        <p:spPr>
          <a:xfrm>
            <a:off x="664651" y="1443505"/>
            <a:ext cx="900000" cy="1868067"/>
          </a:xfrm>
          <a:prstGeom prst="rect">
            <a:avLst/>
          </a:prstGeom>
        </p:spPr>
      </p:pic>
      <p:sp>
        <p:nvSpPr>
          <p:cNvPr id="11" name="Rectangle 29">
            <a:extLst>
              <a:ext uri="{FF2B5EF4-FFF2-40B4-BE49-F238E27FC236}">
                <a16:creationId xmlns:a16="http://schemas.microsoft.com/office/drawing/2014/main" id="{F1D6350D-2ED1-217F-7F26-0F350BC1763B}"/>
              </a:ext>
            </a:extLst>
          </p:cNvPr>
          <p:cNvSpPr>
            <a:spLocks noChangeArrowheads="1"/>
          </p:cNvSpPr>
          <p:nvPr/>
        </p:nvSpPr>
        <p:spPr bwMode="auto">
          <a:xfrm>
            <a:off x="651608" y="516311"/>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Service Portfolio</a:t>
            </a:r>
            <a:endParaRPr lang="zh-TW" altLang="en-US" sz="2000" b="1" dirty="0">
              <a:solidFill>
                <a:srgbClr val="01458E"/>
              </a:solidFill>
              <a:latin typeface="AvenirNext LT Pro MediumCn" panose="020B0606020202020204" pitchFamily="34" charset="0"/>
              <a:ea typeface="Adobe 黑体 Std R" pitchFamily="34" charset="-122"/>
            </a:endParaRPr>
          </a:p>
        </p:txBody>
      </p:sp>
    </p:spTree>
    <p:extLst>
      <p:ext uri="{BB962C8B-B14F-4D97-AF65-F5344CB8AC3E}">
        <p14:creationId xmlns:p14="http://schemas.microsoft.com/office/powerpoint/2010/main" val="209803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0493E10-4E89-BBCD-DFEF-924E8492969B}"/>
              </a:ext>
            </a:extLst>
          </p:cNvPr>
          <p:cNvSpPr/>
          <p:nvPr/>
        </p:nvSpPr>
        <p:spPr>
          <a:xfrm>
            <a:off x="396815" y="1260031"/>
            <a:ext cx="8350370" cy="5218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7">
            <a:extLst>
              <a:ext uri="{FF2B5EF4-FFF2-40B4-BE49-F238E27FC236}">
                <a16:creationId xmlns:a16="http://schemas.microsoft.com/office/drawing/2014/main" id="{7AFBA825-92DF-0F24-ADC6-44AE2273AF93}"/>
              </a:ext>
            </a:extLst>
          </p:cNvPr>
          <p:cNvSpPr txBox="1"/>
          <p:nvPr/>
        </p:nvSpPr>
        <p:spPr>
          <a:xfrm>
            <a:off x="1653563" y="1321553"/>
            <a:ext cx="6825785" cy="4985980"/>
          </a:xfrm>
          <a:prstGeom prst="rect">
            <a:avLst/>
          </a:prstGeom>
          <a:noFill/>
        </p:spPr>
        <p:txBody>
          <a:bodyPr wrap="square" rtlCol="0">
            <a:spAutoFit/>
          </a:bodyPr>
          <a:lstStyle>
            <a:defPPr>
              <a:defRPr lang="en-US"/>
            </a:defPPr>
            <a:lvl1pPr>
              <a:defRPr sz="1100" b="0">
                <a:solidFill>
                  <a:srgbClr val="01458E"/>
                </a:solidFill>
                <a:latin typeface="AvenirNext LT Pro Regular" panose="020B0504020202020204" pitchFamily="34" charset="0"/>
              </a:defRPr>
            </a:lvl1pPr>
          </a:lstStyle>
          <a:p>
            <a:r>
              <a:rPr lang="en-US" altLang="zh-CN" sz="2400" b="1" dirty="0">
                <a:latin typeface="AvenirNext LT Pro MediumCn" panose="020B0606020202020204" pitchFamily="34" charset="0"/>
              </a:rPr>
              <a:t>Project Management </a:t>
            </a:r>
          </a:p>
          <a:p>
            <a:r>
              <a:rPr lang="en-US" sz="1400" dirty="0">
                <a:latin typeface="AvenirNext LT Pro MediumCn" panose="020B0606020202020204" pitchFamily="34" charset="0"/>
              </a:rPr>
              <a:t>With many years of experience in the OOG Shipping (out of Gauge – special container cargo), Break-Bulk, and heavy lift management, PGS has established a strategic partnership with the significant Shipping-Lines, Break-Bulk and Ro/Ro vessel providers, Railway, and heavy lifts operators.</a:t>
            </a:r>
          </a:p>
          <a:p>
            <a:endParaRPr lang="en-US" sz="1400" dirty="0">
              <a:latin typeface="AvenirNext LT Pro MediumCn" panose="020B0606020202020204" pitchFamily="34" charset="0"/>
            </a:endParaRPr>
          </a:p>
          <a:p>
            <a:r>
              <a:rPr lang="en-US" sz="1400" i="1" u="sng" dirty="0">
                <a:latin typeface="AvenirNext LT Pro MediumCn" panose="020B0606020202020204" pitchFamily="34" charset="0"/>
              </a:rPr>
              <a:t>Break-Bulk Cargoes: </a:t>
            </a:r>
          </a:p>
          <a:p>
            <a:r>
              <a:rPr lang="en-US" sz="1400" dirty="0">
                <a:latin typeface="AvenirNext LT Pro MediumCn" panose="020B0606020202020204" pitchFamily="34" charset="0"/>
              </a:rPr>
              <a:t>Either shipment from or to Asia, PGS Logistics has the expertise and network to offer you quality breakbulk service. Commodities as farm machinery, mining equipment, windmills, transformers, timber, steel, yacht, vehicles, or raw material packed in bundles, barrels, or even grains ores, etc. are typical breakbulk cargoes. </a:t>
            </a:r>
          </a:p>
          <a:p>
            <a:r>
              <a:rPr lang="en-US" sz="1400" dirty="0">
                <a:latin typeface="AvenirNext LT Pro MediumCn" panose="020B0606020202020204" pitchFamily="34" charset="0"/>
              </a:rPr>
              <a:t>PGS has an extensive Partner-Network to offer a multimodal Door-Door solution for any Project Cargo</a:t>
            </a:r>
          </a:p>
          <a:p>
            <a:endParaRPr lang="en-US" sz="1400" dirty="0">
              <a:latin typeface="AvenirNext LT Pro MediumCn" panose="020B0606020202020204" pitchFamily="34" charset="0"/>
            </a:endParaRPr>
          </a:p>
          <a:p>
            <a:r>
              <a:rPr lang="en-US" sz="1400" i="1" u="sng" dirty="0">
                <a:latin typeface="AvenirNext LT Pro MediumCn" panose="020B0606020202020204" pitchFamily="34" charset="0"/>
              </a:rPr>
              <a:t>Safe and Efficient: </a:t>
            </a:r>
          </a:p>
          <a:p>
            <a:r>
              <a:rPr lang="en-US" sz="1400" dirty="0">
                <a:latin typeface="AvenirNext LT Pro MediumCn" panose="020B0606020202020204" pitchFamily="34" charset="0"/>
              </a:rPr>
              <a:t>PGS reviews the project requirements, plans out the most reliable and most efficient way to deliver your cargo through multiple mods of transports. PGS ensures that your project is delivered safely, on-time, and within the budget. </a:t>
            </a:r>
          </a:p>
          <a:p>
            <a:endParaRPr lang="en-US" sz="1400" dirty="0">
              <a:latin typeface="AvenirNext LT Pro MediumCn" panose="020B0606020202020204" pitchFamily="34" charset="0"/>
            </a:endParaRPr>
          </a:p>
          <a:p>
            <a:r>
              <a:rPr lang="en-US" sz="1400" i="1" u="sng" dirty="0">
                <a:latin typeface="AvenirNext LT Pro MediumCn" panose="020B0606020202020204" pitchFamily="34" charset="0"/>
              </a:rPr>
              <a:t>Commodity Project experience: </a:t>
            </a:r>
          </a:p>
          <a:p>
            <a:r>
              <a:rPr lang="en-US" sz="1400" dirty="0">
                <a:latin typeface="AvenirNext LT Pro MediumCn" panose="020B0606020202020204" pitchFamily="34" charset="0"/>
              </a:rPr>
              <a:t>Oil &amp; Gas, Industrial Plants, Chemicals, Power Generators, machinery, Coal, Vehicles (Bus/Crane) </a:t>
            </a:r>
          </a:p>
          <a:p>
            <a:endParaRPr lang="en-US" sz="1400" dirty="0">
              <a:latin typeface="AvenirNext LT Pro MediumCn" panose="020B0606020202020204" pitchFamily="34" charset="0"/>
            </a:endParaRPr>
          </a:p>
          <a:p>
            <a:r>
              <a:rPr lang="en-US" sz="1400" i="1" u="sng" dirty="0">
                <a:latin typeface="AvenirNext LT Pro MediumCn" panose="020B0606020202020204" pitchFamily="34" charset="0"/>
              </a:rPr>
              <a:t>Trade Route Project experience:  </a:t>
            </a:r>
          </a:p>
          <a:p>
            <a:r>
              <a:rPr lang="en-US" sz="1400" dirty="0">
                <a:latin typeface="AvenirNext LT Pro MediumCn" panose="020B0606020202020204" pitchFamily="34" charset="0"/>
              </a:rPr>
              <a:t>Within Intra-Asia, from/to Asia-Latin America, Asia-Europe, Asia-Africa, Asia-North America </a:t>
            </a:r>
            <a:endParaRPr lang="en-US" dirty="0">
              <a:latin typeface="AvenirNext LT Pro MediumCn" panose="020B0606020202020204" pitchFamily="34" charset="0"/>
            </a:endParaRPr>
          </a:p>
        </p:txBody>
      </p:sp>
      <p:pic>
        <p:nvPicPr>
          <p:cNvPr id="7" name="Picture 8">
            <a:extLst>
              <a:ext uri="{FF2B5EF4-FFF2-40B4-BE49-F238E27FC236}">
                <a16:creationId xmlns:a16="http://schemas.microsoft.com/office/drawing/2014/main" id="{DF28AB66-0DDD-0EC7-2416-E6090C433331}"/>
              </a:ext>
            </a:extLst>
          </p:cNvPr>
          <p:cNvPicPr>
            <a:picLocks noChangeAspect="1"/>
          </p:cNvPicPr>
          <p:nvPr/>
        </p:nvPicPr>
        <p:blipFill>
          <a:blip r:embed="rId2"/>
          <a:stretch>
            <a:fillRect/>
          </a:stretch>
        </p:blipFill>
        <p:spPr>
          <a:xfrm>
            <a:off x="664651" y="1415516"/>
            <a:ext cx="896234" cy="900000"/>
          </a:xfrm>
          <a:prstGeom prst="rect">
            <a:avLst/>
          </a:prstGeom>
        </p:spPr>
      </p:pic>
      <p:sp>
        <p:nvSpPr>
          <p:cNvPr id="11" name="Rectangle 29">
            <a:extLst>
              <a:ext uri="{FF2B5EF4-FFF2-40B4-BE49-F238E27FC236}">
                <a16:creationId xmlns:a16="http://schemas.microsoft.com/office/drawing/2014/main" id="{F1D6350D-2ED1-217F-7F26-0F350BC1763B}"/>
              </a:ext>
            </a:extLst>
          </p:cNvPr>
          <p:cNvSpPr>
            <a:spLocks noChangeArrowheads="1"/>
          </p:cNvSpPr>
          <p:nvPr/>
        </p:nvSpPr>
        <p:spPr bwMode="auto">
          <a:xfrm>
            <a:off x="651608" y="516311"/>
            <a:ext cx="6174582" cy="743719"/>
          </a:xfrm>
          <a:prstGeom prst="rect">
            <a:avLst/>
          </a:prstGeom>
          <a:noFill/>
          <a:ln w="9525">
            <a:noFill/>
            <a:miter lim="800000"/>
            <a:headEnd/>
            <a:tailEnd/>
          </a:ln>
          <a:effectLst/>
        </p:spPr>
        <p:txBody>
          <a:bodyPr anchor="ctr"/>
          <a:lstStyle/>
          <a:p>
            <a:pPr>
              <a:defRPr/>
            </a:pPr>
            <a:r>
              <a:rPr lang="en-US" altLang="zh-TW" sz="2000" b="1" dirty="0">
                <a:solidFill>
                  <a:srgbClr val="01458E"/>
                </a:solidFill>
                <a:latin typeface="AvenirNext LT Pro MediumCn" panose="020B0606020202020204" pitchFamily="34" charset="0"/>
                <a:ea typeface="Adobe 黑体 Std R" pitchFamily="34" charset="-122"/>
              </a:rPr>
              <a:t>Service Portfolio</a:t>
            </a:r>
            <a:endParaRPr lang="zh-TW" altLang="en-US" sz="2000" b="1" dirty="0">
              <a:solidFill>
                <a:srgbClr val="01458E"/>
              </a:solidFill>
              <a:latin typeface="AvenirNext LT Pro MediumCn" panose="020B0606020202020204" pitchFamily="34" charset="0"/>
              <a:ea typeface="Adobe 黑体 Std R" pitchFamily="34" charset="-122"/>
            </a:endParaRPr>
          </a:p>
        </p:txBody>
      </p:sp>
    </p:spTree>
    <p:extLst>
      <p:ext uri="{BB962C8B-B14F-4D97-AF65-F5344CB8AC3E}">
        <p14:creationId xmlns:p14="http://schemas.microsoft.com/office/powerpoint/2010/main" val="1386626572"/>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1893</Words>
  <Application>Microsoft Macintosh PowerPoint</Application>
  <PresentationFormat>On-screen Show (4:3)</PresentationFormat>
  <Paragraphs>220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AvenirNext LT Pro Bold</vt:lpstr>
      <vt:lpstr>AvenirNext LT Pro MediumCn</vt:lpstr>
      <vt:lpstr>AvenirNext LT Pro Regular</vt:lpstr>
      <vt:lpstr>Calibri</vt:lpstr>
      <vt:lpstr>Calibri Light</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HKG - Ken Fung</dc:creator>
  <cp:lastModifiedBy>Microsoft Office User</cp:lastModifiedBy>
  <cp:revision>6</cp:revision>
  <dcterms:created xsi:type="dcterms:W3CDTF">2022-09-30T06:11:24Z</dcterms:created>
  <dcterms:modified xsi:type="dcterms:W3CDTF">2023-06-27T06:20:01Z</dcterms:modified>
</cp:coreProperties>
</file>