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8" r:id="rId2"/>
    <p:sldId id="259" r:id="rId3"/>
    <p:sldId id="281" r:id="rId4"/>
    <p:sldId id="260" r:id="rId5"/>
    <p:sldId id="282" r:id="rId6"/>
    <p:sldId id="286" r:id="rId7"/>
    <p:sldId id="330" r:id="rId8"/>
    <p:sldId id="290" r:id="rId9"/>
    <p:sldId id="291" r:id="rId10"/>
    <p:sldId id="261" r:id="rId11"/>
    <p:sldId id="326" r:id="rId12"/>
    <p:sldId id="327" r:id="rId13"/>
    <p:sldId id="328" r:id="rId14"/>
    <p:sldId id="292" r:id="rId15"/>
    <p:sldId id="293" r:id="rId16"/>
    <p:sldId id="329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40" autoAdjust="0"/>
    <p:restoredTop sz="75479" autoAdjust="0"/>
  </p:normalViewPr>
  <p:slideViewPr>
    <p:cSldViewPr snapToGrid="0">
      <p:cViewPr varScale="1">
        <p:scale>
          <a:sx n="72" d="100"/>
          <a:sy n="72" d="100"/>
        </p:scale>
        <p:origin x="21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C92A86-C5C9-6113-6AC7-4064BBD094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277400-9A88-4A14-1B97-2E611F2842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067AC-4DA6-47DD-9DAA-82F8496AEA1D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49F3E-834F-ADBB-A517-1E7341E464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16239-9E04-27B8-09A3-ACB4AC19F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2F9E2-E68F-463D-B409-4BB1E4E53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48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B6916-6BB4-491D-A9F6-98CF7382B083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881E3-068B-48DF-8881-A991B8AEA7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556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your notes here.</a:t>
            </a:r>
          </a:p>
          <a:p>
            <a:r>
              <a:rPr lang="en-US" dirty="0"/>
              <a:t>Title; First name, last name of speaker(s); Name of Organization, Name of Country, Name of Session (as written in Agenda)</a:t>
            </a:r>
          </a:p>
          <a:p>
            <a:r>
              <a:rPr lang="en-US" dirty="0"/>
              <a:t>#ZeroCon24</a:t>
            </a:r>
          </a:p>
          <a:p>
            <a:r>
              <a:rPr lang="en-US" dirty="0"/>
              <a:t>Day and Time of Session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220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Slide: presenting three points on our project and the relationship to this year’s theme of the Zero Project Conference. Point 1; Point 2; Point 3 connect together </a:t>
            </a:r>
            <a:r>
              <a:rPr lang="en-US"/>
              <a:t>in this way.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332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IE" dirty="0"/>
              <a:t>High prevalence, including in the working age population</a:t>
            </a:r>
          </a:p>
          <a:p>
            <a:r>
              <a:rPr lang="en-IE" dirty="0"/>
              <a:t>Low employment</a:t>
            </a:r>
          </a:p>
          <a:p>
            <a:r>
              <a:rPr lang="en-IE" dirty="0"/>
              <a:t>No significant change over the last decade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604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647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305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332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D4B2D-324E-158C-983C-2D33C95E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387AA5-D536-3097-9498-332BA14F2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BD40CC-0350-59CD-FE3E-08BC412B4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907C2-7AD9-F234-D691-EC82DCB2EB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271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Supporting SMEs in Inclusive Hiring</a:t>
            </a:r>
            <a:endParaRPr lang="en-US" sz="1800" b="1" kern="1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800" b="1" kern="1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Story of James 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1800" kern="1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New Perspective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1800" kern="1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Impact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b="0" i="1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key challenge for 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SMEs—how to embrace inclusive hiring while maintaining productivity?</a:t>
            </a:r>
            <a:endParaRPr lang="nl-NL" sz="1800" kern="1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Bigger Picture: A Consortium for Inclusion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What helps SMEs become more inclusive?</a:t>
            </a:r>
            <a:endParaRPr lang="en-US" sz="1800" b="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332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z="1800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Empowering SMEs with Practical Tools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sz="1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Our Research Focus</a:t>
            </a:r>
            <a:endParaRPr lang="nl-NL" sz="18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sz="1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Our Contribution: A Practical Support Package for SMEs</a:t>
            </a:r>
            <a:r>
              <a:rPr lang="en-US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Video stories, Case studies</a:t>
            </a:r>
            <a:r>
              <a:rPr lang="en-US" sz="1800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materials</a:t>
            </a:r>
            <a:r>
              <a:rPr lang="en-US" sz="1800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Top 10 tips for inclusive hiring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12-step Action Guidelines – organizing effective events to </a:t>
            </a:r>
            <a:r>
              <a:rPr lang="en-US" sz="1800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motivate SMEs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1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Making SMEs More </a:t>
            </a:r>
            <a:r>
              <a:rPr lang="en-US" sz="1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Inclusive</a:t>
            </a:r>
            <a:r>
              <a:rPr lang="en-US" sz="1800" i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Let’s</a:t>
            </a:r>
            <a:r>
              <a:rPr lang="en-US" sz="18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work together—using the right strategies, sharing impactful stories, and offering the right tools—to create more inclusive workplaces across Europe.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GB" sz="1800" i="1" dirty="0"/>
              <a:t>https://</a:t>
            </a:r>
            <a:r>
              <a:rPr lang="en-GB" sz="1800" i="1" dirty="0" err="1"/>
              <a:t>disworks.eu</a:t>
            </a:r>
            <a:r>
              <a:rPr lang="en-GB" sz="1800" i="1" dirty="0"/>
              <a:t>/</a:t>
            </a:r>
            <a:r>
              <a:rPr lang="en-GB" sz="1800" i="1" dirty="0" err="1"/>
              <a:t>en</a:t>
            </a:r>
            <a:r>
              <a:rPr lang="en-GB" sz="1800" i="1" dirty="0"/>
              <a:t>/</a:t>
            </a:r>
            <a:r>
              <a:rPr lang="en-GB" sz="1800" i="1" dirty="0" err="1"/>
              <a:t>i-sme-english</a:t>
            </a:r>
            <a:r>
              <a:rPr lang="en-GB" sz="1800" i="1" dirty="0"/>
              <a:t>/</a:t>
            </a:r>
            <a:endParaRPr lang="en-US" sz="1800" i="1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331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4B8CD-9207-0F5A-87AB-B27A517BC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A2C4F2-5991-51CC-558C-A4D5E1F7B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569FD-5A00-3B11-103C-21BA8A71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0F1C7164-87D9-4217-364F-45206FDAD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0236DA-C301-789C-C8AF-938A5F826071}"/>
              </a:ext>
            </a:extLst>
          </p:cNvPr>
          <p:cNvSpPr txBox="1"/>
          <p:nvPr userDrawn="1"/>
        </p:nvSpPr>
        <p:spPr>
          <a:xfrm>
            <a:off x="393290" y="276328"/>
            <a:ext cx="83398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2B8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Project Conference 2025 (#ZeroCon25)</a:t>
            </a:r>
            <a:endParaRPr lang="en-GB" sz="3200" b="0" dirty="0">
              <a:solidFill>
                <a:srgbClr val="2B8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72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9A398-607E-19AA-2FA2-6A9486FF4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7A71F-93D1-3FE1-9D98-47190B6F9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B76AF-A44B-BCC8-6368-2FCB9247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FF940-A1E4-49C1-A94C-258B66B1FEFB}" type="datetime1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CFEDC-9A6E-A3AD-47BB-4544BD98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8CCB9-6F66-B343-A239-09809FB7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D6B42D19-6742-C21D-3E3A-50AF0056C0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62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8C57BD-472C-6054-F85B-C6E7EBFD7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5734E-BF7C-6ADA-36DF-8345F81F3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FA9AB-245D-7C9C-7F7C-F0DDADFC8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194E-3B7B-4619-9F0B-8946120CC2C2}" type="datetime1">
              <a:rPr lang="en-GB" smtClean="0"/>
              <a:t>26/02/2025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715A0-7D97-C371-F46C-459234CE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A92BB482-4C0F-1893-218E-340DCE3E4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65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809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White background with EDF logo In the right side of the PPT">
            <a:extLst>
              <a:ext uri="{FF2B5EF4-FFF2-40B4-BE49-F238E27FC236}">
                <a16:creationId xmlns:a16="http://schemas.microsoft.com/office/drawing/2014/main" id="{528208B5-16A2-DB93-120D-9082ADB53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3272EB57-8F89-3C2B-78D7-5DE1311498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8913" y="1899243"/>
            <a:ext cx="11514174" cy="4099485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buClr>
                <a:srgbClr val="0B5F8E"/>
              </a:buClr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Arial 28</a:t>
            </a:r>
          </a:p>
          <a:p>
            <a:pPr lvl="0"/>
            <a:endParaRPr lang="es-ES" dirty="0"/>
          </a:p>
          <a:p>
            <a:pPr lvl="0"/>
            <a:endParaRPr lang="en-GB" dirty="0"/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999B0659-8FE8-5B92-8555-3A3E0F482D8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38913" y="6119110"/>
            <a:ext cx="10269214" cy="37685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Clr>
                <a:srgbClr val="0B5F8E"/>
              </a:buClr>
              <a:buFont typeface="Arial" panose="020B0604020202020204" pitchFamily="34" charset="0"/>
              <a:buNone/>
              <a:defRPr sz="2000" u="none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#Hashtag (if any)</a:t>
            </a: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656FB1B3-CC42-C106-F5D7-55600BA92C2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065661" y="708410"/>
            <a:ext cx="9521502" cy="66312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Clr>
                <a:srgbClr val="0B5F8E"/>
              </a:buClr>
              <a:buFont typeface="Arial" panose="020B0604020202020204" pitchFamily="34" charset="0"/>
              <a:buNone/>
              <a:defRPr sz="3200" b="1">
                <a:solidFill>
                  <a:srgbClr val="0B5F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Title of the slide (Arial 32)</a:t>
            </a:r>
          </a:p>
        </p:txBody>
      </p:sp>
    </p:spTree>
    <p:extLst>
      <p:ext uri="{BB962C8B-B14F-4D97-AF65-F5344CB8AC3E}">
        <p14:creationId xmlns:p14="http://schemas.microsoft.com/office/powerpoint/2010/main" val="266647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CDE7-D24B-A1C8-5E44-202ABECF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2AA8D-420E-E8B5-CDB6-88D320632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8133A-0964-2A2C-F557-E8A9D21E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F230-EE29-4360-9E5D-C4AB95018DB3}" type="datetime1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AD633-B6D6-91FA-64FB-501EA2FB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AAD51-9D5D-25E1-F465-809F007E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87A3ADA9-529C-6BD8-8B18-D89707772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3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D86FF-9CEB-1D25-2E90-369E9B0FF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8384C-F6AC-F088-2F50-A86FF934D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40FCB-67DF-CE66-B624-667997970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C451A-BAE8-4BB7-B4A9-840375C61CF2}" type="datetime1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9611E-370E-03AF-C519-6268D0A6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8EE00-A0DC-F045-A7B2-6D6970D1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88684AF3-AE79-E964-B9D1-32174968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1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0645F-4ADB-34A8-8348-8DA5EC0B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EFF4-799C-B171-FDEC-9F32D3683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9D5E4-9475-B9C9-B19F-C6F90A257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3DB3A-533A-A389-C798-9BB43D1F7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48CE-F800-44D8-9FB8-C2F14BB717AF}" type="datetime1">
              <a:rPr lang="en-GB" smtClean="0"/>
              <a:t>26/02/2025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92D28-6A9A-84C4-8E6F-E19FDA41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EFDAC-0A32-E484-69C9-CAC7902F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509410CA-2628-6086-32C8-F078A3F00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22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2298A-1F8E-C04A-F0FC-303981F8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4B0BE-77C8-FC6F-2D01-52EA579BE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0E7F1-9FCB-C624-0AD0-0B4362A9C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940BA5-6077-6C83-9A0A-D929E13531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1A5F4E-F46E-F9D4-EB91-01F3AF3BB7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89E74-A823-F039-110E-16DB1050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A53-9EBB-475F-81CE-60A0FA17D35A}" type="datetime1">
              <a:rPr lang="en-GB" smtClean="0"/>
              <a:t>26/02/2025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5C4120-5D85-2DAB-1B82-679CBFE0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2AED93-B0A6-16E2-54DD-BAC7D1CF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6C21E80C-5188-0E99-CB29-545240103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EC525-402E-F69C-210B-5268E9E9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CFC308-6A34-9878-DECA-D72CAED76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1DF0-723F-4583-B7C7-FD8C4EA08810}" type="datetime1">
              <a:rPr lang="en-GB" smtClean="0"/>
              <a:t>26/02/2025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0079B-A083-6A7F-4194-BA4D85C4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EC79D-9860-3786-8D4E-46E02CC0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9B978296-E8D6-80D7-911A-F4F68A8F6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18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DBA8C4-CBF7-6C7C-BB26-6A44D83DE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14AC-2947-477D-A5A3-42D95CFB8153}" type="datetime1">
              <a:rPr lang="en-GB" smtClean="0"/>
              <a:t>26/02/2025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A765CF-3B46-DDD1-5D61-DEE39569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2119D-5AC0-FA92-AC8A-20B4D816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D0459225-7B96-6284-00B2-CF639F892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05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85413-E692-6DD2-584B-C153D1CDA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73494-908C-8287-2878-B8109DD71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99BDB-AE6B-E7B3-79DD-6DA3BEF43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EE4D6-70C6-0DAC-3D3B-CEF908DC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894F-2169-40F5-A488-0DED1E32D92D}" type="datetime1">
              <a:rPr lang="en-GB" smtClean="0"/>
              <a:t>26/02/2025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C3971-79A3-C209-564C-BD5D9D86E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02702-277B-3ACF-851A-C0C404ED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2A8373D0-4AD4-04E7-6DAC-6E1FA94700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65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3E06-41AF-0ACA-CCBD-F5BAB7AC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BC9B1-E8C2-C7D8-0ACB-3D5B734FE3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8FB8E-65FD-4C56-E3A9-054836CB1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3F7DA-8E45-6DD8-7482-BC161C47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00F5A-532D-4F87-AB6D-3F2ECE8BF666}" type="datetime1">
              <a:rPr lang="en-GB" smtClean="0"/>
              <a:t>26/02/2025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DB1F6-A587-5CC5-B4A1-6CBC2452E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402A9-A0E0-7045-EA1F-7AA57991E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C97FE7C3-62EE-EBCF-7381-9E13CB86E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7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C4DFD2-A48F-938F-9C39-58C9547BD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346B3-1FB5-CBE0-B15E-5E254CF78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92518"/>
            <a:ext cx="10515600" cy="3861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545C8-B46A-1919-AEB8-64178D1CD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3C978-C8B7-45B7-A1FD-262897265120}" type="datetime1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CA2EC-9AAA-A334-BAFC-D20203C40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4DD50-8E12-ED09-0BAF-BA8058E0E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8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hyperlink" Target="https://www.cedefop.europa.eu/files/cover_9186_en.jpg" TargetMode="External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hyperlink" Target="https://www.cedefop.europa.eu/files/cover_9186_en.jpg" TargetMode="Externa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782FC-8B01-42F4-8056-DCC2EFED9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451" y="1630409"/>
            <a:ext cx="11390812" cy="2073065"/>
          </a:xfrm>
        </p:spPr>
        <p:txBody>
          <a:bodyPr>
            <a:noAutofit/>
          </a:bodyPr>
          <a:lstStyle/>
          <a:p>
            <a:r>
              <a:rPr lang="en-US" sz="6500" dirty="0">
                <a:latin typeface="Roboto" panose="02000000000000000000" pitchFamily="2" charset="0"/>
                <a:ea typeface="Roboto" panose="02000000000000000000" pitchFamily="2" charset="0"/>
              </a:rPr>
              <a:t>The EU Disability Employment Package</a:t>
            </a:r>
            <a:endParaRPr lang="en-GB" sz="65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29E75-4221-A94E-345A-B32600075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451" y="3812662"/>
            <a:ext cx="11234057" cy="2211557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Monika Chaba, European Commission, Belgium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Tom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Rüütel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, Employer Counsellor, Estonian Unemployed Insurance Fund, Estonia 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Laura Jones, Freelance Researcher, Greece 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Nadia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Hadad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, Executive Committee Member, European Disability Forum, Belgium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Brigitte van Lierop, Director, Disworks, Netherlands</a:t>
            </a:r>
          </a:p>
          <a:p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771D02-F4E4-C632-E5D7-C5E26F71C09C}"/>
              </a:ext>
            </a:extLst>
          </p:cNvPr>
          <p:cNvSpPr txBox="1">
            <a:spLocks/>
          </p:cNvSpPr>
          <p:nvPr/>
        </p:nvSpPr>
        <p:spPr>
          <a:xfrm>
            <a:off x="920931" y="5874651"/>
            <a:ext cx="10567851" cy="846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6 March 2025, 11:00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F2F47-DE12-0075-6EDB-366148F7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>
                <a:latin typeface="Roboto" panose="02000000000000000000" pitchFamily="2" charset="0"/>
                <a:ea typeface="Roboto" panose="02000000000000000000" pitchFamily="2" charset="0"/>
              </a:rPr>
              <a:t>1</a:t>
            </a:fld>
            <a:endParaRPr lang="en-GB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76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CD15A-0D0E-59CE-B073-B921390E9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68FD233-E834-1663-29FD-B9F595329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43160" cy="1325563"/>
          </a:xfrm>
        </p:spPr>
        <p:txBody>
          <a:bodyPr/>
          <a:lstStyle/>
          <a:p>
            <a:r>
              <a:rPr lang="en-GB" b="1" dirty="0"/>
              <a:t>Key challenges addressed for service providers &amp; employers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AA71A48-CE77-3305-92EA-C8FA2F6C1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2977"/>
            <a:ext cx="10629900" cy="4785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How can I create an inclusive learning experience?</a:t>
            </a:r>
          </a:p>
          <a:p>
            <a:pPr marL="0" indent="0">
              <a:buNone/>
            </a:pPr>
            <a:r>
              <a:rPr lang="en-GB" sz="2400" dirty="0"/>
              <a:t>How can we ensure an effective, co-produced plans for personal development, returning to work or staying in work?</a:t>
            </a:r>
          </a:p>
          <a:p>
            <a:pPr marL="0" indent="0">
              <a:buNone/>
            </a:pPr>
            <a:r>
              <a:rPr lang="en-GB" sz="2400" dirty="0"/>
              <a:t>What support can help people with a disability or chronic disease to get &amp; keep a job?</a:t>
            </a:r>
          </a:p>
          <a:p>
            <a:pPr marL="0" indent="0">
              <a:buNone/>
            </a:pPr>
            <a:r>
              <a:rPr lang="en-GB" sz="2400" dirty="0"/>
              <a:t>How can services be enhanced to better support individuals and employers?</a:t>
            </a:r>
          </a:p>
          <a:p>
            <a:pPr marL="0" indent="0">
              <a:buNone/>
            </a:pPr>
            <a:r>
              <a:rPr lang="en-GB" sz="2400" dirty="0"/>
              <a:t>How can work &amp; the workplace be adapted for someone with a disability or chronic disease? Where can resources be accessed?</a:t>
            </a:r>
          </a:p>
          <a:p>
            <a:pPr marL="0" indent="0">
              <a:buNone/>
            </a:pPr>
            <a:r>
              <a:rPr lang="en-GB" sz="2400" dirty="0"/>
              <a:t>How can I build an inclusive, safe &amp; healthy work environment for all?</a:t>
            </a:r>
          </a:p>
          <a:p>
            <a:pPr marL="0" indent="0">
              <a:buNone/>
            </a:pPr>
            <a:r>
              <a:rPr lang="en-GB" sz="2400" dirty="0"/>
              <a:t>What benefits does vocational rehabilitation offer </a:t>
            </a:r>
            <a:r>
              <a:rPr lang="en-GB" sz="2400"/>
              <a:t>employers?</a:t>
            </a:r>
            <a:endParaRPr lang="en-GB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2EA66-F13E-8BC9-DC42-968CB84B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1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F4BCF3-4BC8-F2F4-FA88-9F7D0C54F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94" y="1860331"/>
            <a:ext cx="8458246" cy="4713889"/>
          </a:xfrm>
        </p:spPr>
        <p:txBody>
          <a:bodyPr/>
          <a:lstStyle/>
          <a:p>
            <a:r>
              <a:rPr lang="nl-BE" dirty="0" err="1"/>
              <a:t>Embrella</a:t>
            </a:r>
            <a:r>
              <a:rPr lang="nl-BE" dirty="0"/>
              <a:t> </a:t>
            </a:r>
            <a:r>
              <a:rPr lang="nl-BE" dirty="0" err="1"/>
              <a:t>organisation</a:t>
            </a:r>
            <a:r>
              <a:rPr lang="en-US" dirty="0"/>
              <a:t> </a:t>
            </a:r>
            <a:r>
              <a:rPr lang="nl-BE" dirty="0" err="1"/>
              <a:t>defending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rights</a:t>
            </a:r>
            <a:r>
              <a:rPr lang="nl-BE" dirty="0"/>
              <a:t> of more </a:t>
            </a:r>
            <a:r>
              <a:rPr lang="nl-BE" dirty="0" err="1"/>
              <a:t>then</a:t>
            </a:r>
            <a:r>
              <a:rPr lang="nl-BE" dirty="0"/>
              <a:t> 100 </a:t>
            </a:r>
            <a:r>
              <a:rPr lang="nl-BE" dirty="0" err="1"/>
              <a:t>million</a:t>
            </a:r>
            <a:r>
              <a:rPr lang="nl-BE" dirty="0"/>
              <a:t> </a:t>
            </a:r>
            <a:r>
              <a:rPr lang="en-US" dirty="0"/>
              <a:t>persons with disabilities to the EU and Council of Europe</a:t>
            </a:r>
          </a:p>
          <a:p>
            <a:r>
              <a:rPr lang="en-US" dirty="0"/>
              <a:t>Organisation run by persons with disabilities, with member </a:t>
            </a:r>
            <a:r>
              <a:rPr lang="en-US" dirty="0" err="1"/>
              <a:t>organisations</a:t>
            </a:r>
            <a:r>
              <a:rPr lang="en-US" dirty="0"/>
              <a:t> all across Europe</a:t>
            </a:r>
          </a:p>
          <a:p>
            <a:r>
              <a:rPr lang="en-US" dirty="0"/>
              <a:t>Part of the EU’s Disability Platform subgroup on employment giving input to employment package</a:t>
            </a:r>
          </a:p>
          <a:p>
            <a:r>
              <a:rPr lang="en-US" dirty="0"/>
              <a:t>Particular focus on deliverables on reasonable accommodation and ensuring transition from sheltered employment</a:t>
            </a:r>
          </a:p>
          <a:p>
            <a:endParaRPr lang="fr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C210F-3AEA-3718-4A80-7A1615C193F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037086" y="471512"/>
            <a:ext cx="9521502" cy="663121"/>
          </a:xfrm>
        </p:spPr>
        <p:txBody>
          <a:bodyPr/>
          <a:lstStyle/>
          <a:p>
            <a:r>
              <a:rPr lang="fr-BE" sz="3600" dirty="0">
                <a:solidFill>
                  <a:schemeClr val="tx1"/>
                </a:solidFill>
              </a:rPr>
              <a:t>The perspective of </a:t>
            </a:r>
            <a:r>
              <a:rPr lang="fr-BE" sz="3600" dirty="0" err="1">
                <a:solidFill>
                  <a:schemeClr val="tx1"/>
                </a:solidFill>
              </a:rPr>
              <a:t>persons</a:t>
            </a:r>
            <a:r>
              <a:rPr lang="fr-BE" sz="3600" dirty="0">
                <a:solidFill>
                  <a:schemeClr val="tx1"/>
                </a:solidFill>
              </a:rPr>
              <a:t> </a:t>
            </a:r>
            <a:r>
              <a:rPr lang="fr-BE" sz="3600" dirty="0" err="1">
                <a:solidFill>
                  <a:schemeClr val="tx1"/>
                </a:solidFill>
              </a:rPr>
              <a:t>with</a:t>
            </a:r>
            <a:r>
              <a:rPr lang="fr-BE" sz="3600" dirty="0">
                <a:solidFill>
                  <a:schemeClr val="tx1"/>
                </a:solidFill>
              </a:rPr>
              <a:t> </a:t>
            </a:r>
            <a:r>
              <a:rPr lang="fr-BE" sz="3600" dirty="0" err="1">
                <a:solidFill>
                  <a:schemeClr val="tx1"/>
                </a:solidFill>
              </a:rPr>
              <a:t>disabilities</a:t>
            </a:r>
            <a:r>
              <a:rPr lang="fr-BE" sz="3600" dirty="0">
                <a:solidFill>
                  <a:schemeClr val="tx1"/>
                </a:solidFill>
              </a:rPr>
              <a:t> - European Disability Forum</a:t>
            </a:r>
          </a:p>
        </p:txBody>
      </p:sp>
      <p:pic>
        <p:nvPicPr>
          <p:cNvPr id="5" name="Picture 4" descr="decorative">
            <a:extLst>
              <a:ext uri="{FF2B5EF4-FFF2-40B4-BE49-F238E27FC236}">
                <a16:creationId xmlns:a16="http://schemas.microsoft.com/office/drawing/2014/main" id="{E196BB44-27DD-936E-DF5E-B01523FF7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01092" y="2648607"/>
            <a:ext cx="3690907" cy="267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34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DAAB6A-3B95-DB0A-1000-67AAC03DA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913" y="1899243"/>
            <a:ext cx="5757087" cy="4099485"/>
          </a:xfrm>
        </p:spPr>
        <p:txBody>
          <a:bodyPr/>
          <a:lstStyle/>
          <a:p>
            <a:r>
              <a:rPr lang="en-US" dirty="0"/>
              <a:t>Clearer guidance for employers on where/how to access subsidies</a:t>
            </a:r>
          </a:p>
          <a:p>
            <a:r>
              <a:rPr lang="en-US" dirty="0"/>
              <a:t>Call for simplified and quicker systems to get reimbursed</a:t>
            </a:r>
          </a:p>
          <a:p>
            <a:r>
              <a:rPr lang="en-US" dirty="0"/>
              <a:t>Improve awareness of how reasonable accommodation is often free</a:t>
            </a:r>
          </a:p>
          <a:p>
            <a:endParaRPr lang="fr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62103-F84E-7CD6-E4A1-A766349581A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065661" y="527711"/>
            <a:ext cx="9521502" cy="663121"/>
          </a:xfrm>
        </p:spPr>
        <p:txBody>
          <a:bodyPr/>
          <a:lstStyle/>
          <a:p>
            <a:r>
              <a:rPr lang="fr-BE" dirty="0" err="1">
                <a:solidFill>
                  <a:schemeClr val="tx1"/>
                </a:solidFill>
              </a:rPr>
              <a:t>Reasonable</a:t>
            </a:r>
            <a:r>
              <a:rPr lang="fr-BE" dirty="0">
                <a:solidFill>
                  <a:schemeClr val="tx1"/>
                </a:solidFill>
              </a:rPr>
              <a:t> accommodation in all stages of </a:t>
            </a:r>
            <a:r>
              <a:rPr lang="fr-BE" dirty="0" err="1">
                <a:solidFill>
                  <a:schemeClr val="tx1"/>
                </a:solidFill>
              </a:rPr>
              <a:t>employment</a:t>
            </a:r>
            <a:r>
              <a:rPr lang="fr-BE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Picture 4" descr="Male amputee, partially sighted woman and woman using a wheelchair talk in a work setting">
            <a:extLst>
              <a:ext uri="{FF2B5EF4-FFF2-40B4-BE49-F238E27FC236}">
                <a16:creationId xmlns:a16="http://schemas.microsoft.com/office/drawing/2014/main" id="{B8E2A2D3-2F90-3FE3-1B91-46DA90C7A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701" y="1694292"/>
            <a:ext cx="5334462" cy="37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01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3F08B-1EFE-F7A6-8116-9F1F64F13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170CBF-1030-B695-FE9C-8B18CC0FB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913" y="1899243"/>
            <a:ext cx="7354659" cy="4099485"/>
          </a:xfrm>
        </p:spPr>
        <p:txBody>
          <a:bodyPr/>
          <a:lstStyle/>
          <a:p>
            <a:r>
              <a:rPr lang="en-US" dirty="0"/>
              <a:t>Input on the need to focus on transition from sheltered employment to open labor market</a:t>
            </a:r>
          </a:p>
          <a:p>
            <a:r>
              <a:rPr lang="en-US" dirty="0"/>
              <a:t>While sheltered employment exists, at least respect age and labor laws</a:t>
            </a:r>
          </a:p>
          <a:p>
            <a:r>
              <a:rPr lang="en-US" dirty="0"/>
              <a:t>Should focus on training and upskilling, to facilitate transition to mainstream employment</a:t>
            </a:r>
          </a:p>
          <a:p>
            <a:endParaRPr lang="fr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B502A-26AA-3822-304D-C7DA2EF218A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065661" y="527711"/>
            <a:ext cx="9521502" cy="663121"/>
          </a:xfrm>
        </p:spPr>
        <p:txBody>
          <a:bodyPr/>
          <a:lstStyle/>
          <a:p>
            <a:r>
              <a:rPr lang="fr-BE" dirty="0">
                <a:solidFill>
                  <a:schemeClr val="tx1"/>
                </a:solidFill>
              </a:rPr>
              <a:t>Employment – open labour </a:t>
            </a:r>
            <a:r>
              <a:rPr lang="fr-BE" dirty="0" err="1">
                <a:solidFill>
                  <a:schemeClr val="tx1"/>
                </a:solidFill>
              </a:rPr>
              <a:t>market</a:t>
            </a:r>
            <a:r>
              <a:rPr lang="fr-BE" dirty="0">
                <a:solidFill>
                  <a:schemeClr val="tx1"/>
                </a:solidFill>
              </a:rPr>
              <a:t> vs. </a:t>
            </a:r>
            <a:r>
              <a:rPr lang="fr-BE" dirty="0" err="1">
                <a:solidFill>
                  <a:schemeClr val="tx1"/>
                </a:solidFill>
              </a:rPr>
              <a:t>sheltered</a:t>
            </a:r>
            <a:r>
              <a:rPr lang="fr-BE" dirty="0">
                <a:solidFill>
                  <a:schemeClr val="tx1"/>
                </a:solidFill>
              </a:rPr>
              <a:t> </a:t>
            </a:r>
            <a:r>
              <a:rPr lang="fr-BE" dirty="0" err="1">
                <a:solidFill>
                  <a:schemeClr val="tx1"/>
                </a:solidFill>
              </a:rPr>
              <a:t>employment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5" name="Picture 4" descr="partially sighted woman using a cane walking towards her desk ">
            <a:extLst>
              <a:ext uri="{FF2B5EF4-FFF2-40B4-BE49-F238E27FC236}">
                <a16:creationId xmlns:a16="http://schemas.microsoft.com/office/drawing/2014/main" id="{75B98321-9CE4-0661-094B-C715F6033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572" y="1899243"/>
            <a:ext cx="3745160" cy="385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241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867EA19-6E67-4295-F673-081EFF01B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144462"/>
            <a:ext cx="10437223" cy="724787"/>
          </a:xfrm>
        </p:spPr>
        <p:txBody>
          <a:bodyPr>
            <a:noAutofit/>
          </a:bodyPr>
          <a:lstStyle/>
          <a:p>
            <a:r>
              <a:rPr lang="en-US" sz="36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Supporting SMEs in Inclusive Hiring through EU funds</a:t>
            </a:r>
            <a:endParaRPr lang="en-GB" sz="36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D12346A-244A-C62E-52D1-C600A5BB6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128" y="869249"/>
            <a:ext cx="10932622" cy="517842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2400" b="1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Employment </a:t>
            </a:r>
            <a:r>
              <a:rPr lang="nl-NL" sz="2400" b="1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nl-NL" sz="2400" b="1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Social </a:t>
            </a:r>
            <a:r>
              <a:rPr lang="nl-NL" sz="2400" b="1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Innovation</a:t>
            </a:r>
            <a:r>
              <a:rPr lang="nl-NL" sz="2400" b="1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nl-NL" sz="2400" b="1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EaSI</a:t>
            </a:r>
            <a:r>
              <a:rPr lang="nl-NL" sz="2400" b="1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nl-NL" sz="2400" b="1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nl-NL" sz="2400" b="1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nl-NL" sz="2400" b="1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nl-NL" sz="2400" b="1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1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European Social Fund Plus (ESF+) supports </a:t>
            </a:r>
            <a:r>
              <a:rPr lang="nl-NL" sz="2400" b="1" kern="1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r>
              <a:rPr lang="nl-NL" sz="2400" b="1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1" kern="1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experimentation</a:t>
            </a:r>
            <a:r>
              <a:rPr lang="nl-NL" sz="2400" b="1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– ‘</a:t>
            </a:r>
            <a:r>
              <a:rPr lang="nl-NL" sz="2400" b="1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Inclusive</a:t>
            </a:r>
            <a:r>
              <a:rPr lang="nl-NL" sz="2400" b="1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1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SMEs</a:t>
            </a:r>
            <a:r>
              <a:rPr lang="nl-NL" sz="2400" b="1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in Europe: </a:t>
            </a:r>
            <a:r>
              <a:rPr lang="nl-NL" sz="2400" b="1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i-SME</a:t>
            </a:r>
            <a:r>
              <a:rPr lang="nl-NL" sz="2400" b="1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endParaRPr lang="nl-NL" sz="2400" b="1" kern="1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24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Apple Color Emoji" pitchFamily="2" charset="0"/>
              </a:rPr>
              <a:t>🔹</a:t>
            </a:r>
            <a:r>
              <a:rPr lang="nl-NL" sz="24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Story of James 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2400" kern="1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24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Apple Color Emoji" pitchFamily="2" charset="0"/>
              </a:rPr>
              <a:t>🔹</a:t>
            </a:r>
            <a:r>
              <a:rPr lang="nl-NL" sz="24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New Perspective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2400" kern="1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24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Apple Color Emoji" pitchFamily="2" charset="0"/>
              </a:rPr>
              <a:t>🔹</a:t>
            </a:r>
            <a:r>
              <a:rPr lang="nl-NL" sz="24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Impact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2400" kern="1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i="1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400" i="1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key challenge for SMEs—how to embrace inclusive hiring while maintaining   productivity?</a:t>
            </a:r>
            <a:endParaRPr lang="nl-NL" sz="2400" kern="1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24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Apple Color Emoji" pitchFamily="2" charset="0"/>
              </a:rPr>
              <a:t>🔹</a:t>
            </a:r>
            <a:r>
              <a:rPr lang="nl-NL" sz="24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Bigger Picture: A Consortium for Inclusion</a:t>
            </a:r>
            <a:endParaRPr lang="nl-NL" sz="2400" kern="1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i="1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What helps SMEs become more inclusive?</a:t>
            </a:r>
            <a:endParaRPr lang="nl-NL" sz="2400" i="1" kern="1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34FAB-DF78-BB7C-E7DD-18ED1483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14</a:t>
            </a:fld>
            <a:endParaRPr lang="en-GB"/>
          </a:p>
        </p:txBody>
      </p:sp>
      <p:pic>
        <p:nvPicPr>
          <p:cNvPr id="2" name="Shape 5">
            <a:extLst>
              <a:ext uri="{FF2B5EF4-FFF2-40B4-BE49-F238E27FC236}">
                <a16:creationId xmlns:a16="http://schemas.microsoft.com/office/drawing/2014/main" id="{5085B249-9ADC-0BA2-5E26-012E530D7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191382" y="2363652"/>
            <a:ext cx="1261745" cy="85344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C27A5A-1767-6B84-517A-96ED163A4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913694"/>
              </p:ext>
            </p:extLst>
          </p:nvPr>
        </p:nvGraphicFramePr>
        <p:xfrm>
          <a:off x="6197183" y="3245736"/>
          <a:ext cx="1261745" cy="425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1745">
                  <a:extLst>
                    <a:ext uri="{9D8B030D-6E8A-4147-A177-3AD203B41FA5}">
                      <a16:colId xmlns:a16="http://schemas.microsoft.com/office/drawing/2014/main" val="320875730"/>
                    </a:ext>
                  </a:extLst>
                </a:gridCol>
              </a:tblGrid>
              <a:tr h="425450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</a:rPr>
                        <a:t>Co-funded by the European Union</a:t>
                      </a:r>
                      <a:endParaRPr lang="en-IE" sz="1200" b="1" dirty="0">
                        <a:solidFill>
                          <a:srgbClr val="0342AB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11703986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8F3A17A3-CC93-A108-1CC0-1C7EDDA1E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425" y="33258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IE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IE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Shape 3">
            <a:extLst>
              <a:ext uri="{FF2B5EF4-FFF2-40B4-BE49-F238E27FC236}">
                <a16:creationId xmlns:a16="http://schemas.microsoft.com/office/drawing/2014/main" id="{1A2A3C2F-FBB2-79B6-264B-F05CD81DD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963885" y="2363652"/>
            <a:ext cx="295021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72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D38668-52A8-F318-BAF9-DDCAADF0B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Empowering SMEs with Practical Tools </a:t>
            </a:r>
            <a:endParaRPr lang="nl-NL" sz="36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2C02B9-070B-5BA1-DD8D-E6DC1E9C7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7657"/>
            <a:ext cx="10965873" cy="5065482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nl-NL" sz="2400" kern="100" dirty="0">
                <a:effectLst/>
                <a:latin typeface="+mn-lt"/>
                <a:ea typeface="Calibri" panose="020F0502020204030204" pitchFamily="34" charset="0"/>
                <a:cs typeface="Apple Color Emoji" pitchFamily="2" charset="0"/>
              </a:rPr>
              <a:t>🔹</a:t>
            </a:r>
            <a:r>
              <a:rPr lang="nl-NL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Our Research Focus</a:t>
            </a:r>
            <a:endParaRPr lang="nl-NL" sz="24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nl-NL" sz="2400" kern="100" dirty="0">
                <a:effectLst/>
                <a:latin typeface="+mn-lt"/>
                <a:ea typeface="Calibri" panose="020F0502020204030204" pitchFamily="34" charset="0"/>
                <a:cs typeface="Apple Color Emoji" pitchFamily="2" charset="0"/>
              </a:rPr>
              <a:t>🔹</a:t>
            </a:r>
            <a:r>
              <a:rPr lang="nl-NL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Our Contribution: A Practical Support Package for SMEs</a:t>
            </a:r>
            <a:endParaRPr lang="nl-NL" sz="24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Ø"/>
            </a:pP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Video stories, Case studies</a:t>
            </a:r>
            <a:r>
              <a:rPr lang="en-US" sz="2400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materials</a:t>
            </a:r>
            <a:r>
              <a:rPr lang="en-US" sz="2400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Top 10 tips for inclusive hiring</a:t>
            </a:r>
          </a:p>
          <a:p>
            <a:pPr>
              <a:lnSpc>
                <a:spcPct val="115000"/>
              </a:lnSpc>
              <a:buFont typeface="Wingdings" pitchFamily="2" charset="2"/>
              <a:buChar char="Ø"/>
            </a:pPr>
            <a:r>
              <a:rPr lang="en-GB" sz="2400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12-step Action Guidelines – organizing effective events to </a:t>
            </a:r>
            <a:r>
              <a:rPr lang="en-US" sz="2400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motivate SMEs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nl-NL" sz="2400" kern="100" dirty="0">
                <a:effectLst/>
                <a:latin typeface="+mn-lt"/>
                <a:ea typeface="Calibri" panose="020F0502020204030204" pitchFamily="34" charset="0"/>
                <a:cs typeface="Apple Color Emoji" pitchFamily="2" charset="0"/>
              </a:rPr>
              <a:t>🔹</a:t>
            </a:r>
            <a:r>
              <a:rPr lang="nl-NL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Making SMEs More Inclusive</a:t>
            </a:r>
            <a:endParaRPr lang="nl-NL" sz="24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ü"/>
            </a:pPr>
            <a:r>
              <a:rPr lang="en-US" sz="24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Let’s work together—using the right strategies, sharing impactful stories, and offering the right tools—to create more inclusive workplaces across Europe.</a:t>
            </a:r>
          </a:p>
          <a:p>
            <a:pPr>
              <a:lnSpc>
                <a:spcPct val="115000"/>
              </a:lnSpc>
              <a:buFont typeface="Wingdings" pitchFamily="2" charset="2"/>
              <a:buChar char="ü"/>
            </a:pPr>
            <a:endParaRPr lang="en-US" sz="2400" i="1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en-GB" sz="2400" i="1" dirty="0"/>
              <a:t>https://</a:t>
            </a:r>
            <a:r>
              <a:rPr lang="en-GB" sz="2400" i="1" dirty="0" err="1"/>
              <a:t>disworks.eu</a:t>
            </a:r>
            <a:r>
              <a:rPr lang="en-GB" sz="2400" i="1" dirty="0"/>
              <a:t>/</a:t>
            </a:r>
            <a:r>
              <a:rPr lang="en-GB" sz="2400" i="1" dirty="0" err="1"/>
              <a:t>en</a:t>
            </a:r>
            <a:r>
              <a:rPr lang="en-GB" sz="2400" i="1" dirty="0"/>
              <a:t>/</a:t>
            </a:r>
            <a:r>
              <a:rPr lang="en-GB" sz="2400" i="1" dirty="0" err="1"/>
              <a:t>i-sme-english</a:t>
            </a:r>
            <a:r>
              <a:rPr lang="en-GB" sz="2400" i="1" dirty="0"/>
              <a:t>/</a:t>
            </a:r>
            <a:endParaRPr lang="en-US" sz="2400" i="1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endParaRPr lang="nl-NL" sz="2400" i="1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6898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E0A4-60F7-82F5-B602-717656FE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 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72462A-D7AE-2A30-B125-2E3D75F8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#ZeroCon25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A5BBB2-75BA-38C7-4635-CE403055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5" descr="A diagram of a disability employment package&#10;&#10;AI-generated content may be incorrect.">
            <a:extLst>
              <a:ext uri="{FF2B5EF4-FFF2-40B4-BE49-F238E27FC236}">
                <a16:creationId xmlns:a16="http://schemas.microsoft.com/office/drawing/2014/main" id="{F493F5E0-DB31-3991-0ACB-1AE1A3C3C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7" y="2072623"/>
            <a:ext cx="6056519" cy="2915786"/>
          </a:xfrm>
          <a:prstGeom prst="rect">
            <a:avLst/>
          </a:prstGeom>
        </p:spPr>
      </p:pic>
      <p:pic>
        <p:nvPicPr>
          <p:cNvPr id="7" name="Immagine 8" descr="A poster of people standing in a line">
            <a:extLst>
              <a:ext uri="{FF2B5EF4-FFF2-40B4-BE49-F238E27FC236}">
                <a16:creationId xmlns:a16="http://schemas.microsoft.com/office/drawing/2014/main" id="{E5CBC5FB-C6D7-4871-A85E-B84D3F05B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9" t="2258" r="1980" b="1180"/>
          <a:stretch/>
        </p:blipFill>
        <p:spPr>
          <a:xfrm>
            <a:off x="6233693" y="246593"/>
            <a:ext cx="1474120" cy="207468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8" name="Picture 2" descr="Artifact">
            <a:hlinkClick r:id="rId4"/>
            <a:extLst>
              <a:ext uri="{FF2B5EF4-FFF2-40B4-BE49-F238E27FC236}">
                <a16:creationId xmlns:a16="http://schemas.microsoft.com/office/drawing/2014/main" id="{5368E11C-DFC1-5308-D636-D128ABF87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016" y="228603"/>
            <a:ext cx="1474121" cy="211066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C7234E-47F4-4468-D6D1-5E13D9B4B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42" r="-2" b="-2"/>
          <a:stretch/>
        </p:blipFill>
        <p:spPr>
          <a:xfrm>
            <a:off x="9528995" y="280655"/>
            <a:ext cx="1549465" cy="200656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DA1E1-029D-781D-42AD-A6CF83140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0757" y="4750600"/>
            <a:ext cx="2184069" cy="1605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-up of a person using a computer&#10;">
            <a:extLst>
              <a:ext uri="{FF2B5EF4-FFF2-40B4-BE49-F238E27FC236}">
                <a16:creationId xmlns:a16="http://schemas.microsoft.com/office/drawing/2014/main" id="{682E5F09-3F29-AFFD-D60F-9DCF917B0D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1955" y="2475791"/>
            <a:ext cx="1474121" cy="2091339"/>
          </a:xfrm>
          <a:prstGeom prst="rect">
            <a:avLst/>
          </a:prstGeom>
          <a:effectLst/>
        </p:spPr>
      </p:pic>
      <p:pic>
        <p:nvPicPr>
          <p:cNvPr id="12" name="Picture 11" descr="A group of people in a wheelchairs on a report page.">
            <a:extLst>
              <a:ext uri="{FF2B5EF4-FFF2-40B4-BE49-F238E27FC236}">
                <a16:creationId xmlns:a16="http://schemas.microsoft.com/office/drawing/2014/main" id="{D6220C91-1552-04FE-A4F7-8160452471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1934" y="2475791"/>
            <a:ext cx="1474122" cy="2109451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972E5E-F20F-7D47-8BBA-5A1B8E7BB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928" t="8039" r="32704" b="53370"/>
          <a:stretch/>
        </p:blipFill>
        <p:spPr bwMode="auto">
          <a:xfrm>
            <a:off x="10540704" y="2475791"/>
            <a:ext cx="1474122" cy="2109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0845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17A93-470C-8710-15C3-3937BEAA7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Please visit the Package website and share!</a:t>
            </a:r>
            <a:endParaRPr lang="en-I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46E38DB-C7D7-CEBB-C0B7-94C050665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#ZeroCon25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394332-B6FF-8C86-8032-644CB5FDA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17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3F0AF9-7F27-79EA-E7CB-6E954B8B4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50" y="1880394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54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867EA19-6E67-4295-F673-081EFF01B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What is this session about?</a:t>
            </a:r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D12346A-244A-C62E-52D1-C600A5BB6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GB" dirty="0"/>
              <a:t>Situation of persons with disabilities in the European Union labour market </a:t>
            </a:r>
          </a:p>
          <a:p>
            <a:pPr lvl="1"/>
            <a:r>
              <a:rPr lang="en-GB" sz="2800"/>
              <a:t>Barriers</a:t>
            </a:r>
          </a:p>
          <a:p>
            <a:pPr lvl="1"/>
            <a:r>
              <a:rPr lang="en-GB" sz="2800"/>
              <a:t>Solutions</a:t>
            </a:r>
          </a:p>
          <a:p>
            <a:pPr lvl="1"/>
            <a:r>
              <a:rPr lang="en-GB" sz="2800"/>
              <a:t>Actors</a:t>
            </a:r>
          </a:p>
          <a:p>
            <a:pPr lvl="1"/>
            <a:r>
              <a:rPr lang="en-GB" sz="2800"/>
              <a:t>Perspectives</a:t>
            </a:r>
          </a:p>
          <a:p>
            <a:pPr lvl="1"/>
            <a:r>
              <a:rPr lang="en-GB" sz="2800"/>
              <a:t>Lessons learnt </a:t>
            </a:r>
          </a:p>
          <a:p>
            <a:pPr lvl="1"/>
            <a:r>
              <a:rPr lang="en-GB" sz="2800"/>
              <a:t>Recommendations  </a:t>
            </a:r>
          </a:p>
          <a:p>
            <a:pPr lvl="1"/>
            <a:endParaRPr lang="en-GB" sz="2800"/>
          </a:p>
        </p:txBody>
      </p:sp>
      <p:pic>
        <p:nvPicPr>
          <p:cNvPr id="3" name="Picture 2" descr="A person holding a tablet&#10;&#10;Description automatically generated">
            <a:extLst>
              <a:ext uri="{FF2B5EF4-FFF2-40B4-BE49-F238E27FC236}">
                <a16:creationId xmlns:a16="http://schemas.microsoft.com/office/drawing/2014/main" id="{3A8189E8-9C4A-53C5-7E15-06C20AB14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" r="-2" b="31628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0025B24-E94B-2ECE-A4B6-986BFA343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#ZeroCon25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34FAB-DF78-BB7C-E7DD-18ED1483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95A9E4-2CE9-4E32-BE85-7C32F0F78A6D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236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BA9C1D2-3E4D-1ED1-AD4B-C61ADDE9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4100" dirty="0"/>
              <a:t>Starting point: high prevalence of disability and continuously low employment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E4F5C1-698D-3A53-16AC-E0E5CF7CD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95785"/>
            <a:ext cx="4291013" cy="281101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FDDA47AE-2A7A-DDDF-84E4-E4951E50C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9250" y="2595785"/>
            <a:ext cx="6472464" cy="358117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48 million people of working age</a:t>
            </a:r>
          </a:p>
          <a:p>
            <a:pPr marL="457200" lvl="1" indent="0">
              <a:buNone/>
            </a:pPr>
            <a:r>
              <a:rPr lang="en-US" b="1" dirty="0"/>
              <a:t>Almost 1/5 of the working age population (19,4%, 2023)</a:t>
            </a:r>
          </a:p>
          <a:p>
            <a:pPr marL="457200" lvl="1" indent="0">
              <a:buNone/>
            </a:pPr>
            <a:r>
              <a:rPr lang="en-US" b="1" dirty="0"/>
              <a:t>+- 50% in employment</a:t>
            </a:r>
          </a:p>
          <a:p>
            <a:pPr marL="457200" lvl="1" indent="0">
              <a:buNone/>
            </a:pPr>
            <a:r>
              <a:rPr lang="en-US" b="1" dirty="0"/>
              <a:t>+- 40% inactive = outside of the </a:t>
            </a:r>
            <a:r>
              <a:rPr lang="en-US" b="1" dirty="0" err="1"/>
              <a:t>labour</a:t>
            </a:r>
            <a:r>
              <a:rPr lang="en-US" b="1" dirty="0"/>
              <a:t> market </a:t>
            </a:r>
          </a:p>
          <a:p>
            <a:pPr marL="457200" lvl="1" indent="0">
              <a:buNone/>
            </a:pPr>
            <a:endParaRPr lang="en-US" b="1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45A56C2-5296-C5B6-7C69-BA377BB60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#ZeroCon25</a:t>
            </a:r>
            <a:endParaRPr lang="en-GB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728D43D-F10D-267E-43CE-83012750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95A9E4-2CE9-4E32-BE85-7C32F0F78A6D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45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B514F-B31B-EDC6-7302-89E49B133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#ZeroCon25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ACEF0-7694-02BB-0975-CBB8A3D6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4</a:t>
            </a:fld>
            <a:endParaRPr lang="en-GB"/>
          </a:p>
        </p:txBody>
      </p:sp>
      <p:pic>
        <p:nvPicPr>
          <p:cNvPr id="7" name="Picture 6" descr="A collage of people with disabilities on a report.">
            <a:extLst>
              <a:ext uri="{FF2B5EF4-FFF2-40B4-BE49-F238E27FC236}">
                <a16:creationId xmlns:a16="http://schemas.microsoft.com/office/drawing/2014/main" id="{AFCDE29C-CD50-C568-4B5C-E3F792DEE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86" r="2" b="2"/>
          <a:stretch/>
        </p:blipFill>
        <p:spPr>
          <a:xfrm>
            <a:off x="629153" y="1545802"/>
            <a:ext cx="4485774" cy="4810548"/>
          </a:xfrm>
          <a:prstGeom prst="rect">
            <a:avLst/>
          </a:prstGeom>
          <a:noFill/>
          <a:ln w="28575">
            <a:noFill/>
          </a:ln>
          <a:scene3d>
            <a:camera prst="perspectiveRight"/>
            <a:lightRig rig="threePt" dir="t"/>
          </a:scene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254A20-E92C-9E3D-ED3A-4C08D4B6E708}"/>
              </a:ext>
            </a:extLst>
          </p:cNvPr>
          <p:cNvSpPr txBox="1"/>
          <p:nvPr/>
        </p:nvSpPr>
        <p:spPr>
          <a:xfrm>
            <a:off x="5462086" y="1545802"/>
            <a:ext cx="6096000" cy="481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>
                <a:schemeClr val="tx2"/>
              </a:buClr>
            </a:pPr>
            <a:r>
              <a:rPr lang="en-US" sz="2800" b="1" u="none" dirty="0">
                <a:solidFill>
                  <a:srgbClr val="000000"/>
                </a:solidFill>
              </a:rPr>
              <a:t>7 Flagship initiatives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>
                <a:schemeClr val="tx2"/>
              </a:buClr>
            </a:pPr>
            <a:r>
              <a:rPr lang="en-US" sz="2800" b="0" u="none" dirty="0">
                <a:solidFill>
                  <a:srgbClr val="000000"/>
                </a:solidFill>
              </a:rPr>
              <a:t>1 Disability Platform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>
                <a:schemeClr val="tx2"/>
              </a:buClr>
            </a:pPr>
            <a:r>
              <a:rPr lang="en-US" sz="2800" u="none" dirty="0"/>
              <a:t>2</a:t>
            </a:r>
            <a:r>
              <a:rPr lang="en-US" sz="2800" b="0" u="none" dirty="0"/>
              <a:t> </a:t>
            </a:r>
            <a:r>
              <a:rPr lang="de-DE" sz="2800" u="none" dirty="0"/>
              <a:t>Disability Employment Package  </a:t>
            </a:r>
            <a:endParaRPr lang="de-DE" sz="2800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>
                <a:schemeClr val="tx2"/>
              </a:buClr>
            </a:pPr>
            <a:r>
              <a:rPr lang="de-DE" sz="2800" b="0" u="none" dirty="0">
                <a:solidFill>
                  <a:srgbClr val="000000"/>
                </a:solidFill>
              </a:rPr>
              <a:t>3 </a:t>
            </a:r>
            <a:r>
              <a:rPr lang="de-DE" sz="2800" b="0" u="none" dirty="0" err="1">
                <a:solidFill>
                  <a:srgbClr val="000000"/>
                </a:solidFill>
              </a:rPr>
              <a:t>AccessibleEU</a:t>
            </a:r>
            <a:r>
              <a:rPr lang="de-DE" sz="2800" b="0" u="none" dirty="0">
                <a:solidFill>
                  <a:srgbClr val="000000"/>
                </a:solidFill>
              </a:rPr>
              <a:t>  </a:t>
            </a:r>
            <a:endParaRPr lang="de-DE" sz="2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>
                <a:schemeClr val="tx2"/>
              </a:buClr>
            </a:pPr>
            <a:r>
              <a:rPr lang="de-DE" sz="2800" b="0" u="none" dirty="0">
                <a:solidFill>
                  <a:srgbClr val="000000"/>
                </a:solidFill>
              </a:rPr>
              <a:t>4 </a:t>
            </a:r>
            <a:r>
              <a:rPr lang="de-DE" sz="2800" b="0" u="none" dirty="0" err="1">
                <a:solidFill>
                  <a:srgbClr val="000000"/>
                </a:solidFill>
              </a:rPr>
              <a:t>Guidance</a:t>
            </a:r>
            <a:r>
              <a:rPr lang="de-DE" sz="2800" b="0" u="none" dirty="0">
                <a:solidFill>
                  <a:srgbClr val="000000"/>
                </a:solidFill>
              </a:rPr>
              <a:t> on </a:t>
            </a:r>
            <a:r>
              <a:rPr lang="de-DE" sz="2800" b="0" u="none" dirty="0" err="1">
                <a:solidFill>
                  <a:srgbClr val="000000"/>
                </a:solidFill>
              </a:rPr>
              <a:t>independent</a:t>
            </a:r>
            <a:r>
              <a:rPr lang="de-DE" sz="2800" b="0" u="none" dirty="0">
                <a:solidFill>
                  <a:srgbClr val="000000"/>
                </a:solidFill>
              </a:rPr>
              <a:t> </a:t>
            </a:r>
            <a:r>
              <a:rPr lang="de-DE" sz="2800" b="0" u="none" dirty="0" err="1">
                <a:solidFill>
                  <a:srgbClr val="000000"/>
                </a:solidFill>
              </a:rPr>
              <a:t>living</a:t>
            </a:r>
            <a:r>
              <a:rPr lang="de-DE" sz="2800" b="0" u="none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>
                <a:schemeClr val="tx2"/>
              </a:buClr>
            </a:pPr>
            <a:r>
              <a:rPr lang="de-DE" sz="2800" b="0" u="none" dirty="0">
                <a:solidFill>
                  <a:srgbClr val="000000"/>
                </a:solidFill>
              </a:rPr>
              <a:t>5 Disability Card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>
                <a:schemeClr val="tx2"/>
              </a:buClr>
            </a:pPr>
            <a:r>
              <a:rPr lang="de-DE" sz="2800" b="0" u="none" dirty="0">
                <a:solidFill>
                  <a:srgbClr val="000000"/>
                </a:solidFill>
              </a:rPr>
              <a:t>6 Quality </a:t>
            </a:r>
            <a:r>
              <a:rPr lang="de-DE" sz="2800" b="0" u="none" dirty="0" err="1">
                <a:solidFill>
                  <a:srgbClr val="000000"/>
                </a:solidFill>
              </a:rPr>
              <a:t>framework</a:t>
            </a:r>
            <a:r>
              <a:rPr lang="de-DE" sz="2800" b="0" u="none" dirty="0">
                <a:solidFill>
                  <a:srgbClr val="000000"/>
                </a:solidFill>
              </a:rPr>
              <a:t> social </a:t>
            </a:r>
            <a:r>
              <a:rPr lang="de-DE" sz="2800" b="0" u="none" dirty="0" err="1">
                <a:solidFill>
                  <a:srgbClr val="000000"/>
                </a:solidFill>
              </a:rPr>
              <a:t>services</a:t>
            </a:r>
            <a:r>
              <a:rPr lang="de-DE" sz="2800" b="0" u="none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>
                <a:schemeClr val="tx2"/>
              </a:buClr>
            </a:pPr>
            <a:r>
              <a:rPr lang="de-DE" sz="2800" b="0" u="none" dirty="0">
                <a:solidFill>
                  <a:srgbClr val="000000"/>
                </a:solidFill>
              </a:rPr>
              <a:t>7 New Commission HR </a:t>
            </a:r>
            <a:r>
              <a:rPr lang="de-DE" sz="2800" b="0" u="none" dirty="0" err="1">
                <a:solidFill>
                  <a:srgbClr val="000000"/>
                </a:solidFill>
              </a:rPr>
              <a:t>strategy</a:t>
            </a:r>
            <a:endParaRPr lang="en-US" sz="2800" b="0" u="none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342D67-5493-176B-C451-1BEC273874AB}"/>
              </a:ext>
            </a:extLst>
          </p:cNvPr>
          <p:cNvSpPr txBox="1"/>
          <p:nvPr/>
        </p:nvSpPr>
        <p:spPr>
          <a:xfrm>
            <a:off x="566989" y="136525"/>
            <a:ext cx="1105802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The Strategy for the rights of persons with </a:t>
            </a:r>
            <a:r>
              <a:rPr lang="en-US" sz="41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disabilities (2021-2030)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18249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B08C3-801E-00E4-3710-EC1378E96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36525"/>
            <a:ext cx="10515600" cy="1325563"/>
          </a:xfrm>
        </p:spPr>
        <p:txBody>
          <a:bodyPr/>
          <a:lstStyle/>
          <a:p>
            <a:r>
              <a:rPr lang="en-GB" dirty="0"/>
              <a:t>What is Disability Employment Package 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8D4D2-23D3-2184-2ED6-CE7E8353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0" y="1641475"/>
            <a:ext cx="5181600" cy="4351338"/>
          </a:xfrm>
        </p:spPr>
        <p:txBody>
          <a:bodyPr/>
          <a:lstStyle/>
          <a:p>
            <a:r>
              <a:rPr lang="en-GB" dirty="0"/>
              <a:t>Explanation of legal and policy frameworks</a:t>
            </a:r>
          </a:p>
          <a:p>
            <a:endParaRPr lang="en-GB" dirty="0"/>
          </a:p>
          <a:p>
            <a:r>
              <a:rPr lang="en-GB" dirty="0"/>
              <a:t>Guidance and model practices </a:t>
            </a:r>
          </a:p>
          <a:p>
            <a:endParaRPr lang="en-GB" dirty="0"/>
          </a:p>
          <a:p>
            <a:r>
              <a:rPr lang="en-GB" dirty="0"/>
              <a:t>Addressed to employers and other actors</a:t>
            </a:r>
          </a:p>
          <a:p>
            <a:endParaRPr lang="en-GB" dirty="0"/>
          </a:p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54E86-7F94-1448-C8A1-E6869CB13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#ZeroCon25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C232D-9386-687C-1296-A5FC76F1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5</a:t>
            </a:fld>
            <a:endParaRPr lang="en-GB"/>
          </a:p>
        </p:txBody>
      </p:sp>
      <p:sp>
        <p:nvSpPr>
          <p:cNvPr id="7" name="AutoShape 2" descr="Planning ">
            <a:extLst>
              <a:ext uri="{FF2B5EF4-FFF2-40B4-BE49-F238E27FC236}">
                <a16:creationId xmlns:a16="http://schemas.microsoft.com/office/drawing/2014/main" id="{599D380E-0C2D-8B52-8AB1-792B216270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0" name="AutoShape 4" descr="Planning ">
            <a:extLst>
              <a:ext uri="{FF2B5EF4-FFF2-40B4-BE49-F238E27FC236}">
                <a16:creationId xmlns:a16="http://schemas.microsoft.com/office/drawing/2014/main" id="{0216C7D9-025B-0C32-8B88-8500B2C11F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DE0E93-50CA-69D4-3878-040588991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26" y="1641475"/>
            <a:ext cx="3617118" cy="361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65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82E20-D59D-9694-AF1A-68ECBE58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Package covers the whole employment cycle </a:t>
            </a:r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F6EF1-21BF-7932-94C6-58B0E486A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#ZeroCon25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1693A-AA07-A804-E208-A9C297201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6" descr="A diagram of a disability employment package&#10;&#10;AI-generated content may be incorrect.">
            <a:extLst>
              <a:ext uri="{FF2B5EF4-FFF2-40B4-BE49-F238E27FC236}">
                <a16:creationId xmlns:a16="http://schemas.microsoft.com/office/drawing/2014/main" id="{6DE95649-78F4-D335-79B6-39293EF259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90" y="2001669"/>
            <a:ext cx="8399360" cy="4043700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4E6FEED-4E7A-811F-DC42-0E6D6C009877}"/>
              </a:ext>
            </a:extLst>
          </p:cNvPr>
          <p:cNvSpPr txBox="1">
            <a:spLocks/>
          </p:cNvSpPr>
          <p:nvPr/>
        </p:nvSpPr>
        <p:spPr>
          <a:xfrm>
            <a:off x="8153400" y="1847850"/>
            <a:ext cx="4038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Assessment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Recruitment 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Staying in employment 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Return to work</a:t>
            </a:r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24396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72462A-D7AE-2A30-B125-2E3D75F8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#ZeroCon25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A5BBB2-75BA-38C7-4635-CE403055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 descr="A diagram of a disability employment package&#10;&#10;AI-generated content may be incorrect.">
            <a:extLst>
              <a:ext uri="{FF2B5EF4-FFF2-40B4-BE49-F238E27FC236}">
                <a16:creationId xmlns:a16="http://schemas.microsoft.com/office/drawing/2014/main" id="{F493F5E0-DB31-3991-0ACB-1AE1A3C3C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50" y="2690480"/>
            <a:ext cx="7315576" cy="3521933"/>
          </a:xfrm>
          <a:prstGeom prst="rect">
            <a:avLst/>
          </a:prstGeom>
        </p:spPr>
      </p:pic>
      <p:pic>
        <p:nvPicPr>
          <p:cNvPr id="7" name="Immagine 8" descr="A poster of people standing in a line&#10;&#10;">
            <a:extLst>
              <a:ext uri="{FF2B5EF4-FFF2-40B4-BE49-F238E27FC236}">
                <a16:creationId xmlns:a16="http://schemas.microsoft.com/office/drawing/2014/main" id="{E5CBC5FB-C6D7-4871-A85E-B84D3F05B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9" t="2258" r="1980" b="1180"/>
          <a:stretch/>
        </p:blipFill>
        <p:spPr>
          <a:xfrm>
            <a:off x="272491" y="492123"/>
            <a:ext cx="1474120" cy="207468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8" name="Picture 2" descr="Artifact">
            <a:hlinkClick r:id="rId4"/>
            <a:extLst>
              <a:ext uri="{FF2B5EF4-FFF2-40B4-BE49-F238E27FC236}">
                <a16:creationId xmlns:a16="http://schemas.microsoft.com/office/drawing/2014/main" id="{5368E11C-DFC1-5308-D636-D128ABF87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34" y="435878"/>
            <a:ext cx="1474121" cy="211066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oster with two people&#10;">
            <a:extLst>
              <a:ext uri="{FF2B5EF4-FFF2-40B4-BE49-F238E27FC236}">
                <a16:creationId xmlns:a16="http://schemas.microsoft.com/office/drawing/2014/main" id="{73C7234E-47F4-4468-D6D1-5E13D9B4BA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42" r="-2" b="-2"/>
          <a:stretch/>
        </p:blipFill>
        <p:spPr>
          <a:xfrm>
            <a:off x="3534958" y="385995"/>
            <a:ext cx="1549465" cy="2160549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DA1E1-029D-781D-42AD-A6CF83140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6730" y="1129703"/>
            <a:ext cx="2075270" cy="1416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-up of a person using a computer&#10;">
            <a:extLst>
              <a:ext uri="{FF2B5EF4-FFF2-40B4-BE49-F238E27FC236}">
                <a16:creationId xmlns:a16="http://schemas.microsoft.com/office/drawing/2014/main" id="{682E5F09-3F29-AFFD-D60F-9DCF917B0D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9328" y="385995"/>
            <a:ext cx="1474121" cy="2160549"/>
          </a:xfrm>
          <a:prstGeom prst="rect">
            <a:avLst/>
          </a:prstGeom>
          <a:effectLst/>
        </p:spPr>
      </p:pic>
      <p:pic>
        <p:nvPicPr>
          <p:cNvPr id="12" name="Picture 11" descr="A group of people in a wheelchairs on a report page.">
            <a:extLst>
              <a:ext uri="{FF2B5EF4-FFF2-40B4-BE49-F238E27FC236}">
                <a16:creationId xmlns:a16="http://schemas.microsoft.com/office/drawing/2014/main" id="{D6220C91-1552-04FE-A4F7-8160452471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5752" y="343738"/>
            <a:ext cx="1474122" cy="2202806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972E5E-F20F-7D47-8BBA-5A1B8E7BB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928" t="8039" r="32704" b="53370"/>
          <a:stretch/>
        </p:blipFill>
        <p:spPr bwMode="auto">
          <a:xfrm>
            <a:off x="8469104" y="292640"/>
            <a:ext cx="1474122" cy="22539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4768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8735767-D859-9C80-F4EC-B5A9DA577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#ZeroCon25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AEA727-4B9D-6618-EF74-83E6967C9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8</a:t>
            </a:fld>
            <a:endParaRPr lang="en-GB"/>
          </a:p>
        </p:txBody>
      </p:sp>
      <p:sp>
        <p:nvSpPr>
          <p:cNvPr id="9" name="Sisu kohatäide 1">
            <a:extLst>
              <a:ext uri="{FF2B5EF4-FFF2-40B4-BE49-F238E27FC236}">
                <a16:creationId xmlns:a16="http://schemas.microsoft.com/office/drawing/2014/main" id="{0E819762-A5AB-DFBD-D9C0-5A13C2F5BE53}"/>
              </a:ext>
            </a:extLst>
          </p:cNvPr>
          <p:cNvSpPr txBox="1">
            <a:spLocks/>
          </p:cNvSpPr>
          <p:nvPr/>
        </p:nvSpPr>
        <p:spPr>
          <a:xfrm>
            <a:off x="610467" y="2187539"/>
            <a:ext cx="10971065" cy="4168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 2016, the work ability reform took place in Estonia.</a:t>
            </a:r>
            <a:endParaRPr lang="et-EE" sz="28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The aim of the changes was to change attitudes towards people with</a:t>
            </a:r>
            <a:r>
              <a:rPr lang="et-EE" sz="2800" dirty="0">
                <a:solidFill>
                  <a:schemeClr val="tx1"/>
                </a:solidFill>
              </a:rPr>
              <a:t> </a:t>
            </a:r>
            <a:r>
              <a:rPr lang="et-EE" sz="2800" dirty="0" err="1">
                <a:solidFill>
                  <a:schemeClr val="tx1"/>
                </a:solidFill>
              </a:rPr>
              <a:t>reduced</a:t>
            </a:r>
            <a:r>
              <a:rPr lang="et-EE" sz="2800" dirty="0">
                <a:solidFill>
                  <a:schemeClr val="tx1"/>
                </a:solidFill>
              </a:rPr>
              <a:t> </a:t>
            </a:r>
            <a:r>
              <a:rPr lang="et-EE" sz="2800" dirty="0" err="1">
                <a:solidFill>
                  <a:schemeClr val="tx1"/>
                </a:solidFill>
              </a:rPr>
              <a:t>ability</a:t>
            </a:r>
            <a:r>
              <a:rPr lang="et-EE" sz="2800" dirty="0">
                <a:solidFill>
                  <a:schemeClr val="tx1"/>
                </a:solidFill>
              </a:rPr>
              <a:t> </a:t>
            </a:r>
            <a:r>
              <a:rPr lang="et-EE" sz="2800" dirty="0" err="1">
                <a:solidFill>
                  <a:schemeClr val="tx1"/>
                </a:solidFill>
              </a:rPr>
              <a:t>to</a:t>
            </a:r>
            <a:r>
              <a:rPr lang="et-EE" sz="2800" dirty="0">
                <a:solidFill>
                  <a:schemeClr val="tx1"/>
                </a:solidFill>
              </a:rPr>
              <a:t> </a:t>
            </a:r>
            <a:r>
              <a:rPr lang="et-EE" sz="2800" dirty="0" err="1">
                <a:solidFill>
                  <a:schemeClr val="tx1"/>
                </a:solidFill>
              </a:rPr>
              <a:t>work</a:t>
            </a:r>
            <a:r>
              <a:rPr lang="en-GB" sz="2800" dirty="0">
                <a:solidFill>
                  <a:schemeClr val="tx1"/>
                </a:solidFill>
              </a:rPr>
              <a:t>.</a:t>
            </a:r>
            <a:endParaRPr lang="et-EE" sz="28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t-EE" sz="2800" dirty="0">
                <a:solidFill>
                  <a:schemeClr val="tx1"/>
                </a:solidFill>
              </a:rPr>
              <a:t>The </a:t>
            </a:r>
            <a:r>
              <a:rPr lang="et-EE" sz="2800" dirty="0" err="1">
                <a:solidFill>
                  <a:schemeClr val="tx1"/>
                </a:solidFill>
              </a:rPr>
              <a:t>services</a:t>
            </a:r>
            <a:r>
              <a:rPr lang="et-EE" sz="2800" dirty="0">
                <a:solidFill>
                  <a:schemeClr val="tx1"/>
                </a:solidFill>
              </a:rPr>
              <a:t> UIF </a:t>
            </a:r>
            <a:r>
              <a:rPr lang="et-EE" sz="2800" dirty="0" err="1">
                <a:solidFill>
                  <a:schemeClr val="tx1"/>
                </a:solidFill>
              </a:rPr>
              <a:t>is</a:t>
            </a:r>
            <a:r>
              <a:rPr lang="et-EE" sz="2800" dirty="0">
                <a:solidFill>
                  <a:schemeClr val="tx1"/>
                </a:solidFill>
              </a:rPr>
              <a:t> </a:t>
            </a:r>
            <a:r>
              <a:rPr lang="et-EE" sz="2800" dirty="0" err="1">
                <a:solidFill>
                  <a:schemeClr val="tx1"/>
                </a:solidFill>
              </a:rPr>
              <a:t>providing</a:t>
            </a:r>
            <a:r>
              <a:rPr lang="et-EE" sz="2800" dirty="0">
                <a:solidFill>
                  <a:schemeClr val="tx1"/>
                </a:solidFill>
              </a:rPr>
              <a:t> </a:t>
            </a:r>
            <a:r>
              <a:rPr lang="et-EE" sz="2800" dirty="0" err="1">
                <a:solidFill>
                  <a:schemeClr val="tx1"/>
                </a:solidFill>
              </a:rPr>
              <a:t>among</a:t>
            </a:r>
            <a:r>
              <a:rPr lang="et-EE" sz="2800" dirty="0">
                <a:solidFill>
                  <a:schemeClr val="tx1"/>
                </a:solidFill>
              </a:rPr>
              <a:t> </a:t>
            </a:r>
            <a:r>
              <a:rPr lang="et-EE" sz="2800" dirty="0" err="1">
                <a:solidFill>
                  <a:schemeClr val="tx1"/>
                </a:solidFill>
              </a:rPr>
              <a:t>others</a:t>
            </a:r>
            <a:r>
              <a:rPr lang="et-EE" sz="2800" dirty="0">
                <a:solidFill>
                  <a:schemeClr val="tx1"/>
                </a:solidFill>
              </a:rPr>
              <a:t> </a:t>
            </a:r>
            <a:r>
              <a:rPr lang="et-EE" sz="2800" dirty="0" err="1">
                <a:solidFill>
                  <a:schemeClr val="tx1"/>
                </a:solidFill>
              </a:rPr>
              <a:t>to</a:t>
            </a:r>
            <a:r>
              <a:rPr lang="et-EE" sz="2800" dirty="0">
                <a:solidFill>
                  <a:schemeClr val="tx1"/>
                </a:solidFill>
              </a:rPr>
              <a:t> </a:t>
            </a:r>
            <a:r>
              <a:rPr lang="et-EE" sz="2800" dirty="0" err="1">
                <a:solidFill>
                  <a:schemeClr val="tx1"/>
                </a:solidFill>
              </a:rPr>
              <a:t>people</a:t>
            </a:r>
            <a:r>
              <a:rPr lang="et-EE" sz="2800" dirty="0">
                <a:solidFill>
                  <a:schemeClr val="tx1"/>
                </a:solidFill>
              </a:rPr>
              <a:t> </a:t>
            </a:r>
            <a:r>
              <a:rPr lang="et-EE" sz="2800" dirty="0" err="1">
                <a:solidFill>
                  <a:schemeClr val="tx1"/>
                </a:solidFill>
              </a:rPr>
              <a:t>with</a:t>
            </a:r>
            <a:r>
              <a:rPr lang="et-EE" sz="2800" dirty="0">
                <a:solidFill>
                  <a:schemeClr val="tx1"/>
                </a:solidFill>
              </a:rPr>
              <a:t> </a:t>
            </a:r>
            <a:r>
              <a:rPr lang="et-EE" sz="2800" dirty="0" err="1">
                <a:solidFill>
                  <a:schemeClr val="tx1"/>
                </a:solidFill>
              </a:rPr>
              <a:t>health</a:t>
            </a:r>
            <a:r>
              <a:rPr lang="et-EE" sz="2800" dirty="0">
                <a:solidFill>
                  <a:schemeClr val="tx1"/>
                </a:solidFill>
              </a:rPr>
              <a:t> </a:t>
            </a:r>
            <a:r>
              <a:rPr lang="et-EE" sz="2800" dirty="0" err="1">
                <a:solidFill>
                  <a:schemeClr val="tx1"/>
                </a:solidFill>
              </a:rPr>
              <a:t>related</a:t>
            </a:r>
            <a:r>
              <a:rPr lang="et-EE" sz="2800" dirty="0">
                <a:solidFill>
                  <a:schemeClr val="tx1"/>
                </a:solidFill>
              </a:rPr>
              <a:t> </a:t>
            </a:r>
            <a:r>
              <a:rPr lang="et-EE" sz="2800" dirty="0" err="1">
                <a:solidFill>
                  <a:schemeClr val="tx1"/>
                </a:solidFill>
              </a:rPr>
              <a:t>problems</a:t>
            </a:r>
            <a:r>
              <a:rPr lang="et-EE" sz="2800" dirty="0">
                <a:solidFill>
                  <a:schemeClr val="tx1"/>
                </a:solidFill>
              </a:rPr>
              <a:t> are: </a:t>
            </a:r>
            <a:r>
              <a:rPr lang="et-EE" sz="2800" dirty="0" err="1">
                <a:solidFill>
                  <a:schemeClr val="tx1"/>
                </a:solidFill>
              </a:rPr>
              <a:t>Employers</a:t>
            </a:r>
            <a:r>
              <a:rPr lang="et-EE" sz="2800" dirty="0">
                <a:solidFill>
                  <a:schemeClr val="tx1"/>
                </a:solidFill>
              </a:rPr>
              <a:t>’ </a:t>
            </a:r>
            <a:r>
              <a:rPr lang="et-EE" sz="2800" dirty="0" err="1">
                <a:solidFill>
                  <a:schemeClr val="tx1"/>
                </a:solidFill>
              </a:rPr>
              <a:t>Counselling</a:t>
            </a:r>
            <a:r>
              <a:rPr lang="et-EE" sz="2800" dirty="0">
                <a:solidFill>
                  <a:schemeClr val="tx1"/>
                </a:solidFill>
              </a:rPr>
              <a:t> </a:t>
            </a:r>
            <a:r>
              <a:rPr lang="et-EE" sz="2800" dirty="0" err="1">
                <a:solidFill>
                  <a:schemeClr val="tx1"/>
                </a:solidFill>
              </a:rPr>
              <a:t>service</a:t>
            </a:r>
            <a:r>
              <a:rPr lang="en-GB" sz="2800" dirty="0">
                <a:solidFill>
                  <a:schemeClr val="tx1"/>
                </a:solidFill>
              </a:rPr>
              <a:t>.</a:t>
            </a:r>
            <a:endParaRPr lang="et-EE" sz="28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Work-required special </a:t>
            </a:r>
            <a:r>
              <a:rPr lang="et-EE" sz="2800" dirty="0">
                <a:solidFill>
                  <a:schemeClr val="tx1"/>
                </a:solidFill>
              </a:rPr>
              <a:t>aids </a:t>
            </a:r>
            <a:r>
              <a:rPr lang="en-US" sz="2800" dirty="0">
                <a:solidFill>
                  <a:schemeClr val="tx1"/>
                </a:solidFill>
              </a:rPr>
              <a:t>and workplace adaptation</a:t>
            </a:r>
            <a:r>
              <a:rPr lang="en-GB" sz="2800" dirty="0">
                <a:solidFill>
                  <a:schemeClr val="tx1"/>
                </a:solidFill>
              </a:rPr>
              <a:t>.</a:t>
            </a:r>
            <a:endParaRPr lang="et-EE" sz="28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Working with a support person</a:t>
            </a:r>
            <a:r>
              <a:rPr lang="en-GB" sz="2800" dirty="0">
                <a:solidFill>
                  <a:schemeClr val="tx1"/>
                </a:solidFill>
              </a:rPr>
              <a:t>.</a:t>
            </a:r>
            <a:endParaRPr lang="et-EE" sz="28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t-EE" sz="2800" dirty="0" err="1">
                <a:solidFill>
                  <a:schemeClr val="tx1"/>
                </a:solidFill>
              </a:rPr>
              <a:t>Wage</a:t>
            </a:r>
            <a:r>
              <a:rPr lang="et-EE" sz="2800" dirty="0">
                <a:solidFill>
                  <a:schemeClr val="tx1"/>
                </a:solidFill>
              </a:rPr>
              <a:t> </a:t>
            </a:r>
            <a:r>
              <a:rPr lang="et-EE" sz="2800" dirty="0" err="1">
                <a:solidFill>
                  <a:schemeClr val="tx1"/>
                </a:solidFill>
              </a:rPr>
              <a:t>subsidy</a:t>
            </a:r>
            <a:r>
              <a:rPr lang="en-GB" sz="2800" dirty="0">
                <a:solidFill>
                  <a:schemeClr val="tx1"/>
                </a:solidFill>
              </a:rPr>
              <a:t>.</a:t>
            </a:r>
            <a:r>
              <a:rPr lang="en-US" sz="2800" dirty="0">
                <a:solidFill>
                  <a:schemeClr val="tx1"/>
                </a:solidFill>
              </a:rPr>
              <a:t>  </a:t>
            </a:r>
            <a:endParaRPr lang="et-EE" sz="2800" dirty="0">
              <a:solidFill>
                <a:schemeClr val="tx1"/>
              </a:solidFill>
            </a:endParaRPr>
          </a:p>
          <a:p>
            <a:pPr algn="just"/>
            <a:endParaRPr lang="et-EE" dirty="0"/>
          </a:p>
        </p:txBody>
      </p:sp>
      <p:sp>
        <p:nvSpPr>
          <p:cNvPr id="10" name="Pealkiri 2">
            <a:extLst>
              <a:ext uri="{FF2B5EF4-FFF2-40B4-BE49-F238E27FC236}">
                <a16:creationId xmlns:a16="http://schemas.microsoft.com/office/drawing/2014/main" id="{54A17189-C544-1501-8EB6-2C6EB2C036B0}"/>
              </a:ext>
            </a:extLst>
          </p:cNvPr>
          <p:cNvSpPr txBox="1">
            <a:spLocks/>
          </p:cNvSpPr>
          <p:nvPr/>
        </p:nvSpPr>
        <p:spPr>
          <a:xfrm>
            <a:off x="186645" y="609564"/>
            <a:ext cx="11529395" cy="1577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GB" b="1" dirty="0"/>
              <a:t>Government perspective: </a:t>
            </a:r>
            <a:r>
              <a:rPr lang="et-EE" b="1" dirty="0"/>
              <a:t>Work </a:t>
            </a:r>
            <a:r>
              <a:rPr lang="et-EE" b="1" dirty="0" err="1"/>
              <a:t>Ability</a:t>
            </a:r>
            <a:r>
              <a:rPr lang="et-EE" b="1" dirty="0"/>
              <a:t> Reform</a:t>
            </a:r>
            <a:r>
              <a:rPr lang="en-GB" b="1" dirty="0"/>
              <a:t> – from assessment to employment</a:t>
            </a:r>
          </a:p>
        </p:txBody>
      </p:sp>
    </p:spTree>
    <p:extLst>
      <p:ext uri="{BB962C8B-B14F-4D97-AF65-F5344CB8AC3E}">
        <p14:creationId xmlns:p14="http://schemas.microsoft.com/office/powerpoint/2010/main" val="3386566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D12346A-244A-C62E-52D1-C600A5BB6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2518"/>
            <a:ext cx="10683240" cy="3861226"/>
          </a:xfrm>
        </p:spPr>
        <p:txBody>
          <a:bodyPr>
            <a:normAutofit/>
          </a:bodyPr>
          <a:lstStyle/>
          <a:p>
            <a:r>
              <a:rPr lang="en-GB" b="1" dirty="0"/>
              <a:t>Practitioner toolkit on strengthening PES</a:t>
            </a:r>
            <a:r>
              <a:rPr lang="en-GB" dirty="0"/>
              <a:t>: assessment, recruitment, retention/staying at work, return-to-work</a:t>
            </a:r>
          </a:p>
          <a:p>
            <a:r>
              <a:rPr lang="en-GB" b="1" dirty="0"/>
              <a:t>Lifelong Guidance for persons with disabilities</a:t>
            </a:r>
            <a:r>
              <a:rPr lang="en-GB" dirty="0"/>
              <a:t>: assessment, recruitment, retention</a:t>
            </a:r>
          </a:p>
          <a:p>
            <a:r>
              <a:rPr lang="en-GB" b="1" dirty="0"/>
              <a:t>Manual for the Management of Chronic Diseases &amp; Preventing the Risk of Acquiring Disabilities: </a:t>
            </a:r>
            <a:r>
              <a:rPr lang="en-GB" dirty="0"/>
              <a:t>retention, return-to-work </a:t>
            </a:r>
          </a:p>
          <a:p>
            <a:r>
              <a:rPr lang="en-GB" b="1" dirty="0"/>
              <a:t>Guidelines for Effective Vocational Rehabilitation Schemes</a:t>
            </a:r>
            <a:r>
              <a:rPr lang="en-GB" dirty="0"/>
              <a:t>: assessment, return-to-work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34FAB-DF78-BB7C-E7DD-18ED1483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9</a:t>
            </a:fld>
            <a:endParaRPr lang="en-GB"/>
          </a:p>
        </p:txBody>
      </p:sp>
      <p:pic>
        <p:nvPicPr>
          <p:cNvPr id="3" name="Picture 2" descr="The image is an illustration showing 11 people standing or seated in a wheelchair, wearing different types of clothes and depicted as being from different ethnic backgrounds and ages. One has a leg prothesis. Most of them are either interacting with each other or are looking at a phone">
            <a:extLst>
              <a:ext uri="{FF2B5EF4-FFF2-40B4-BE49-F238E27FC236}">
                <a16:creationId xmlns:a16="http://schemas.microsoft.com/office/drawing/2014/main" id="{F01E8A9B-5533-387E-7EAE-53DFCDB43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021" y="5217112"/>
            <a:ext cx="5333339" cy="1575871"/>
          </a:xfrm>
          <a:prstGeom prst="rect">
            <a:avLst/>
          </a:prstGeom>
        </p:spPr>
      </p:pic>
      <p:sp>
        <p:nvSpPr>
          <p:cNvPr id="5" name="Pealkiri 2">
            <a:extLst>
              <a:ext uri="{FF2B5EF4-FFF2-40B4-BE49-F238E27FC236}">
                <a16:creationId xmlns:a16="http://schemas.microsoft.com/office/drawing/2014/main" id="{F2878063-0141-9CF6-6126-AABECF1DC056}"/>
              </a:ext>
            </a:extLst>
          </p:cNvPr>
          <p:cNvSpPr txBox="1">
            <a:spLocks/>
          </p:cNvSpPr>
          <p:nvPr/>
        </p:nvSpPr>
        <p:spPr>
          <a:xfrm>
            <a:off x="748830" y="443323"/>
            <a:ext cx="10985500" cy="1009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GB" b="1" dirty="0"/>
              <a:t>Practitioners perspective - from assessment to employment</a:t>
            </a:r>
          </a:p>
        </p:txBody>
      </p:sp>
    </p:spTree>
    <p:extLst>
      <p:ext uri="{BB962C8B-B14F-4D97-AF65-F5344CB8AC3E}">
        <p14:creationId xmlns:p14="http://schemas.microsoft.com/office/powerpoint/2010/main" val="39866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1062</Words>
  <Application>Microsoft Macintosh PowerPoint</Application>
  <PresentationFormat>Widescreen</PresentationFormat>
  <Paragraphs>154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Roboto</vt:lpstr>
      <vt:lpstr>Wingdings</vt:lpstr>
      <vt:lpstr>Office Theme</vt:lpstr>
      <vt:lpstr>The EU Disability Employment Package</vt:lpstr>
      <vt:lpstr>What is this session about?</vt:lpstr>
      <vt:lpstr>Starting point: high prevalence of disability and continuously low employment </vt:lpstr>
      <vt:lpstr>PowerPoint Presentation</vt:lpstr>
      <vt:lpstr>What is Disability Employment Package </vt:lpstr>
      <vt:lpstr>The Package covers the whole employment cycle </vt:lpstr>
      <vt:lpstr>PowerPoint Presentation</vt:lpstr>
      <vt:lpstr>PowerPoint Presentation</vt:lpstr>
      <vt:lpstr>PowerPoint Presentation</vt:lpstr>
      <vt:lpstr>Key challenges addressed for service providers &amp; employers</vt:lpstr>
      <vt:lpstr>PowerPoint Presentation</vt:lpstr>
      <vt:lpstr>PowerPoint Presentation</vt:lpstr>
      <vt:lpstr>PowerPoint Presentation</vt:lpstr>
      <vt:lpstr> Supporting SMEs in Inclusive Hiring through EU funds</vt:lpstr>
      <vt:lpstr>Empowering SMEs with Practical Tools </vt:lpstr>
      <vt:lpstr>Discussion </vt:lpstr>
      <vt:lpstr>Please visit the Package website and share!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Katerina Stanton Balazs</dc:creator>
  <cp:lastModifiedBy>Weis, Robin</cp:lastModifiedBy>
  <cp:revision>29</cp:revision>
  <dcterms:created xsi:type="dcterms:W3CDTF">2022-12-05T13:52:15Z</dcterms:created>
  <dcterms:modified xsi:type="dcterms:W3CDTF">2025-02-26T19:27:55Z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2025-02-18T14:36:59Z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2d180d1c-9768-4cd9-af75-298987f72e6e</vt:lpwstr>
  </property>
  <property fmtid="{D5CDD505-2E9C-101B-9397-08002B2CF9AE}" pid="8" name="MSIP_Label_6bd9ddd1-4d20-43f6-abfa-fc3c07406f94_ContentBits">
    <vt:lpwstr>0</vt:lpwstr>
  </property>
</Properties>
</file>