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1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12" r:id="rId5"/>
  </p:sldMasterIdLst>
  <p:notesMasterIdLst>
    <p:notesMasterId r:id="rId8"/>
  </p:notesMasterIdLst>
  <p:sldIdLst>
    <p:sldId id="307" r:id="rId6"/>
    <p:sldId id="279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>
        <p:scale>
          <a:sx n="75" d="100"/>
          <a:sy n="75" d="100"/>
        </p:scale>
        <p:origin x="2196" y="852"/>
      </p:cViewPr>
      <p:guideLst>
        <p:guide orient="horz" pos="142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96505-C9A9-4D51-82DD-6C806665F7F1}" type="datetimeFigureOut">
              <a:rPr lang="de-DE" smtClean="0"/>
              <a:t>16.06.2025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5FEDC1-FA48-464C-828F-431D174D8E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992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1b84f36c58_1_8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11b84f36c58_1_86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396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69967" y="1877433"/>
            <a:ext cx="5821600" cy="232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Font typeface="Titillium Web"/>
              <a:buNone/>
              <a:defRPr sz="5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8033" y="4152533"/>
            <a:ext cx="5563600" cy="6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308300" y="306342"/>
            <a:ext cx="11632000" cy="5622892"/>
            <a:chOff x="231225" y="229756"/>
            <a:chExt cx="8724000" cy="4217169"/>
          </a:xfrm>
        </p:grpSpPr>
        <p:sp>
          <p:nvSpPr>
            <p:cNvPr id="13" name="Google Shape;13;p2"/>
            <p:cNvSpPr/>
            <p:nvPr/>
          </p:nvSpPr>
          <p:spPr>
            <a:xfrm>
              <a:off x="231225" y="3733500"/>
              <a:ext cx="389700" cy="389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60AD7B8C-8442-2499-8B83-F36252BDCBBA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ED197390-5ACA-EFA3-85EA-578483AB8DDE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2337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770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2287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77914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5065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8"/>
          <p:cNvSpPr txBox="1">
            <a:spLocks noGrp="1"/>
          </p:cNvSpPr>
          <p:nvPr>
            <p:ph type="subTitle" idx="1"/>
          </p:nvPr>
        </p:nvSpPr>
        <p:spPr>
          <a:xfrm>
            <a:off x="6394067" y="1605167"/>
            <a:ext cx="4328800" cy="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2"/>
          </p:nvPr>
        </p:nvSpPr>
        <p:spPr>
          <a:xfrm>
            <a:off x="1487067" y="1611584"/>
            <a:ext cx="4328800" cy="678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3"/>
          </p:nvPr>
        </p:nvSpPr>
        <p:spPr>
          <a:xfrm>
            <a:off x="6394067" y="2474244"/>
            <a:ext cx="4328800" cy="2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subTitle" idx="4"/>
          </p:nvPr>
        </p:nvSpPr>
        <p:spPr>
          <a:xfrm>
            <a:off x="1487067" y="2474244"/>
            <a:ext cx="4328800" cy="27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●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○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Font typeface="Titillium Web"/>
              <a:buChar char="■"/>
              <a:defRPr sz="20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01" name="Google Shape;201;p1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202" name="Google Shape;202;p1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203" name="Google Shape;203;p1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4" name="Google Shape;204;p1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5" name="Google Shape;205;p1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1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1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1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09" name="Google Shape;209;p1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994EBD9F-FA67-49A5-1331-CB3339C81D0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D7DD16C3-E521-7385-B8B0-2417ECC675DF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5943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3947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37204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19766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526794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7981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" name="Google Shape;19;p3"/>
          <p:cNvGrpSpPr/>
          <p:nvPr/>
        </p:nvGrpSpPr>
        <p:grpSpPr>
          <a:xfrm flipH="1">
            <a:off x="1435108" y="4665574"/>
            <a:ext cx="9321785" cy="1773239"/>
            <a:chOff x="404800" y="1010238"/>
            <a:chExt cx="8208688" cy="1561500"/>
          </a:xfrm>
        </p:grpSpPr>
        <p:sp>
          <p:nvSpPr>
            <p:cNvPr id="20" name="Google Shape;20;p3"/>
            <p:cNvSpPr/>
            <p:nvPr/>
          </p:nvSpPr>
          <p:spPr>
            <a:xfrm>
              <a:off x="2560391" y="1010238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flipH="1">
            <a:off x="4544803" y="1020673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26" name="Google Shape;26;p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2516000" y="2309600"/>
            <a:ext cx="7160000" cy="22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01A63993-10BC-91EF-7BAF-7073D0C3DC1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ABA2C122-10B5-08DA-2547-9D0C1955C5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1376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09125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30065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287829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6" name="Google Shape;316;p27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317" name="Google Shape;317;p27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7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7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7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7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7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0FF48715-5AA0-1F35-CC88-18D848B5E8F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6;p15">
            <a:extLst>
              <a:ext uri="{FF2B5EF4-FFF2-40B4-BE49-F238E27FC236}">
                <a16:creationId xmlns:a16="http://schemas.microsoft.com/office/drawing/2014/main" id="{536601DB-BAAD-6BA1-05D1-ABCFF7A87174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6933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12" name="Google Shape;65;p15">
            <a:extLst>
              <a:ext uri="{FF2B5EF4-FFF2-40B4-BE49-F238E27FC236}">
                <a16:creationId xmlns:a16="http://schemas.microsoft.com/office/drawing/2014/main" id="{6133EA0D-7F3F-4018-B6FA-A7B2A5EBCCE1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 rot="16200000">
            <a:off x="-224557" y="4578458"/>
            <a:ext cx="1292124" cy="57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66;p15">
            <a:extLst>
              <a:ext uri="{FF2B5EF4-FFF2-40B4-BE49-F238E27FC236}">
                <a16:creationId xmlns:a16="http://schemas.microsoft.com/office/drawing/2014/main" id="{9AFB65ED-AE87-486A-8D90-EB45CD46066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032" y="6013287"/>
            <a:ext cx="3168534" cy="54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8690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354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6065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890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843503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835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body" idx="1"/>
          </p:nvPr>
        </p:nvSpPr>
        <p:spPr>
          <a:xfrm>
            <a:off x="950967" y="1382367"/>
            <a:ext cx="10290000" cy="44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6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6" name="Google Shape;36;p4"/>
          <p:cNvGrpSpPr/>
          <p:nvPr/>
        </p:nvGrpSpPr>
        <p:grpSpPr>
          <a:xfrm flipH="1">
            <a:off x="221301" y="306342"/>
            <a:ext cx="11579300" cy="5622892"/>
            <a:chOff x="270750" y="229756"/>
            <a:chExt cx="8684475" cy="4217169"/>
          </a:xfrm>
        </p:grpSpPr>
        <p:sp>
          <p:nvSpPr>
            <p:cNvPr id="37" name="Google Shape;37;p4"/>
            <p:cNvSpPr/>
            <p:nvPr/>
          </p:nvSpPr>
          <p:spPr>
            <a:xfrm>
              <a:off x="270750" y="34005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1556445" y="2297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pic>
        <p:nvPicPr>
          <p:cNvPr id="2" name="Google Shape;65;p15">
            <a:extLst>
              <a:ext uri="{FF2B5EF4-FFF2-40B4-BE49-F238E27FC236}">
                <a16:creationId xmlns:a16="http://schemas.microsoft.com/office/drawing/2014/main" id="{35055250-5DC8-0767-EA63-40D89C01BB93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333" y="5894833"/>
            <a:ext cx="1833169" cy="77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6;p15">
            <a:extLst>
              <a:ext uri="{FF2B5EF4-FFF2-40B4-BE49-F238E27FC236}">
                <a16:creationId xmlns:a16="http://schemas.microsoft.com/office/drawing/2014/main" id="{86475A4C-11B4-4AC0-2D86-99237CB0FD2A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4542" y="5901468"/>
            <a:ext cx="4103993" cy="692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503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11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68758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8072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736614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1584553" y="3498977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8135173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4858361" y="351057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294167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4567961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7844773" y="3952707"/>
            <a:ext cx="30480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361001" y="337532"/>
            <a:ext cx="11503100" cy="5621467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994212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1685559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1795959" y="4088505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7933811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4864885" y="4088461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1795959" y="2170744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7933811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4864885" y="2174623"/>
            <a:ext cx="24672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4754485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7823411" y="2550351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1683043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4751968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7820895" y="4467084"/>
            <a:ext cx="268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52448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6225033" y="1726200"/>
            <a:ext cx="4812800" cy="18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6597833" y="3775000"/>
            <a:ext cx="4440000" cy="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2133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361001" y="337532"/>
            <a:ext cx="11503100" cy="5381592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4389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35742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34218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8442700" y="2235889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945300" y="3654833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5928100" y="3656545"/>
            <a:ext cx="2804000" cy="58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2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8595100" y="2767567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0977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6080500" y="4181675"/>
            <a:ext cx="2499200" cy="6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60499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2314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0542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231400" y="3557521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0542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8039500" y="1687817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8039500" y="2284167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8039500" y="3557524"/>
            <a:ext cx="2921200" cy="59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2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8039500" y="4153891"/>
            <a:ext cx="30984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28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361001" y="-748351"/>
            <a:ext cx="11503100" cy="2920985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533045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257633" y="334028"/>
            <a:ext cx="11625436" cy="5444192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3363000" y="1448600"/>
            <a:ext cx="5466000" cy="38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805500" y="1409033"/>
            <a:ext cx="11160200" cy="4846867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98503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6460660" y="3319323"/>
            <a:ext cx="39648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1734767" y="3852933"/>
            <a:ext cx="39084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6460667" y="3842333"/>
            <a:ext cx="3964800" cy="10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133"/>
            </a:lvl1pPr>
            <a:lvl2pPr marL="1219170" lvl="1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2pPr>
            <a:lvl3pPr marL="1828754" lvl="2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3pPr>
            <a:lvl4pPr marL="2438339" lvl="3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4pPr>
            <a:lvl5pPr marL="3047924" lvl="4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5pPr>
            <a:lvl6pPr marL="3657509" lvl="5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6pPr>
            <a:lvl7pPr marL="4267093" lvl="6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1867">
                <a:solidFill>
                  <a:srgbClr val="FFFFFF"/>
                </a:solidFill>
              </a:defRPr>
            </a:lvl7pPr>
            <a:lvl8pPr marL="4876678" lvl="7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1867">
                <a:solidFill>
                  <a:srgbClr val="FFFFFF"/>
                </a:solidFill>
              </a:defRPr>
            </a:lvl8pPr>
            <a:lvl9pPr marL="5486263" lvl="8" indent="-42332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1867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1774759" y="4016767"/>
            <a:ext cx="3828400" cy="7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133"/>
              </a:spcAft>
              <a:buNone/>
            </a:pPr>
            <a:endParaRPr sz="24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1774759" y="3319323"/>
            <a:ext cx="3828400" cy="4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488934" y="974200"/>
            <a:ext cx="10944917" cy="2454784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148446" y="4479891"/>
            <a:ext cx="795892" cy="1195223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2812462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74156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4960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387067" y="292165"/>
            <a:ext cx="11582965" cy="6199784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39485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3569200" y="994500"/>
            <a:ext cx="5053600" cy="9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3977735" y="2061500"/>
            <a:ext cx="4236400" cy="145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3874200" y="4390100"/>
            <a:ext cx="4443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16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16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8864517" y="3429000"/>
            <a:ext cx="1586400" cy="1586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5" name="Google Shape;285;p24"/>
          <p:cNvSpPr/>
          <p:nvPr/>
        </p:nvSpPr>
        <p:spPr>
          <a:xfrm>
            <a:off x="2941700" y="4636133"/>
            <a:ext cx="762800" cy="762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6" name="Google Shape;286;p24"/>
          <p:cNvSpPr/>
          <p:nvPr/>
        </p:nvSpPr>
        <p:spPr>
          <a:xfrm>
            <a:off x="11068200" y="5397533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24"/>
          <p:cNvSpPr/>
          <p:nvPr/>
        </p:nvSpPr>
        <p:spPr>
          <a:xfrm>
            <a:off x="8580500" y="363865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24"/>
          <p:cNvSpPr/>
          <p:nvPr/>
        </p:nvSpPr>
        <p:spPr>
          <a:xfrm>
            <a:off x="1182600" y="1419299"/>
            <a:ext cx="762800" cy="763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24"/>
          <p:cNvSpPr/>
          <p:nvPr/>
        </p:nvSpPr>
        <p:spPr>
          <a:xfrm>
            <a:off x="1879300" y="3170700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24"/>
          <p:cNvSpPr/>
          <p:nvPr/>
        </p:nvSpPr>
        <p:spPr>
          <a:xfrm>
            <a:off x="10891717" y="2236884"/>
            <a:ext cx="693600" cy="694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24"/>
          <p:cNvSpPr/>
          <p:nvPr/>
        </p:nvSpPr>
        <p:spPr>
          <a:xfrm>
            <a:off x="843360" y="2061508"/>
            <a:ext cx="391600" cy="392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03349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621484" y="377767"/>
            <a:ext cx="11080651" cy="5410851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296680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488001" y="337532"/>
            <a:ext cx="11417863" cy="5474584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303168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361001" y="-748351"/>
            <a:ext cx="11503100" cy="661870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83352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972800" cy="8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57189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0720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09833" y="107600"/>
            <a:ext cx="11974400" cy="6642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56043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2192000" cy="16408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203200" y="-101600"/>
            <a:ext cx="10911600" cy="103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4267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180867" y="895833"/>
            <a:ext cx="10911600" cy="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1733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3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02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850800" y="7018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64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1468208" y="337533"/>
            <a:ext cx="10149027" cy="3932239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6329097" y="4404471"/>
            <a:ext cx="1351200" cy="1351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361001" y="986813"/>
            <a:ext cx="11503100" cy="5452001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717792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361001" y="407942"/>
            <a:ext cx="9563233" cy="4685725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1418900" y="4827967"/>
            <a:ext cx="46772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745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488600" y="1982833"/>
            <a:ext cx="5214800" cy="19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3333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1874933" y="4204633"/>
            <a:ext cx="7336000" cy="22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361001" y="337533"/>
            <a:ext cx="11503100" cy="5452001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99321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34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135800" y="162600"/>
            <a:ext cx="11920400" cy="65328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6326900" y="3721533"/>
            <a:ext cx="4806800" cy="6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16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6326900" y="1807567"/>
            <a:ext cx="4806800" cy="177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2667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2133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361001" y="337532"/>
            <a:ext cx="11604700" cy="5918368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23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oleObject" Target="../embeddings/oleObject2.bin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tags" Target="../tags/tag2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vmlDrawing" Target="../drawings/vmlDrawing2.v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3368700333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Folie" r:id="rId31" imgW="444" imgH="443" progId="TCLayout.ActiveDocument.1">
                  <p:embed/>
                </p:oleObj>
              </mc:Choice>
              <mc:Fallback>
                <p:oleObj name="think-cell Folie" r:id="rId31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11885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275948968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Folie" r:id="rId26" imgW="444" imgH="443" progId="TCLayout.ActiveDocument.1">
                  <p:embed/>
                </p:oleObj>
              </mc:Choice>
              <mc:Fallback>
                <p:oleObj name="think-cell Folie" r:id="rId26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88048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flipH="1" flipV="1">
            <a:off x="10534520" y="4917644"/>
            <a:ext cx="1657480" cy="1940357"/>
          </a:xfrm>
          <a:custGeom>
            <a:avLst/>
            <a:gdLst/>
            <a:ahLst/>
            <a:cxnLst/>
            <a:rect l="l" t="t" r="r" b="b"/>
            <a:pathLst>
              <a:path w="2486220" h="2910535">
                <a:moveTo>
                  <a:pt x="2486220" y="2910535"/>
                </a:moveTo>
                <a:lnTo>
                  <a:pt x="0" y="2910535"/>
                </a:lnTo>
                <a:lnTo>
                  <a:pt x="0" y="0"/>
                </a:lnTo>
                <a:lnTo>
                  <a:pt x="2486220" y="0"/>
                </a:lnTo>
                <a:lnTo>
                  <a:pt x="2486220" y="29105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85800" y="564835"/>
            <a:ext cx="2584645" cy="1089487"/>
          </a:xfrm>
          <a:custGeom>
            <a:avLst/>
            <a:gdLst/>
            <a:ahLst/>
            <a:cxnLst/>
            <a:rect l="l" t="t" r="r" b="b"/>
            <a:pathLst>
              <a:path w="3876967" h="1634230">
                <a:moveTo>
                  <a:pt x="0" y="0"/>
                </a:moveTo>
                <a:lnTo>
                  <a:pt x="3876967" y="0"/>
                </a:lnTo>
                <a:lnTo>
                  <a:pt x="3876967" y="1634230"/>
                </a:lnTo>
                <a:lnTo>
                  <a:pt x="0" y="16342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5800" y="2218805"/>
            <a:ext cx="7302707" cy="301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7666"/>
              </a:lnSpc>
              <a:buClr>
                <a:srgbClr val="000000"/>
              </a:buClr>
            </a:pPr>
            <a: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Team Up 2025 </a:t>
            </a: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br>
              <a:rPr lang="en-US" sz="7666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</a:br>
            <a:endParaRPr lang="en-US" sz="7666" kern="0" dirty="0">
              <a:solidFill>
                <a:srgbClr val="000000"/>
              </a:solidFill>
              <a:latin typeface="Titillium Web Bold"/>
              <a:cs typeface="Arial"/>
              <a:sym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5037" y="3175648"/>
            <a:ext cx="3863691" cy="351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1219170">
              <a:lnSpc>
                <a:spcPts val="2800"/>
              </a:lnSpc>
              <a:buClr>
                <a:srgbClr val="000000"/>
              </a:buClr>
            </a:pPr>
            <a:r>
              <a:rPr lang="en-US" sz="21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From the idea to the market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18015" y="2245265"/>
            <a:ext cx="3088187" cy="407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defTabSz="1219170">
              <a:lnSpc>
                <a:spcPts val="3267"/>
              </a:lnSpc>
              <a:buClr>
                <a:srgbClr val="000000"/>
              </a:buClr>
            </a:pPr>
            <a:r>
              <a:rPr lang="en-US" sz="2333" kern="0" dirty="0">
                <a:solidFill>
                  <a:srgbClr val="000000"/>
                </a:solidFill>
                <a:latin typeface="Titillium Web Bold"/>
                <a:cs typeface="Arial"/>
                <a:sym typeface="Arial"/>
              </a:rPr>
              <a:t>June 24, 2024</a:t>
            </a:r>
          </a:p>
        </p:txBody>
      </p:sp>
      <p:sp>
        <p:nvSpPr>
          <p:cNvPr id="8" name="Freeform 8"/>
          <p:cNvSpPr/>
          <p:nvPr/>
        </p:nvSpPr>
        <p:spPr>
          <a:xfrm>
            <a:off x="6483752" y="685801"/>
            <a:ext cx="5022448" cy="847556"/>
          </a:xfrm>
          <a:custGeom>
            <a:avLst/>
            <a:gdLst/>
            <a:ahLst/>
            <a:cxnLst/>
            <a:rect l="l" t="t" r="r" b="b"/>
            <a:pathLst>
              <a:path w="7533672" h="1271333">
                <a:moveTo>
                  <a:pt x="0" y="0"/>
                </a:moveTo>
                <a:lnTo>
                  <a:pt x="7533672" y="0"/>
                </a:lnTo>
                <a:lnTo>
                  <a:pt x="7533672" y="1271333"/>
                </a:lnTo>
                <a:lnTo>
                  <a:pt x="0" y="12713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1219170">
              <a:buClr>
                <a:srgbClr val="000000"/>
              </a:buClr>
            </a:pPr>
            <a:endParaRPr lang="pl-PL"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A5321BB-1FB7-40AB-94DA-1FD3311B516E}"/>
              </a:ext>
            </a:extLst>
          </p:cNvPr>
          <p:cNvSpPr txBox="1"/>
          <p:nvPr/>
        </p:nvSpPr>
        <p:spPr>
          <a:xfrm>
            <a:off x="662533" y="3815582"/>
            <a:ext cx="56947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Prototyping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Canvas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of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</a:p>
          <a:p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(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add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your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Team /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Product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name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 </a:t>
            </a:r>
            <a:r>
              <a:rPr lang="es-ES" sz="2500" b="1" dirty="0" err="1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here</a:t>
            </a:r>
            <a:r>
              <a:rPr lang="es-ES" sz="2500" b="1" dirty="0">
                <a:solidFill>
                  <a:schemeClr val="accent2">
                    <a:lumMod val="50000"/>
                  </a:schemeClr>
                </a:solidFill>
                <a:latin typeface="Titillium Web Bold" panose="00000800000000000000" pitchFamily="2" charset="0"/>
              </a:rPr>
              <a:t>)</a:t>
            </a:r>
            <a:endParaRPr lang="en-GB" sz="2500" b="1" dirty="0">
              <a:solidFill>
                <a:schemeClr val="accent2">
                  <a:lumMod val="50000"/>
                </a:schemeClr>
              </a:solidFill>
              <a:latin typeface="Titillium Web Bold" panose="00000800000000000000" pitchFamily="2" charset="0"/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F9D6A2E9-759D-45DA-8C32-4480D0E65B59}"/>
              </a:ext>
            </a:extLst>
          </p:cNvPr>
          <p:cNvSpPr/>
          <p:nvPr/>
        </p:nvSpPr>
        <p:spPr>
          <a:xfrm>
            <a:off x="6196207" y="3429000"/>
            <a:ext cx="3631134" cy="3010376"/>
          </a:xfrm>
          <a:custGeom>
            <a:avLst/>
            <a:gdLst/>
            <a:ahLst/>
            <a:cxnLst/>
            <a:rect l="l" t="t" r="r" b="b"/>
            <a:pathLst>
              <a:path w="2732020" h="2359782">
                <a:moveTo>
                  <a:pt x="0" y="0"/>
                </a:moveTo>
                <a:lnTo>
                  <a:pt x="2732020" y="0"/>
                </a:lnTo>
                <a:lnTo>
                  <a:pt x="2732020" y="2359783"/>
                </a:lnTo>
                <a:lnTo>
                  <a:pt x="0" y="23597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028DAA81-F2A5-4A11-A3B2-095090308B68}"/>
              </a:ext>
            </a:extLst>
          </p:cNvPr>
          <p:cNvSpPr/>
          <p:nvPr/>
        </p:nvSpPr>
        <p:spPr>
          <a:xfrm>
            <a:off x="-52990" y="0"/>
            <a:ext cx="13005879" cy="81493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Arial"/>
              <a:sym typeface="Arial"/>
            </a:endParaRP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FCE6C720-85E4-97C7-2C74-860D58A807C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0186575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Folie" r:id="rId5" imgW="444" imgH="443" progId="TCLayout.ActiveDocument.1">
                  <p:embed/>
                </p:oleObj>
              </mc:Choice>
              <mc:Fallback>
                <p:oleObj name="think-cell Folie" r:id="rId5" imgW="444" imgH="44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FCE6C720-85E4-97C7-2C74-860D58A807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6" name="Google Shape;396;p36"/>
          <p:cNvSpPr txBox="1">
            <a:spLocks noGrp="1"/>
          </p:cNvSpPr>
          <p:nvPr>
            <p:ph type="title"/>
          </p:nvPr>
        </p:nvSpPr>
        <p:spPr>
          <a:xfrm rot="16200000">
            <a:off x="-3811566" y="3758575"/>
            <a:ext cx="8149389" cy="632235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GB" sz="4000" dirty="0"/>
              <a:t>Prototype canvas</a:t>
            </a:r>
            <a:endParaRPr lang="en-US" sz="4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7032905-C411-4FD5-8C26-C8A2F05682E3}"/>
              </a:ext>
            </a:extLst>
          </p:cNvPr>
          <p:cNvSpPr txBox="1"/>
          <p:nvPr/>
        </p:nvSpPr>
        <p:spPr>
          <a:xfrm>
            <a:off x="3833133" y="1184352"/>
            <a:ext cx="4737592" cy="22259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Reseources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build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have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needed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Time; Money &amp; People?</a:t>
            </a:r>
          </a:p>
          <a:p>
            <a:pPr defTabSz="1219170">
              <a:buClr>
                <a:srgbClr val="000000"/>
              </a:buClr>
            </a:pP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6B70417-8899-46CF-B90D-A871FDC36131}"/>
              </a:ext>
            </a:extLst>
          </p:cNvPr>
          <p:cNvSpPr txBox="1"/>
          <p:nvPr/>
        </p:nvSpPr>
        <p:spPr>
          <a:xfrm>
            <a:off x="8631106" y="1176625"/>
            <a:ext cx="4117625" cy="423622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Prototype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Build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simplest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prototype possible (least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,&amp;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materials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)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assumptions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answer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questions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355D76A-ABF2-4DC4-9391-966802291AA6}"/>
              </a:ext>
            </a:extLst>
          </p:cNvPr>
          <p:cNvSpPr txBox="1"/>
          <p:nvPr/>
        </p:nvSpPr>
        <p:spPr>
          <a:xfrm>
            <a:off x="579246" y="1182384"/>
            <a:ext cx="3211109" cy="39095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Assumptions</a:t>
            </a:r>
            <a:r>
              <a:rPr lang="de-DE" sz="13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Questions: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br>
              <a:rPr lang="de-DE" sz="10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clients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and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their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needs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technical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feasibility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functionality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About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cost</a:t>
            </a:r>
            <a:r>
              <a:rPr lang="de-DE" sz="1067" i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&amp; </a:t>
            </a:r>
            <a:r>
              <a:rPr lang="de-DE" sz="1067" i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business</a:t>
            </a: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7D99FC2-272B-4596-95C2-245A9DF9C344}"/>
              </a:ext>
            </a:extLst>
          </p:cNvPr>
          <p:cNvSpPr txBox="1"/>
          <p:nvPr/>
        </p:nvSpPr>
        <p:spPr>
          <a:xfrm>
            <a:off x="8628469" y="5494768"/>
            <a:ext cx="4117625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Succes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when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C3AB14B-EBAE-4C42-8E9A-8F50A3CE3319}"/>
              </a:ext>
            </a:extLst>
          </p:cNvPr>
          <p:cNvSpPr txBox="1"/>
          <p:nvPr/>
        </p:nvSpPr>
        <p:spPr>
          <a:xfrm>
            <a:off x="8611128" y="6272319"/>
            <a:ext cx="4134966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Scaling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impact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A8C43A6-C3BA-48A6-8FAF-672CF2D7A7CC}"/>
              </a:ext>
            </a:extLst>
          </p:cNvPr>
          <p:cNvSpPr txBox="1"/>
          <p:nvPr/>
        </p:nvSpPr>
        <p:spPr>
          <a:xfrm>
            <a:off x="579246" y="229997"/>
            <a:ext cx="3211109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Problem / </a:t>
            </a:r>
            <a:r>
              <a:rPr lang="de-DE" sz="1333" b="1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Opportunity</a:t>
            </a:r>
            <a:endParaRPr lang="de-DE" sz="13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39AAE83-83CB-4D07-93B0-658FDB8044DA}"/>
              </a:ext>
            </a:extLst>
          </p:cNvPr>
          <p:cNvSpPr txBox="1"/>
          <p:nvPr/>
        </p:nvSpPr>
        <p:spPr>
          <a:xfrm>
            <a:off x="3833134" y="229997"/>
            <a:ext cx="2424849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Solution / Concept?</a:t>
            </a:r>
          </a:p>
          <a:p>
            <a:pPr defTabSz="1219170">
              <a:buClr>
                <a:srgbClr val="000000"/>
              </a:buClr>
            </a:pP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38090EE-C1BC-4995-A884-4063124D589E}"/>
              </a:ext>
            </a:extLst>
          </p:cNvPr>
          <p:cNvSpPr txBox="1"/>
          <p:nvPr/>
        </p:nvSpPr>
        <p:spPr>
          <a:xfrm>
            <a:off x="3831720" y="7311487"/>
            <a:ext cx="4737592" cy="70769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KPI‘s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875625B-1444-41A8-B114-AEA1A66044E9}"/>
              </a:ext>
            </a:extLst>
          </p:cNvPr>
          <p:cNvSpPr txBox="1"/>
          <p:nvPr/>
        </p:nvSpPr>
        <p:spPr>
          <a:xfrm>
            <a:off x="8619482" y="230001"/>
            <a:ext cx="4134966" cy="91319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indent="177800"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Communications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Strategy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for prototype?</a:t>
            </a: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‘</a:t>
            </a:r>
            <a:b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</a:t>
            </a: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EXPLAIN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FEEDBACK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NEGOTIATE</a:t>
            </a:r>
          </a:p>
          <a:p>
            <a:pPr indent="88900" defTabSz="1219170">
              <a:buClr>
                <a:srgbClr val="000000"/>
              </a:buClr>
            </a:pPr>
            <a:r>
              <a:rPr lang="de-DE" sz="667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PERSUADE</a:t>
            </a:r>
          </a:p>
          <a:p>
            <a:pPr indent="88900" defTabSz="1219170">
              <a:buClr>
                <a:srgbClr val="000000"/>
              </a:buClr>
            </a:pPr>
            <a:endParaRPr lang="de-DE" sz="667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7E0A4AD-2F40-48CE-8454-7C71C26A8B4C}"/>
              </a:ext>
            </a:extLst>
          </p:cNvPr>
          <p:cNvSpPr txBox="1"/>
          <p:nvPr/>
        </p:nvSpPr>
        <p:spPr>
          <a:xfrm>
            <a:off x="6290490" y="229997"/>
            <a:ext cx="2280236" cy="91281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Stakeholders</a:t>
            </a: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D7C12C-CFB5-4216-B214-338D0A4250DB}"/>
              </a:ext>
            </a:extLst>
          </p:cNvPr>
          <p:cNvSpPr txBox="1"/>
          <p:nvPr/>
        </p:nvSpPr>
        <p:spPr>
          <a:xfrm>
            <a:off x="590870" y="5165666"/>
            <a:ext cx="3199485" cy="193880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Assumptions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&amp; Questions</a:t>
            </a: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most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critical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success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of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this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project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21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D835B1C-FFE3-41CF-8D64-8DABDC5F9323}"/>
              </a:ext>
            </a:extLst>
          </p:cNvPr>
          <p:cNvSpPr txBox="1"/>
          <p:nvPr/>
        </p:nvSpPr>
        <p:spPr>
          <a:xfrm>
            <a:off x="8614916" y="7046715"/>
            <a:ext cx="4131177" cy="97456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Insights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gained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from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333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learn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fully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answer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questions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</a:t>
            </a: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6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4CB2ED1-FFB7-4381-A916-574B827E24B2}"/>
              </a:ext>
            </a:extLst>
          </p:cNvPr>
          <p:cNvSpPr txBox="1"/>
          <p:nvPr/>
        </p:nvSpPr>
        <p:spPr>
          <a:xfrm>
            <a:off x="3833133" y="3438541"/>
            <a:ext cx="4736179" cy="130317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approach</a:t>
            </a:r>
            <a:endParaRPr lang="de-DE" sz="1333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2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Parallel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Sequential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Experience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Scaling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Role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playing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Remove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unessential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features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Requirements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relaxation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Re-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purpose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existing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product</a:t>
            </a:r>
            <a:endParaRPr lang="de-DE" sz="10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lvl="1" defTabSz="1219170">
              <a:buClr>
                <a:srgbClr val="000000"/>
              </a:buClr>
            </a:pP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Paper </a:t>
            </a:r>
            <a:r>
              <a:rPr lang="de-DE" sz="1067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prototyping</a:t>
            </a:r>
            <a:r>
              <a:rPr lang="de-DE" sz="10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		Other:  …………………………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03549EA-88FD-4F82-B775-E311943AB39C}"/>
              </a:ext>
            </a:extLst>
          </p:cNvPr>
          <p:cNvSpPr txBox="1"/>
          <p:nvPr/>
        </p:nvSpPr>
        <p:spPr>
          <a:xfrm>
            <a:off x="3834547" y="4769977"/>
            <a:ext cx="4736179" cy="251325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de-DE" sz="1333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333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Plan</a:t>
            </a:r>
            <a:endParaRPr lang="de-DE" sz="1067" b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testing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What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metrics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are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needed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 / Qualitative / Quantitative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assesment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Time, Place, Materials &amp; People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required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to</a:t>
            </a:r>
            <a:r>
              <a:rPr lang="de-DE" sz="1067" i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de-DE" sz="1067" i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test</a:t>
            </a:r>
            <a:endParaRPr lang="de-DE" sz="1067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600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5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70">
              <a:buClr>
                <a:srgbClr val="000000"/>
              </a:buClr>
            </a:pPr>
            <a:endParaRPr lang="de-DE" sz="1333" i="1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8DE0D7F6-43DC-4461-AFBA-29A5AC61567A}"/>
              </a:ext>
            </a:extLst>
          </p:cNvPr>
          <p:cNvSpPr/>
          <p:nvPr/>
        </p:nvSpPr>
        <p:spPr>
          <a:xfrm>
            <a:off x="8698490" y="58872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DF6C1D6-577C-4505-8C23-6B364879748E}"/>
              </a:ext>
            </a:extLst>
          </p:cNvPr>
          <p:cNvSpPr/>
          <p:nvPr/>
        </p:nvSpPr>
        <p:spPr>
          <a:xfrm>
            <a:off x="8698490" y="70734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2DD83462-DC0B-4E82-A32C-DA1136D49ABD}"/>
              </a:ext>
            </a:extLst>
          </p:cNvPr>
          <p:cNvSpPr/>
          <p:nvPr/>
        </p:nvSpPr>
        <p:spPr>
          <a:xfrm>
            <a:off x="8698489" y="81241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69E689E-EC59-44B1-9F52-8A915648A55A}"/>
              </a:ext>
            </a:extLst>
          </p:cNvPr>
          <p:cNvSpPr/>
          <p:nvPr/>
        </p:nvSpPr>
        <p:spPr>
          <a:xfrm>
            <a:off x="8701770" y="922934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65E51471-83E9-4181-9D27-1BD5F03124A2}"/>
              </a:ext>
            </a:extLst>
          </p:cNvPr>
          <p:cNvSpPr/>
          <p:nvPr/>
        </p:nvSpPr>
        <p:spPr>
          <a:xfrm>
            <a:off x="6259379" y="3910636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972B888-7057-4EED-AF25-AB8418D37BCB}"/>
              </a:ext>
            </a:extLst>
          </p:cNvPr>
          <p:cNvSpPr/>
          <p:nvPr/>
        </p:nvSpPr>
        <p:spPr>
          <a:xfrm>
            <a:off x="6259379" y="4074413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2B7220CD-C02C-4F62-9C39-CE0876FC82A5}"/>
              </a:ext>
            </a:extLst>
          </p:cNvPr>
          <p:cNvSpPr/>
          <p:nvPr/>
        </p:nvSpPr>
        <p:spPr>
          <a:xfrm>
            <a:off x="6259377" y="4409376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3F48CDD-0C97-463A-A1F4-553A7B4CCDCD}"/>
              </a:ext>
            </a:extLst>
          </p:cNvPr>
          <p:cNvSpPr/>
          <p:nvPr/>
        </p:nvSpPr>
        <p:spPr>
          <a:xfrm>
            <a:off x="6262659" y="4577361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D27D10D-6A23-4095-886F-9C14163B7FCA}"/>
              </a:ext>
            </a:extLst>
          </p:cNvPr>
          <p:cNvSpPr/>
          <p:nvPr/>
        </p:nvSpPr>
        <p:spPr>
          <a:xfrm>
            <a:off x="6261425" y="423490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E6DFB337-BE1F-4051-8B63-EF358CCC8015}"/>
              </a:ext>
            </a:extLst>
          </p:cNvPr>
          <p:cNvSpPr/>
          <p:nvPr/>
        </p:nvSpPr>
        <p:spPr>
          <a:xfrm>
            <a:off x="3887003" y="391266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842BD1A-AFB3-46A7-A6A8-566ED27D9C65}"/>
              </a:ext>
            </a:extLst>
          </p:cNvPr>
          <p:cNvSpPr/>
          <p:nvPr/>
        </p:nvSpPr>
        <p:spPr>
          <a:xfrm>
            <a:off x="3887003" y="4076440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4678CBFD-453C-4EA7-BC10-3338E51B0FFA}"/>
              </a:ext>
            </a:extLst>
          </p:cNvPr>
          <p:cNvSpPr/>
          <p:nvPr/>
        </p:nvSpPr>
        <p:spPr>
          <a:xfrm>
            <a:off x="3887002" y="4411402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47FB9BB0-984E-4449-9206-5BFDB3C097B5}"/>
              </a:ext>
            </a:extLst>
          </p:cNvPr>
          <p:cNvSpPr/>
          <p:nvPr/>
        </p:nvSpPr>
        <p:spPr>
          <a:xfrm>
            <a:off x="3890283" y="4579388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63BA905-A74A-40E4-B7CF-225F9B46F569}"/>
              </a:ext>
            </a:extLst>
          </p:cNvPr>
          <p:cNvSpPr/>
          <p:nvPr/>
        </p:nvSpPr>
        <p:spPr>
          <a:xfrm>
            <a:off x="3889050" y="4236934"/>
            <a:ext cx="60959" cy="60959"/>
          </a:xfrm>
          <a:prstGeom prst="ellipse">
            <a:avLst/>
          </a:prstGeom>
          <a:solidFill>
            <a:schemeClr val="tx2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de-DE" sz="1867" kern="0">
              <a:solidFill>
                <a:srgbClr val="DAE3F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1" name="Google Shape;66;p15">
            <a:extLst>
              <a:ext uri="{FF2B5EF4-FFF2-40B4-BE49-F238E27FC236}">
                <a16:creationId xmlns:a16="http://schemas.microsoft.com/office/drawing/2014/main" id="{6278DF76-9A20-440D-9EB9-49F49C4E4E0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9247" y="7441035"/>
            <a:ext cx="3168534" cy="54767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Freeform 5">
            <a:extLst>
              <a:ext uri="{FF2B5EF4-FFF2-40B4-BE49-F238E27FC236}">
                <a16:creationId xmlns:a16="http://schemas.microsoft.com/office/drawing/2014/main" id="{09E47437-6B1B-47D2-A688-85C1185E4149}"/>
              </a:ext>
            </a:extLst>
          </p:cNvPr>
          <p:cNvSpPr/>
          <p:nvPr/>
        </p:nvSpPr>
        <p:spPr>
          <a:xfrm rot="16405971">
            <a:off x="-582858" y="6642861"/>
            <a:ext cx="1573328" cy="541112"/>
          </a:xfrm>
          <a:custGeom>
            <a:avLst/>
            <a:gdLst/>
            <a:ahLst/>
            <a:cxnLst/>
            <a:rect l="l" t="t" r="r" b="b"/>
            <a:pathLst>
              <a:path w="4583229" h="1931935">
                <a:moveTo>
                  <a:pt x="0" y="0"/>
                </a:moveTo>
                <a:lnTo>
                  <a:pt x="4583229" y="0"/>
                </a:lnTo>
                <a:lnTo>
                  <a:pt x="4583229" y="1931936"/>
                </a:lnTo>
                <a:lnTo>
                  <a:pt x="0" y="19319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92477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E8B00C54E9A4458AA9E89745AF4A9F" ma:contentTypeVersion="12" ma:contentTypeDescription="Ein neues Dokument erstellen." ma:contentTypeScope="" ma:versionID="0ead14d855999cb864b4f6ce39adbb23">
  <xsd:schema xmlns:xsd="http://www.w3.org/2001/XMLSchema" xmlns:xs="http://www.w3.org/2001/XMLSchema" xmlns:p="http://schemas.microsoft.com/office/2006/metadata/properties" xmlns:ns3="c7bc4340-b040-4ab0-9594-09bc24f60c36" xmlns:ns4="dda4a6e4-fa3f-4326-afe4-365fbf8b885d" targetNamespace="http://schemas.microsoft.com/office/2006/metadata/properties" ma:root="true" ma:fieldsID="8cbab6a89706f4e057b1f2344d54adc3" ns3:_="" ns4:_="">
    <xsd:import namespace="c7bc4340-b040-4ab0-9594-09bc24f60c36"/>
    <xsd:import namespace="dda4a6e4-fa3f-4326-afe4-365fbf8b88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4340-b040-4ab0-9594-09bc24f60c3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4a6e4-fa3f-4326-afe4-365fbf8b885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c7bc4340-b040-4ab0-9594-09bc24f60c36" xsi:nil="true"/>
  </documentManagement>
</p:properties>
</file>

<file path=customXml/itemProps1.xml><?xml version="1.0" encoding="utf-8"?>
<ds:datastoreItem xmlns:ds="http://schemas.openxmlformats.org/officeDocument/2006/customXml" ds:itemID="{0FDE4AAC-2709-48C6-9431-DBEBEDEA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c4340-b040-4ab0-9594-09bc24f60c36"/>
    <ds:schemaRef ds:uri="dda4a6e4-fa3f-4326-afe4-365fbf8b88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5406B8-1585-47CC-976B-9D3F7DA1D2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1A3308-7371-4919-B740-228E86D18ABC}">
  <ds:schemaRefs>
    <ds:schemaRef ds:uri="http://purl.org/dc/dcmitype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dda4a6e4-fa3f-4326-afe4-365fbf8b885d"/>
    <ds:schemaRef ds:uri="c7bc4340-b040-4ab0-9594-09bc24f60c36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Breitbild</PresentationFormat>
  <Paragraphs>91</Paragraphs>
  <Slides>2</Slides>
  <Notes>1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11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16" baseType="lpstr">
      <vt:lpstr>Arial</vt:lpstr>
      <vt:lpstr>Calibri</vt:lpstr>
      <vt:lpstr>Libre Franklin</vt:lpstr>
      <vt:lpstr>Livvic</vt:lpstr>
      <vt:lpstr>Open Sans</vt:lpstr>
      <vt:lpstr>Poppins ExtraBold</vt:lpstr>
      <vt:lpstr>Raleway Black</vt:lpstr>
      <vt:lpstr>Roboto Condensed Light</vt:lpstr>
      <vt:lpstr>Source Sans Pro</vt:lpstr>
      <vt:lpstr>Titillium Web</vt:lpstr>
      <vt:lpstr>Titillium Web Bold</vt:lpstr>
      <vt:lpstr>Management System Planner by Slidesgo</vt:lpstr>
      <vt:lpstr>2_Management System Planner by Slidesgo</vt:lpstr>
      <vt:lpstr>think-cell Folie</vt:lpstr>
      <vt:lpstr>PowerPoint-Präsentation</vt:lpstr>
      <vt:lpstr>Prototype canvas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Prototype canvas</dc:title>
  <dc:creator>Sylwia Sekula-Neuner</dc:creator>
  <cp:lastModifiedBy>Sylwia Sekula-Neuner</cp:lastModifiedBy>
  <cp:revision>4</cp:revision>
  <dcterms:created xsi:type="dcterms:W3CDTF">2023-06-28T08:43:16Z</dcterms:created>
  <dcterms:modified xsi:type="dcterms:W3CDTF">2025-06-16T07:18:03Z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0x010100B9E8B00C54E9A4458AA9E89745AF4A9F</vt:lpwstr>
  </property>
</Properties>
</file>