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2" r:id="rId4"/>
    <p:sldId id="258" r:id="rId5"/>
    <p:sldId id="259" r:id="rId6"/>
    <p:sldId id="260" r:id="rId7"/>
    <p:sldId id="266" r:id="rId8"/>
    <p:sldId id="271" r:id="rId9"/>
    <p:sldId id="261" r:id="rId10"/>
    <p:sldId id="262" r:id="rId11"/>
    <p:sldId id="263" r:id="rId12"/>
    <p:sldId id="264" r:id="rId13"/>
    <p:sldId id="265" r:id="rId14"/>
    <p:sldId id="267" r:id="rId15"/>
    <p:sldId id="268" r:id="rId16"/>
    <p:sldId id="269" r:id="rId17"/>
    <p:sldId id="270" r:id="rId18"/>
    <p:sldId id="273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title>
      <c:tx>
        <c:rich>
          <a:bodyPr/>
          <a:lstStyle/>
          <a:p>
            <a:r>
              <a:rPr lang="it-IT" sz="16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Pooled macro AP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Pooled macro AP</c:v>
          </c:tx>
          <c:spPr>
            <a:solidFill>
              <a:srgbClr val="087F78"/>
            </a:solidFill>
          </c:spPr>
          <c:invertIfNegative val="1"/>
          <c:dPt>
            <c:idx val="0"/>
            <c:invertIfNegative val="0"/>
            <c:bubble3D val="0"/>
            <c:spPr>
              <a:solidFill>
                <a:srgbClr val="7E9296"/>
              </a:solidFill>
            </c:spPr>
            <c:extLst>
              <c:ext xmlns:c16="http://schemas.microsoft.com/office/drawing/2014/chart" uri="{C3380CC4-5D6E-409C-BE32-E72D297353CC}">
                <c16:uniqueId val="{00000001-6330-4791-88DA-809FEE0A586D}"/>
              </c:ext>
            </c:extLst>
          </c:dPt>
          <c:dPt>
            <c:idx val="1"/>
            <c:invertIfNegative val="0"/>
            <c:bubble3D val="0"/>
            <c:spPr>
              <a:solidFill>
                <a:srgbClr val="087F78"/>
              </a:solidFill>
            </c:spPr>
            <c:extLst>
              <c:ext xmlns:c16="http://schemas.microsoft.com/office/drawing/2014/chart" uri="{C3380CC4-5D6E-409C-BE32-E72D297353CC}">
                <c16:uniqueId val="{00000003-6330-4791-88DA-809FEE0A58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425" b="1">
                    <a:solidFill>
                      <a:srgbClr val="142E38"/>
                    </a:solidFill>
                    <a:latin typeface="DejaVu Sans"/>
                    <a:ea typeface="DejaVu Sans"/>
                    <a:cs typeface="DejaVu San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Metadata</c:v>
                </c:pt>
                <c:pt idx="1">
                  <c:v>Visual</c:v>
                </c:pt>
              </c:strCache>
            </c:strRef>
          </c:cat>
          <c:val>
            <c:numRef>
              <c:f>'Chart Data'!$B$2:$B$3</c:f>
              <c:numCache>
                <c:formatCode>0.0000</c:formatCode>
                <c:ptCount val="2"/>
                <c:pt idx="0">
                  <c:v>0.58069999999999999</c:v>
                </c:pt>
                <c:pt idx="1">
                  <c:v>0.65690000000000004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4-6330-4791-88DA-809FEE0A586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9525">
            <a:solidFill>
              <a:srgbClr val="CFDCD9"/>
            </a:solidFill>
          </a:ln>
        </c:spPr>
        <c:txPr>
          <a:bodyPr anchorCtr="1"/>
          <a:lstStyle/>
          <a:p>
            <a:pPr>
              <a:defRPr sz="1425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w="9525">
              <a:solidFill>
                <a:srgbClr val="CFDCD9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it-IT" sz="1425">
                    <a:solidFill>
                      <a:srgbClr val="142E38"/>
                    </a:solidFill>
                    <a:latin typeface="DejaVu Sans"/>
                    <a:ea typeface="DejaVu Sans"/>
                    <a:cs typeface="DejaVu Sans"/>
                  </a:rPr>
                  <a:t>Macro AP</a:t>
                </a:r>
              </a:p>
            </c:rich>
          </c:tx>
          <c:overlay val="0"/>
        </c:title>
        <c:numFmt formatCode="0.000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425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endParaRPr lang="it-IT"/>
          </a:p>
        </c:txPr>
        <c:crossAx val="48650112"/>
        <c:crosses val="autoZero"/>
        <c:crossBetween val="between"/>
      </c:valAx>
      <c:spPr>
        <a:solidFill>
          <a:srgbClr val="FAFCFB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AFCFB"/>
    </a:solidFill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title>
      <c:tx>
        <c:rich>
          <a:bodyPr/>
          <a:lstStyle/>
          <a:p>
            <a:r>
              <a:rPr lang="it-IT" sz="16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AP change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AP change</c:v>
          </c:tx>
          <c:spPr>
            <a:solidFill>
              <a:srgbClr val="087F78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rgbClr val="B94453"/>
              </a:solidFill>
            </c:spPr>
            <c:extLst>
              <c:ext xmlns:c16="http://schemas.microsoft.com/office/drawing/2014/chart" uri="{C3380CC4-5D6E-409C-BE32-E72D297353CC}">
                <c16:uniqueId val="{00000001-80AB-473F-8EC9-84BE34DA8739}"/>
              </c:ext>
            </c:extLst>
          </c:dPt>
          <c:dPt>
            <c:idx val="4"/>
            <c:invertIfNegative val="0"/>
            <c:bubble3D val="0"/>
            <c:spPr>
              <a:solidFill>
                <a:srgbClr val="B94453"/>
              </a:solidFill>
            </c:spPr>
            <c:extLst>
              <c:ext xmlns:c16="http://schemas.microsoft.com/office/drawing/2014/chart" uri="{C3380CC4-5D6E-409C-BE32-E72D297353CC}">
                <c16:uniqueId val="{00000003-80AB-473F-8EC9-84BE34DA873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425" b="1">
                    <a:solidFill>
                      <a:srgbClr val="142E38"/>
                    </a:solidFill>
                    <a:latin typeface="DejaVu Sans"/>
                    <a:ea typeface="DejaVu Sans"/>
                    <a:cs typeface="DejaVu San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Data'!$A$2:$A$6</c:f>
              <c:strCache>
                <c:ptCount val="5"/>
                <c:pt idx="0">
                  <c:v>Truck</c:v>
                </c:pt>
                <c:pt idx="1">
                  <c:v>Van</c:v>
                </c:pt>
                <c:pt idx="2">
                  <c:v>Motorcycle</c:v>
                </c:pt>
                <c:pt idx="3">
                  <c:v>Cyclist</c:v>
                </c:pt>
                <c:pt idx="4">
                  <c:v>Pedestrian</c:v>
                </c:pt>
              </c:strCache>
            </c:strRef>
          </c:cat>
          <c:val>
            <c:numRef>
              <c:f>'Chart Data'!$B$2:$B$6</c:f>
              <c:numCache>
                <c:formatCode>\+0.0000;\-0.0000</c:formatCode>
                <c:ptCount val="5"/>
                <c:pt idx="0">
                  <c:v>0.20030000000000001</c:v>
                </c:pt>
                <c:pt idx="1">
                  <c:v>0.13589999999999999</c:v>
                </c:pt>
                <c:pt idx="2">
                  <c:v>-0.1021</c:v>
                </c:pt>
                <c:pt idx="3">
                  <c:v>0.153</c:v>
                </c:pt>
                <c:pt idx="4">
                  <c:v>-6.6E-3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AB-473F-8EC9-84BE34DA87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9525">
            <a:solidFill>
              <a:srgbClr val="CFDCD9"/>
            </a:solidFill>
          </a:ln>
        </c:spPr>
        <c:txPr>
          <a:bodyPr anchorCtr="1"/>
          <a:lstStyle/>
          <a:p>
            <a:pPr>
              <a:defRPr sz="1425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0.25"/>
          <c:min val="-0.15"/>
        </c:scaling>
        <c:delete val="0"/>
        <c:axPos val="l"/>
        <c:majorGridlines>
          <c:spPr>
            <a:ln w="9525">
              <a:solidFill>
                <a:srgbClr val="CFDCD9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it-IT" sz="1425">
                    <a:solidFill>
                      <a:srgbClr val="142E38"/>
                    </a:solidFill>
                    <a:latin typeface="DejaVu Sans"/>
                    <a:ea typeface="DejaVu Sans"/>
                    <a:cs typeface="DejaVu Sans"/>
                  </a:rPr>
                  <a:t>AP change</a:t>
                </a:r>
              </a:p>
            </c:rich>
          </c:tx>
          <c:overlay val="0"/>
        </c:title>
        <c:numFmt formatCode="\+0.0000;\-0.000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425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endParaRPr lang="it-IT"/>
          </a:p>
        </c:txPr>
        <c:crossAx val="48650112"/>
        <c:crosses val="autoZero"/>
        <c:crossBetween val="between"/>
      </c:valAx>
      <c:spPr>
        <a:solidFill>
          <a:srgbClr val="FAFCFB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AFCFB"/>
    </a:solidFill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E28A1-C2DA-5DBC-54E0-BC3CB7E2F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B9AEF7-4E96-3B15-BB14-1FC2582206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51D8AC-E528-C536-B898-ECD104DAF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7FD73-7015-49FA-C830-1A0BE34E155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7811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utomotive.voxcari.co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CHNICAL NOTES · SEPTEMBER 2026">
            <a:extLst>
              <a:ext uri="{FF2B5EF4-FFF2-40B4-BE49-F238E27FC236}">
                <a16:creationId xmlns:a16="http://schemas.microsoft.com/office/drawing/2014/main" id="{91A25245-5C30-4313-A110-6007C9760E9A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NOTES · SEPTEMBER 2026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76E3B52-4850-4499-9D38-0D4BBBE2BA11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endParaRPr/>
          </a:p>
        </p:txBody>
      </p:sp>
      <p:sp>
        <p:nvSpPr>
          <p:cNvPr id="3" name="Connettore diritto 2">
            <a:extLst>
              <a:ext uri="{FF2B5EF4-FFF2-40B4-BE49-F238E27FC236}">
                <a16:creationId xmlns:a16="http://schemas.microsoft.com/office/drawing/2014/main" id="{ACC0AEE8-4B61-45D1-8FC9-620CA3ED5E71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4" name="EVIDENCE2SCENARIO">
            <a:extLst>
              <a:ext uri="{FF2B5EF4-FFF2-40B4-BE49-F238E27FC236}">
                <a16:creationId xmlns:a16="http://schemas.microsoft.com/office/drawing/2014/main" id="{B4D566AB-3B8F-4E10-8FC1-2CFD52604B9E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5" name="01">
            <a:extLst>
              <a:ext uri="{FF2B5EF4-FFF2-40B4-BE49-F238E27FC236}">
                <a16:creationId xmlns:a16="http://schemas.microsoft.com/office/drawing/2014/main" id="{8B7853FA-EFB0-4FB9-B3B3-E9C61FBAD6FD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Evidence2Scenario">
            <a:extLst>
              <a:ext uri="{FF2B5EF4-FFF2-40B4-BE49-F238E27FC236}">
                <a16:creationId xmlns:a16="http://schemas.microsoft.com/office/drawing/2014/main" id="{0734B35F-F57B-4434-9406-B70BA1E63892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10763250" cy="1638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480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7" name="Accident evidence, traceable scenario fields&#10;and">
            <a:extLst>
              <a:ext uri="{FF2B5EF4-FFF2-40B4-BE49-F238E27FC236}">
                <a16:creationId xmlns:a16="http://schemas.microsoft.com/office/drawing/2014/main" id="{698BB325-3D90-4BE0-8477-5D4462AD1CA7}"/>
              </a:ext>
            </a:extLst>
          </p:cNvPr>
          <p:cNvSpPr>
            <a:spLocks noGrp="1"/>
          </p:cNvSpPr>
          <p:nvPr/>
        </p:nvSpPr>
        <p:spPr>
          <a:xfrm>
            <a:off x="609600" y="3467100"/>
            <a:ext cx="10287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4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2400" b="0" dirty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From road accident evidence to traceable scenarios and inspectable validation outputs</a:t>
            </a:r>
            <a:endParaRPr sz="2400" b="0" dirty="0">
              <a:solidFill>
                <a:srgbClr val="5267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Connettore diritto 7">
            <a:extLst>
              <a:ext uri="{FF2B5EF4-FFF2-40B4-BE49-F238E27FC236}">
                <a16:creationId xmlns:a16="http://schemas.microsoft.com/office/drawing/2014/main" id="{23A404F7-7FA0-405E-B482-9C15864CA473}"/>
              </a:ext>
            </a:extLst>
          </p:cNvPr>
          <p:cNvSpPr>
            <a:spLocks noGrp="1"/>
          </p:cNvSpPr>
          <p:nvPr/>
        </p:nvSpPr>
        <p:spPr>
          <a:xfrm>
            <a:off x="609600" y="4972050"/>
            <a:ext cx="10972800" cy="0"/>
          </a:xfrm>
          <a:prstGeom prst="line">
            <a:avLst/>
          </a:prstGeom>
          <a:noFill/>
          <a:ln w="9525">
            <a:solidFill>
              <a:srgbClr val="087F78"/>
            </a:solidFill>
          </a:ln>
        </p:spPr>
      </p:sp>
      <p:sp>
        <p:nvSpPr>
          <p:cNvPr id="9" name="Technical prototype. Text, map context and visua">
            <a:extLst>
              <a:ext uri="{FF2B5EF4-FFF2-40B4-BE49-F238E27FC236}">
                <a16:creationId xmlns:a16="http://schemas.microsoft.com/office/drawing/2014/main" id="{D8137D0B-C376-44DE-94F0-FDF505CB4CBC}"/>
              </a:ext>
            </a:extLst>
          </p:cNvPr>
          <p:cNvSpPr>
            <a:spLocks noGrp="1"/>
          </p:cNvSpPr>
          <p:nvPr/>
        </p:nvSpPr>
        <p:spPr>
          <a:xfrm>
            <a:off x="609600" y="5257800"/>
            <a:ext cx="108204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Technical prototype. Text, map context and visual features share an evidence record.</a:t>
            </a:r>
          </a:p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App 0.5.0 and SSR schema 0.3.0.</a:t>
            </a:r>
          </a:p>
        </p:txBody>
      </p:sp>
    </p:spTree>
    <p:extLst>
      <p:ext uri="{BB962C8B-B14F-4D97-AF65-F5344CB8AC3E}">
        <p14:creationId xmlns:p14="http://schemas.microsoft.com/office/powerpoint/2010/main" val="1929939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CHNICAL OVERVIEW">
            <a:extLst>
              <a:ext uri="{FF2B5EF4-FFF2-40B4-BE49-F238E27FC236}">
                <a16:creationId xmlns:a16="http://schemas.microsoft.com/office/drawing/2014/main" id="{B4704F5C-E843-4108-BF58-8DFB50A7844A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The evidence-to-scenario problem">
            <a:extLst>
              <a:ext uri="{FF2B5EF4-FFF2-40B4-BE49-F238E27FC236}">
                <a16:creationId xmlns:a16="http://schemas.microsoft.com/office/drawing/2014/main" id="{3E547143-E2A0-474E-BA13-C407A5ECA528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The evidence-to-scenario problem</a:t>
            </a:r>
          </a:p>
        </p:txBody>
      </p:sp>
      <p:sp>
        <p:nvSpPr>
          <p:cNvPr id="3" name="Source material does not arrive with consistent ">
            <a:extLst>
              <a:ext uri="{FF2B5EF4-FFF2-40B4-BE49-F238E27FC236}">
                <a16:creationId xmlns:a16="http://schemas.microsoft.com/office/drawing/2014/main" id="{577B52D6-F740-4E2E-A14D-FEA5F21007C4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Source material does not arrive with consistent scenario semantics or complete parameters.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0BBC6BF5-CC95-486C-BA65-BD02DEF64434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95B3B2B8-77FD-46C0-8F86-68D80B6A800E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02">
            <a:extLst>
              <a:ext uri="{FF2B5EF4-FFF2-40B4-BE49-F238E27FC236}">
                <a16:creationId xmlns:a16="http://schemas.microsoft.com/office/drawing/2014/main" id="{924B7114-7375-4D2F-BCB6-7EDA1AAB90AD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ource diversity">
            <a:extLst>
              <a:ext uri="{FF2B5EF4-FFF2-40B4-BE49-F238E27FC236}">
                <a16:creationId xmlns:a16="http://schemas.microsoft.com/office/drawing/2014/main" id="{33CA071E-55EB-44F7-B9C9-681360AA0CAF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23431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Source diversity</a:t>
            </a:r>
          </a:p>
        </p:txBody>
      </p:sp>
      <p:sp>
        <p:nvSpPr>
          <p:cNvPr id="8" name="Narratives, official crash records, maps and ima">
            <a:extLst>
              <a:ext uri="{FF2B5EF4-FFF2-40B4-BE49-F238E27FC236}">
                <a16:creationId xmlns:a16="http://schemas.microsoft.com/office/drawing/2014/main" id="{18548A9C-8B62-4A93-9CC7-90903A105EB6}"/>
              </a:ext>
            </a:extLst>
          </p:cNvPr>
          <p:cNvSpPr>
            <a:spLocks noGrp="1"/>
          </p:cNvSpPr>
          <p:nvPr/>
        </p:nvSpPr>
        <p:spPr>
          <a:xfrm>
            <a:off x="3181350" y="2476500"/>
            <a:ext cx="84010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Narratives, official crash records, maps and image clips describe different parts of an incident.</a:t>
            </a:r>
          </a:p>
        </p:txBody>
      </p:sp>
      <p:sp>
        <p:nvSpPr>
          <p:cNvPr id="9" name="Connettore diritto 8">
            <a:extLst>
              <a:ext uri="{FF2B5EF4-FFF2-40B4-BE49-F238E27FC236}">
                <a16:creationId xmlns:a16="http://schemas.microsoft.com/office/drawing/2014/main" id="{C52021C8-EA1F-4492-85DB-62E28E7719BC}"/>
              </a:ext>
            </a:extLst>
          </p:cNvPr>
          <p:cNvSpPr>
            <a:spLocks noGrp="1"/>
          </p:cNvSpPr>
          <p:nvPr/>
        </p:nvSpPr>
        <p:spPr>
          <a:xfrm>
            <a:off x="609600" y="3352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10" name="Engineering task">
            <a:extLst>
              <a:ext uri="{FF2B5EF4-FFF2-40B4-BE49-F238E27FC236}">
                <a16:creationId xmlns:a16="http://schemas.microsoft.com/office/drawing/2014/main" id="{A130D486-4873-4EE6-B5DF-0836C2CD4FEA}"/>
              </a:ext>
            </a:extLst>
          </p:cNvPr>
          <p:cNvSpPr>
            <a:spLocks noGrp="1"/>
          </p:cNvSpPr>
          <p:nvPr/>
        </p:nvSpPr>
        <p:spPr>
          <a:xfrm>
            <a:off x="609600" y="3543300"/>
            <a:ext cx="23431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Engineering task</a:t>
            </a:r>
          </a:p>
        </p:txBody>
      </p:sp>
      <p:sp>
        <p:nvSpPr>
          <p:cNvPr id="11" name="Identify actors, conflict, environment and manoe">
            <a:extLst>
              <a:ext uri="{FF2B5EF4-FFF2-40B4-BE49-F238E27FC236}">
                <a16:creationId xmlns:a16="http://schemas.microsoft.com/office/drawing/2014/main" id="{D1D2549B-16CF-40C2-800F-D36F822AA230}"/>
              </a:ext>
            </a:extLst>
          </p:cNvPr>
          <p:cNvSpPr>
            <a:spLocks noGrp="1"/>
          </p:cNvSpPr>
          <p:nvPr/>
        </p:nvSpPr>
        <p:spPr>
          <a:xfrm>
            <a:off x="3181350" y="3543300"/>
            <a:ext cx="84010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Identify actors, conflict, environment and manoeuvres while retaining the supporting evidence.</a:t>
            </a:r>
          </a:p>
        </p:txBody>
      </p:sp>
      <p:sp>
        <p:nvSpPr>
          <p:cNvPr id="12" name="Connettore diritto 11">
            <a:extLst>
              <a:ext uri="{FF2B5EF4-FFF2-40B4-BE49-F238E27FC236}">
                <a16:creationId xmlns:a16="http://schemas.microsoft.com/office/drawing/2014/main" id="{E5189DBA-C202-42BE-843A-593C993BAA02}"/>
              </a:ext>
            </a:extLst>
          </p:cNvPr>
          <p:cNvSpPr>
            <a:spLocks noGrp="1"/>
          </p:cNvSpPr>
          <p:nvPr/>
        </p:nvSpPr>
        <p:spPr>
          <a:xfrm>
            <a:off x="609600" y="44196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13" name="Decision supported">
            <a:extLst>
              <a:ext uri="{FF2B5EF4-FFF2-40B4-BE49-F238E27FC236}">
                <a16:creationId xmlns:a16="http://schemas.microsoft.com/office/drawing/2014/main" id="{60B336A4-F877-4C16-ADEE-03C966C09E9D}"/>
              </a:ext>
            </a:extLst>
          </p:cNvPr>
          <p:cNvSpPr>
            <a:spLocks noGrp="1"/>
          </p:cNvSpPr>
          <p:nvPr/>
        </p:nvSpPr>
        <p:spPr>
          <a:xfrm>
            <a:off x="609600" y="4610100"/>
            <a:ext cx="23431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Decision supported</a:t>
            </a:r>
          </a:p>
        </p:txBody>
      </p:sp>
      <p:sp>
        <p:nvSpPr>
          <p:cNvPr id="14" name="Review justified scenario fields, inspect missin">
            <a:extLst>
              <a:ext uri="{FF2B5EF4-FFF2-40B4-BE49-F238E27FC236}">
                <a16:creationId xmlns:a16="http://schemas.microsoft.com/office/drawing/2014/main" id="{B451F0E2-30A9-424C-83C7-740EA62C766B}"/>
              </a:ext>
            </a:extLst>
          </p:cNvPr>
          <p:cNvSpPr>
            <a:spLocks noGrp="1"/>
          </p:cNvSpPr>
          <p:nvPr/>
        </p:nvSpPr>
        <p:spPr>
          <a:xfrm>
            <a:off x="3181350" y="4610100"/>
            <a:ext cx="84010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Review justified scenario fields, inspect missing inputs and identify gaps in a validation portfolio.</a:t>
            </a:r>
          </a:p>
        </p:txBody>
      </p:sp>
      <p:sp>
        <p:nvSpPr>
          <p:cNvPr id="15" name="Primary users: scenario engineers, validation le">
            <a:extLst>
              <a:ext uri="{FF2B5EF4-FFF2-40B4-BE49-F238E27FC236}">
                <a16:creationId xmlns:a16="http://schemas.microsoft.com/office/drawing/2014/main" id="{893B3EEA-2D1B-47E3-86C5-B93C3490A38C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Primary users: scenario engineers, validation leads, assurance reviewers and ML researchers.</a:t>
            </a:r>
          </a:p>
        </p:txBody>
      </p:sp>
    </p:spTree>
    <p:extLst>
      <p:ext uri="{BB962C8B-B14F-4D97-AF65-F5344CB8AC3E}">
        <p14:creationId xmlns:p14="http://schemas.microsoft.com/office/powerpoint/2010/main" val="976211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CHNICAL OVERVIEW">
            <a:extLst>
              <a:ext uri="{FF2B5EF4-FFF2-40B4-BE49-F238E27FC236}">
                <a16:creationId xmlns:a16="http://schemas.microsoft.com/office/drawing/2014/main" id="{5A34D092-AA46-48A8-8773-8976C9657BD2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Text and visual evidence in one workflow">
            <a:extLst>
              <a:ext uri="{FF2B5EF4-FFF2-40B4-BE49-F238E27FC236}">
                <a16:creationId xmlns:a16="http://schemas.microsoft.com/office/drawing/2014/main" id="{BF435DDF-B22E-4A0E-AA04-91E45E98B7DD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857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Text and visual evidence in one workflow</a:t>
            </a:r>
          </a:p>
        </p:txBody>
      </p:sp>
      <p:sp>
        <p:nvSpPr>
          <p:cNvPr id="3" name="Deterministic processing and neural visual features fee">
            <a:extLst>
              <a:ext uri="{FF2B5EF4-FFF2-40B4-BE49-F238E27FC236}">
                <a16:creationId xmlns:a16="http://schemas.microsoft.com/office/drawing/2014/main" id="{56D203A6-A666-4916-809F-EC3C7508624B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Deterministic processing and neural visual features feed a common scenario record.</a:t>
            </a:r>
          </a:p>
        </p:txBody>
      </p:sp>
      <p:sp>
        <p:nvSpPr>
          <p:cNvPr id="4" name="Text and records input">
            <a:extLst>
              <a:ext uri="{FF2B5EF4-FFF2-40B4-BE49-F238E27FC236}">
                <a16:creationId xmlns:a16="http://schemas.microsoft.com/office/drawing/2014/main" id="{6030F020-A9F4-49B0-8861-9C44B7C12819}"/>
              </a:ext>
            </a:extLst>
          </p:cNvPr>
          <p:cNvSpPr>
            <a:spLocks noGrp="1"/>
          </p:cNvSpPr>
          <p:nvPr/>
        </p:nvSpPr>
        <p:spPr>
          <a:xfrm>
            <a:off x="609600" y="2533650"/>
            <a:ext cx="2133600" cy="1333500"/>
          </a:xfrm>
          <a:prstGeom prst="rect">
            <a:avLst/>
          </a:prstGeom>
          <a:solidFill>
            <a:srgbClr val="EAF2F0"/>
          </a:solidFill>
          <a:ln w="0">
            <a:noFill/>
          </a:ln>
        </p:spPr>
      </p:sp>
      <p:sp>
        <p:nvSpPr>
          <p:cNvPr id="5" name="Text &amp; records">
            <a:extLst>
              <a:ext uri="{FF2B5EF4-FFF2-40B4-BE49-F238E27FC236}">
                <a16:creationId xmlns:a16="http://schemas.microsoft.com/office/drawing/2014/main" id="{9BF12BFF-C0A1-4D5F-8642-F1666DDDB066}"/>
              </a:ext>
            </a:extLst>
          </p:cNvPr>
          <p:cNvSpPr>
            <a:spLocks noGrp="1"/>
          </p:cNvSpPr>
          <p:nvPr/>
        </p:nvSpPr>
        <p:spPr>
          <a:xfrm>
            <a:off x="781050" y="2705100"/>
            <a:ext cx="17907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6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Text &amp; records</a:t>
            </a:r>
          </a:p>
        </p:txBody>
      </p:sp>
      <p:sp>
        <p:nvSpPr>
          <p:cNvPr id="6" name="Accident narratives&#10;STATS19 records&#10;Map context">
            <a:extLst>
              <a:ext uri="{FF2B5EF4-FFF2-40B4-BE49-F238E27FC236}">
                <a16:creationId xmlns:a16="http://schemas.microsoft.com/office/drawing/2014/main" id="{CC555983-C700-49AB-8553-D04202A59FD1}"/>
              </a:ext>
            </a:extLst>
          </p:cNvPr>
          <p:cNvSpPr>
            <a:spLocks noGrp="1"/>
          </p:cNvSpPr>
          <p:nvPr/>
        </p:nvSpPr>
        <p:spPr>
          <a:xfrm>
            <a:off x="781050" y="3171825"/>
            <a:ext cx="1809750" cy="647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Accident narratives</a:t>
            </a:r>
          </a:p>
          <a:p>
            <a:pPr>
              <a:def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STATS19 records</a:t>
            </a:r>
          </a:p>
          <a:p>
            <a:pPr>
              <a:def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Map context</a:t>
            </a:r>
          </a:p>
        </p:txBody>
      </p:sp>
      <p:sp>
        <p:nvSpPr>
          <p:cNvPr id="7" name="Deterministic processing">
            <a:extLst>
              <a:ext uri="{FF2B5EF4-FFF2-40B4-BE49-F238E27FC236}">
                <a16:creationId xmlns:a16="http://schemas.microsoft.com/office/drawing/2014/main" id="{C8E58EA3-78A9-4170-AF0D-FB40F76EEBAF}"/>
              </a:ext>
            </a:extLst>
          </p:cNvPr>
          <p:cNvSpPr>
            <a:spLocks noGrp="1"/>
          </p:cNvSpPr>
          <p:nvPr/>
        </p:nvSpPr>
        <p:spPr>
          <a:xfrm>
            <a:off x="2971800" y="2533650"/>
            <a:ext cx="2876550" cy="1333500"/>
          </a:xfrm>
          <a:prstGeom prst="rect">
            <a:avLst/>
          </a:prstGeom>
          <a:solidFill>
            <a:srgbClr val="EAF2F0"/>
          </a:solidFill>
          <a:ln w="0">
            <a:noFill/>
          </a:ln>
        </p:spPr>
      </p:sp>
      <p:sp>
        <p:nvSpPr>
          <p:cNvPr id="8" name="Deterministic analysis">
            <a:extLst>
              <a:ext uri="{FF2B5EF4-FFF2-40B4-BE49-F238E27FC236}">
                <a16:creationId xmlns:a16="http://schemas.microsoft.com/office/drawing/2014/main" id="{C01DB4B3-E2D4-405B-A69D-EA673DC2BEE3}"/>
              </a:ext>
            </a:extLst>
          </p:cNvPr>
          <p:cNvSpPr>
            <a:spLocks noGrp="1"/>
          </p:cNvSpPr>
          <p:nvPr/>
        </p:nvSpPr>
        <p:spPr>
          <a:xfrm>
            <a:off x="3143250" y="2705100"/>
            <a:ext cx="256222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57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Deterministic analysis</a:t>
            </a:r>
          </a:p>
        </p:txBody>
      </p:sp>
      <p:sp>
        <p:nvSpPr>
          <p:cNvPr id="9" name="Rules and schema adapters&#10;Optional LLM assistance">
            <a:extLst>
              <a:ext uri="{FF2B5EF4-FFF2-40B4-BE49-F238E27FC236}">
                <a16:creationId xmlns:a16="http://schemas.microsoft.com/office/drawing/2014/main" id="{D36124A8-4E89-43F2-88F8-077A90C51CD9}"/>
              </a:ext>
            </a:extLst>
          </p:cNvPr>
          <p:cNvSpPr>
            <a:spLocks noGrp="1"/>
          </p:cNvSpPr>
          <p:nvPr/>
        </p:nvSpPr>
        <p:spPr>
          <a:xfrm>
            <a:off x="3143250" y="3228975"/>
            <a:ext cx="2571750" cy="561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Rules and schema adapters</a:t>
            </a:r>
          </a:p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Optional LLM assistance</a:t>
            </a:r>
          </a:p>
        </p:txBody>
      </p:sp>
      <p:sp>
        <p:nvSpPr>
          <p:cNvPr id="10" name="Visual input">
            <a:extLst>
              <a:ext uri="{FF2B5EF4-FFF2-40B4-BE49-F238E27FC236}">
                <a16:creationId xmlns:a16="http://schemas.microsoft.com/office/drawing/2014/main" id="{6E9D23C1-0C47-442A-8C8B-BD45890EB7B1}"/>
              </a:ext>
            </a:extLst>
          </p:cNvPr>
          <p:cNvSpPr>
            <a:spLocks noGrp="1"/>
          </p:cNvSpPr>
          <p:nvPr/>
        </p:nvSpPr>
        <p:spPr>
          <a:xfrm>
            <a:off x="609600" y="4229100"/>
            <a:ext cx="2133600" cy="1333500"/>
          </a:xfrm>
          <a:prstGeom prst="rect">
            <a:avLst/>
          </a:prstGeom>
          <a:solidFill>
            <a:srgbClr val="EDF2F8"/>
          </a:solidFill>
          <a:ln w="0">
            <a:noFill/>
          </a:ln>
        </p:spPr>
      </p:sp>
      <p:sp>
        <p:nvSpPr>
          <p:cNvPr id="11" name="Image clips">
            <a:extLst>
              <a:ext uri="{FF2B5EF4-FFF2-40B4-BE49-F238E27FC236}">
                <a16:creationId xmlns:a16="http://schemas.microsoft.com/office/drawing/2014/main" id="{BECFEF28-BD75-4112-A84D-836A4F631B3F}"/>
              </a:ext>
            </a:extLst>
          </p:cNvPr>
          <p:cNvSpPr>
            <a:spLocks noGrp="1"/>
          </p:cNvSpPr>
          <p:nvPr/>
        </p:nvSpPr>
        <p:spPr>
          <a:xfrm>
            <a:off x="781050" y="4400550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800" b="1">
                <a:solidFill>
                  <a:srgbClr val="245AA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45AAA"/>
                </a:solidFill>
                <a:latin typeface="DejaVu Sans"/>
                <a:ea typeface="DejaVu Sans"/>
                <a:cs typeface="DejaVu Sans"/>
              </a:rPr>
              <a:t>Image clips</a:t>
            </a:r>
          </a:p>
        </p:txBody>
      </p:sp>
      <p:sp>
        <p:nvSpPr>
          <p:cNvPr id="12" name="Four frames&#10;per clip">
            <a:extLst>
              <a:ext uri="{FF2B5EF4-FFF2-40B4-BE49-F238E27FC236}">
                <a16:creationId xmlns:a16="http://schemas.microsoft.com/office/drawing/2014/main" id="{2CE0713B-C9BD-414D-8EE7-F0724631C0D8}"/>
              </a:ext>
            </a:extLst>
          </p:cNvPr>
          <p:cNvSpPr>
            <a:spLocks noGrp="1"/>
          </p:cNvSpPr>
          <p:nvPr/>
        </p:nvSpPr>
        <p:spPr>
          <a:xfrm>
            <a:off x="781050" y="4886325"/>
            <a:ext cx="1666875" cy="561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5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Four frames</a:t>
            </a:r>
          </a:p>
          <a:p>
            <a:pPr>
              <a:defRPr sz="15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per clip</a:t>
            </a:r>
          </a:p>
        </p:txBody>
      </p:sp>
      <p:sp>
        <p:nvSpPr>
          <p:cNvPr id="13" name="Visual neural processing">
            <a:extLst>
              <a:ext uri="{FF2B5EF4-FFF2-40B4-BE49-F238E27FC236}">
                <a16:creationId xmlns:a16="http://schemas.microsoft.com/office/drawing/2014/main" id="{CFF56721-B252-4CE3-AC22-E818D0C582A5}"/>
              </a:ext>
            </a:extLst>
          </p:cNvPr>
          <p:cNvSpPr>
            <a:spLocks noGrp="1"/>
          </p:cNvSpPr>
          <p:nvPr/>
        </p:nvSpPr>
        <p:spPr>
          <a:xfrm>
            <a:off x="2971800" y="4229100"/>
            <a:ext cx="2876550" cy="1333500"/>
          </a:xfrm>
          <a:prstGeom prst="rect">
            <a:avLst/>
          </a:prstGeom>
          <a:solidFill>
            <a:srgbClr val="EDF2F8"/>
          </a:solidFill>
          <a:ln w="0">
            <a:noFill/>
          </a:ln>
        </p:spPr>
      </p:sp>
      <p:sp>
        <p:nvSpPr>
          <p:cNvPr id="14" name="Visual neural network">
            <a:extLst>
              <a:ext uri="{FF2B5EF4-FFF2-40B4-BE49-F238E27FC236}">
                <a16:creationId xmlns:a16="http://schemas.microsoft.com/office/drawing/2014/main" id="{21662C66-2DBC-47A0-9EA7-FA57B045199E}"/>
              </a:ext>
            </a:extLst>
          </p:cNvPr>
          <p:cNvSpPr>
            <a:spLocks noGrp="1"/>
          </p:cNvSpPr>
          <p:nvPr/>
        </p:nvSpPr>
        <p:spPr>
          <a:xfrm>
            <a:off x="3143250" y="4400550"/>
            <a:ext cx="256222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575" b="1">
                <a:solidFill>
                  <a:srgbClr val="245AA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45AAA"/>
                </a:solidFill>
                <a:latin typeface="DejaVu Sans"/>
                <a:ea typeface="DejaVu Sans"/>
                <a:cs typeface="DejaVu Sans"/>
              </a:rPr>
              <a:t>Visual neural network</a:t>
            </a:r>
          </a:p>
        </p:txBody>
      </p:sp>
      <p:sp>
        <p:nvSpPr>
          <p:cNvPr id="15" name="MobileNetV3-Small&#10;Visual labels + probabilities">
            <a:extLst>
              <a:ext uri="{FF2B5EF4-FFF2-40B4-BE49-F238E27FC236}">
                <a16:creationId xmlns:a16="http://schemas.microsoft.com/office/drawing/2014/main" id="{FCD463C6-E29D-47BD-9FC7-8DF474680B78}"/>
              </a:ext>
            </a:extLst>
          </p:cNvPr>
          <p:cNvSpPr>
            <a:spLocks noGrp="1"/>
          </p:cNvSpPr>
          <p:nvPr/>
        </p:nvSpPr>
        <p:spPr>
          <a:xfrm>
            <a:off x="3143250" y="4886325"/>
            <a:ext cx="2571750" cy="561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MobileNetV3-Small</a:t>
            </a:r>
          </a:p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Visual labels + probabilities</a:t>
            </a:r>
          </a:p>
        </p:txBody>
      </p:sp>
      <p:sp>
        <p:nvSpPr>
          <p:cNvPr id="16" name="Shared scenario record">
            <a:extLst>
              <a:ext uri="{FF2B5EF4-FFF2-40B4-BE49-F238E27FC236}">
                <a16:creationId xmlns:a16="http://schemas.microsoft.com/office/drawing/2014/main" id="{929B3DF4-404C-4F2D-A2BD-82814F950F41}"/>
              </a:ext>
            </a:extLst>
          </p:cNvPr>
          <p:cNvSpPr>
            <a:spLocks noGrp="1"/>
          </p:cNvSpPr>
          <p:nvPr/>
        </p:nvSpPr>
        <p:spPr>
          <a:xfrm>
            <a:off x="6724650" y="3105150"/>
            <a:ext cx="2076450" cy="1895475"/>
          </a:xfrm>
          <a:prstGeom prst="rect">
            <a:avLst/>
          </a:prstGeom>
          <a:solidFill>
            <a:srgbClr val="EAF2F0"/>
          </a:solidFill>
          <a:ln w="14288">
            <a:solidFill>
              <a:srgbClr val="087F78"/>
            </a:solidFill>
          </a:ln>
        </p:spPr>
      </p:sp>
      <p:sp>
        <p:nvSpPr>
          <p:cNvPr id="17" name="Scenario record&#10;(SSR)">
            <a:extLst>
              <a:ext uri="{FF2B5EF4-FFF2-40B4-BE49-F238E27FC236}">
                <a16:creationId xmlns:a16="http://schemas.microsoft.com/office/drawing/2014/main" id="{5B09FB8F-0A70-46F6-9DAB-6275D24A2E2F}"/>
              </a:ext>
            </a:extLst>
          </p:cNvPr>
          <p:cNvSpPr>
            <a:spLocks noGrp="1"/>
          </p:cNvSpPr>
          <p:nvPr/>
        </p:nvSpPr>
        <p:spPr>
          <a:xfrm>
            <a:off x="6896100" y="3286125"/>
            <a:ext cx="1800225" cy="647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6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Scenario record</a:t>
            </a:r>
          </a:p>
          <a:p>
            <a:pPr>
              <a:defRPr sz="16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(SSR)</a:t>
            </a:r>
          </a:p>
        </p:txBody>
      </p:sp>
      <p:sp>
        <p:nvSpPr>
          <p:cNvPr id="18" name="Connettore diritto 17">
            <a:extLst>
              <a:ext uri="{FF2B5EF4-FFF2-40B4-BE49-F238E27FC236}">
                <a16:creationId xmlns:a16="http://schemas.microsoft.com/office/drawing/2014/main" id="{7CFEFA74-8132-4A55-8948-FAA3D10DD4AD}"/>
              </a:ext>
            </a:extLst>
          </p:cNvPr>
          <p:cNvSpPr>
            <a:spLocks noGrp="1"/>
          </p:cNvSpPr>
          <p:nvPr/>
        </p:nvSpPr>
        <p:spPr>
          <a:xfrm>
            <a:off x="6896100" y="4038600"/>
            <a:ext cx="173355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19" name="Evidence-linked fields&#10;Explicit unknowns">
            <a:extLst>
              <a:ext uri="{FF2B5EF4-FFF2-40B4-BE49-F238E27FC236}">
                <a16:creationId xmlns:a16="http://schemas.microsoft.com/office/drawing/2014/main" id="{211473FE-52F8-4728-AC61-3811CCF0E19D}"/>
              </a:ext>
            </a:extLst>
          </p:cNvPr>
          <p:cNvSpPr>
            <a:spLocks noGrp="1"/>
          </p:cNvSpPr>
          <p:nvPr/>
        </p:nvSpPr>
        <p:spPr>
          <a:xfrm>
            <a:off x="6896100" y="4257675"/>
            <a:ext cx="1819275" cy="561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Evidence-linked fields</a:t>
            </a:r>
          </a:p>
          <a:p>
            <a:pPr>
              <a:def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Explicit unknowns</a:t>
            </a:r>
          </a:p>
        </p:txBody>
      </p:sp>
      <p:sp>
        <p:nvSpPr>
          <p:cNvPr id="20" name="Checks and outputs">
            <a:extLst>
              <a:ext uri="{FF2B5EF4-FFF2-40B4-BE49-F238E27FC236}">
                <a16:creationId xmlns:a16="http://schemas.microsoft.com/office/drawing/2014/main" id="{29080199-1B64-4306-AA84-47C7F7DCD8B9}"/>
              </a:ext>
            </a:extLst>
          </p:cNvPr>
          <p:cNvSpPr>
            <a:spLocks noGrp="1"/>
          </p:cNvSpPr>
          <p:nvPr/>
        </p:nvSpPr>
        <p:spPr>
          <a:xfrm>
            <a:off x="9372600" y="3105150"/>
            <a:ext cx="2209800" cy="1895475"/>
          </a:xfrm>
          <a:prstGeom prst="rect">
            <a:avLst/>
          </a:prstGeom>
          <a:solidFill>
            <a:srgbClr val="EAF2F0"/>
          </a:solidFill>
          <a:ln w="0">
            <a:noFill/>
          </a:ln>
        </p:spPr>
      </p:sp>
      <p:sp>
        <p:nvSpPr>
          <p:cNvPr id="21" name="Checks &amp; outputs">
            <a:extLst>
              <a:ext uri="{FF2B5EF4-FFF2-40B4-BE49-F238E27FC236}">
                <a16:creationId xmlns:a16="http://schemas.microsoft.com/office/drawing/2014/main" id="{FEFE9723-BDC2-48DF-A187-E88CA2845E89}"/>
              </a:ext>
            </a:extLst>
          </p:cNvPr>
          <p:cNvSpPr>
            <a:spLocks noGrp="1"/>
          </p:cNvSpPr>
          <p:nvPr/>
        </p:nvSpPr>
        <p:spPr>
          <a:xfrm>
            <a:off x="9544050" y="3286125"/>
            <a:ext cx="18954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Checks &amp; outputs</a:t>
            </a:r>
          </a:p>
        </p:txBody>
      </p:sp>
      <p:sp>
        <p:nvSpPr>
          <p:cNvPr id="22" name="Contradiction checks&#10;Scenario matching&#10;SSR JSON&#10;OpenSCE">
            <a:extLst>
              <a:ext uri="{FF2B5EF4-FFF2-40B4-BE49-F238E27FC236}">
                <a16:creationId xmlns:a16="http://schemas.microsoft.com/office/drawing/2014/main" id="{71834FDE-535C-48C0-9021-B2534A99D792}"/>
              </a:ext>
            </a:extLst>
          </p:cNvPr>
          <p:cNvSpPr>
            <a:spLocks noGrp="1"/>
          </p:cNvSpPr>
          <p:nvPr/>
        </p:nvSpPr>
        <p:spPr>
          <a:xfrm>
            <a:off x="9544050" y="3829050"/>
            <a:ext cx="1895475" cy="1019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Contradiction checks</a:t>
            </a:r>
          </a:p>
          <a:p>
            <a:pPr>
              <a:def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Scenario matching</a:t>
            </a:r>
          </a:p>
          <a:p>
            <a:pPr>
              <a:def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SSR JSON</a:t>
            </a:r>
          </a:p>
          <a:p>
            <a:pPr>
              <a:def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OpenSCENARIO draft</a:t>
            </a:r>
          </a:p>
        </p:txBody>
      </p:sp>
      <p:cxnSp>
        <p:nvCxnSpPr>
          <p:cNvPr id="53" name="Connettore 2 52"/>
          <p:cNvCxnSpPr>
            <a:stCxn id="4" idx="3"/>
            <a:endCxn id="7" idx="1"/>
          </p:cNvCxnSpPr>
          <p:nvPr/>
        </p:nvCxnSpPr>
        <p:spPr>
          <a:xfrm>
            <a:off x="2743200" y="3200400"/>
            <a:ext cx="228600" cy="0"/>
          </a:xfrm>
          <a:prstGeom prst="straightConnector1">
            <a:avLst/>
          </a:prstGeom>
          <a:ln w="20955">
            <a:solidFill>
              <a:srgbClr val="087F78"/>
            </a:solidFill>
            <a:tailEnd type="triangle" w="sm" len="sm"/>
          </a:ln>
        </p:spPr>
      </p:cxnSp>
      <p:cxnSp>
        <p:nvCxnSpPr>
          <p:cNvPr id="54" name="Connettore 2 53"/>
          <p:cNvCxnSpPr>
            <a:stCxn id="10" idx="3"/>
            <a:endCxn id="13" idx="1"/>
          </p:cNvCxnSpPr>
          <p:nvPr/>
        </p:nvCxnSpPr>
        <p:spPr>
          <a:xfrm>
            <a:off x="2743200" y="4895850"/>
            <a:ext cx="228600" cy="0"/>
          </a:xfrm>
          <a:prstGeom prst="straightConnector1">
            <a:avLst/>
          </a:prstGeom>
          <a:ln w="20955">
            <a:solidFill>
              <a:srgbClr val="245AAA"/>
            </a:solidFill>
            <a:tailEnd type="triangle" w="sm" len="sm"/>
          </a:ln>
        </p:spPr>
      </p:cxnSp>
      <p:cxnSp>
        <p:nvCxnSpPr>
          <p:cNvPr id="55" name="Connettore a gomito 54"/>
          <p:cNvCxnSpPr>
            <a:stCxn id="7" idx="3"/>
            <a:endCxn id="16" idx="1"/>
          </p:cNvCxnSpPr>
          <p:nvPr/>
        </p:nvCxnSpPr>
        <p:spPr>
          <a:xfrm>
            <a:off x="5848350" y="3200400"/>
            <a:ext cx="876300" cy="852488"/>
          </a:xfrm>
          <a:prstGeom prst="bentConnector3">
            <a:avLst>
              <a:gd name="adj1" fmla="val 50000"/>
            </a:avLst>
          </a:prstGeom>
          <a:ln w="20955">
            <a:solidFill>
              <a:srgbClr val="087F78"/>
            </a:solidFill>
            <a:tailEnd type="triangle" w="sm" len="sm"/>
          </a:ln>
        </p:spPr>
      </p:cxnSp>
      <p:cxnSp>
        <p:nvCxnSpPr>
          <p:cNvPr id="56" name="Connettore a gomito 55"/>
          <p:cNvCxnSpPr>
            <a:stCxn id="13" idx="3"/>
            <a:endCxn id="16" idx="1"/>
          </p:cNvCxnSpPr>
          <p:nvPr/>
        </p:nvCxnSpPr>
        <p:spPr>
          <a:xfrm flipV="1">
            <a:off x="5848350" y="4052888"/>
            <a:ext cx="876300" cy="842963"/>
          </a:xfrm>
          <a:prstGeom prst="bentConnector3">
            <a:avLst>
              <a:gd name="adj1" fmla="val 50000"/>
            </a:avLst>
          </a:prstGeom>
          <a:ln w="20955">
            <a:solidFill>
              <a:srgbClr val="245AAA"/>
            </a:solidFill>
            <a:tailEnd type="triangle" w="sm" len="sm"/>
          </a:ln>
        </p:spPr>
      </p:cxnSp>
      <p:cxnSp>
        <p:nvCxnSpPr>
          <p:cNvPr id="57" name="Connettore 2 56"/>
          <p:cNvCxnSpPr>
            <a:stCxn id="16" idx="3"/>
            <a:endCxn id="20" idx="1"/>
          </p:cNvCxnSpPr>
          <p:nvPr/>
        </p:nvCxnSpPr>
        <p:spPr>
          <a:xfrm>
            <a:off x="8801100" y="4052888"/>
            <a:ext cx="571500" cy="0"/>
          </a:xfrm>
          <a:prstGeom prst="straightConnector1">
            <a:avLst/>
          </a:prstGeom>
          <a:ln w="20955">
            <a:solidFill>
              <a:srgbClr val="087F78"/>
            </a:solidFill>
            <a:tailEnd type="triangle" w="sm" len="sm"/>
          </a:ln>
        </p:spPr>
      </p:cxnSp>
      <p:sp>
        <p:nvSpPr>
          <p:cNvPr id="28" name="Deterministic checks preserve uncertainty and govern th">
            <a:extLst>
              <a:ext uri="{FF2B5EF4-FFF2-40B4-BE49-F238E27FC236}">
                <a16:creationId xmlns:a16="http://schemas.microsoft.com/office/drawing/2014/main" id="{F0D6C469-8AB4-4456-9C83-7C71DF4A3BB3}"/>
              </a:ext>
            </a:extLst>
          </p:cNvPr>
          <p:cNvSpPr>
            <a:spLocks noGrp="1"/>
          </p:cNvSpPr>
          <p:nvPr/>
        </p:nvSpPr>
        <p:spPr>
          <a:xfrm>
            <a:off x="609600" y="5943600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Deterministic checks preserve uncertainty and govern the use of model outputs.</a:t>
            </a:r>
          </a:p>
        </p:txBody>
      </p:sp>
      <p:sp>
        <p:nvSpPr>
          <p:cNvPr id="29" name="Connettore diritto 28">
            <a:extLst>
              <a:ext uri="{FF2B5EF4-FFF2-40B4-BE49-F238E27FC236}">
                <a16:creationId xmlns:a16="http://schemas.microsoft.com/office/drawing/2014/main" id="{68903741-E89B-42EA-856D-C34688A8959A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30" name="EVIDENCE2SCENARIO">
            <a:extLst>
              <a:ext uri="{FF2B5EF4-FFF2-40B4-BE49-F238E27FC236}">
                <a16:creationId xmlns:a16="http://schemas.microsoft.com/office/drawing/2014/main" id="{17A66AB4-FB92-4AC5-9CF8-C47DF74D8B33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24" name="03">
            <a:extLst>
              <a:ext uri="{FF2B5EF4-FFF2-40B4-BE49-F238E27FC236}">
                <a16:creationId xmlns:a16="http://schemas.microsoft.com/office/drawing/2014/main" id="{18C5483B-46D1-AD95-3972-63E11C775D90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3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33046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CHNICAL OVERVIEW">
            <a:extLst>
              <a:ext uri="{FF2B5EF4-FFF2-40B4-BE49-F238E27FC236}">
                <a16:creationId xmlns:a16="http://schemas.microsoft.com/office/drawing/2014/main" id="{AEF8D418-5129-45BC-A19D-4700074C8970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One pipeline with a common scenario record">
            <a:extLst>
              <a:ext uri="{FF2B5EF4-FFF2-40B4-BE49-F238E27FC236}">
                <a16:creationId xmlns:a16="http://schemas.microsoft.com/office/drawing/2014/main" id="{E3C5D780-0B61-4CFC-85BE-D127DB45B67C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One pipeline with a common scenario record</a:t>
            </a:r>
          </a:p>
        </p:txBody>
      </p:sp>
      <p:sp>
        <p:nvSpPr>
          <p:cNvPr id="3" name="SSR is the shared structured scenario representa">
            <a:extLst>
              <a:ext uri="{FF2B5EF4-FFF2-40B4-BE49-F238E27FC236}">
                <a16:creationId xmlns:a16="http://schemas.microsoft.com/office/drawing/2014/main" id="{A0629C00-7CC3-4F73-A7BF-2D435EB7F804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SSR is the shared structured scenario representation used across inputs and exports.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AB31D252-30C9-429D-8E87-B2215BF4211D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1E9709D0-2295-4A72-91E0-7457D4825B19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03">
            <a:extLst>
              <a:ext uri="{FF2B5EF4-FFF2-40B4-BE49-F238E27FC236}">
                <a16:creationId xmlns:a16="http://schemas.microsoft.com/office/drawing/2014/main" id="{A9CB7B20-E82A-4623-9656-CEED68357CC5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4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01C1FBF-8DD0-49D0-B4DA-5CB43C7441E1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2514600" cy="2667000"/>
          </a:xfrm>
          <a:prstGeom prst="rect">
            <a:avLst/>
          </a:prstGeom>
          <a:solidFill>
            <a:srgbClr val="EAF2F0"/>
          </a:solidFill>
          <a:ln w="0">
            <a:noFill/>
          </a:ln>
        </p:spPr>
      </p:sp>
      <p:sp>
        <p:nvSpPr>
          <p:cNvPr id="8" name="01">
            <a:extLst>
              <a:ext uri="{FF2B5EF4-FFF2-40B4-BE49-F238E27FC236}">
                <a16:creationId xmlns:a16="http://schemas.microsoft.com/office/drawing/2014/main" id="{C406685F-CC80-46B0-A213-5E0FBB940F89}"/>
              </a:ext>
            </a:extLst>
          </p:cNvPr>
          <p:cNvSpPr>
            <a:spLocks noGrp="1"/>
          </p:cNvSpPr>
          <p:nvPr/>
        </p:nvSpPr>
        <p:spPr>
          <a:xfrm>
            <a:off x="781050" y="2800350"/>
            <a:ext cx="21717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Ingest">
            <a:extLst>
              <a:ext uri="{FF2B5EF4-FFF2-40B4-BE49-F238E27FC236}">
                <a16:creationId xmlns:a16="http://schemas.microsoft.com/office/drawing/2014/main" id="{3B56D510-008D-4A8E-A406-DC1D696AC5E4}"/>
              </a:ext>
            </a:extLst>
          </p:cNvPr>
          <p:cNvSpPr>
            <a:spLocks noGrp="1"/>
          </p:cNvSpPr>
          <p:nvPr/>
        </p:nvSpPr>
        <p:spPr>
          <a:xfrm>
            <a:off x="781050" y="3200400"/>
            <a:ext cx="21717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Ingest</a:t>
            </a:r>
          </a:p>
        </p:txBody>
      </p:sp>
      <p:sp>
        <p:nvSpPr>
          <p:cNvPr id="10" name="Text, STATS19/map context or DeepAccident visual">
            <a:extLst>
              <a:ext uri="{FF2B5EF4-FFF2-40B4-BE49-F238E27FC236}">
                <a16:creationId xmlns:a16="http://schemas.microsoft.com/office/drawing/2014/main" id="{0C8AE91B-C769-4366-8BF4-6A16ABA92269}"/>
              </a:ext>
            </a:extLst>
          </p:cNvPr>
          <p:cNvSpPr>
            <a:spLocks noGrp="1"/>
          </p:cNvSpPr>
          <p:nvPr/>
        </p:nvSpPr>
        <p:spPr>
          <a:xfrm>
            <a:off x="781050" y="3981450"/>
            <a:ext cx="217170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Text, STATS19/map context or DeepAccident visual clips.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C961229-3202-4A1A-9A62-9ABD02EDBC9F}"/>
              </a:ext>
            </a:extLst>
          </p:cNvPr>
          <p:cNvSpPr>
            <a:spLocks noGrp="1"/>
          </p:cNvSpPr>
          <p:nvPr/>
        </p:nvSpPr>
        <p:spPr>
          <a:xfrm>
            <a:off x="3429000" y="2647950"/>
            <a:ext cx="2514600" cy="2667000"/>
          </a:xfrm>
          <a:prstGeom prst="rect">
            <a:avLst/>
          </a:prstGeom>
          <a:solidFill>
            <a:srgbClr val="EAF2F0"/>
          </a:solidFill>
          <a:ln w="0">
            <a:noFill/>
          </a:ln>
        </p:spPr>
      </p:sp>
      <p:sp>
        <p:nvSpPr>
          <p:cNvPr id="12" name="02">
            <a:extLst>
              <a:ext uri="{FF2B5EF4-FFF2-40B4-BE49-F238E27FC236}">
                <a16:creationId xmlns:a16="http://schemas.microsoft.com/office/drawing/2014/main" id="{D23EF3CE-0A62-4A92-8BD8-66EE6EF2CA82}"/>
              </a:ext>
            </a:extLst>
          </p:cNvPr>
          <p:cNvSpPr>
            <a:spLocks noGrp="1"/>
          </p:cNvSpPr>
          <p:nvPr/>
        </p:nvSpPr>
        <p:spPr>
          <a:xfrm>
            <a:off x="3600450" y="2800350"/>
            <a:ext cx="21717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Structure">
            <a:extLst>
              <a:ext uri="{FF2B5EF4-FFF2-40B4-BE49-F238E27FC236}">
                <a16:creationId xmlns:a16="http://schemas.microsoft.com/office/drawing/2014/main" id="{2CC26B1F-C872-40CB-A228-E8121F9BC0DB}"/>
              </a:ext>
            </a:extLst>
          </p:cNvPr>
          <p:cNvSpPr>
            <a:spLocks noGrp="1"/>
          </p:cNvSpPr>
          <p:nvPr/>
        </p:nvSpPr>
        <p:spPr>
          <a:xfrm>
            <a:off x="3600450" y="3200400"/>
            <a:ext cx="21717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Structure</a:t>
            </a:r>
          </a:p>
        </p:txBody>
      </p:sp>
      <p:sp>
        <p:nvSpPr>
          <p:cNvPr id="14" name="Functional scenario with actors, conflict, envir">
            <a:extLst>
              <a:ext uri="{FF2B5EF4-FFF2-40B4-BE49-F238E27FC236}">
                <a16:creationId xmlns:a16="http://schemas.microsoft.com/office/drawing/2014/main" id="{C38B8240-C6D0-464E-8A24-1087AA814B5E}"/>
              </a:ext>
            </a:extLst>
          </p:cNvPr>
          <p:cNvSpPr>
            <a:spLocks noGrp="1"/>
          </p:cNvSpPr>
          <p:nvPr/>
        </p:nvSpPr>
        <p:spPr>
          <a:xfrm>
            <a:off x="3600450" y="3981450"/>
            <a:ext cx="217170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Functional scenario with actors, conflict, environment and explicit unknowns.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42B9150-AED5-44BB-8654-65483F63611B}"/>
              </a:ext>
            </a:extLst>
          </p:cNvPr>
          <p:cNvSpPr>
            <a:spLocks noGrp="1"/>
          </p:cNvSpPr>
          <p:nvPr/>
        </p:nvSpPr>
        <p:spPr>
          <a:xfrm>
            <a:off x="6248400" y="2647950"/>
            <a:ext cx="2514600" cy="2667000"/>
          </a:xfrm>
          <a:prstGeom prst="rect">
            <a:avLst/>
          </a:prstGeom>
          <a:solidFill>
            <a:srgbClr val="EAF2F0"/>
          </a:solidFill>
          <a:ln w="0">
            <a:noFill/>
          </a:ln>
        </p:spPr>
      </p:sp>
      <p:sp>
        <p:nvSpPr>
          <p:cNvPr id="16" name="03">
            <a:extLst>
              <a:ext uri="{FF2B5EF4-FFF2-40B4-BE49-F238E27FC236}">
                <a16:creationId xmlns:a16="http://schemas.microsoft.com/office/drawing/2014/main" id="{AB0B4AD6-5557-44E9-A034-F8E4191F524A}"/>
              </a:ext>
            </a:extLst>
          </p:cNvPr>
          <p:cNvSpPr>
            <a:spLocks noGrp="1"/>
          </p:cNvSpPr>
          <p:nvPr/>
        </p:nvSpPr>
        <p:spPr>
          <a:xfrm>
            <a:off x="6419850" y="2800350"/>
            <a:ext cx="21717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Check">
            <a:extLst>
              <a:ext uri="{FF2B5EF4-FFF2-40B4-BE49-F238E27FC236}">
                <a16:creationId xmlns:a16="http://schemas.microsoft.com/office/drawing/2014/main" id="{B11A1142-3983-4D2D-A259-344A863A4C53}"/>
              </a:ext>
            </a:extLst>
          </p:cNvPr>
          <p:cNvSpPr>
            <a:spLocks noGrp="1"/>
          </p:cNvSpPr>
          <p:nvPr/>
        </p:nvSpPr>
        <p:spPr>
          <a:xfrm>
            <a:off x="6419850" y="3200400"/>
            <a:ext cx="21717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Check</a:t>
            </a:r>
          </a:p>
        </p:txBody>
      </p:sp>
      <p:sp>
        <p:nvSpPr>
          <p:cNvPr id="18" name="Logical ranges, contradictions, matching and exp">
            <a:extLst>
              <a:ext uri="{FF2B5EF4-FFF2-40B4-BE49-F238E27FC236}">
                <a16:creationId xmlns:a16="http://schemas.microsoft.com/office/drawing/2014/main" id="{942EEE96-2FFF-46BF-8FB8-F388AB08B550}"/>
              </a:ext>
            </a:extLst>
          </p:cNvPr>
          <p:cNvSpPr>
            <a:spLocks noGrp="1"/>
          </p:cNvSpPr>
          <p:nvPr/>
        </p:nvSpPr>
        <p:spPr>
          <a:xfrm>
            <a:off x="6419850" y="3981450"/>
            <a:ext cx="217170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Logical ranges, contradictions, matching and export preflight.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6888F4C-B0A1-4324-9B65-838CA23DE0E9}"/>
              </a:ext>
            </a:extLst>
          </p:cNvPr>
          <p:cNvSpPr>
            <a:spLocks noGrp="1"/>
          </p:cNvSpPr>
          <p:nvPr/>
        </p:nvSpPr>
        <p:spPr>
          <a:xfrm>
            <a:off x="9067800" y="2647950"/>
            <a:ext cx="2514600" cy="2667000"/>
          </a:xfrm>
          <a:prstGeom prst="rect">
            <a:avLst/>
          </a:prstGeom>
          <a:solidFill>
            <a:srgbClr val="EAF2F0"/>
          </a:solidFill>
          <a:ln w="0">
            <a:noFill/>
          </a:ln>
        </p:spPr>
      </p:sp>
      <p:sp>
        <p:nvSpPr>
          <p:cNvPr id="20" name="04">
            <a:extLst>
              <a:ext uri="{FF2B5EF4-FFF2-40B4-BE49-F238E27FC236}">
                <a16:creationId xmlns:a16="http://schemas.microsoft.com/office/drawing/2014/main" id="{4D9D4BEB-D644-48D1-9972-64E1FE849869}"/>
              </a:ext>
            </a:extLst>
          </p:cNvPr>
          <p:cNvSpPr>
            <a:spLocks noGrp="1"/>
          </p:cNvSpPr>
          <p:nvPr/>
        </p:nvSpPr>
        <p:spPr>
          <a:xfrm>
            <a:off x="9239250" y="2800350"/>
            <a:ext cx="21717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Inspect">
            <a:extLst>
              <a:ext uri="{FF2B5EF4-FFF2-40B4-BE49-F238E27FC236}">
                <a16:creationId xmlns:a16="http://schemas.microsoft.com/office/drawing/2014/main" id="{009B788B-DF87-4325-954B-1A2286BC67E6}"/>
              </a:ext>
            </a:extLst>
          </p:cNvPr>
          <p:cNvSpPr>
            <a:spLocks noGrp="1"/>
          </p:cNvSpPr>
          <p:nvPr/>
        </p:nvSpPr>
        <p:spPr>
          <a:xfrm>
            <a:off x="9239250" y="3200400"/>
            <a:ext cx="21717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Inspect</a:t>
            </a:r>
          </a:p>
        </p:txBody>
      </p:sp>
      <p:sp>
        <p:nvSpPr>
          <p:cNvPr id="22" name="SSR JSON, catalogue matches, coverage gaps and a">
            <a:extLst>
              <a:ext uri="{FF2B5EF4-FFF2-40B4-BE49-F238E27FC236}">
                <a16:creationId xmlns:a16="http://schemas.microsoft.com/office/drawing/2014/main" id="{FACC66C0-2713-4E28-A8CF-FE4976834A04}"/>
              </a:ext>
            </a:extLst>
          </p:cNvPr>
          <p:cNvSpPr>
            <a:spLocks noGrp="1"/>
          </p:cNvSpPr>
          <p:nvPr/>
        </p:nvSpPr>
        <p:spPr>
          <a:xfrm>
            <a:off x="9239250" y="3981450"/>
            <a:ext cx="217170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SSR JSON, catalogue matches, coverage gaps and an OpenSCENARIO draft.</a:t>
            </a:r>
          </a:p>
        </p:txBody>
      </p:sp>
      <p:cxnSp>
        <p:nvCxnSpPr>
          <p:cNvPr id="49" name="Connettore 2 48"/>
          <p:cNvCxnSpPr>
            <a:stCxn id="7" idx="3"/>
            <a:endCxn id="11" idx="1"/>
          </p:cNvCxnSpPr>
          <p:nvPr/>
        </p:nvCxnSpPr>
        <p:spPr>
          <a:xfrm>
            <a:off x="3124200" y="3981450"/>
            <a:ext cx="304800" cy="0"/>
          </a:xfrm>
          <a:prstGeom prst="straightConnector1">
            <a:avLst/>
          </a:prstGeom>
          <a:ln w="19050">
            <a:solidFill>
              <a:srgbClr val="087F78"/>
            </a:solidFill>
            <a:tailEnd type="triangle" w="sm" len="sm"/>
          </a:ln>
        </p:spPr>
      </p:cxnSp>
      <p:cxnSp>
        <p:nvCxnSpPr>
          <p:cNvPr id="50" name="Connettore 2 49"/>
          <p:cNvCxnSpPr>
            <a:stCxn id="11" idx="3"/>
            <a:endCxn id="15" idx="1"/>
          </p:cNvCxnSpPr>
          <p:nvPr/>
        </p:nvCxnSpPr>
        <p:spPr>
          <a:xfrm>
            <a:off x="5943600" y="3981450"/>
            <a:ext cx="304800" cy="0"/>
          </a:xfrm>
          <a:prstGeom prst="straightConnector1">
            <a:avLst/>
          </a:prstGeom>
          <a:ln w="19050">
            <a:solidFill>
              <a:srgbClr val="087F78"/>
            </a:solidFill>
            <a:tailEnd type="triangle" w="sm" len="sm"/>
          </a:ln>
        </p:spPr>
      </p:cxnSp>
      <p:cxnSp>
        <p:nvCxnSpPr>
          <p:cNvPr id="51" name="Connettore 2 50"/>
          <p:cNvCxnSpPr>
            <a:stCxn id="15" idx="3"/>
            <a:endCxn id="19" idx="1"/>
          </p:cNvCxnSpPr>
          <p:nvPr/>
        </p:nvCxnSpPr>
        <p:spPr>
          <a:xfrm>
            <a:off x="8763000" y="3981450"/>
            <a:ext cx="304800" cy="0"/>
          </a:xfrm>
          <a:prstGeom prst="straightConnector1">
            <a:avLst/>
          </a:prstGeom>
          <a:ln w="19050">
            <a:solidFill>
              <a:srgbClr val="087F78"/>
            </a:solidFill>
            <a:tailEnd type="triangle" w="sm" len="sm"/>
          </a:ln>
        </p:spPr>
      </p:cxnSp>
      <p:sp>
        <p:nvSpPr>
          <p:cNvPr id="26" name="Evidence identifiers and source provenance follo">
            <a:extLst>
              <a:ext uri="{FF2B5EF4-FFF2-40B4-BE49-F238E27FC236}">
                <a16:creationId xmlns:a16="http://schemas.microsoft.com/office/drawing/2014/main" id="{21C0639C-5B13-4439-A590-4D8E32B50E5A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 identifiers and source provenance follow the transformations.</a:t>
            </a:r>
          </a:p>
        </p:txBody>
      </p:sp>
    </p:spTree>
    <p:extLst>
      <p:ext uri="{BB962C8B-B14F-4D97-AF65-F5344CB8AC3E}">
        <p14:creationId xmlns:p14="http://schemas.microsoft.com/office/powerpoint/2010/main" val="1976566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CHNICAL OVERVIEW">
            <a:extLst>
              <a:ext uri="{FF2B5EF4-FFF2-40B4-BE49-F238E27FC236}">
                <a16:creationId xmlns:a16="http://schemas.microsoft.com/office/drawing/2014/main" id="{5CF63529-FC69-48AE-9875-A5D7C0EBDD85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An assertion remains connected to its source">
            <a:extLst>
              <a:ext uri="{FF2B5EF4-FFF2-40B4-BE49-F238E27FC236}">
                <a16:creationId xmlns:a16="http://schemas.microsoft.com/office/drawing/2014/main" id="{FD705633-E219-44AA-B602-7025D0E6BCCB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An assertion remains connected to its source</a:t>
            </a:r>
          </a:p>
        </p:txBody>
      </p:sp>
      <p:sp>
        <p:nvSpPr>
          <p:cNvPr id="3" name="A deterministic example of normalisation and exp">
            <a:extLst>
              <a:ext uri="{FF2B5EF4-FFF2-40B4-BE49-F238E27FC236}">
                <a16:creationId xmlns:a16="http://schemas.microsoft.com/office/drawing/2014/main" id="{B6E61D40-F8AA-4599-9DCF-AE3A63A354C7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A deterministic example of normalisation and explicit missing values.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0754665D-2787-4FE7-9242-FC1DB6F589F3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78E12279-B594-46A8-89F2-B08D7EB0E70B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04">
            <a:extLst>
              <a:ext uri="{FF2B5EF4-FFF2-40B4-BE49-F238E27FC236}">
                <a16:creationId xmlns:a16="http://schemas.microsoft.com/office/drawing/2014/main" id="{96CD1C3A-3198-43EA-B3B3-FE9220C155AA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5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5" name="Tabella 14"/>
          <p:cNvGraphicFramePr/>
          <p:nvPr/>
        </p:nvGraphicFramePr>
        <p:xfrm>
          <a:off x="609600" y="2495550"/>
          <a:ext cx="10972800" cy="3128010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1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Stage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Example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Evidence retained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Source record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accident_severity = 2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STATS19 CSV and artifact SHA-256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Normalised assertion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severity = serious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Adapter transformation and evidence ID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Missing parameter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speed = unknown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 invented point estimate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Export preflight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blocking gaps, review_only = true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Missing inputs remain visible to the reviewer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Provenance supports review. It does not, by itse">
            <a:extLst>
              <a:ext uri="{FF2B5EF4-FFF2-40B4-BE49-F238E27FC236}">
                <a16:creationId xmlns:a16="http://schemas.microsoft.com/office/drawing/2014/main" id="{9EE67096-5751-48C8-A231-AC7654FACABA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Provenance supports review. It does not, by itself, establish the correctness of every assertion.</a:t>
            </a:r>
          </a:p>
        </p:txBody>
      </p:sp>
    </p:spTree>
    <p:extLst>
      <p:ext uri="{BB962C8B-B14F-4D97-AF65-F5344CB8AC3E}">
        <p14:creationId xmlns:p14="http://schemas.microsoft.com/office/powerpoint/2010/main" val="929317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CHNICAL OVERVIEW">
            <a:extLst>
              <a:ext uri="{FF2B5EF4-FFF2-40B4-BE49-F238E27FC236}">
                <a16:creationId xmlns:a16="http://schemas.microsoft.com/office/drawing/2014/main" id="{DC6B2DBB-33A8-449B-B723-E06C32510EA6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Learned features and deterministic decisions">
            <a:extLst>
              <a:ext uri="{FF2B5EF4-FFF2-40B4-BE49-F238E27FC236}">
                <a16:creationId xmlns:a16="http://schemas.microsoft.com/office/drawing/2014/main" id="{B151246C-8ED9-4912-A214-64C6D6793B91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Learned features and deterministic decisions</a:t>
            </a:r>
          </a:p>
        </p:txBody>
      </p:sp>
      <p:sp>
        <p:nvSpPr>
          <p:cNvPr id="3" name="The architecture assigns different responsibilit">
            <a:extLst>
              <a:ext uri="{FF2B5EF4-FFF2-40B4-BE49-F238E27FC236}">
                <a16:creationId xmlns:a16="http://schemas.microsoft.com/office/drawing/2014/main" id="{3C5CC788-39E5-4B81-800E-91F4CEEEB107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The architecture assigns different responsibilities to each component.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169C637A-37FD-4668-BC72-1E0019BDB65F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03B2EC5D-9A80-4306-9D3D-9A4D72B2543B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05">
            <a:extLst>
              <a:ext uri="{FF2B5EF4-FFF2-40B4-BE49-F238E27FC236}">
                <a16:creationId xmlns:a16="http://schemas.microsoft.com/office/drawing/2014/main" id="{012E27B7-774C-4086-B91A-DA8CEA0F45E0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6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5" name="Tabella 14"/>
          <p:cNvGraphicFramePr/>
          <p:nvPr/>
        </p:nvGraphicFramePr>
        <p:xfrm>
          <a:off x="609600" y="2466975"/>
          <a:ext cx="10972800" cy="3345180"/>
        </p:xfrm>
        <a:graphic>
          <a:graphicData uri="http://schemas.openxmlformats.org/drawingml/2006/table">
            <a:tbl>
              <a:tblPr/>
              <a:tblGrid>
                <a:gridCol w="261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2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1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246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Component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Role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Method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46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Visual model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Extract visual characteristics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Frozen ImageNet backbone, trained head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246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Scenario core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Normalise fields and retain unknowns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Adapters, rules and contradiction checks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46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Matcher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Rank compatible reference scenarios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Symbolic/TF-IDF combination and hard gates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246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Optional LLM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Assist interaction or generation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Schema-constrained output and run context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he neural model proposes characteristics. Evide">
            <a:extLst>
              <a:ext uri="{FF2B5EF4-FFF2-40B4-BE49-F238E27FC236}">
                <a16:creationId xmlns:a16="http://schemas.microsoft.com/office/drawing/2014/main" id="{59DA6B42-0AE6-4282-B955-126FB68D77BC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The neural model proposes characteristics. Evidence checks and preflight govern their use.</a:t>
            </a:r>
          </a:p>
        </p:txBody>
      </p:sp>
    </p:spTree>
    <p:extLst>
      <p:ext uri="{BB962C8B-B14F-4D97-AF65-F5344CB8AC3E}">
        <p14:creationId xmlns:p14="http://schemas.microsoft.com/office/powerpoint/2010/main" val="1923503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CHNICAL OVERVIEW">
            <a:extLst>
              <a:ext uri="{FF2B5EF4-FFF2-40B4-BE49-F238E27FC236}">
                <a16:creationId xmlns:a16="http://schemas.microsoft.com/office/drawing/2014/main" id="{91F5B620-2122-4B5D-9810-5AE2F12FB4E6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Engineering checks on 1,000 development cases">
            <a:extLst>
              <a:ext uri="{FF2B5EF4-FFF2-40B4-BE49-F238E27FC236}">
                <a16:creationId xmlns:a16="http://schemas.microsoft.com/office/drawing/2014/main" id="{81F1AF89-2A47-4812-8104-2B45184C8A0D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3150" b="1" dirty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Pipeline consistency and traceability checks</a:t>
            </a:r>
            <a:endParaRPr sz="3150" b="1" dirty="0">
              <a:solidFill>
                <a:srgbClr val="142E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These results describe pipeline behaviour on the">
            <a:extLst>
              <a:ext uri="{FF2B5EF4-FFF2-40B4-BE49-F238E27FC236}">
                <a16:creationId xmlns:a16="http://schemas.microsoft.com/office/drawing/2014/main" id="{B21118E2-3698-466D-AD2F-66B95FFB9524}"/>
              </a:ext>
            </a:extLst>
          </p:cNvPr>
          <p:cNvSpPr>
            <a:spLocks noGrp="1"/>
          </p:cNvSpPr>
          <p:nvPr/>
        </p:nvSpPr>
        <p:spPr>
          <a:xfrm>
            <a:off x="609600" y="1586066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725" b="0" dirty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We checked execution completion, evidence links, parameter ranges and reproducibility across 1,000 development cases.</a:t>
            </a:r>
            <a:endParaRPr sz="1725" b="0" dirty="0">
              <a:solidFill>
                <a:srgbClr val="5267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87AFC3D6-08C8-4DEE-A001-B10CEF83D149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FFF583CA-B147-4C96-9B22-1854593F2E57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11">
            <a:extLst>
              <a:ext uri="{FF2B5EF4-FFF2-40B4-BE49-F238E27FC236}">
                <a16:creationId xmlns:a16="http://schemas.microsoft.com/office/drawing/2014/main" id="{C495442B-D522-4633-81CD-431927140F32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07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5" name="Tabella 14"/>
          <p:cNvGraphicFramePr/>
          <p:nvPr/>
        </p:nvGraphicFramePr>
        <p:xfrm>
          <a:off x="609600" y="2476500"/>
          <a:ext cx="10972800" cy="3131820"/>
        </p:xfrm>
        <a:graphic>
          <a:graphicData uri="http://schemas.openxmlformats.org/drawingml/2006/table">
            <a:tbl>
              <a:tblPr/>
              <a:tblGrid>
                <a:gridCol w="338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3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341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Check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Reported result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it measures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Run completion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2,000 / 2,000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Completion across the reported runs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Assertion grounding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6,000 / 6,000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Presence of supporting evidence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Logical ranges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3,887 / 3,887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Validity under the implemented range checks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Semantic reproducibility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 / 1,000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Identical semantic hashes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2,902 explicit abstentions. These checks are sep">
            <a:extLst>
              <a:ext uri="{FF2B5EF4-FFF2-40B4-BE49-F238E27FC236}">
                <a16:creationId xmlns:a16="http://schemas.microsoft.com/office/drawing/2014/main" id="{06C219DA-53AD-4901-B566-1787C529BD96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2,902 explicit abstentions. These checks are separate from real-world accuracy or safety validation.</a:t>
            </a:r>
          </a:p>
        </p:txBody>
      </p:sp>
    </p:spTree>
    <p:extLst>
      <p:ext uri="{BB962C8B-B14F-4D97-AF65-F5344CB8AC3E}">
        <p14:creationId xmlns:p14="http://schemas.microsoft.com/office/powerpoint/2010/main" val="594753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93228-73C1-1DC1-2FDB-4D1BC50BE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CHNICAL OVERVIEW">
            <a:extLst>
              <a:ext uri="{FF2B5EF4-FFF2-40B4-BE49-F238E27FC236}">
                <a16:creationId xmlns:a16="http://schemas.microsoft.com/office/drawing/2014/main" id="{172EDDA1-DA04-C727-A54C-1C84638B2F14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Visual model: four frames to five labels">
            <a:extLst>
              <a:ext uri="{FF2B5EF4-FFF2-40B4-BE49-F238E27FC236}">
                <a16:creationId xmlns:a16="http://schemas.microsoft.com/office/drawing/2014/main" id="{21E4145B-EDF2-7280-4CAB-BF5A65B16F64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Visual model: four frames to five labels</a:t>
            </a:r>
          </a:p>
        </p:txBody>
      </p:sp>
      <p:sp>
        <p:nvSpPr>
          <p:cNvPr id="3" name="MobileNetV3-Small provides pretrained image feat">
            <a:extLst>
              <a:ext uri="{FF2B5EF4-FFF2-40B4-BE49-F238E27FC236}">
                <a16:creationId xmlns:a16="http://schemas.microsoft.com/office/drawing/2014/main" id="{51C51FFE-C3B4-BDF9-C31D-6F3074F1EF83}"/>
              </a:ext>
            </a:extLst>
          </p:cNvPr>
          <p:cNvSpPr>
            <a:spLocks noGrp="1"/>
          </p:cNvSpPr>
          <p:nvPr/>
        </p:nvSpPr>
        <p:spPr>
          <a:xfrm>
            <a:off x="609600" y="126160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MobileNetV3-Small provides pretrained image features. Training updates the multi-label head.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6AED1EE4-C6DE-D21F-C0F3-D9535BC5191A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3C5966A3-2700-6FC4-1519-FF282520486F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06">
            <a:extLst>
              <a:ext uri="{FF2B5EF4-FFF2-40B4-BE49-F238E27FC236}">
                <a16:creationId xmlns:a16="http://schemas.microsoft.com/office/drawing/2014/main" id="{D28ADABD-2226-09BD-3E32-E73CB469606E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8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9" name="Immagine 18" descr="MobileNetV3 transfer learning architecture with frozen backbone, pooling and trainable head">
            <a:extLst>
              <a:ext uri="{FF2B5EF4-FFF2-40B4-BE49-F238E27FC236}">
                <a16:creationId xmlns:a16="http://schemas.microsoft.com/office/drawing/2014/main" id="{A72B3EB2-9A18-0733-FCEC-0782B3C5E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639" y="1655035"/>
            <a:ext cx="8200104" cy="461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74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CHNICAL OVERVIEW">
            <a:extLst>
              <a:ext uri="{FF2B5EF4-FFF2-40B4-BE49-F238E27FC236}">
                <a16:creationId xmlns:a16="http://schemas.microsoft.com/office/drawing/2014/main" id="{8318B765-3082-497C-AC56-4D8E5F557177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Visual model: four frames to five labels">
            <a:extLst>
              <a:ext uri="{FF2B5EF4-FFF2-40B4-BE49-F238E27FC236}">
                <a16:creationId xmlns:a16="http://schemas.microsoft.com/office/drawing/2014/main" id="{97AD6F1B-7F3A-4DCD-A6B8-797A23630E73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Visual model: four frames to five labels</a:t>
            </a:r>
          </a:p>
        </p:txBody>
      </p:sp>
      <p:sp>
        <p:nvSpPr>
          <p:cNvPr id="3" name="MobileNetV3-Small provides pretrained image feat">
            <a:extLst>
              <a:ext uri="{FF2B5EF4-FFF2-40B4-BE49-F238E27FC236}">
                <a16:creationId xmlns:a16="http://schemas.microsoft.com/office/drawing/2014/main" id="{0AA17BD1-10C4-46F2-8AC9-32D33C862971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MobileNetV3-Small provides pretrained image features. Training updates the multi-label head.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9ACDB325-F3F9-44E2-ABCE-1330635BC47C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B54D0D7E-67CC-4FEA-849A-6F2535ABC934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06">
            <a:extLst>
              <a:ext uri="{FF2B5EF4-FFF2-40B4-BE49-F238E27FC236}">
                <a16:creationId xmlns:a16="http://schemas.microsoft.com/office/drawing/2014/main" id="{6657D14F-AD8A-440F-A106-EEE4E15F952F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9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8263D34-A616-43D2-9DB7-6C770D25F0FA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3454400" cy="2667000"/>
          </a:xfrm>
          <a:prstGeom prst="rect">
            <a:avLst/>
          </a:prstGeom>
          <a:solidFill>
            <a:srgbClr val="EAF2F0"/>
          </a:solidFill>
          <a:ln w="0">
            <a:noFill/>
          </a:ln>
        </p:spPr>
      </p:sp>
      <p:sp>
        <p:nvSpPr>
          <p:cNvPr id="8" name="01">
            <a:extLst>
              <a:ext uri="{FF2B5EF4-FFF2-40B4-BE49-F238E27FC236}">
                <a16:creationId xmlns:a16="http://schemas.microsoft.com/office/drawing/2014/main" id="{37727ED0-8BA2-4A79-BAB4-68148BF5E05E}"/>
              </a:ext>
            </a:extLst>
          </p:cNvPr>
          <p:cNvSpPr>
            <a:spLocks noGrp="1"/>
          </p:cNvSpPr>
          <p:nvPr/>
        </p:nvSpPr>
        <p:spPr>
          <a:xfrm>
            <a:off x="781050" y="2800350"/>
            <a:ext cx="3111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Frames">
            <a:extLst>
              <a:ext uri="{FF2B5EF4-FFF2-40B4-BE49-F238E27FC236}">
                <a16:creationId xmlns:a16="http://schemas.microsoft.com/office/drawing/2014/main" id="{EB34B311-76E4-4A8A-A40E-9F345B0F188B}"/>
              </a:ext>
            </a:extLst>
          </p:cNvPr>
          <p:cNvSpPr>
            <a:spLocks noGrp="1"/>
          </p:cNvSpPr>
          <p:nvPr/>
        </p:nvSpPr>
        <p:spPr>
          <a:xfrm>
            <a:off x="781050" y="3200400"/>
            <a:ext cx="3111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Frames</a:t>
            </a:r>
          </a:p>
        </p:txBody>
      </p:sp>
      <p:sp>
        <p:nvSpPr>
          <p:cNvPr id="10" name="Four frames per clip, each at 320 × 180 pixels.">
            <a:extLst>
              <a:ext uri="{FF2B5EF4-FFF2-40B4-BE49-F238E27FC236}">
                <a16:creationId xmlns:a16="http://schemas.microsoft.com/office/drawing/2014/main" id="{85A4DCA4-D474-457E-9456-28B725E1B242}"/>
              </a:ext>
            </a:extLst>
          </p:cNvPr>
          <p:cNvSpPr>
            <a:spLocks noGrp="1"/>
          </p:cNvSpPr>
          <p:nvPr/>
        </p:nvSpPr>
        <p:spPr>
          <a:xfrm>
            <a:off x="781050" y="3981450"/>
            <a:ext cx="311150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Four frames per clip, each at 320 × 180 pixels.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356EC9B-34FF-45F3-9708-1BFAB816D97D}"/>
              </a:ext>
            </a:extLst>
          </p:cNvPr>
          <p:cNvSpPr>
            <a:spLocks noGrp="1"/>
          </p:cNvSpPr>
          <p:nvPr/>
        </p:nvSpPr>
        <p:spPr>
          <a:xfrm>
            <a:off x="4368800" y="2647950"/>
            <a:ext cx="3454400" cy="2667000"/>
          </a:xfrm>
          <a:prstGeom prst="rect">
            <a:avLst/>
          </a:prstGeom>
          <a:solidFill>
            <a:srgbClr val="EAF2F0"/>
          </a:solidFill>
          <a:ln w="0">
            <a:noFill/>
          </a:ln>
        </p:spPr>
      </p:sp>
      <p:sp>
        <p:nvSpPr>
          <p:cNvPr id="12" name="02">
            <a:extLst>
              <a:ext uri="{FF2B5EF4-FFF2-40B4-BE49-F238E27FC236}">
                <a16:creationId xmlns:a16="http://schemas.microsoft.com/office/drawing/2014/main" id="{9BF5FCAF-4623-4B4F-A2DD-3EFAF90ED919}"/>
              </a:ext>
            </a:extLst>
          </p:cNvPr>
          <p:cNvSpPr>
            <a:spLocks noGrp="1"/>
          </p:cNvSpPr>
          <p:nvPr/>
        </p:nvSpPr>
        <p:spPr>
          <a:xfrm>
            <a:off x="4540250" y="2800350"/>
            <a:ext cx="3111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Features">
            <a:extLst>
              <a:ext uri="{FF2B5EF4-FFF2-40B4-BE49-F238E27FC236}">
                <a16:creationId xmlns:a16="http://schemas.microsoft.com/office/drawing/2014/main" id="{EAEBFB1C-7B07-436E-A43E-2C8333AC5E76}"/>
              </a:ext>
            </a:extLst>
          </p:cNvPr>
          <p:cNvSpPr>
            <a:spLocks noGrp="1"/>
          </p:cNvSpPr>
          <p:nvPr/>
        </p:nvSpPr>
        <p:spPr>
          <a:xfrm>
            <a:off x="4540250" y="3200400"/>
            <a:ext cx="3111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Features</a:t>
            </a:r>
          </a:p>
        </p:txBody>
      </p:sp>
      <p:sp>
        <p:nvSpPr>
          <p:cNvPr id="14" name="Frozen ImageNet backbone. Spatial average/max po">
            <a:extLst>
              <a:ext uri="{FF2B5EF4-FFF2-40B4-BE49-F238E27FC236}">
                <a16:creationId xmlns:a16="http://schemas.microsoft.com/office/drawing/2014/main" id="{25226877-E119-4E28-BB1B-D3F8DF3A3C57}"/>
              </a:ext>
            </a:extLst>
          </p:cNvPr>
          <p:cNvSpPr>
            <a:spLocks noGrp="1"/>
          </p:cNvSpPr>
          <p:nvPr/>
        </p:nvSpPr>
        <p:spPr>
          <a:xfrm>
            <a:off x="4540250" y="3981450"/>
            <a:ext cx="311150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Frozen ImageNet backbone. Spatial average/max pooling.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C4A079F-D270-481B-AA8B-CCB7DB5ADFD3}"/>
              </a:ext>
            </a:extLst>
          </p:cNvPr>
          <p:cNvSpPr>
            <a:spLocks noGrp="1"/>
          </p:cNvSpPr>
          <p:nvPr/>
        </p:nvSpPr>
        <p:spPr>
          <a:xfrm>
            <a:off x="8128000" y="2647950"/>
            <a:ext cx="3454400" cy="2667000"/>
          </a:xfrm>
          <a:prstGeom prst="rect">
            <a:avLst/>
          </a:prstGeom>
          <a:solidFill>
            <a:srgbClr val="EAF2F0"/>
          </a:solidFill>
          <a:ln w="0">
            <a:noFill/>
          </a:ln>
        </p:spPr>
      </p:sp>
      <p:sp>
        <p:nvSpPr>
          <p:cNvPr id="16" name="03">
            <a:extLst>
              <a:ext uri="{FF2B5EF4-FFF2-40B4-BE49-F238E27FC236}">
                <a16:creationId xmlns:a16="http://schemas.microsoft.com/office/drawing/2014/main" id="{01CD5D1F-B386-47A5-810D-D8F932EE9821}"/>
              </a:ext>
            </a:extLst>
          </p:cNvPr>
          <p:cNvSpPr>
            <a:spLocks noGrp="1"/>
          </p:cNvSpPr>
          <p:nvPr/>
        </p:nvSpPr>
        <p:spPr>
          <a:xfrm>
            <a:off x="8299450" y="2800350"/>
            <a:ext cx="3111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Clip model">
            <a:extLst>
              <a:ext uri="{FF2B5EF4-FFF2-40B4-BE49-F238E27FC236}">
                <a16:creationId xmlns:a16="http://schemas.microsoft.com/office/drawing/2014/main" id="{51926A15-541E-4FBA-A153-676191E9ACE6}"/>
              </a:ext>
            </a:extLst>
          </p:cNvPr>
          <p:cNvSpPr>
            <a:spLocks noGrp="1"/>
          </p:cNvSpPr>
          <p:nvPr/>
        </p:nvSpPr>
        <p:spPr>
          <a:xfrm>
            <a:off x="8299450" y="3200400"/>
            <a:ext cx="3111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Clip model</a:t>
            </a:r>
          </a:p>
        </p:txBody>
      </p:sp>
      <p:sp>
        <p:nvSpPr>
          <p:cNvPr id="18" name="Temporal mean/max pooling. A 595,973-parameter h">
            <a:extLst>
              <a:ext uri="{FF2B5EF4-FFF2-40B4-BE49-F238E27FC236}">
                <a16:creationId xmlns:a16="http://schemas.microsoft.com/office/drawing/2014/main" id="{504F7B39-1A22-430E-9A96-EA56CAAB67C4}"/>
              </a:ext>
            </a:extLst>
          </p:cNvPr>
          <p:cNvSpPr>
            <a:spLocks noGrp="1"/>
          </p:cNvSpPr>
          <p:nvPr/>
        </p:nvSpPr>
        <p:spPr>
          <a:xfrm>
            <a:off x="8299450" y="3981450"/>
            <a:ext cx="311150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Temporal mean/max pooling. A 595,973-parameter head.</a:t>
            </a:r>
          </a:p>
        </p:txBody>
      </p:sp>
      <p:cxnSp>
        <p:nvCxnSpPr>
          <p:cNvPr id="40" name="Connettore 2 39"/>
          <p:cNvCxnSpPr>
            <a:stCxn id="7" idx="3"/>
            <a:endCxn id="11" idx="1"/>
          </p:cNvCxnSpPr>
          <p:nvPr/>
        </p:nvCxnSpPr>
        <p:spPr>
          <a:xfrm>
            <a:off x="4064000" y="3981450"/>
            <a:ext cx="304800" cy="0"/>
          </a:xfrm>
          <a:prstGeom prst="straightConnector1">
            <a:avLst/>
          </a:prstGeom>
          <a:ln w="19050">
            <a:solidFill>
              <a:srgbClr val="087F78"/>
            </a:solidFill>
            <a:tailEnd type="triangle" w="sm" len="sm"/>
          </a:ln>
        </p:spPr>
      </p:cxnSp>
      <p:cxnSp>
        <p:nvCxnSpPr>
          <p:cNvPr id="41" name="Connettore 2 40"/>
          <p:cNvCxnSpPr>
            <a:stCxn id="11" idx="3"/>
            <a:endCxn id="15" idx="1"/>
          </p:cNvCxnSpPr>
          <p:nvPr/>
        </p:nvCxnSpPr>
        <p:spPr>
          <a:xfrm>
            <a:off x="7823200" y="3981450"/>
            <a:ext cx="304800" cy="0"/>
          </a:xfrm>
          <a:prstGeom prst="straightConnector1">
            <a:avLst/>
          </a:prstGeom>
          <a:ln w="19050">
            <a:solidFill>
              <a:srgbClr val="087F78"/>
            </a:solidFill>
            <a:tailEnd type="triangle" w="sm" len="sm"/>
          </a:ln>
        </p:spPr>
      </p:cxnSp>
      <p:sp>
        <p:nvSpPr>
          <p:cNvPr id="21" name="Outputs: truck, van, motorcycle, cyclist and ped">
            <a:extLst>
              <a:ext uri="{FF2B5EF4-FFF2-40B4-BE49-F238E27FC236}">
                <a16:creationId xmlns:a16="http://schemas.microsoft.com/office/drawing/2014/main" id="{2CDC234F-3F8D-417A-B73A-BDA2DFFAD124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Outputs: truck, van, motorcycle, cyclist and pedestrian. Training ran on CPUs.</a:t>
            </a:r>
          </a:p>
        </p:txBody>
      </p:sp>
    </p:spTree>
    <p:extLst>
      <p:ext uri="{BB962C8B-B14F-4D97-AF65-F5344CB8AC3E}">
        <p14:creationId xmlns:p14="http://schemas.microsoft.com/office/powerpoint/2010/main" val="1813198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CHNICAL OVERVIEW">
            <a:extLst>
              <a:ext uri="{FF2B5EF4-FFF2-40B4-BE49-F238E27FC236}">
                <a16:creationId xmlns:a16="http://schemas.microsoft.com/office/drawing/2014/main" id="{81AE378F-4BBC-4DA4-99C4-51C1308E9783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Visual evaluation uses disjoint simulated towns">
            <a:extLst>
              <a:ext uri="{FF2B5EF4-FFF2-40B4-BE49-F238E27FC236}">
                <a16:creationId xmlns:a16="http://schemas.microsoft.com/office/drawing/2014/main" id="{91A75C4E-18FB-4B91-94BF-032A65E58837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Visual evaluation uses disjoint simulated towns</a:t>
            </a:r>
          </a:p>
        </p:txBody>
      </p:sp>
      <p:sp>
        <p:nvSpPr>
          <p:cNvPr id="3" name="Candidate and threshold selection use developmen">
            <a:extLst>
              <a:ext uri="{FF2B5EF4-FFF2-40B4-BE49-F238E27FC236}">
                <a16:creationId xmlns:a16="http://schemas.microsoft.com/office/drawing/2014/main" id="{72248218-605A-4605-B808-2FA251389C3A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Candidate and threshold selection use development clips. The locked set uses other towns.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5ACC13F6-0278-4D0C-A187-05574742378A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BCBAA72F-9A3E-45A8-8430-6AFD02985F76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07">
            <a:extLst>
              <a:ext uri="{FF2B5EF4-FFF2-40B4-BE49-F238E27FC236}">
                <a16:creationId xmlns:a16="http://schemas.microsoft.com/office/drawing/2014/main" id="{8D93A2B0-D9AF-42CE-B63B-2411AC13CA1F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10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525">
            <a:extLst>
              <a:ext uri="{FF2B5EF4-FFF2-40B4-BE49-F238E27FC236}">
                <a16:creationId xmlns:a16="http://schemas.microsoft.com/office/drawing/2014/main" id="{A19642FD-3A98-441C-86F1-FE235C82C424}"/>
              </a:ext>
            </a:extLst>
          </p:cNvPr>
          <p:cNvSpPr>
            <a:spLocks noGrp="1"/>
          </p:cNvSpPr>
          <p:nvPr/>
        </p:nvSpPr>
        <p:spPr>
          <a:xfrm>
            <a:off x="609600" y="2619375"/>
            <a:ext cx="4476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45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525</a:t>
            </a:r>
          </a:p>
        </p:txBody>
      </p:sp>
      <p:sp>
        <p:nvSpPr>
          <p:cNvPr id="8" name="development clips">
            <a:extLst>
              <a:ext uri="{FF2B5EF4-FFF2-40B4-BE49-F238E27FC236}">
                <a16:creationId xmlns:a16="http://schemas.microsoft.com/office/drawing/2014/main" id="{071341D5-F665-48C6-A1F4-AB223174054E}"/>
              </a:ext>
            </a:extLst>
          </p:cNvPr>
          <p:cNvSpPr>
            <a:spLocks noGrp="1"/>
          </p:cNvSpPr>
          <p:nvPr/>
        </p:nvSpPr>
        <p:spPr>
          <a:xfrm>
            <a:off x="609600" y="3438525"/>
            <a:ext cx="4476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development clips</a:t>
            </a:r>
          </a:p>
        </p:txBody>
      </p:sp>
      <p:sp>
        <p:nvSpPr>
          <p:cNvPr id="9" name="315">
            <a:extLst>
              <a:ext uri="{FF2B5EF4-FFF2-40B4-BE49-F238E27FC236}">
                <a16:creationId xmlns:a16="http://schemas.microsoft.com/office/drawing/2014/main" id="{7EF97D1E-5055-4503-A6F7-B737482F6E45}"/>
              </a:ext>
            </a:extLst>
          </p:cNvPr>
          <p:cNvSpPr>
            <a:spLocks noGrp="1"/>
          </p:cNvSpPr>
          <p:nvPr/>
        </p:nvSpPr>
        <p:spPr>
          <a:xfrm>
            <a:off x="6572250" y="2619375"/>
            <a:ext cx="4572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4500" b="1">
                <a:solidFill>
                  <a:srgbClr val="245AAA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245AAA"/>
                </a:solidFill>
                <a:latin typeface="DejaVu Sans"/>
                <a:ea typeface="DejaVu Sans"/>
                <a:cs typeface="DejaVu Sans"/>
              </a:rPr>
              <a:t>315</a:t>
            </a:r>
          </a:p>
        </p:txBody>
      </p:sp>
      <p:sp>
        <p:nvSpPr>
          <p:cNvPr id="10" name="locked evaluation clips">
            <a:extLst>
              <a:ext uri="{FF2B5EF4-FFF2-40B4-BE49-F238E27FC236}">
                <a16:creationId xmlns:a16="http://schemas.microsoft.com/office/drawing/2014/main" id="{18C76328-DD16-4B91-85D0-FA8D69899BB7}"/>
              </a:ext>
            </a:extLst>
          </p:cNvPr>
          <p:cNvSpPr>
            <a:spLocks noGrp="1"/>
          </p:cNvSpPr>
          <p:nvPr/>
        </p:nvSpPr>
        <p:spPr>
          <a:xfrm>
            <a:off x="6572250" y="3438525"/>
            <a:ext cx="45720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locked evaluation clips</a:t>
            </a:r>
          </a:p>
        </p:txBody>
      </p:sp>
      <p:sp>
        <p:nvSpPr>
          <p:cNvPr id="11" name="Town01, Town02, Town03, Town05&#10;Pooling compariso">
            <a:extLst>
              <a:ext uri="{FF2B5EF4-FFF2-40B4-BE49-F238E27FC236}">
                <a16:creationId xmlns:a16="http://schemas.microsoft.com/office/drawing/2014/main" id="{A5E30E32-55ED-4199-8895-C99555DA0B1D}"/>
              </a:ext>
            </a:extLst>
          </p:cNvPr>
          <p:cNvSpPr>
            <a:spLocks noGrp="1"/>
          </p:cNvSpPr>
          <p:nvPr/>
        </p:nvSpPr>
        <p:spPr>
          <a:xfrm>
            <a:off x="609600" y="4371975"/>
            <a:ext cx="500062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Town01, Town02, Town03, Town05</a:t>
            </a:r>
          </a:p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Pooling comparison and threshold design</a:t>
            </a:r>
          </a:p>
        </p:txBody>
      </p:sp>
      <p:sp>
        <p:nvSpPr>
          <p:cNvPr id="12" name="Town04, Town07, Town10HD&#10;Excluded from candidate">
            <a:extLst>
              <a:ext uri="{FF2B5EF4-FFF2-40B4-BE49-F238E27FC236}">
                <a16:creationId xmlns:a16="http://schemas.microsoft.com/office/drawing/2014/main" id="{61C6A373-14E7-46C7-8E7A-B09038B11E53}"/>
              </a:ext>
            </a:extLst>
          </p:cNvPr>
          <p:cNvSpPr>
            <a:spLocks noGrp="1"/>
          </p:cNvSpPr>
          <p:nvPr/>
        </p:nvSpPr>
        <p:spPr>
          <a:xfrm>
            <a:off x="6572250" y="4371975"/>
            <a:ext cx="49530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Town04, Town07, Town10HD</a:t>
            </a:r>
          </a:p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Excluded from candidate and threshold selection</a:t>
            </a:r>
          </a:p>
        </p:txBody>
      </p:sp>
      <p:sp>
        <p:nvSpPr>
          <p:cNvPr id="13" name="840 four-frame clips. Across v1, v2 and v2.1: 10">
            <a:extLst>
              <a:ext uri="{FF2B5EF4-FFF2-40B4-BE49-F238E27FC236}">
                <a16:creationId xmlns:a16="http://schemas.microsoft.com/office/drawing/2014/main" id="{CE03305D-AA7E-4A53-AA0F-09958DE34309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840 four-frame clips. Across v1, v2 and v2.1: 108 fits, three seeds and CPU-only execution.</a:t>
            </a:r>
          </a:p>
        </p:txBody>
      </p:sp>
    </p:spTree>
    <p:extLst>
      <p:ext uri="{BB962C8B-B14F-4D97-AF65-F5344CB8AC3E}">
        <p14:creationId xmlns:p14="http://schemas.microsoft.com/office/powerpoint/2010/main" val="620560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CHNICAL OVERVIEW">
            <a:extLst>
              <a:ext uri="{FF2B5EF4-FFF2-40B4-BE49-F238E27FC236}">
                <a16:creationId xmlns:a16="http://schemas.microsoft.com/office/drawing/2014/main" id="{CB457AAB-4CC5-44B1-B149-36DE807D6334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Visual features improve pooled macro AP">
            <a:extLst>
              <a:ext uri="{FF2B5EF4-FFF2-40B4-BE49-F238E27FC236}">
                <a16:creationId xmlns:a16="http://schemas.microsoft.com/office/drawing/2014/main" id="{3DD953A0-5F5A-4551-9137-151B7FE50CB1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Visual features improve pooled macro AP</a:t>
            </a:r>
          </a:p>
        </p:txBody>
      </p:sp>
      <p:sp>
        <p:nvSpPr>
          <p:cNvPr id="3" name="Average precision (AP), macro-averaged across la">
            <a:extLst>
              <a:ext uri="{FF2B5EF4-FFF2-40B4-BE49-F238E27FC236}">
                <a16:creationId xmlns:a16="http://schemas.microsoft.com/office/drawing/2014/main" id="{EEE01314-FD58-4F68-AD08-3EEBF1FEF1A3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Average precision (AP), macro-averaged across labels, on the locked simulated set.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4EA0D4C8-DC52-4E0F-B561-4BF1278F50A3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ED6041D8-3308-40C8-9254-2908C7F47197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08">
            <a:extLst>
              <a:ext uri="{FF2B5EF4-FFF2-40B4-BE49-F238E27FC236}">
                <a16:creationId xmlns:a16="http://schemas.microsoft.com/office/drawing/2014/main" id="{37F6B0D0-D93B-426A-B2EB-F1B397743FAD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11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8" name="Chart"/>
          <p:cNvGraphicFramePr/>
          <p:nvPr/>
        </p:nvGraphicFramePr>
        <p:xfrm>
          <a:off x="609600" y="2552700"/>
          <a:ext cx="7334250" cy="314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+7.6">
            <a:extLst>
              <a:ext uri="{FF2B5EF4-FFF2-40B4-BE49-F238E27FC236}">
                <a16:creationId xmlns:a16="http://schemas.microsoft.com/office/drawing/2014/main" id="{46318FA0-DD58-4603-A519-8989B0182A57}"/>
              </a:ext>
            </a:extLst>
          </p:cNvPr>
          <p:cNvSpPr>
            <a:spLocks noGrp="1"/>
          </p:cNvSpPr>
          <p:nvPr/>
        </p:nvSpPr>
        <p:spPr>
          <a:xfrm>
            <a:off x="8667750" y="2647950"/>
            <a:ext cx="2952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45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+7.6</a:t>
            </a:r>
          </a:p>
        </p:txBody>
      </p:sp>
      <p:sp>
        <p:nvSpPr>
          <p:cNvPr id="9" name="AP points, approximately">
            <a:extLst>
              <a:ext uri="{FF2B5EF4-FFF2-40B4-BE49-F238E27FC236}">
                <a16:creationId xmlns:a16="http://schemas.microsoft.com/office/drawing/2014/main" id="{29203ED6-37A8-4A4A-AB8A-5B8902FD28FC}"/>
              </a:ext>
            </a:extLst>
          </p:cNvPr>
          <p:cNvSpPr>
            <a:spLocks noGrp="1"/>
          </p:cNvSpPr>
          <p:nvPr/>
        </p:nvSpPr>
        <p:spPr>
          <a:xfrm>
            <a:off x="8667750" y="3467100"/>
            <a:ext cx="2952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AP points, approximately</a:t>
            </a:r>
          </a:p>
        </p:txBody>
      </p:sp>
      <p:sp>
        <p:nvSpPr>
          <p:cNvPr id="10" name="+13.1% relative uplift&#10;3/3 positive seed compari">
            <a:extLst>
              <a:ext uri="{FF2B5EF4-FFF2-40B4-BE49-F238E27FC236}">
                <a16:creationId xmlns:a16="http://schemas.microsoft.com/office/drawing/2014/main" id="{1D37D69B-CD38-4904-B01E-8A75AA86BD7C}"/>
              </a:ext>
            </a:extLst>
          </p:cNvPr>
          <p:cNvSpPr>
            <a:spLocks noGrp="1"/>
          </p:cNvSpPr>
          <p:nvPr/>
        </p:nvSpPr>
        <p:spPr>
          <a:xfrm>
            <a:off x="8667750" y="4648200"/>
            <a:ext cx="28765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+13.1% relative uplift</a:t>
            </a:r>
          </a:p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3/3 positive seed comparisons</a:t>
            </a:r>
          </a:p>
        </p:txBody>
      </p:sp>
      <p:sp>
        <p:nvSpPr>
          <p:cNvPr id="11" name="The aggregate gain coexists with label and town ">
            <a:extLst>
              <a:ext uri="{FF2B5EF4-FFF2-40B4-BE49-F238E27FC236}">
                <a16:creationId xmlns:a16="http://schemas.microsoft.com/office/drawing/2014/main" id="{C92BB80A-5228-44FF-AB9B-E88C7B40C023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The aggregate gain coexists with label and town regressions, shown on the next slide.</a:t>
            </a:r>
          </a:p>
        </p:txBody>
      </p:sp>
    </p:spTree>
    <p:extLst>
      <p:ext uri="{BB962C8B-B14F-4D97-AF65-F5344CB8AC3E}">
        <p14:creationId xmlns:p14="http://schemas.microsoft.com/office/powerpoint/2010/main" val="1334846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CHNICAL OVERVIEW">
            <a:extLst>
              <a:ext uri="{FF2B5EF4-FFF2-40B4-BE49-F238E27FC236}">
                <a16:creationId xmlns:a16="http://schemas.microsoft.com/office/drawing/2014/main" id="{C93C73F0-7610-4474-9250-4F8BB457E2A1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Visual gains vary by label and town">
            <a:extLst>
              <a:ext uri="{FF2B5EF4-FFF2-40B4-BE49-F238E27FC236}">
                <a16:creationId xmlns:a16="http://schemas.microsoft.com/office/drawing/2014/main" id="{A49EC606-FAF5-4F79-822F-872D29C4E277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Visual gains vary by label and town</a:t>
            </a:r>
          </a:p>
        </p:txBody>
      </p:sp>
      <p:sp>
        <p:nvSpPr>
          <p:cNvPr id="3" name="The strict acceptance gate was not passed in the">
            <a:extLst>
              <a:ext uri="{FF2B5EF4-FFF2-40B4-BE49-F238E27FC236}">
                <a16:creationId xmlns:a16="http://schemas.microsoft.com/office/drawing/2014/main" id="{A80425E7-7A30-4903-80EC-E6B1B7EBE1F0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725" b="0" dirty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The evaluation shows gains across three labels and identifies priorities for further refinement.</a:t>
            </a:r>
            <a:endParaRPr sz="1725" b="0" dirty="0">
              <a:solidFill>
                <a:srgbClr val="52676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0DA8775F-F931-4C8E-A54E-0485DDF57D5B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FC9AD988-A5FC-48E1-9A41-CC3E83601C16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09">
            <a:extLst>
              <a:ext uri="{FF2B5EF4-FFF2-40B4-BE49-F238E27FC236}">
                <a16:creationId xmlns:a16="http://schemas.microsoft.com/office/drawing/2014/main" id="{34BC7AAA-4818-4FEA-8DC1-B4118F101B73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12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Chart"/>
          <p:cNvGraphicFramePr/>
          <p:nvPr/>
        </p:nvGraphicFramePr>
        <p:xfrm>
          <a:off x="609600" y="2524125"/>
          <a:ext cx="7524750" cy="3152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TRICT GATE&#10;NOT PASSED">
            <a:extLst>
              <a:ext uri="{FF2B5EF4-FFF2-40B4-BE49-F238E27FC236}">
                <a16:creationId xmlns:a16="http://schemas.microsoft.com/office/drawing/2014/main" id="{C84CA59C-561C-4901-A700-12347850DEFD}"/>
              </a:ext>
            </a:extLst>
          </p:cNvPr>
          <p:cNvSpPr>
            <a:spLocks noGrp="1"/>
          </p:cNvSpPr>
          <p:nvPr/>
        </p:nvSpPr>
        <p:spPr>
          <a:xfrm>
            <a:off x="8724900" y="2667000"/>
            <a:ext cx="27622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AE3E4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600" b="1" dirty="0">
                <a:solidFill>
                  <a:srgbClr val="142E38"/>
                </a:solidFill>
                <a:latin typeface="DejaVu Sans"/>
              </a:rPr>
              <a:t>ONGOING MODEL REFINEMENT: Current results do not yet meet the strictest acceptance criteria.</a:t>
            </a:r>
            <a:endParaRPr sz="1600" b="1" dirty="0">
              <a:solidFill>
                <a:srgbClr val="142E38"/>
              </a:solidFill>
              <a:latin typeface="DejaVu Sans"/>
            </a:endParaRPr>
          </a:p>
        </p:txBody>
      </p:sp>
      <p:sp>
        <p:nvSpPr>
          <p:cNvPr id="9" name="Motorcycle: −0.1021&#10;Limit: −0.10&#10;&#10;Town07: −0.023">
            <a:extLst>
              <a:ext uri="{FF2B5EF4-FFF2-40B4-BE49-F238E27FC236}">
                <a16:creationId xmlns:a16="http://schemas.microsoft.com/office/drawing/2014/main" id="{B168266A-2004-4DDB-B9EE-3B5B4272752D}"/>
              </a:ext>
            </a:extLst>
          </p:cNvPr>
          <p:cNvSpPr>
            <a:spLocks noGrp="1"/>
          </p:cNvSpPr>
          <p:nvPr/>
        </p:nvSpPr>
        <p:spPr>
          <a:xfrm>
            <a:off x="8724900" y="4048125"/>
            <a:ext cx="2762250" cy="1504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Motorcycle: −0.1021</a:t>
            </a:r>
          </a:p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Limit: −0.10</a:t>
            </a:r>
          </a:p>
          <a:p>
            <a:endParaRPr sz="1875" b="0" dirty="0">
              <a:solidFill>
                <a:srgbClr val="142E38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875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Town07: −0.0236</a:t>
            </a:r>
          </a:p>
        </p:txBody>
      </p:sp>
      <p:sp>
        <p:nvSpPr>
          <p:cNvPr id="10" name="Prototype use is permitted under the study decis">
            <a:extLst>
              <a:ext uri="{FF2B5EF4-FFF2-40B4-BE49-F238E27FC236}">
                <a16:creationId xmlns:a16="http://schemas.microsoft.com/office/drawing/2014/main" id="{A06D52A1-0EA7-4FF9-A3FF-38CE6721C672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425" b="0" dirty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Prototype development continues under the study decision, with further work on label-specific performance and validation of real-world </a:t>
            </a:r>
            <a:r>
              <a:rPr lang="en-US" sz="1425" b="0" dirty="0" err="1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generalisation</a:t>
            </a:r>
            <a:r>
              <a:rPr lang="en-US" sz="1425" b="0" dirty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.</a:t>
            </a:r>
            <a:endParaRPr sz="1425" b="0" dirty="0">
              <a:solidFill>
                <a:srgbClr val="52676F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13317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CHNICAL OVERVIEW">
            <a:extLst>
              <a:ext uri="{FF2B5EF4-FFF2-40B4-BE49-F238E27FC236}">
                <a16:creationId xmlns:a16="http://schemas.microsoft.com/office/drawing/2014/main" id="{9A649022-681F-4A03-A920-F2E1075F046D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Predictions enter a guarded scenario workflow">
            <a:extLst>
              <a:ext uri="{FF2B5EF4-FFF2-40B4-BE49-F238E27FC236}">
                <a16:creationId xmlns:a16="http://schemas.microsoft.com/office/drawing/2014/main" id="{310D08A4-ACD3-4927-AABF-1B3E07778B1D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Predictions enter a guarded scenario workflow</a:t>
            </a:r>
          </a:p>
        </p:txBody>
      </p:sp>
      <p:sp>
        <p:nvSpPr>
          <p:cNvPr id="3" name="The public visual demo uses explicit decision th">
            <a:extLst>
              <a:ext uri="{FF2B5EF4-FFF2-40B4-BE49-F238E27FC236}">
                <a16:creationId xmlns:a16="http://schemas.microsoft.com/office/drawing/2014/main" id="{15F15E1D-ADBD-4526-B63C-E3023F88868B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The public visual demo uses explicit decision thresholds and preserves the model source.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DA38FE2B-E805-4357-ABAF-36124FFA83D6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1249EFA5-A257-46DA-963B-0BA5274FBE78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10">
            <a:extLst>
              <a:ext uri="{FF2B5EF4-FFF2-40B4-BE49-F238E27FC236}">
                <a16:creationId xmlns:a16="http://schemas.microsoft.com/office/drawing/2014/main" id="{ED901940-AEE2-4253-B8B4-FE0469D6B5F4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3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6" name="Tabella 15"/>
          <p:cNvGraphicFramePr/>
          <p:nvPr/>
        </p:nvGraphicFramePr>
        <p:xfrm>
          <a:off x="609600" y="2571750"/>
          <a:ext cx="10972800" cy="2381252"/>
        </p:xfrm>
        <a:graphic>
          <a:graphicData uri="http://schemas.openxmlformats.org/drawingml/2006/table">
            <a:tbl>
              <a:tblPr/>
              <a:tblGrid>
                <a:gridCol w="295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531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Model probability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Decision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Downstream treatment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31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 ≤ 0.35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Absent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Retain frame and model/report identity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31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0.35 &lt; p &lt; 0.65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Abstain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Preserve uncertainty in the common record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31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 ≥ 0.65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Present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Apply compatibility and export checks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OpenSCENARIO output remains a review-only draft.">
            <a:extLst>
              <a:ext uri="{FF2B5EF4-FFF2-40B4-BE49-F238E27FC236}">
                <a16:creationId xmlns:a16="http://schemas.microsoft.com/office/drawing/2014/main" id="{4520A1A5-1B5A-4B8A-A6D1-73CDEF8F6048}"/>
              </a:ext>
            </a:extLst>
          </p:cNvPr>
          <p:cNvSpPr>
            <a:spLocks noGrp="1"/>
          </p:cNvSpPr>
          <p:nvPr/>
        </p:nvSpPr>
        <p:spPr>
          <a:xfrm>
            <a:off x="609600" y="5334000"/>
            <a:ext cx="109537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OpenSCENARIO output remains a review-only draft.</a:t>
            </a:r>
          </a:p>
        </p:txBody>
      </p:sp>
      <p:sp>
        <p:nvSpPr>
          <p:cNvPr id="9" name="Matching combines 0.7 symbolic and 0.3 lexical s">
            <a:extLst>
              <a:ext uri="{FF2B5EF4-FFF2-40B4-BE49-F238E27FC236}">
                <a16:creationId xmlns:a16="http://schemas.microsoft.com/office/drawing/2014/main" id="{3437FEC6-8427-4003-AF96-B9E3A863F45E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Matching combines 0.7 symbolic and 0.3 lexical scores, with hard incompatibility gates.</a:t>
            </a:r>
          </a:p>
        </p:txBody>
      </p:sp>
    </p:spTree>
    <p:extLst>
      <p:ext uri="{BB962C8B-B14F-4D97-AF65-F5344CB8AC3E}">
        <p14:creationId xmlns:p14="http://schemas.microsoft.com/office/powerpoint/2010/main" val="1742956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CHNICAL OVERVIEW">
            <a:extLst>
              <a:ext uri="{FF2B5EF4-FFF2-40B4-BE49-F238E27FC236}">
                <a16:creationId xmlns:a16="http://schemas.microsoft.com/office/drawing/2014/main" id="{1B4C928E-51D9-4E43-8F40-7F49C3251DA6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TECHNICAL OVERVIEW</a:t>
            </a:r>
          </a:p>
        </p:txBody>
      </p:sp>
      <p:sp>
        <p:nvSpPr>
          <p:cNvPr id="2" name="Inspecting the demonstrator">
            <a:extLst>
              <a:ext uri="{FF2B5EF4-FFF2-40B4-BE49-F238E27FC236}">
                <a16:creationId xmlns:a16="http://schemas.microsoft.com/office/drawing/2014/main" id="{CCEB18B0-9C9A-430F-AAEF-5F1203AA42F6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Inspecting the demonstrator</a:t>
            </a:r>
          </a:p>
        </p:txBody>
      </p:sp>
      <p:sp>
        <p:nvSpPr>
          <p:cNvPr id="3" name="Follow a case through the evidence record, match">
            <a:extLst>
              <a:ext uri="{FF2B5EF4-FFF2-40B4-BE49-F238E27FC236}">
                <a16:creationId xmlns:a16="http://schemas.microsoft.com/office/drawing/2014/main" id="{F5090524-14D4-4FB7-8CFE-080870EEA7DD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Follow a case through the evidence record, matching result and export checks.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4757AB29-FDF0-445B-A8C7-C493886900FC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20A5C8FF-0E0A-4E87-B9C2-C07F8B0B2B56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12">
            <a:extLst>
              <a:ext uri="{FF2B5EF4-FFF2-40B4-BE49-F238E27FC236}">
                <a16:creationId xmlns:a16="http://schemas.microsoft.com/office/drawing/2014/main" id="{8BAC3402-C720-4A29-BC88-418566CDCE46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4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Case">
            <a:extLst>
              <a:ext uri="{FF2B5EF4-FFF2-40B4-BE49-F238E27FC236}">
                <a16:creationId xmlns:a16="http://schemas.microsoft.com/office/drawing/2014/main" id="{A5DC2F89-D368-4826-9AB6-E1DBCF4AF035}"/>
              </a:ext>
            </a:extLst>
          </p:cNvPr>
          <p:cNvSpPr>
            <a:spLocks noGrp="1"/>
          </p:cNvSpPr>
          <p:nvPr/>
        </p:nvSpPr>
        <p:spPr>
          <a:xfrm>
            <a:off x="609600" y="2524125"/>
            <a:ext cx="23431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Case</a:t>
            </a:r>
          </a:p>
        </p:txBody>
      </p:sp>
      <p:sp>
        <p:nvSpPr>
          <p:cNvPr id="8" name="Select text, map or visual input and run the pip">
            <a:extLst>
              <a:ext uri="{FF2B5EF4-FFF2-40B4-BE49-F238E27FC236}">
                <a16:creationId xmlns:a16="http://schemas.microsoft.com/office/drawing/2014/main" id="{03D62912-C55A-40BF-B6E4-AC47DB65988F}"/>
              </a:ext>
            </a:extLst>
          </p:cNvPr>
          <p:cNvSpPr>
            <a:spLocks noGrp="1"/>
          </p:cNvSpPr>
          <p:nvPr/>
        </p:nvSpPr>
        <p:spPr>
          <a:xfrm>
            <a:off x="3181350" y="2524125"/>
            <a:ext cx="84010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Select text, map or visual input and run the pipeline.</a:t>
            </a:r>
          </a:p>
        </p:txBody>
      </p:sp>
      <p:sp>
        <p:nvSpPr>
          <p:cNvPr id="9" name="Connettore diritto 8">
            <a:extLst>
              <a:ext uri="{FF2B5EF4-FFF2-40B4-BE49-F238E27FC236}">
                <a16:creationId xmlns:a16="http://schemas.microsoft.com/office/drawing/2014/main" id="{200CB8C5-82DF-43BB-95FC-B82AA2ECC6DF}"/>
              </a:ext>
            </a:extLst>
          </p:cNvPr>
          <p:cNvSpPr>
            <a:spLocks noGrp="1"/>
          </p:cNvSpPr>
          <p:nvPr/>
        </p:nvSpPr>
        <p:spPr>
          <a:xfrm>
            <a:off x="609600" y="321945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10" name="Evidence">
            <a:extLst>
              <a:ext uri="{FF2B5EF4-FFF2-40B4-BE49-F238E27FC236}">
                <a16:creationId xmlns:a16="http://schemas.microsoft.com/office/drawing/2014/main" id="{1183B2B3-7239-4B25-88E1-904DE45F23A0}"/>
              </a:ext>
            </a:extLst>
          </p:cNvPr>
          <p:cNvSpPr>
            <a:spLocks noGrp="1"/>
          </p:cNvSpPr>
          <p:nvPr/>
        </p:nvSpPr>
        <p:spPr>
          <a:xfrm>
            <a:off x="609600" y="3409950"/>
            <a:ext cx="23431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Evidence</a:t>
            </a:r>
          </a:p>
        </p:txBody>
      </p:sp>
      <p:sp>
        <p:nvSpPr>
          <p:cNvPr id="11" name="Inspect source fields, unknown values, ranges an">
            <a:extLst>
              <a:ext uri="{FF2B5EF4-FFF2-40B4-BE49-F238E27FC236}">
                <a16:creationId xmlns:a16="http://schemas.microsoft.com/office/drawing/2014/main" id="{5BA81E56-C8AA-4F08-A3D2-5FB63FFA2B7E}"/>
              </a:ext>
            </a:extLst>
          </p:cNvPr>
          <p:cNvSpPr>
            <a:spLocks noGrp="1"/>
          </p:cNvSpPr>
          <p:nvPr/>
        </p:nvSpPr>
        <p:spPr>
          <a:xfrm>
            <a:off x="3181350" y="3409950"/>
            <a:ext cx="84010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Inspect source fields, unknown values, ranges and score decomposition.</a:t>
            </a:r>
          </a:p>
        </p:txBody>
      </p:sp>
      <p:sp>
        <p:nvSpPr>
          <p:cNvPr id="12" name="Connettore diritto 11">
            <a:extLst>
              <a:ext uri="{FF2B5EF4-FFF2-40B4-BE49-F238E27FC236}">
                <a16:creationId xmlns:a16="http://schemas.microsoft.com/office/drawing/2014/main" id="{5CFEF1BA-6BB6-4196-B677-E419706A2F8D}"/>
              </a:ext>
            </a:extLst>
          </p:cNvPr>
          <p:cNvSpPr>
            <a:spLocks noGrp="1"/>
          </p:cNvSpPr>
          <p:nvPr/>
        </p:nvSpPr>
        <p:spPr>
          <a:xfrm>
            <a:off x="609600" y="4105275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13" name="Outputs">
            <a:extLst>
              <a:ext uri="{FF2B5EF4-FFF2-40B4-BE49-F238E27FC236}">
                <a16:creationId xmlns:a16="http://schemas.microsoft.com/office/drawing/2014/main" id="{082BCDC7-6AFA-4AE1-9F6A-B4E31DE03124}"/>
              </a:ext>
            </a:extLst>
          </p:cNvPr>
          <p:cNvSpPr>
            <a:spLocks noGrp="1"/>
          </p:cNvSpPr>
          <p:nvPr/>
        </p:nvSpPr>
        <p:spPr>
          <a:xfrm>
            <a:off x="609600" y="4295775"/>
            <a:ext cx="23431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Outputs</a:t>
            </a:r>
          </a:p>
        </p:txBody>
      </p:sp>
      <p:sp>
        <p:nvSpPr>
          <p:cNvPr id="14" name="Review SSR JSON and the OpenSCENARIO draft with ">
            <a:extLst>
              <a:ext uri="{FF2B5EF4-FFF2-40B4-BE49-F238E27FC236}">
                <a16:creationId xmlns:a16="http://schemas.microsoft.com/office/drawing/2014/main" id="{34A05113-C9D2-4A94-B133-5DC16CABF94B}"/>
              </a:ext>
            </a:extLst>
          </p:cNvPr>
          <p:cNvSpPr>
            <a:spLocks noGrp="1"/>
          </p:cNvSpPr>
          <p:nvPr/>
        </p:nvSpPr>
        <p:spPr>
          <a:xfrm>
            <a:off x="3181350" y="4295775"/>
            <a:ext cx="84010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Review SSR JSON and the OpenSCENARIO draft with their remaining gaps.</a:t>
            </a:r>
          </a:p>
        </p:txBody>
      </p:sp>
      <p:sp>
        <p:nvSpPr>
          <p:cNvPr id="15" name="automotive.voxcari.com">
            <a:extLst>
              <a:ext uri="{FF2B5EF4-FFF2-40B4-BE49-F238E27FC236}">
                <a16:creationId xmlns:a16="http://schemas.microsoft.com/office/drawing/2014/main" id="{E707ECE9-7405-4038-A5E5-A94FE5551818}"/>
              </a:ext>
            </a:extLst>
          </p:cNvPr>
          <p:cNvSpPr>
            <a:spLocks noGrp="1"/>
          </p:cNvSpPr>
          <p:nvPr/>
        </p:nvSpPr>
        <p:spPr>
          <a:xfrm>
            <a:off x="609600" y="5524500"/>
            <a:ext cx="10477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87F78"/>
                </a:solidFill>
                <a:latin typeface="DejaVu Sans"/>
                <a:ea typeface="DejaVu Sans"/>
                <a:cs typeface="DejaVu Sans"/>
                <a:hlinkClick r:id="rId3"/>
              </a:rPr>
              <a:t>automotive.voxcari.com</a:t>
            </a:r>
          </a:p>
        </p:txBody>
      </p:sp>
      <p:sp>
        <p:nvSpPr>
          <p:cNvPr id="16" name="Open questions: domain shift, label-specific reg">
            <a:extLst>
              <a:ext uri="{FF2B5EF4-FFF2-40B4-BE49-F238E27FC236}">
                <a16:creationId xmlns:a16="http://schemas.microsoft.com/office/drawing/2014/main" id="{201691AB-1F6B-4E3B-B372-9FBFDCCBE88A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Open questions: domain shift, label-specific regressions and simulator-specific export requirements.</a:t>
            </a:r>
          </a:p>
        </p:txBody>
      </p:sp>
    </p:spTree>
    <p:extLst>
      <p:ext uri="{BB962C8B-B14F-4D97-AF65-F5344CB8AC3E}">
        <p14:creationId xmlns:p14="http://schemas.microsoft.com/office/powerpoint/2010/main" val="1802703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PPENDIX A · VISUAL STUDY">
            <a:extLst>
              <a:ext uri="{FF2B5EF4-FFF2-40B4-BE49-F238E27FC236}">
                <a16:creationId xmlns:a16="http://schemas.microsoft.com/office/drawing/2014/main" id="{88304EC0-599E-483A-BC64-75427CE71F62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APPENDIX A · VISUAL STUDY</a:t>
            </a:r>
          </a:p>
        </p:txBody>
      </p:sp>
      <p:sp>
        <p:nvSpPr>
          <p:cNvPr id="2" name="Visual study record">
            <a:extLst>
              <a:ext uri="{FF2B5EF4-FFF2-40B4-BE49-F238E27FC236}">
                <a16:creationId xmlns:a16="http://schemas.microsoft.com/office/drawing/2014/main" id="{D2A96872-0659-4ECA-91AF-45A49EF1B8C8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Visual study record</a:t>
            </a:r>
          </a:p>
        </p:txBody>
      </p:sp>
      <p:sp>
        <p:nvSpPr>
          <p:cNvPr id="3" name="Image inventory, clip evaluation and repeated fi">
            <a:extLst>
              <a:ext uri="{FF2B5EF4-FFF2-40B4-BE49-F238E27FC236}">
                <a16:creationId xmlns:a16="http://schemas.microsoft.com/office/drawing/2014/main" id="{65279940-DEA0-4A7B-9A56-C9FCADC5F5A7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Image inventory, clip evaluation and repeated fits describe different aspects of the study.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A29713CD-0DD9-4C33-A7DE-0D99CDB6961A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F3BFDC07-DEC6-49AE-AA1D-31DF048D29A9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13">
            <a:extLst>
              <a:ext uri="{FF2B5EF4-FFF2-40B4-BE49-F238E27FC236}">
                <a16:creationId xmlns:a16="http://schemas.microsoft.com/office/drawing/2014/main" id="{948C5AD5-0C40-40DF-876E-D339BBA99E42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5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4" name="Tabella 13"/>
          <p:cNvGraphicFramePr/>
          <p:nvPr/>
        </p:nvGraphicFramePr>
        <p:xfrm>
          <a:off x="609600" y="2419350"/>
          <a:ext cx="10972800" cy="3642360"/>
        </p:xfrm>
        <a:graphic>
          <a:graphicData uri="http://schemas.openxmlformats.org/drawingml/2006/table">
            <a:tbl>
              <a:tblPr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3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Item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087F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Reported value</a:t>
                      </a:r>
                    </a:p>
                  </a:txBody>
                  <a:tcPr marL="133350" marR="133350" marT="76200" marB="76200" anchor="ctr">
                    <a:solidFill>
                      <a:srgbClr val="EAF2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Image inventory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8,290 aligned front-camera images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Clip protocol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840 four-frame clips: 525 development and 315 locked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Repeated fits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v1: 12, v2: 48, v2.1: 48, total: 108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Model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MobileNetV3-Small, frozen ImageNet backbone</a:t>
                      </a:r>
                    </a:p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595,973-parameter multi-label head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Report reference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visual_model_research_v21.json</a:t>
                      </a:r>
                    </a:p>
                    <a:p>
                      <a:r>
                        <a:rPr sz="1725" b="0">
                          <a:solidFill>
                            <a:srgbClr val="142E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Report SHA-256 prefix: c20a1b79…</a:t>
                      </a:r>
                    </a:p>
                  </a:txBody>
                  <a:tcPr marL="133350" marR="133350" marT="76200" marB="76200" anchor="ctr">
                    <a:solidFill>
                      <a:srgbClr val="FA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6203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PPENDIX B · ENGINEERING">
            <a:extLst>
              <a:ext uri="{FF2B5EF4-FFF2-40B4-BE49-F238E27FC236}">
                <a16:creationId xmlns:a16="http://schemas.microsoft.com/office/drawing/2014/main" id="{6C2EEC7D-1958-46C2-A95F-FA879828C147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APPENDIX B · ENGINEERING</a:t>
            </a:r>
          </a:p>
        </p:txBody>
      </p:sp>
      <p:sp>
        <p:nvSpPr>
          <p:cNvPr id="2" name="Matching, exports and runtime">
            <a:extLst>
              <a:ext uri="{FF2B5EF4-FFF2-40B4-BE49-F238E27FC236}">
                <a16:creationId xmlns:a16="http://schemas.microsoft.com/office/drawing/2014/main" id="{551F5046-8A47-494B-AF3E-F25CB1D0C82E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Matching, exports and runtime</a:t>
            </a:r>
          </a:p>
        </p:txBody>
      </p:sp>
      <p:sp>
        <p:nvSpPr>
          <p:cNvPr id="3" name="Matching configuration, export constraints and o">
            <a:extLst>
              <a:ext uri="{FF2B5EF4-FFF2-40B4-BE49-F238E27FC236}">
                <a16:creationId xmlns:a16="http://schemas.microsoft.com/office/drawing/2014/main" id="{E59B581A-38FE-4F9C-87BF-118A028A9B3F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Matching configuration, export constraints and operational components.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EF4AEC9A-F68F-441A-8D1F-9E0C73160F30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C06B1224-6F42-4F43-ACF6-569035358AEC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14">
            <a:extLst>
              <a:ext uri="{FF2B5EF4-FFF2-40B4-BE49-F238E27FC236}">
                <a16:creationId xmlns:a16="http://schemas.microsoft.com/office/drawing/2014/main" id="{63D9BFBD-34BE-49C1-91BF-498F28A446E4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6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Matching">
            <a:extLst>
              <a:ext uri="{FF2B5EF4-FFF2-40B4-BE49-F238E27FC236}">
                <a16:creationId xmlns:a16="http://schemas.microsoft.com/office/drawing/2014/main" id="{857A14FC-8F93-4ED8-AB43-3B8A9F34B39B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23431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Matching</a:t>
            </a:r>
          </a:p>
        </p:txBody>
      </p:sp>
      <p:sp>
        <p:nvSpPr>
          <p:cNvPr id="8" name="0.7 symbolic + 0.3 TF-IDF. Hard actor/conflict g">
            <a:extLst>
              <a:ext uri="{FF2B5EF4-FFF2-40B4-BE49-F238E27FC236}">
                <a16:creationId xmlns:a16="http://schemas.microsoft.com/office/drawing/2014/main" id="{26B49AA7-3FDE-49A4-8FD6-22C64D5E1BCC}"/>
              </a:ext>
            </a:extLst>
          </p:cNvPr>
          <p:cNvSpPr>
            <a:spLocks noGrp="1"/>
          </p:cNvSpPr>
          <p:nvPr/>
        </p:nvSpPr>
        <p:spPr>
          <a:xfrm>
            <a:off x="3181350" y="2476500"/>
            <a:ext cx="84010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0.7 symbolic + 0.3 TF-IDF. Hard actor/conflict gates. Unknown dimensions are excluded from the score denominator.</a:t>
            </a:r>
          </a:p>
        </p:txBody>
      </p:sp>
      <p:sp>
        <p:nvSpPr>
          <p:cNvPr id="9" name="Connettore diritto 8">
            <a:extLst>
              <a:ext uri="{FF2B5EF4-FFF2-40B4-BE49-F238E27FC236}">
                <a16:creationId xmlns:a16="http://schemas.microsoft.com/office/drawing/2014/main" id="{696DE868-A0AE-43B6-A4E9-56143757D147}"/>
              </a:ext>
            </a:extLst>
          </p:cNvPr>
          <p:cNvSpPr>
            <a:spLocks noGrp="1"/>
          </p:cNvSpPr>
          <p:nvPr/>
        </p:nvSpPr>
        <p:spPr>
          <a:xfrm>
            <a:off x="609600" y="3343275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10" name="Exports">
            <a:extLst>
              <a:ext uri="{FF2B5EF4-FFF2-40B4-BE49-F238E27FC236}">
                <a16:creationId xmlns:a16="http://schemas.microsoft.com/office/drawing/2014/main" id="{E46C652F-678E-42A2-AB58-F82DB9A0BCE1}"/>
              </a:ext>
            </a:extLst>
          </p:cNvPr>
          <p:cNvSpPr>
            <a:spLocks noGrp="1"/>
          </p:cNvSpPr>
          <p:nvPr/>
        </p:nvSpPr>
        <p:spPr>
          <a:xfrm>
            <a:off x="609600" y="3533775"/>
            <a:ext cx="23431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Exports</a:t>
            </a:r>
          </a:p>
        </p:txBody>
      </p:sp>
      <p:sp>
        <p:nvSpPr>
          <p:cNvPr id="11" name="15 matching reference entries. OpenSCENARIO pref">
            <a:extLst>
              <a:ext uri="{FF2B5EF4-FFF2-40B4-BE49-F238E27FC236}">
                <a16:creationId xmlns:a16="http://schemas.microsoft.com/office/drawing/2014/main" id="{5F5E13E4-73AA-448C-8CDE-FC4E921E899F}"/>
              </a:ext>
            </a:extLst>
          </p:cNvPr>
          <p:cNvSpPr>
            <a:spLocks noGrp="1"/>
          </p:cNvSpPr>
          <p:nvPr/>
        </p:nvSpPr>
        <p:spPr>
          <a:xfrm>
            <a:off x="3181350" y="3533775"/>
            <a:ext cx="84010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15 matching reference entries. OpenSCENARIO preflight preserves blocking gaps and review-only status.</a:t>
            </a:r>
          </a:p>
        </p:txBody>
      </p:sp>
      <p:sp>
        <p:nvSpPr>
          <p:cNvPr id="12" name="Connettore diritto 11">
            <a:extLst>
              <a:ext uri="{FF2B5EF4-FFF2-40B4-BE49-F238E27FC236}">
                <a16:creationId xmlns:a16="http://schemas.microsoft.com/office/drawing/2014/main" id="{0EDF3D7E-309A-45E5-8B70-0124E337D1AA}"/>
              </a:ext>
            </a:extLst>
          </p:cNvPr>
          <p:cNvSpPr>
            <a:spLocks noGrp="1"/>
          </p:cNvSpPr>
          <p:nvPr/>
        </p:nvSpPr>
        <p:spPr>
          <a:xfrm>
            <a:off x="609600" y="440055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13" name="Runtime">
            <a:extLst>
              <a:ext uri="{FF2B5EF4-FFF2-40B4-BE49-F238E27FC236}">
                <a16:creationId xmlns:a16="http://schemas.microsoft.com/office/drawing/2014/main" id="{0F1C90C8-2298-4398-A0C4-57DAA45A321E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23431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Runtime</a:t>
            </a:r>
          </a:p>
        </p:txBody>
      </p:sp>
      <p:sp>
        <p:nvSpPr>
          <p:cNvPr id="14" name="FastAPI, React/TypeScript, Docker and Caddy TLS.">
            <a:extLst>
              <a:ext uri="{FF2B5EF4-FFF2-40B4-BE49-F238E27FC236}">
                <a16:creationId xmlns:a16="http://schemas.microsoft.com/office/drawing/2014/main" id="{7D453790-305D-49B5-A7B3-E4F3CB8ABD8A}"/>
              </a:ext>
            </a:extLst>
          </p:cNvPr>
          <p:cNvSpPr>
            <a:spLocks noGrp="1"/>
          </p:cNvSpPr>
          <p:nvPr/>
        </p:nvSpPr>
        <p:spPr>
          <a:xfrm>
            <a:off x="3181350" y="4591050"/>
            <a:ext cx="84010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FastAPI, React/TypeScript, Docker and Caddy TLS. UID 10001, SBOM, frozen hashes and 7/7 verified artifacts.</a:t>
            </a:r>
          </a:p>
        </p:txBody>
      </p:sp>
      <p:sp>
        <p:nvSpPr>
          <p:cNvPr id="15" name="Operational measurements concern the CPU develop">
            <a:extLst>
              <a:ext uri="{FF2B5EF4-FFF2-40B4-BE49-F238E27FC236}">
                <a16:creationId xmlns:a16="http://schemas.microsoft.com/office/drawing/2014/main" id="{1DE2BB17-9B3A-4C4D-AC12-5B50C30C8E67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Operational measurements concern the CPU development sample and are separate from visual-model accuracy.</a:t>
            </a:r>
          </a:p>
        </p:txBody>
      </p:sp>
    </p:spTree>
    <p:extLst>
      <p:ext uri="{BB962C8B-B14F-4D97-AF65-F5344CB8AC3E}">
        <p14:creationId xmlns:p14="http://schemas.microsoft.com/office/powerpoint/2010/main" val="42218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PPENDIX C · DEMONSTRATOR">
            <a:extLst>
              <a:ext uri="{FF2B5EF4-FFF2-40B4-BE49-F238E27FC236}">
                <a16:creationId xmlns:a16="http://schemas.microsoft.com/office/drawing/2014/main" id="{AF2D435C-F40B-4F41-B24D-7476EA06046F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9525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APPENDIX C · DEMONSTRATOR</a:t>
            </a:r>
          </a:p>
        </p:txBody>
      </p:sp>
      <p:sp>
        <p:nvSpPr>
          <p:cNvPr id="2" name="Demonstrator context">
            <a:extLst>
              <a:ext uri="{FF2B5EF4-FFF2-40B4-BE49-F238E27FC236}">
                <a16:creationId xmlns:a16="http://schemas.microsoft.com/office/drawing/2014/main" id="{BCBA6F92-06B2-40F3-8135-76A86F3AD744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Demonstrator context</a:t>
            </a:r>
          </a:p>
        </p:txBody>
      </p:sp>
      <p:sp>
        <p:nvSpPr>
          <p:cNvPr id="3" name="Public demonstrator, September 2026.">
            <a:extLst>
              <a:ext uri="{FF2B5EF4-FFF2-40B4-BE49-F238E27FC236}">
                <a16:creationId xmlns:a16="http://schemas.microsoft.com/office/drawing/2014/main" id="{25D5E8D6-5C4F-4035-BC5F-983A6EC75FB0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Public demonstrator, September 2026.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B1AE1A26-E3DA-4C15-BCD3-17BD328FAB74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5" name="EVIDENCE2SCENARIO">
            <a:extLst>
              <a:ext uri="{FF2B5EF4-FFF2-40B4-BE49-F238E27FC236}">
                <a16:creationId xmlns:a16="http://schemas.microsoft.com/office/drawing/2014/main" id="{0BE8511C-471A-48E2-B382-888C7B37BE10}"/>
              </a:ext>
            </a:extLst>
          </p:cNvPr>
          <p:cNvSpPr>
            <a:spLocks noGrp="1"/>
          </p:cNvSpPr>
          <p:nvPr/>
        </p:nvSpPr>
        <p:spPr>
          <a:xfrm>
            <a:off x="609600" y="65532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EVIDENCE2SCENARIO</a:t>
            </a:r>
          </a:p>
        </p:txBody>
      </p:sp>
      <p:sp>
        <p:nvSpPr>
          <p:cNvPr id="6" name="15">
            <a:extLst>
              <a:ext uri="{FF2B5EF4-FFF2-40B4-BE49-F238E27FC236}">
                <a16:creationId xmlns:a16="http://schemas.microsoft.com/office/drawing/2014/main" id="{D0484BE4-5FEB-46A7-ACB7-0D05F4D9DA01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2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1</a:t>
            </a:r>
            <a:r>
              <a:rPr lang="en-GB" sz="1200" b="1" dirty="0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7</a:t>
            </a:r>
            <a:endParaRPr sz="1200" b="1" dirty="0">
              <a:solidFill>
                <a:srgbClr val="087F78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6260" y="2324100"/>
            <a:ext cx="5755105" cy="3905250"/>
          </a:xfrm>
          <a:prstGeom prst="rect">
            <a:avLst/>
          </a:prstGeom>
        </p:spPr>
      </p:pic>
      <p:sp>
        <p:nvSpPr>
          <p:cNvPr id="8" name="Inspect source&#10;context and&#10;scenario outputs.">
            <a:extLst>
              <a:ext uri="{FF2B5EF4-FFF2-40B4-BE49-F238E27FC236}">
                <a16:creationId xmlns:a16="http://schemas.microsoft.com/office/drawing/2014/main" id="{0D5D260F-8AD8-485F-9448-2A79002CFFBE}"/>
              </a:ext>
            </a:extLst>
          </p:cNvPr>
          <p:cNvSpPr>
            <a:spLocks noGrp="1"/>
          </p:cNvSpPr>
          <p:nvPr/>
        </p:nvSpPr>
        <p:spPr>
          <a:xfrm>
            <a:off x="609600" y="2914650"/>
            <a:ext cx="2905125" cy="1905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2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Inspect source</a:t>
            </a:r>
          </a:p>
          <a:p>
            <a:pPr>
              <a:defRPr sz="22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context and</a:t>
            </a:r>
          </a:p>
          <a:p>
            <a:pPr>
              <a:defRPr sz="225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scenario outputs.</a:t>
            </a:r>
          </a:p>
        </p:txBody>
      </p:sp>
    </p:spTree>
    <p:extLst>
      <p:ext uri="{BB962C8B-B14F-4D97-AF65-F5344CB8AC3E}">
        <p14:creationId xmlns:p14="http://schemas.microsoft.com/office/powerpoint/2010/main" val="241923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DIGY AI SOLUTIONS">
            <a:extLst>
              <a:ext uri="{FF2B5EF4-FFF2-40B4-BE49-F238E27FC236}">
                <a16:creationId xmlns:a16="http://schemas.microsoft.com/office/drawing/2014/main" id="{DC48CB17-A6A1-4D5E-8F70-E42F8B6F47CF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104775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125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PRODIGY AI SOLUTIONS</a:t>
            </a:r>
          </a:p>
        </p:txBody>
      </p:sp>
      <p:sp>
        <p:nvSpPr>
          <p:cNvPr id="2" name="STRICTLY CONFIDENTIAL">
            <a:extLst>
              <a:ext uri="{FF2B5EF4-FFF2-40B4-BE49-F238E27FC236}">
                <a16:creationId xmlns:a16="http://schemas.microsoft.com/office/drawing/2014/main" id="{969233B1-6230-4848-98B1-F386B1EC7E57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972800" cy="7334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3900" b="1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STRICTLY CONFIDENTIAL</a:t>
            </a:r>
          </a:p>
        </p:txBody>
      </p:sp>
      <p:sp>
        <p:nvSpPr>
          <p:cNvPr id="3" name="Ownership, permitted use and external sources">
            <a:extLst>
              <a:ext uri="{FF2B5EF4-FFF2-40B4-BE49-F238E27FC236}">
                <a16:creationId xmlns:a16="http://schemas.microsoft.com/office/drawing/2014/main" id="{9B87598A-97CB-48C0-B244-A6B7A0971571}"/>
              </a:ext>
            </a:extLst>
          </p:cNvPr>
          <p:cNvSpPr>
            <a:spLocks noGrp="1"/>
          </p:cNvSpPr>
          <p:nvPr/>
        </p:nvSpPr>
        <p:spPr>
          <a:xfrm>
            <a:off x="609600" y="1924050"/>
            <a:ext cx="10972800" cy="3714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87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Ownership, permitted use and external sources</a:t>
            </a:r>
          </a:p>
        </p:txBody>
      </p:sp>
      <p:sp>
        <p:nvSpPr>
          <p:cNvPr id="4" name="Connettore diritto 3">
            <a:extLst>
              <a:ext uri="{FF2B5EF4-FFF2-40B4-BE49-F238E27FC236}">
                <a16:creationId xmlns:a16="http://schemas.microsoft.com/office/drawing/2014/main" id="{077ED16B-10DF-4C2A-BB48-373A665F4B88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10972800" cy="0"/>
          </a:xfrm>
          <a:prstGeom prst="line">
            <a:avLst/>
          </a:prstGeom>
          <a:noFill/>
          <a:ln w="14288">
            <a:solidFill>
              <a:srgbClr val="087F78"/>
            </a:solidFill>
          </a:ln>
        </p:spPr>
      </p:sp>
      <p:sp>
        <p:nvSpPr>
          <p:cNvPr id="5" name="Ownership">
            <a:extLst>
              <a:ext uri="{FF2B5EF4-FFF2-40B4-BE49-F238E27FC236}">
                <a16:creationId xmlns:a16="http://schemas.microsoft.com/office/drawing/2014/main" id="{C3B27333-5442-4290-91D8-90D87C5471A5}"/>
              </a:ext>
            </a:extLst>
          </p:cNvPr>
          <p:cNvSpPr>
            <a:spLocks noGrp="1"/>
          </p:cNvSpPr>
          <p:nvPr/>
        </p:nvSpPr>
        <p:spPr>
          <a:xfrm>
            <a:off x="609600" y="2905125"/>
            <a:ext cx="2381250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8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Ownership</a:t>
            </a:r>
          </a:p>
        </p:txBody>
      </p:sp>
      <p:sp>
        <p:nvSpPr>
          <p:cNvPr id="6" name="This presentation and its original content are the property of&#10;Pr">
            <a:extLst>
              <a:ext uri="{FF2B5EF4-FFF2-40B4-BE49-F238E27FC236}">
                <a16:creationId xmlns:a16="http://schemas.microsoft.com/office/drawing/2014/main" id="{450DEE05-1377-4AEB-B84A-684B025EA1CE}"/>
              </a:ext>
            </a:extLst>
          </p:cNvPr>
          <p:cNvSpPr>
            <a:spLocks noGrp="1"/>
          </p:cNvSpPr>
          <p:nvPr/>
        </p:nvSpPr>
        <p:spPr>
          <a:xfrm>
            <a:off x="3333750" y="2905125"/>
            <a:ext cx="8248650" cy="838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This presentation and its original content are the property of</a:t>
            </a:r>
          </a:p>
          <a:p>
            <a:pPr>
              <a:def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Prodigy AI Solutions. All rights reserved under applicable</a:t>
            </a:r>
          </a:p>
          <a:p>
            <a:pPr>
              <a:def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intellectual property laws.</a:t>
            </a:r>
          </a:p>
        </p:txBody>
      </p:sp>
      <p:sp>
        <p:nvSpPr>
          <p:cNvPr id="7" name="Confidentiality">
            <a:extLst>
              <a:ext uri="{FF2B5EF4-FFF2-40B4-BE49-F238E27FC236}">
                <a16:creationId xmlns:a16="http://schemas.microsoft.com/office/drawing/2014/main" id="{C0775029-A784-490A-BB40-BE3C67B047B1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2381250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8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Confidentiality</a:t>
            </a:r>
          </a:p>
        </p:txBody>
      </p:sp>
      <p:sp>
        <p:nvSpPr>
          <p:cNvPr id="8" name="For intended recipients only. Do not reproduce, disclose or&#10;distr">
            <a:extLst>
              <a:ext uri="{FF2B5EF4-FFF2-40B4-BE49-F238E27FC236}">
                <a16:creationId xmlns:a16="http://schemas.microsoft.com/office/drawing/2014/main" id="{EDF9C771-6069-4877-A2A1-9EC2A2925D8A}"/>
              </a:ext>
            </a:extLst>
          </p:cNvPr>
          <p:cNvSpPr>
            <a:spLocks noGrp="1"/>
          </p:cNvSpPr>
          <p:nvPr/>
        </p:nvSpPr>
        <p:spPr>
          <a:xfrm>
            <a:off x="3333750" y="4000500"/>
            <a:ext cx="8248650" cy="838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For intended recipients only. Do not reproduce, disclose or</a:t>
            </a:r>
          </a:p>
          <a:p>
            <a:pPr>
              <a:def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distribute without prior written authorisation from Prodigy AI</a:t>
            </a:r>
          </a:p>
          <a:p>
            <a:pPr>
              <a:def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Solutions, except as permitted by applicable law.</a:t>
            </a:r>
          </a:p>
        </p:txBody>
      </p:sp>
      <p:sp>
        <p:nvSpPr>
          <p:cNvPr id="9" name="External sources">
            <a:extLst>
              <a:ext uri="{FF2B5EF4-FFF2-40B4-BE49-F238E27FC236}">
                <a16:creationId xmlns:a16="http://schemas.microsoft.com/office/drawing/2014/main" id="{1BEDF50D-C50B-4A71-B381-50DCE827EE5F}"/>
              </a:ext>
            </a:extLst>
          </p:cNvPr>
          <p:cNvSpPr>
            <a:spLocks noGrp="1"/>
          </p:cNvSpPr>
          <p:nvPr/>
        </p:nvSpPr>
        <p:spPr>
          <a:xfrm>
            <a:off x="609600" y="5095875"/>
            <a:ext cx="2381250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800" b="1">
                <a:solidFill>
                  <a:srgbClr val="087F78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87F78"/>
                </a:solidFill>
                <a:latin typeface="DejaVu Sans"/>
                <a:ea typeface="DejaVu Sans"/>
                <a:cs typeface="DejaVu Sans"/>
              </a:rPr>
              <a:t>External sources</a:t>
            </a:r>
          </a:p>
        </p:txBody>
      </p:sp>
      <p:sp>
        <p:nvSpPr>
          <p:cNvPr id="10" name="External materials used in preparing this presentation were&#10;limit">
            <a:extLst>
              <a:ext uri="{FF2B5EF4-FFF2-40B4-BE49-F238E27FC236}">
                <a16:creationId xmlns:a16="http://schemas.microsoft.com/office/drawing/2014/main" id="{3315AD86-DACF-4A06-BA5E-64347AC96633}"/>
              </a:ext>
            </a:extLst>
          </p:cNvPr>
          <p:cNvSpPr>
            <a:spLocks noGrp="1"/>
          </p:cNvSpPr>
          <p:nvPr/>
        </p:nvSpPr>
        <p:spPr>
          <a:xfrm>
            <a:off x="3333750" y="5095875"/>
            <a:ext cx="8248650" cy="838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External materials used in preparing this presentation were</a:t>
            </a:r>
          </a:p>
          <a:p>
            <a:pPr>
              <a:def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limited to sources freely accessible to the public. Third-party</a:t>
            </a:r>
          </a:p>
          <a:p>
            <a:pPr>
              <a:def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E38"/>
                </a:solidFill>
                <a:latin typeface="DejaVu Sans"/>
                <a:ea typeface="DejaVu Sans"/>
                <a:cs typeface="DejaVu Sans"/>
              </a:rPr>
              <a:t>materials remain subject to their owners’ rights and licence terms.</a:t>
            </a:r>
          </a:p>
        </p:txBody>
      </p:sp>
      <p:sp>
        <p:nvSpPr>
          <p:cNvPr id="11" name="Connettore diritto 10">
            <a:extLst>
              <a:ext uri="{FF2B5EF4-FFF2-40B4-BE49-F238E27FC236}">
                <a16:creationId xmlns:a16="http://schemas.microsoft.com/office/drawing/2014/main" id="{A954E6CA-A90E-44F1-82F9-C0D07CCEBC8B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0972800" cy="0"/>
          </a:xfrm>
          <a:prstGeom prst="line">
            <a:avLst/>
          </a:prstGeom>
          <a:noFill/>
          <a:ln w="9525">
            <a:solidFill>
              <a:srgbClr val="CFDCD9"/>
            </a:solidFill>
          </a:ln>
        </p:spPr>
      </p:sp>
      <p:sp>
        <p:nvSpPr>
          <p:cNvPr id="12" name="© 2026 Prodigy AI Solutions. All rights reserved.">
            <a:extLst>
              <a:ext uri="{FF2B5EF4-FFF2-40B4-BE49-F238E27FC236}">
                <a16:creationId xmlns:a16="http://schemas.microsoft.com/office/drawing/2014/main" id="{757BF28D-F34F-4889-B139-99FE297FABFE}"/>
              </a:ext>
            </a:extLst>
          </p:cNvPr>
          <p:cNvSpPr>
            <a:spLocks noGrp="1"/>
          </p:cNvSpPr>
          <p:nvPr/>
        </p:nvSpPr>
        <p:spPr>
          <a:xfrm>
            <a:off x="609600" y="6534150"/>
            <a:ext cx="10972800" cy="209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>
              <a:defRPr sz="975" b="0">
                <a:solidFill>
                  <a:srgbClr val="52676F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2676F"/>
                </a:solidFill>
                <a:latin typeface="DejaVu Sans"/>
                <a:ea typeface="DejaVu Sans"/>
                <a:cs typeface="DejaVu Sans"/>
              </a:rPr>
              <a:t>© 2026 Prodigy AI Solutions.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0483677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1359</Words>
  <Application>Microsoft Office PowerPoint</Application>
  <DocSecurity>0</DocSecurity>
  <PresentationFormat>Widescreen</PresentationFormat>
  <Paragraphs>274</Paragraphs>
  <Slides>18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1" baseType="lpstr">
      <vt:lpstr>Calibri</vt:lpstr>
      <vt:lpstr>DejaVu Sans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2026-09-20T10:04:12Z</dcterms:created>
  <dcterms:modified xsi:type="dcterms:W3CDTF">2026-09-20T10:04:38Z</dcterms:modified>
</cp:coreProperties>
</file>