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9640" r:id="rId2"/>
    <p:sldId id="9641" r:id="rId3"/>
    <p:sldId id="9665" r:id="rId4"/>
    <p:sldId id="289" r:id="rId5"/>
    <p:sldId id="9660" r:id="rId6"/>
    <p:sldId id="9629" r:id="rId7"/>
    <p:sldId id="9666" r:id="rId8"/>
    <p:sldId id="9658" r:id="rId9"/>
    <p:sldId id="9661" r:id="rId10"/>
    <p:sldId id="9663" r:id="rId11"/>
    <p:sldId id="9671" r:id="rId12"/>
    <p:sldId id="9667" r:id="rId13"/>
    <p:sldId id="9669" r:id="rId14"/>
    <p:sldId id="307" r:id="rId15"/>
    <p:sldId id="9662" r:id="rId16"/>
    <p:sldId id="9672" r:id="rId17"/>
    <p:sldId id="9668" r:id="rId18"/>
    <p:sldId id="9670" r:id="rId19"/>
    <p:sldId id="9664" r:id="rId20"/>
    <p:sldId id="9673" r:id="rId21"/>
    <p:sldId id="9674" r:id="rId22"/>
    <p:sldId id="283" r:id="rId23"/>
  </p:sldIdLst>
  <p:sldSz cx="12192000" cy="6858000"/>
  <p:notesSz cx="6858000" cy="9144000"/>
  <p:defaultText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0004"/>
    <a:srgbClr val="C6BCA8"/>
    <a:srgbClr val="D6C28B"/>
    <a:srgbClr val="E4D3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4" autoAdjust="0"/>
    <p:restoredTop sz="94694"/>
  </p:normalViewPr>
  <p:slideViewPr>
    <p:cSldViewPr snapToGrid="0">
      <p:cViewPr varScale="1">
        <p:scale>
          <a:sx n="105" d="100"/>
          <a:sy n="105" d="100"/>
        </p:scale>
        <p:origin x="64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25A9C-AC30-45FC-9027-8178C2793535}" type="datetimeFigureOut">
              <a:rPr lang="sl-SI" smtClean="0"/>
              <a:t>4. 04. 2025</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B9995-7E2E-468B-8470-3A163936ACF1}" type="slidenum">
              <a:rPr lang="sl-SI" smtClean="0"/>
              <a:t>‹#›</a:t>
            </a:fld>
            <a:endParaRPr lang="sl-SI"/>
          </a:p>
        </p:txBody>
      </p:sp>
    </p:spTree>
    <p:extLst>
      <p:ext uri="{BB962C8B-B14F-4D97-AF65-F5344CB8AC3E}">
        <p14:creationId xmlns:p14="http://schemas.microsoft.com/office/powerpoint/2010/main" val="4160416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2571A-A46E-4D55-C7E3-F7E68C9F493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I"/>
          </a:p>
        </p:txBody>
      </p:sp>
      <p:sp>
        <p:nvSpPr>
          <p:cNvPr id="3" name="Subtitle 2">
            <a:extLst>
              <a:ext uri="{FF2B5EF4-FFF2-40B4-BE49-F238E27FC236}">
                <a16:creationId xmlns:a16="http://schemas.microsoft.com/office/drawing/2014/main" id="{7A703D4A-54F5-BF48-FAD8-725B9B88FA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I"/>
          </a:p>
        </p:txBody>
      </p:sp>
      <p:sp>
        <p:nvSpPr>
          <p:cNvPr id="4" name="Date Placeholder 3">
            <a:extLst>
              <a:ext uri="{FF2B5EF4-FFF2-40B4-BE49-F238E27FC236}">
                <a16:creationId xmlns:a16="http://schemas.microsoft.com/office/drawing/2014/main" id="{AF8DF9F5-AFD7-23EA-8D0D-F4ABD2855D61}"/>
              </a:ext>
            </a:extLst>
          </p:cNvPr>
          <p:cNvSpPr>
            <a:spLocks noGrp="1"/>
          </p:cNvSpPr>
          <p:nvPr>
            <p:ph type="dt" sz="half" idx="10"/>
          </p:nvPr>
        </p:nvSpPr>
        <p:spPr/>
        <p:txBody>
          <a:bodyPr/>
          <a:lstStyle/>
          <a:p>
            <a:fld id="{88E48FAD-F940-0F45-9601-9A7884E443A7}" type="datetimeFigureOut">
              <a:rPr lang="en-SI" smtClean="0"/>
              <a:t>04/04/2025</a:t>
            </a:fld>
            <a:endParaRPr lang="en-SI"/>
          </a:p>
        </p:txBody>
      </p:sp>
      <p:sp>
        <p:nvSpPr>
          <p:cNvPr id="5" name="Footer Placeholder 4">
            <a:extLst>
              <a:ext uri="{FF2B5EF4-FFF2-40B4-BE49-F238E27FC236}">
                <a16:creationId xmlns:a16="http://schemas.microsoft.com/office/drawing/2014/main" id="{46F5505D-AD60-63FF-2B9D-C5F71B4560F3}"/>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23EB76D8-FF70-CF99-7CA0-3618F9E13C1C}"/>
              </a:ext>
            </a:extLst>
          </p:cNvPr>
          <p:cNvSpPr>
            <a:spLocks noGrp="1"/>
          </p:cNvSpPr>
          <p:nvPr>
            <p:ph type="sldNum" sz="quarter" idx="12"/>
          </p:nvPr>
        </p:nvSpPr>
        <p:spPr/>
        <p:txBody>
          <a:bodyPr/>
          <a:lstStyle/>
          <a:p>
            <a:fld id="{7969D822-1C50-AC40-A146-E174C83E930F}" type="slidenum">
              <a:rPr lang="en-SI" smtClean="0"/>
              <a:t>‹#›</a:t>
            </a:fld>
            <a:endParaRPr lang="en-SI"/>
          </a:p>
        </p:txBody>
      </p:sp>
    </p:spTree>
    <p:extLst>
      <p:ext uri="{BB962C8B-B14F-4D97-AF65-F5344CB8AC3E}">
        <p14:creationId xmlns:p14="http://schemas.microsoft.com/office/powerpoint/2010/main" val="1537687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9301E-69B2-A46A-FCF3-B3841A313581}"/>
              </a:ext>
            </a:extLst>
          </p:cNvPr>
          <p:cNvSpPr>
            <a:spLocks noGrp="1"/>
          </p:cNvSpPr>
          <p:nvPr>
            <p:ph type="title"/>
          </p:nvPr>
        </p:nvSpPr>
        <p:spPr/>
        <p:txBody>
          <a:bodyPr/>
          <a:lstStyle/>
          <a:p>
            <a:r>
              <a:rPr lang="en-GB"/>
              <a:t>Click to edit Master title style</a:t>
            </a:r>
            <a:endParaRPr lang="en-SI"/>
          </a:p>
        </p:txBody>
      </p:sp>
      <p:sp>
        <p:nvSpPr>
          <p:cNvPr id="3" name="Vertical Text Placeholder 2">
            <a:extLst>
              <a:ext uri="{FF2B5EF4-FFF2-40B4-BE49-F238E27FC236}">
                <a16:creationId xmlns:a16="http://schemas.microsoft.com/office/drawing/2014/main" id="{47DD5884-B009-5CCD-14DE-DF4D487E457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3F2CB5C2-5CE8-ABD7-AB02-507AB87E39E7}"/>
              </a:ext>
            </a:extLst>
          </p:cNvPr>
          <p:cNvSpPr>
            <a:spLocks noGrp="1"/>
          </p:cNvSpPr>
          <p:nvPr>
            <p:ph type="dt" sz="half" idx="10"/>
          </p:nvPr>
        </p:nvSpPr>
        <p:spPr/>
        <p:txBody>
          <a:bodyPr/>
          <a:lstStyle/>
          <a:p>
            <a:fld id="{88E48FAD-F940-0F45-9601-9A7884E443A7}" type="datetimeFigureOut">
              <a:rPr lang="en-SI" smtClean="0"/>
              <a:t>04/04/2025</a:t>
            </a:fld>
            <a:endParaRPr lang="en-SI"/>
          </a:p>
        </p:txBody>
      </p:sp>
      <p:sp>
        <p:nvSpPr>
          <p:cNvPr id="5" name="Footer Placeholder 4">
            <a:extLst>
              <a:ext uri="{FF2B5EF4-FFF2-40B4-BE49-F238E27FC236}">
                <a16:creationId xmlns:a16="http://schemas.microsoft.com/office/drawing/2014/main" id="{18ACE7DE-2B97-C1A2-C736-09CE08A2C672}"/>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AC78DE3F-7862-D78C-DFEC-B5731124156F}"/>
              </a:ext>
            </a:extLst>
          </p:cNvPr>
          <p:cNvSpPr>
            <a:spLocks noGrp="1"/>
          </p:cNvSpPr>
          <p:nvPr>
            <p:ph type="sldNum" sz="quarter" idx="12"/>
          </p:nvPr>
        </p:nvSpPr>
        <p:spPr/>
        <p:txBody>
          <a:bodyPr/>
          <a:lstStyle/>
          <a:p>
            <a:fld id="{7969D822-1C50-AC40-A146-E174C83E930F}" type="slidenum">
              <a:rPr lang="en-SI" smtClean="0"/>
              <a:t>‹#›</a:t>
            </a:fld>
            <a:endParaRPr lang="en-SI"/>
          </a:p>
        </p:txBody>
      </p:sp>
    </p:spTree>
    <p:extLst>
      <p:ext uri="{BB962C8B-B14F-4D97-AF65-F5344CB8AC3E}">
        <p14:creationId xmlns:p14="http://schemas.microsoft.com/office/powerpoint/2010/main" val="1489150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41C78-F45F-FB84-D425-2F11E895D83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I"/>
          </a:p>
        </p:txBody>
      </p:sp>
      <p:sp>
        <p:nvSpPr>
          <p:cNvPr id="3" name="Vertical Text Placeholder 2">
            <a:extLst>
              <a:ext uri="{FF2B5EF4-FFF2-40B4-BE49-F238E27FC236}">
                <a16:creationId xmlns:a16="http://schemas.microsoft.com/office/drawing/2014/main" id="{E017E724-2464-7861-A59E-532ABCB5262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5AA460C4-D5B1-DA8C-76D1-3569F91E926E}"/>
              </a:ext>
            </a:extLst>
          </p:cNvPr>
          <p:cNvSpPr>
            <a:spLocks noGrp="1"/>
          </p:cNvSpPr>
          <p:nvPr>
            <p:ph type="dt" sz="half" idx="10"/>
          </p:nvPr>
        </p:nvSpPr>
        <p:spPr/>
        <p:txBody>
          <a:bodyPr/>
          <a:lstStyle/>
          <a:p>
            <a:fld id="{88E48FAD-F940-0F45-9601-9A7884E443A7}" type="datetimeFigureOut">
              <a:rPr lang="en-SI" smtClean="0"/>
              <a:t>04/04/2025</a:t>
            </a:fld>
            <a:endParaRPr lang="en-SI"/>
          </a:p>
        </p:txBody>
      </p:sp>
      <p:sp>
        <p:nvSpPr>
          <p:cNvPr id="5" name="Footer Placeholder 4">
            <a:extLst>
              <a:ext uri="{FF2B5EF4-FFF2-40B4-BE49-F238E27FC236}">
                <a16:creationId xmlns:a16="http://schemas.microsoft.com/office/drawing/2014/main" id="{8549E305-45BD-81A5-77D2-A2F50BB6C1D8}"/>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119AA82D-85CA-4B6C-2937-23600B43386F}"/>
              </a:ext>
            </a:extLst>
          </p:cNvPr>
          <p:cNvSpPr>
            <a:spLocks noGrp="1"/>
          </p:cNvSpPr>
          <p:nvPr>
            <p:ph type="sldNum" sz="quarter" idx="12"/>
          </p:nvPr>
        </p:nvSpPr>
        <p:spPr/>
        <p:txBody>
          <a:bodyPr/>
          <a:lstStyle/>
          <a:p>
            <a:fld id="{7969D822-1C50-AC40-A146-E174C83E930F}" type="slidenum">
              <a:rPr lang="en-SI" smtClean="0"/>
              <a:t>‹#›</a:t>
            </a:fld>
            <a:endParaRPr lang="en-SI"/>
          </a:p>
        </p:txBody>
      </p:sp>
    </p:spTree>
    <p:extLst>
      <p:ext uri="{BB962C8B-B14F-4D97-AF65-F5344CB8AC3E}">
        <p14:creationId xmlns:p14="http://schemas.microsoft.com/office/powerpoint/2010/main" val="18825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D013-5E34-71A7-4940-98B74532A16B}"/>
              </a:ext>
            </a:extLst>
          </p:cNvPr>
          <p:cNvSpPr>
            <a:spLocks noGrp="1"/>
          </p:cNvSpPr>
          <p:nvPr>
            <p:ph type="title"/>
          </p:nvPr>
        </p:nvSpPr>
        <p:spPr/>
        <p:txBody>
          <a:bodyPr/>
          <a:lstStyle/>
          <a:p>
            <a:r>
              <a:rPr lang="en-GB"/>
              <a:t>Click to edit Master title style</a:t>
            </a:r>
            <a:endParaRPr lang="en-SI"/>
          </a:p>
        </p:txBody>
      </p:sp>
      <p:sp>
        <p:nvSpPr>
          <p:cNvPr id="3" name="Content Placeholder 2">
            <a:extLst>
              <a:ext uri="{FF2B5EF4-FFF2-40B4-BE49-F238E27FC236}">
                <a16:creationId xmlns:a16="http://schemas.microsoft.com/office/drawing/2014/main" id="{FE08B822-33A9-7EC7-FB33-180C0AEADE2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9D500726-B81C-55A6-AA26-0CF17655287F}"/>
              </a:ext>
            </a:extLst>
          </p:cNvPr>
          <p:cNvSpPr>
            <a:spLocks noGrp="1"/>
          </p:cNvSpPr>
          <p:nvPr>
            <p:ph type="dt" sz="half" idx="10"/>
          </p:nvPr>
        </p:nvSpPr>
        <p:spPr/>
        <p:txBody>
          <a:bodyPr/>
          <a:lstStyle/>
          <a:p>
            <a:fld id="{88E48FAD-F940-0F45-9601-9A7884E443A7}" type="datetimeFigureOut">
              <a:rPr lang="en-SI" smtClean="0"/>
              <a:t>04/04/2025</a:t>
            </a:fld>
            <a:endParaRPr lang="en-SI"/>
          </a:p>
        </p:txBody>
      </p:sp>
      <p:sp>
        <p:nvSpPr>
          <p:cNvPr id="5" name="Footer Placeholder 4">
            <a:extLst>
              <a:ext uri="{FF2B5EF4-FFF2-40B4-BE49-F238E27FC236}">
                <a16:creationId xmlns:a16="http://schemas.microsoft.com/office/drawing/2014/main" id="{ADCC549F-5F8A-9376-6E77-C05DAD67C54D}"/>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30118304-E028-7EFC-C1E2-9380BB27D708}"/>
              </a:ext>
            </a:extLst>
          </p:cNvPr>
          <p:cNvSpPr>
            <a:spLocks noGrp="1"/>
          </p:cNvSpPr>
          <p:nvPr>
            <p:ph type="sldNum" sz="quarter" idx="12"/>
          </p:nvPr>
        </p:nvSpPr>
        <p:spPr/>
        <p:txBody>
          <a:bodyPr/>
          <a:lstStyle/>
          <a:p>
            <a:fld id="{7969D822-1C50-AC40-A146-E174C83E930F}" type="slidenum">
              <a:rPr lang="en-SI" smtClean="0"/>
              <a:t>‹#›</a:t>
            </a:fld>
            <a:endParaRPr lang="en-SI"/>
          </a:p>
        </p:txBody>
      </p:sp>
    </p:spTree>
    <p:extLst>
      <p:ext uri="{BB962C8B-B14F-4D97-AF65-F5344CB8AC3E}">
        <p14:creationId xmlns:p14="http://schemas.microsoft.com/office/powerpoint/2010/main" val="376562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3A6C1-CB3A-C940-8FFA-135F44E78DE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I"/>
          </a:p>
        </p:txBody>
      </p:sp>
      <p:sp>
        <p:nvSpPr>
          <p:cNvPr id="3" name="Text Placeholder 2">
            <a:extLst>
              <a:ext uri="{FF2B5EF4-FFF2-40B4-BE49-F238E27FC236}">
                <a16:creationId xmlns:a16="http://schemas.microsoft.com/office/drawing/2014/main" id="{745D4B02-6A4A-E88A-1579-F138DB94BD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3FE7ED3-2935-363C-E575-52C2200A52E1}"/>
              </a:ext>
            </a:extLst>
          </p:cNvPr>
          <p:cNvSpPr>
            <a:spLocks noGrp="1"/>
          </p:cNvSpPr>
          <p:nvPr>
            <p:ph type="dt" sz="half" idx="10"/>
          </p:nvPr>
        </p:nvSpPr>
        <p:spPr/>
        <p:txBody>
          <a:bodyPr/>
          <a:lstStyle/>
          <a:p>
            <a:fld id="{88E48FAD-F940-0F45-9601-9A7884E443A7}" type="datetimeFigureOut">
              <a:rPr lang="en-SI" smtClean="0"/>
              <a:t>04/04/2025</a:t>
            </a:fld>
            <a:endParaRPr lang="en-SI"/>
          </a:p>
        </p:txBody>
      </p:sp>
      <p:sp>
        <p:nvSpPr>
          <p:cNvPr id="5" name="Footer Placeholder 4">
            <a:extLst>
              <a:ext uri="{FF2B5EF4-FFF2-40B4-BE49-F238E27FC236}">
                <a16:creationId xmlns:a16="http://schemas.microsoft.com/office/drawing/2014/main" id="{EC436038-DA3B-2FEA-DFF8-08D05922277A}"/>
              </a:ext>
            </a:extLst>
          </p:cNvPr>
          <p:cNvSpPr>
            <a:spLocks noGrp="1"/>
          </p:cNvSpPr>
          <p:nvPr>
            <p:ph type="ftr" sz="quarter" idx="11"/>
          </p:nvPr>
        </p:nvSpPr>
        <p:spPr/>
        <p:txBody>
          <a:bodyPr/>
          <a:lstStyle/>
          <a:p>
            <a:endParaRPr lang="en-SI"/>
          </a:p>
        </p:txBody>
      </p:sp>
      <p:sp>
        <p:nvSpPr>
          <p:cNvPr id="6" name="Slide Number Placeholder 5">
            <a:extLst>
              <a:ext uri="{FF2B5EF4-FFF2-40B4-BE49-F238E27FC236}">
                <a16:creationId xmlns:a16="http://schemas.microsoft.com/office/drawing/2014/main" id="{9695FD40-140D-CB78-18A1-B271D82B86E5}"/>
              </a:ext>
            </a:extLst>
          </p:cNvPr>
          <p:cNvSpPr>
            <a:spLocks noGrp="1"/>
          </p:cNvSpPr>
          <p:nvPr>
            <p:ph type="sldNum" sz="quarter" idx="12"/>
          </p:nvPr>
        </p:nvSpPr>
        <p:spPr/>
        <p:txBody>
          <a:bodyPr/>
          <a:lstStyle/>
          <a:p>
            <a:fld id="{7969D822-1C50-AC40-A146-E174C83E930F}" type="slidenum">
              <a:rPr lang="en-SI" smtClean="0"/>
              <a:t>‹#›</a:t>
            </a:fld>
            <a:endParaRPr lang="en-SI"/>
          </a:p>
        </p:txBody>
      </p:sp>
    </p:spTree>
    <p:extLst>
      <p:ext uri="{BB962C8B-B14F-4D97-AF65-F5344CB8AC3E}">
        <p14:creationId xmlns:p14="http://schemas.microsoft.com/office/powerpoint/2010/main" val="3074345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25878-61A5-8F79-5828-785D0E98A94C}"/>
              </a:ext>
            </a:extLst>
          </p:cNvPr>
          <p:cNvSpPr>
            <a:spLocks noGrp="1"/>
          </p:cNvSpPr>
          <p:nvPr>
            <p:ph type="title"/>
          </p:nvPr>
        </p:nvSpPr>
        <p:spPr/>
        <p:txBody>
          <a:bodyPr/>
          <a:lstStyle/>
          <a:p>
            <a:r>
              <a:rPr lang="en-GB"/>
              <a:t>Click to edit Master title style</a:t>
            </a:r>
            <a:endParaRPr lang="en-SI"/>
          </a:p>
        </p:txBody>
      </p:sp>
      <p:sp>
        <p:nvSpPr>
          <p:cNvPr id="3" name="Content Placeholder 2">
            <a:extLst>
              <a:ext uri="{FF2B5EF4-FFF2-40B4-BE49-F238E27FC236}">
                <a16:creationId xmlns:a16="http://schemas.microsoft.com/office/drawing/2014/main" id="{F02CB3F6-5F50-C127-260D-20EFF13854A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Content Placeholder 3">
            <a:extLst>
              <a:ext uri="{FF2B5EF4-FFF2-40B4-BE49-F238E27FC236}">
                <a16:creationId xmlns:a16="http://schemas.microsoft.com/office/drawing/2014/main" id="{55820737-30C2-5E37-0212-787DB72D2F1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Date Placeholder 4">
            <a:extLst>
              <a:ext uri="{FF2B5EF4-FFF2-40B4-BE49-F238E27FC236}">
                <a16:creationId xmlns:a16="http://schemas.microsoft.com/office/drawing/2014/main" id="{B0122B48-485B-6BA5-1BDB-038849D4E5B5}"/>
              </a:ext>
            </a:extLst>
          </p:cNvPr>
          <p:cNvSpPr>
            <a:spLocks noGrp="1"/>
          </p:cNvSpPr>
          <p:nvPr>
            <p:ph type="dt" sz="half" idx="10"/>
          </p:nvPr>
        </p:nvSpPr>
        <p:spPr/>
        <p:txBody>
          <a:bodyPr/>
          <a:lstStyle/>
          <a:p>
            <a:fld id="{88E48FAD-F940-0F45-9601-9A7884E443A7}" type="datetimeFigureOut">
              <a:rPr lang="en-SI" smtClean="0"/>
              <a:t>04/04/2025</a:t>
            </a:fld>
            <a:endParaRPr lang="en-SI"/>
          </a:p>
        </p:txBody>
      </p:sp>
      <p:sp>
        <p:nvSpPr>
          <p:cNvPr id="6" name="Footer Placeholder 5">
            <a:extLst>
              <a:ext uri="{FF2B5EF4-FFF2-40B4-BE49-F238E27FC236}">
                <a16:creationId xmlns:a16="http://schemas.microsoft.com/office/drawing/2014/main" id="{939CF7B3-8119-16C8-D6C0-6291E5CD1EEB}"/>
              </a:ext>
            </a:extLst>
          </p:cNvPr>
          <p:cNvSpPr>
            <a:spLocks noGrp="1"/>
          </p:cNvSpPr>
          <p:nvPr>
            <p:ph type="ftr" sz="quarter" idx="11"/>
          </p:nvPr>
        </p:nvSpPr>
        <p:spPr/>
        <p:txBody>
          <a:bodyPr/>
          <a:lstStyle/>
          <a:p>
            <a:endParaRPr lang="en-SI"/>
          </a:p>
        </p:txBody>
      </p:sp>
      <p:sp>
        <p:nvSpPr>
          <p:cNvPr id="7" name="Slide Number Placeholder 6">
            <a:extLst>
              <a:ext uri="{FF2B5EF4-FFF2-40B4-BE49-F238E27FC236}">
                <a16:creationId xmlns:a16="http://schemas.microsoft.com/office/drawing/2014/main" id="{BF957F3E-14DC-6FC4-2E90-04B2F0F7BB97}"/>
              </a:ext>
            </a:extLst>
          </p:cNvPr>
          <p:cNvSpPr>
            <a:spLocks noGrp="1"/>
          </p:cNvSpPr>
          <p:nvPr>
            <p:ph type="sldNum" sz="quarter" idx="12"/>
          </p:nvPr>
        </p:nvSpPr>
        <p:spPr/>
        <p:txBody>
          <a:bodyPr/>
          <a:lstStyle/>
          <a:p>
            <a:fld id="{7969D822-1C50-AC40-A146-E174C83E930F}" type="slidenum">
              <a:rPr lang="en-SI" smtClean="0"/>
              <a:t>‹#›</a:t>
            </a:fld>
            <a:endParaRPr lang="en-SI"/>
          </a:p>
        </p:txBody>
      </p:sp>
    </p:spTree>
    <p:extLst>
      <p:ext uri="{BB962C8B-B14F-4D97-AF65-F5344CB8AC3E}">
        <p14:creationId xmlns:p14="http://schemas.microsoft.com/office/powerpoint/2010/main" val="221139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25833-EFFF-C7B3-1EE2-FAFCE00A1856}"/>
              </a:ext>
            </a:extLst>
          </p:cNvPr>
          <p:cNvSpPr>
            <a:spLocks noGrp="1"/>
          </p:cNvSpPr>
          <p:nvPr>
            <p:ph type="title"/>
          </p:nvPr>
        </p:nvSpPr>
        <p:spPr>
          <a:xfrm>
            <a:off x="839788" y="365125"/>
            <a:ext cx="10515600" cy="1325563"/>
          </a:xfrm>
        </p:spPr>
        <p:txBody>
          <a:bodyPr/>
          <a:lstStyle/>
          <a:p>
            <a:r>
              <a:rPr lang="en-GB"/>
              <a:t>Click to edit Master title style</a:t>
            </a:r>
            <a:endParaRPr lang="en-SI"/>
          </a:p>
        </p:txBody>
      </p:sp>
      <p:sp>
        <p:nvSpPr>
          <p:cNvPr id="3" name="Text Placeholder 2">
            <a:extLst>
              <a:ext uri="{FF2B5EF4-FFF2-40B4-BE49-F238E27FC236}">
                <a16:creationId xmlns:a16="http://schemas.microsoft.com/office/drawing/2014/main" id="{D3AC2FC9-8C83-A335-0CC5-E7BDA9E689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97B6AC1-85BA-DF51-B748-D96F7C77CB8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5" name="Text Placeholder 4">
            <a:extLst>
              <a:ext uri="{FF2B5EF4-FFF2-40B4-BE49-F238E27FC236}">
                <a16:creationId xmlns:a16="http://schemas.microsoft.com/office/drawing/2014/main" id="{EC393339-E85C-EEEF-D1E1-29783AD96C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84D421A-D93A-9D80-3BE9-17D4DA4609E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7" name="Date Placeholder 6">
            <a:extLst>
              <a:ext uri="{FF2B5EF4-FFF2-40B4-BE49-F238E27FC236}">
                <a16:creationId xmlns:a16="http://schemas.microsoft.com/office/drawing/2014/main" id="{815A836F-3469-BDF1-72D3-686C7A3DFEF9}"/>
              </a:ext>
            </a:extLst>
          </p:cNvPr>
          <p:cNvSpPr>
            <a:spLocks noGrp="1"/>
          </p:cNvSpPr>
          <p:nvPr>
            <p:ph type="dt" sz="half" idx="10"/>
          </p:nvPr>
        </p:nvSpPr>
        <p:spPr/>
        <p:txBody>
          <a:bodyPr/>
          <a:lstStyle/>
          <a:p>
            <a:fld id="{88E48FAD-F940-0F45-9601-9A7884E443A7}" type="datetimeFigureOut">
              <a:rPr lang="en-SI" smtClean="0"/>
              <a:t>04/04/2025</a:t>
            </a:fld>
            <a:endParaRPr lang="en-SI"/>
          </a:p>
        </p:txBody>
      </p:sp>
      <p:sp>
        <p:nvSpPr>
          <p:cNvPr id="8" name="Footer Placeholder 7">
            <a:extLst>
              <a:ext uri="{FF2B5EF4-FFF2-40B4-BE49-F238E27FC236}">
                <a16:creationId xmlns:a16="http://schemas.microsoft.com/office/drawing/2014/main" id="{6E76DC95-0A45-2F8B-7C68-BE14EDA4A2D7}"/>
              </a:ext>
            </a:extLst>
          </p:cNvPr>
          <p:cNvSpPr>
            <a:spLocks noGrp="1"/>
          </p:cNvSpPr>
          <p:nvPr>
            <p:ph type="ftr" sz="quarter" idx="11"/>
          </p:nvPr>
        </p:nvSpPr>
        <p:spPr/>
        <p:txBody>
          <a:bodyPr/>
          <a:lstStyle/>
          <a:p>
            <a:endParaRPr lang="en-SI"/>
          </a:p>
        </p:txBody>
      </p:sp>
      <p:sp>
        <p:nvSpPr>
          <p:cNvPr id="9" name="Slide Number Placeholder 8">
            <a:extLst>
              <a:ext uri="{FF2B5EF4-FFF2-40B4-BE49-F238E27FC236}">
                <a16:creationId xmlns:a16="http://schemas.microsoft.com/office/drawing/2014/main" id="{FAEF12E0-AC14-D219-B67A-D49E0B17BF18}"/>
              </a:ext>
            </a:extLst>
          </p:cNvPr>
          <p:cNvSpPr>
            <a:spLocks noGrp="1"/>
          </p:cNvSpPr>
          <p:nvPr>
            <p:ph type="sldNum" sz="quarter" idx="12"/>
          </p:nvPr>
        </p:nvSpPr>
        <p:spPr/>
        <p:txBody>
          <a:bodyPr/>
          <a:lstStyle/>
          <a:p>
            <a:fld id="{7969D822-1C50-AC40-A146-E174C83E930F}" type="slidenum">
              <a:rPr lang="en-SI" smtClean="0"/>
              <a:t>‹#›</a:t>
            </a:fld>
            <a:endParaRPr lang="en-SI"/>
          </a:p>
        </p:txBody>
      </p:sp>
    </p:spTree>
    <p:extLst>
      <p:ext uri="{BB962C8B-B14F-4D97-AF65-F5344CB8AC3E}">
        <p14:creationId xmlns:p14="http://schemas.microsoft.com/office/powerpoint/2010/main" val="3818322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B9AD-2C5F-2956-FA22-5A61298D8EDB}"/>
              </a:ext>
            </a:extLst>
          </p:cNvPr>
          <p:cNvSpPr>
            <a:spLocks noGrp="1"/>
          </p:cNvSpPr>
          <p:nvPr>
            <p:ph type="title"/>
          </p:nvPr>
        </p:nvSpPr>
        <p:spPr/>
        <p:txBody>
          <a:bodyPr/>
          <a:lstStyle/>
          <a:p>
            <a:r>
              <a:rPr lang="en-GB"/>
              <a:t>Click to edit Master title style</a:t>
            </a:r>
            <a:endParaRPr lang="en-SI"/>
          </a:p>
        </p:txBody>
      </p:sp>
      <p:sp>
        <p:nvSpPr>
          <p:cNvPr id="3" name="Date Placeholder 2">
            <a:extLst>
              <a:ext uri="{FF2B5EF4-FFF2-40B4-BE49-F238E27FC236}">
                <a16:creationId xmlns:a16="http://schemas.microsoft.com/office/drawing/2014/main" id="{3C61A457-437D-B660-A31E-6E433BFC3DD4}"/>
              </a:ext>
            </a:extLst>
          </p:cNvPr>
          <p:cNvSpPr>
            <a:spLocks noGrp="1"/>
          </p:cNvSpPr>
          <p:nvPr>
            <p:ph type="dt" sz="half" idx="10"/>
          </p:nvPr>
        </p:nvSpPr>
        <p:spPr/>
        <p:txBody>
          <a:bodyPr/>
          <a:lstStyle/>
          <a:p>
            <a:fld id="{88E48FAD-F940-0F45-9601-9A7884E443A7}" type="datetimeFigureOut">
              <a:rPr lang="en-SI" smtClean="0"/>
              <a:t>04/04/2025</a:t>
            </a:fld>
            <a:endParaRPr lang="en-SI"/>
          </a:p>
        </p:txBody>
      </p:sp>
      <p:sp>
        <p:nvSpPr>
          <p:cNvPr id="4" name="Footer Placeholder 3">
            <a:extLst>
              <a:ext uri="{FF2B5EF4-FFF2-40B4-BE49-F238E27FC236}">
                <a16:creationId xmlns:a16="http://schemas.microsoft.com/office/drawing/2014/main" id="{C9DA52D7-51CB-EEFD-A478-8DCF2C15BE9A}"/>
              </a:ext>
            </a:extLst>
          </p:cNvPr>
          <p:cNvSpPr>
            <a:spLocks noGrp="1"/>
          </p:cNvSpPr>
          <p:nvPr>
            <p:ph type="ftr" sz="quarter" idx="11"/>
          </p:nvPr>
        </p:nvSpPr>
        <p:spPr/>
        <p:txBody>
          <a:bodyPr/>
          <a:lstStyle/>
          <a:p>
            <a:endParaRPr lang="en-SI"/>
          </a:p>
        </p:txBody>
      </p:sp>
      <p:sp>
        <p:nvSpPr>
          <p:cNvPr id="5" name="Slide Number Placeholder 4">
            <a:extLst>
              <a:ext uri="{FF2B5EF4-FFF2-40B4-BE49-F238E27FC236}">
                <a16:creationId xmlns:a16="http://schemas.microsoft.com/office/drawing/2014/main" id="{D9EBB46A-5460-11A3-69AC-8160906F7EF4}"/>
              </a:ext>
            </a:extLst>
          </p:cNvPr>
          <p:cNvSpPr>
            <a:spLocks noGrp="1"/>
          </p:cNvSpPr>
          <p:nvPr>
            <p:ph type="sldNum" sz="quarter" idx="12"/>
          </p:nvPr>
        </p:nvSpPr>
        <p:spPr/>
        <p:txBody>
          <a:bodyPr/>
          <a:lstStyle/>
          <a:p>
            <a:fld id="{7969D822-1C50-AC40-A146-E174C83E930F}" type="slidenum">
              <a:rPr lang="en-SI" smtClean="0"/>
              <a:t>‹#›</a:t>
            </a:fld>
            <a:endParaRPr lang="en-SI"/>
          </a:p>
        </p:txBody>
      </p:sp>
    </p:spTree>
    <p:extLst>
      <p:ext uri="{BB962C8B-B14F-4D97-AF65-F5344CB8AC3E}">
        <p14:creationId xmlns:p14="http://schemas.microsoft.com/office/powerpoint/2010/main" val="1794832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199EA4-AAAF-DA01-3C93-85751C8F0347}"/>
              </a:ext>
            </a:extLst>
          </p:cNvPr>
          <p:cNvSpPr>
            <a:spLocks noGrp="1"/>
          </p:cNvSpPr>
          <p:nvPr>
            <p:ph type="dt" sz="half" idx="10"/>
          </p:nvPr>
        </p:nvSpPr>
        <p:spPr/>
        <p:txBody>
          <a:bodyPr/>
          <a:lstStyle/>
          <a:p>
            <a:fld id="{88E48FAD-F940-0F45-9601-9A7884E443A7}" type="datetimeFigureOut">
              <a:rPr lang="en-SI" smtClean="0"/>
              <a:t>04/04/2025</a:t>
            </a:fld>
            <a:endParaRPr lang="en-SI"/>
          </a:p>
        </p:txBody>
      </p:sp>
      <p:sp>
        <p:nvSpPr>
          <p:cNvPr id="3" name="Footer Placeholder 2">
            <a:extLst>
              <a:ext uri="{FF2B5EF4-FFF2-40B4-BE49-F238E27FC236}">
                <a16:creationId xmlns:a16="http://schemas.microsoft.com/office/drawing/2014/main" id="{5C620DDD-7779-4089-E3F9-1C185E988D27}"/>
              </a:ext>
            </a:extLst>
          </p:cNvPr>
          <p:cNvSpPr>
            <a:spLocks noGrp="1"/>
          </p:cNvSpPr>
          <p:nvPr>
            <p:ph type="ftr" sz="quarter" idx="11"/>
          </p:nvPr>
        </p:nvSpPr>
        <p:spPr/>
        <p:txBody>
          <a:bodyPr/>
          <a:lstStyle/>
          <a:p>
            <a:endParaRPr lang="en-SI"/>
          </a:p>
        </p:txBody>
      </p:sp>
      <p:sp>
        <p:nvSpPr>
          <p:cNvPr id="4" name="Slide Number Placeholder 3">
            <a:extLst>
              <a:ext uri="{FF2B5EF4-FFF2-40B4-BE49-F238E27FC236}">
                <a16:creationId xmlns:a16="http://schemas.microsoft.com/office/drawing/2014/main" id="{5A6FC5A7-3FD9-5241-A997-BB6E7601C9A7}"/>
              </a:ext>
            </a:extLst>
          </p:cNvPr>
          <p:cNvSpPr>
            <a:spLocks noGrp="1"/>
          </p:cNvSpPr>
          <p:nvPr>
            <p:ph type="sldNum" sz="quarter" idx="12"/>
          </p:nvPr>
        </p:nvSpPr>
        <p:spPr/>
        <p:txBody>
          <a:bodyPr/>
          <a:lstStyle/>
          <a:p>
            <a:fld id="{7969D822-1C50-AC40-A146-E174C83E930F}" type="slidenum">
              <a:rPr lang="en-SI" smtClean="0"/>
              <a:t>‹#›</a:t>
            </a:fld>
            <a:endParaRPr lang="en-SI"/>
          </a:p>
        </p:txBody>
      </p:sp>
    </p:spTree>
    <p:extLst>
      <p:ext uri="{BB962C8B-B14F-4D97-AF65-F5344CB8AC3E}">
        <p14:creationId xmlns:p14="http://schemas.microsoft.com/office/powerpoint/2010/main" val="2700965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0482-9C47-40D2-2C48-22B42AB23C5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I"/>
          </a:p>
        </p:txBody>
      </p:sp>
      <p:sp>
        <p:nvSpPr>
          <p:cNvPr id="3" name="Content Placeholder 2">
            <a:extLst>
              <a:ext uri="{FF2B5EF4-FFF2-40B4-BE49-F238E27FC236}">
                <a16:creationId xmlns:a16="http://schemas.microsoft.com/office/drawing/2014/main" id="{29A4FE59-4CA9-E955-5DA6-1ADF070587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Text Placeholder 3">
            <a:extLst>
              <a:ext uri="{FF2B5EF4-FFF2-40B4-BE49-F238E27FC236}">
                <a16:creationId xmlns:a16="http://schemas.microsoft.com/office/drawing/2014/main" id="{07A411C4-9833-4864-5AA7-3DCE6ABAD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E68C00-2D2B-40AD-BDD1-584B71A7D19C}"/>
              </a:ext>
            </a:extLst>
          </p:cNvPr>
          <p:cNvSpPr>
            <a:spLocks noGrp="1"/>
          </p:cNvSpPr>
          <p:nvPr>
            <p:ph type="dt" sz="half" idx="10"/>
          </p:nvPr>
        </p:nvSpPr>
        <p:spPr/>
        <p:txBody>
          <a:bodyPr/>
          <a:lstStyle/>
          <a:p>
            <a:fld id="{88E48FAD-F940-0F45-9601-9A7884E443A7}" type="datetimeFigureOut">
              <a:rPr lang="en-SI" smtClean="0"/>
              <a:t>04/04/2025</a:t>
            </a:fld>
            <a:endParaRPr lang="en-SI"/>
          </a:p>
        </p:txBody>
      </p:sp>
      <p:sp>
        <p:nvSpPr>
          <p:cNvPr id="6" name="Footer Placeholder 5">
            <a:extLst>
              <a:ext uri="{FF2B5EF4-FFF2-40B4-BE49-F238E27FC236}">
                <a16:creationId xmlns:a16="http://schemas.microsoft.com/office/drawing/2014/main" id="{29620127-B010-B6AC-DB69-6171FE7D098C}"/>
              </a:ext>
            </a:extLst>
          </p:cNvPr>
          <p:cNvSpPr>
            <a:spLocks noGrp="1"/>
          </p:cNvSpPr>
          <p:nvPr>
            <p:ph type="ftr" sz="quarter" idx="11"/>
          </p:nvPr>
        </p:nvSpPr>
        <p:spPr/>
        <p:txBody>
          <a:bodyPr/>
          <a:lstStyle/>
          <a:p>
            <a:endParaRPr lang="en-SI"/>
          </a:p>
        </p:txBody>
      </p:sp>
      <p:sp>
        <p:nvSpPr>
          <p:cNvPr id="7" name="Slide Number Placeholder 6">
            <a:extLst>
              <a:ext uri="{FF2B5EF4-FFF2-40B4-BE49-F238E27FC236}">
                <a16:creationId xmlns:a16="http://schemas.microsoft.com/office/drawing/2014/main" id="{002B0B96-C2CE-EEA7-96D2-315FE78D9AD7}"/>
              </a:ext>
            </a:extLst>
          </p:cNvPr>
          <p:cNvSpPr>
            <a:spLocks noGrp="1"/>
          </p:cNvSpPr>
          <p:nvPr>
            <p:ph type="sldNum" sz="quarter" idx="12"/>
          </p:nvPr>
        </p:nvSpPr>
        <p:spPr/>
        <p:txBody>
          <a:bodyPr/>
          <a:lstStyle/>
          <a:p>
            <a:fld id="{7969D822-1C50-AC40-A146-E174C83E930F}" type="slidenum">
              <a:rPr lang="en-SI" smtClean="0"/>
              <a:t>‹#›</a:t>
            </a:fld>
            <a:endParaRPr lang="en-SI"/>
          </a:p>
        </p:txBody>
      </p:sp>
    </p:spTree>
    <p:extLst>
      <p:ext uri="{BB962C8B-B14F-4D97-AF65-F5344CB8AC3E}">
        <p14:creationId xmlns:p14="http://schemas.microsoft.com/office/powerpoint/2010/main" val="249296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28D2C-BC7C-83AA-9771-870A9237013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I"/>
          </a:p>
        </p:txBody>
      </p:sp>
      <p:sp>
        <p:nvSpPr>
          <p:cNvPr id="3" name="Picture Placeholder 2">
            <a:extLst>
              <a:ext uri="{FF2B5EF4-FFF2-40B4-BE49-F238E27FC236}">
                <a16:creationId xmlns:a16="http://schemas.microsoft.com/office/drawing/2014/main" id="{09D5C074-B956-E5FC-FCFF-E64922010C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I"/>
          </a:p>
        </p:txBody>
      </p:sp>
      <p:sp>
        <p:nvSpPr>
          <p:cNvPr id="4" name="Text Placeholder 3">
            <a:extLst>
              <a:ext uri="{FF2B5EF4-FFF2-40B4-BE49-F238E27FC236}">
                <a16:creationId xmlns:a16="http://schemas.microsoft.com/office/drawing/2014/main" id="{AD9959C1-6E16-1864-2B57-D44AE55FA0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3761611-EDC6-F785-FD83-CD64D9EAC4C5}"/>
              </a:ext>
            </a:extLst>
          </p:cNvPr>
          <p:cNvSpPr>
            <a:spLocks noGrp="1"/>
          </p:cNvSpPr>
          <p:nvPr>
            <p:ph type="dt" sz="half" idx="10"/>
          </p:nvPr>
        </p:nvSpPr>
        <p:spPr/>
        <p:txBody>
          <a:bodyPr/>
          <a:lstStyle/>
          <a:p>
            <a:fld id="{88E48FAD-F940-0F45-9601-9A7884E443A7}" type="datetimeFigureOut">
              <a:rPr lang="en-SI" smtClean="0"/>
              <a:t>04/04/2025</a:t>
            </a:fld>
            <a:endParaRPr lang="en-SI"/>
          </a:p>
        </p:txBody>
      </p:sp>
      <p:sp>
        <p:nvSpPr>
          <p:cNvPr id="6" name="Footer Placeholder 5">
            <a:extLst>
              <a:ext uri="{FF2B5EF4-FFF2-40B4-BE49-F238E27FC236}">
                <a16:creationId xmlns:a16="http://schemas.microsoft.com/office/drawing/2014/main" id="{502BAEE9-F644-EF43-020F-5751CE867B2A}"/>
              </a:ext>
            </a:extLst>
          </p:cNvPr>
          <p:cNvSpPr>
            <a:spLocks noGrp="1"/>
          </p:cNvSpPr>
          <p:nvPr>
            <p:ph type="ftr" sz="quarter" idx="11"/>
          </p:nvPr>
        </p:nvSpPr>
        <p:spPr/>
        <p:txBody>
          <a:bodyPr/>
          <a:lstStyle/>
          <a:p>
            <a:endParaRPr lang="en-SI"/>
          </a:p>
        </p:txBody>
      </p:sp>
      <p:sp>
        <p:nvSpPr>
          <p:cNvPr id="7" name="Slide Number Placeholder 6">
            <a:extLst>
              <a:ext uri="{FF2B5EF4-FFF2-40B4-BE49-F238E27FC236}">
                <a16:creationId xmlns:a16="http://schemas.microsoft.com/office/drawing/2014/main" id="{3D435E53-694E-BE51-2998-6E92DAB7FBD0}"/>
              </a:ext>
            </a:extLst>
          </p:cNvPr>
          <p:cNvSpPr>
            <a:spLocks noGrp="1"/>
          </p:cNvSpPr>
          <p:nvPr>
            <p:ph type="sldNum" sz="quarter" idx="12"/>
          </p:nvPr>
        </p:nvSpPr>
        <p:spPr/>
        <p:txBody>
          <a:bodyPr/>
          <a:lstStyle/>
          <a:p>
            <a:fld id="{7969D822-1C50-AC40-A146-E174C83E930F}" type="slidenum">
              <a:rPr lang="en-SI" smtClean="0"/>
              <a:t>‹#›</a:t>
            </a:fld>
            <a:endParaRPr lang="en-SI"/>
          </a:p>
        </p:txBody>
      </p:sp>
    </p:spTree>
    <p:extLst>
      <p:ext uri="{BB962C8B-B14F-4D97-AF65-F5344CB8AC3E}">
        <p14:creationId xmlns:p14="http://schemas.microsoft.com/office/powerpoint/2010/main" val="3018939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4919AE-0AD0-528F-06B7-84EEDF46C0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I"/>
          </a:p>
        </p:txBody>
      </p:sp>
      <p:sp>
        <p:nvSpPr>
          <p:cNvPr id="3" name="Text Placeholder 2">
            <a:extLst>
              <a:ext uri="{FF2B5EF4-FFF2-40B4-BE49-F238E27FC236}">
                <a16:creationId xmlns:a16="http://schemas.microsoft.com/office/drawing/2014/main" id="{9A0D497A-EDE8-F1D9-2566-8C740CCC0E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I"/>
          </a:p>
        </p:txBody>
      </p:sp>
      <p:sp>
        <p:nvSpPr>
          <p:cNvPr id="4" name="Date Placeholder 3">
            <a:extLst>
              <a:ext uri="{FF2B5EF4-FFF2-40B4-BE49-F238E27FC236}">
                <a16:creationId xmlns:a16="http://schemas.microsoft.com/office/drawing/2014/main" id="{DC8BB4D6-4DDD-AAAA-9DDC-322EC82A03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48FAD-F940-0F45-9601-9A7884E443A7}" type="datetimeFigureOut">
              <a:rPr lang="en-SI" smtClean="0"/>
              <a:t>04/04/2025</a:t>
            </a:fld>
            <a:endParaRPr lang="en-SI"/>
          </a:p>
        </p:txBody>
      </p:sp>
      <p:sp>
        <p:nvSpPr>
          <p:cNvPr id="5" name="Footer Placeholder 4">
            <a:extLst>
              <a:ext uri="{FF2B5EF4-FFF2-40B4-BE49-F238E27FC236}">
                <a16:creationId xmlns:a16="http://schemas.microsoft.com/office/drawing/2014/main" id="{27B31969-66F7-750D-C630-8238D17169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I"/>
          </a:p>
        </p:txBody>
      </p:sp>
      <p:sp>
        <p:nvSpPr>
          <p:cNvPr id="6" name="Slide Number Placeholder 5">
            <a:extLst>
              <a:ext uri="{FF2B5EF4-FFF2-40B4-BE49-F238E27FC236}">
                <a16:creationId xmlns:a16="http://schemas.microsoft.com/office/drawing/2014/main" id="{A3BF44A2-CF7B-F3ED-380B-B12EA2E150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9D822-1C50-AC40-A146-E174C83E930F}" type="slidenum">
              <a:rPr lang="en-SI" smtClean="0"/>
              <a:t>‹#›</a:t>
            </a:fld>
            <a:endParaRPr lang="en-SI"/>
          </a:p>
        </p:txBody>
      </p:sp>
    </p:spTree>
    <p:extLst>
      <p:ext uri="{BB962C8B-B14F-4D97-AF65-F5344CB8AC3E}">
        <p14:creationId xmlns:p14="http://schemas.microsoft.com/office/powerpoint/2010/main" val="3521060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0AF206A-5136-5665-3D91-58D6091043AA}"/>
              </a:ext>
            </a:extLst>
          </p:cNvPr>
          <p:cNvSpPr>
            <a:spLocks noGrp="1"/>
          </p:cNvSpPr>
          <p:nvPr>
            <p:ph type="title"/>
          </p:nvPr>
        </p:nvSpPr>
        <p:spPr/>
        <p:txBody>
          <a:bodyPr/>
          <a:lstStyle/>
          <a:p>
            <a:endParaRPr lang="sl-SI"/>
          </a:p>
        </p:txBody>
      </p:sp>
      <p:sp>
        <p:nvSpPr>
          <p:cNvPr id="3" name="Označba mesta vsebine 2">
            <a:extLst>
              <a:ext uri="{FF2B5EF4-FFF2-40B4-BE49-F238E27FC236}">
                <a16:creationId xmlns:a16="http://schemas.microsoft.com/office/drawing/2014/main" id="{DA55BD88-0AB5-14DD-A924-DE665FB661F6}"/>
              </a:ext>
            </a:extLst>
          </p:cNvPr>
          <p:cNvSpPr>
            <a:spLocks noGrp="1"/>
          </p:cNvSpPr>
          <p:nvPr>
            <p:ph idx="1"/>
          </p:nvPr>
        </p:nvSpPr>
        <p:spPr/>
        <p:txBody>
          <a:bodyPr/>
          <a:lstStyle/>
          <a:p>
            <a:endParaRPr lang="sl-SI"/>
          </a:p>
        </p:txBody>
      </p:sp>
      <p:pic>
        <p:nvPicPr>
          <p:cNvPr id="5" name="Slika 4">
            <a:extLst>
              <a:ext uri="{FF2B5EF4-FFF2-40B4-BE49-F238E27FC236}">
                <a16:creationId xmlns:a16="http://schemas.microsoft.com/office/drawing/2014/main" id="{7D4D359D-B06D-FF48-5AD2-0337D2D943D1}"/>
              </a:ext>
            </a:extLst>
          </p:cNvPr>
          <p:cNvPicPr>
            <a:picLocks noChangeAspect="1"/>
          </p:cNvPicPr>
          <p:nvPr/>
        </p:nvPicPr>
        <p:blipFill>
          <a:blip r:embed="rId2"/>
          <a:stretch>
            <a:fillRect/>
          </a:stretch>
        </p:blipFill>
        <p:spPr>
          <a:xfrm>
            <a:off x="2370" y="-3490"/>
            <a:ext cx="12189630" cy="6858000"/>
          </a:xfrm>
          <a:prstGeom prst="rect">
            <a:avLst/>
          </a:prstGeom>
        </p:spPr>
      </p:pic>
      <p:sp>
        <p:nvSpPr>
          <p:cNvPr id="6" name="PoljeZBesedilom 5">
            <a:extLst>
              <a:ext uri="{FF2B5EF4-FFF2-40B4-BE49-F238E27FC236}">
                <a16:creationId xmlns:a16="http://schemas.microsoft.com/office/drawing/2014/main" id="{52918583-BF2D-BF49-2546-2AF45C4E4C5F}"/>
              </a:ext>
            </a:extLst>
          </p:cNvPr>
          <p:cNvSpPr txBox="1"/>
          <p:nvPr/>
        </p:nvSpPr>
        <p:spPr>
          <a:xfrm>
            <a:off x="2427684" y="4941736"/>
            <a:ext cx="2880917" cy="523220"/>
          </a:xfrm>
          <a:prstGeom prst="rect">
            <a:avLst/>
          </a:prstGeom>
          <a:noFill/>
        </p:spPr>
        <p:txBody>
          <a:bodyPr wrap="none" rtlCol="0">
            <a:spAutoFit/>
          </a:bodyPr>
          <a:lstStyle/>
          <a:p>
            <a:r>
              <a:rPr lang="sl-SI" sz="2800" dirty="0">
                <a:solidFill>
                  <a:schemeClr val="bg1"/>
                </a:solidFill>
                <a:latin typeface="Athelas" panose="02000503000000020003" pitchFamily="2" charset="-18"/>
              </a:rPr>
              <a:t>Mag. Martin Lisec</a:t>
            </a:r>
          </a:p>
        </p:txBody>
      </p:sp>
      <p:sp>
        <p:nvSpPr>
          <p:cNvPr id="9" name="PoljeZBesedilom 8">
            <a:extLst>
              <a:ext uri="{FF2B5EF4-FFF2-40B4-BE49-F238E27FC236}">
                <a16:creationId xmlns:a16="http://schemas.microsoft.com/office/drawing/2014/main" id="{339ED98E-E47B-E282-2974-94290A27D393}"/>
              </a:ext>
            </a:extLst>
          </p:cNvPr>
          <p:cNvSpPr txBox="1"/>
          <p:nvPr/>
        </p:nvSpPr>
        <p:spPr>
          <a:xfrm>
            <a:off x="2255021" y="2117831"/>
            <a:ext cx="6094476" cy="1323439"/>
          </a:xfrm>
          <a:prstGeom prst="rect">
            <a:avLst/>
          </a:prstGeom>
          <a:noFill/>
        </p:spPr>
        <p:txBody>
          <a:bodyPr wrap="square">
            <a:spAutoFit/>
          </a:bodyPr>
          <a:lstStyle/>
          <a:p>
            <a:r>
              <a:rPr lang="sl-SI" sz="4000" b="1" dirty="0">
                <a:solidFill>
                  <a:schemeClr val="bg2"/>
                </a:solidFill>
                <a:latin typeface="Athelas" panose="02000503000000020003" pitchFamily="2" charset="-18"/>
              </a:rPr>
              <a:t>TRENDI IN BODOČE KOMPTENECE</a:t>
            </a:r>
            <a:endParaRPr lang="sl-SI" sz="4000" b="1" i="0" dirty="0">
              <a:solidFill>
                <a:schemeClr val="bg2"/>
              </a:solidFill>
              <a:effectLst/>
              <a:latin typeface="Athelas" panose="02000503000000020003" pitchFamily="2" charset="-18"/>
            </a:endParaRPr>
          </a:p>
        </p:txBody>
      </p:sp>
      <p:pic>
        <p:nvPicPr>
          <p:cNvPr id="1026" name="Picture 2" descr="Gospodarska zbornica Slovenije (@GZSnovice) / X">
            <a:extLst>
              <a:ext uri="{FF2B5EF4-FFF2-40B4-BE49-F238E27FC236}">
                <a16:creationId xmlns:a16="http://schemas.microsoft.com/office/drawing/2014/main" id="{C4DAE788-E897-C82A-DFB8-2347E10B1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081" y="5860735"/>
            <a:ext cx="962585" cy="9625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ZVAJANJE CELOVITIH PODPORNIH STORITEV ZA POTENCIALNE PODJETNIKE IN  PODJETJA V OKVIRU SLOVENSKIH POSLOVNIH TOČK ZA OBDOBJE OD 2018 DO 2022 |  Območna obrtno-podjetniška zbornica Celje">
            <a:extLst>
              <a:ext uri="{FF2B5EF4-FFF2-40B4-BE49-F238E27FC236}">
                <a16:creationId xmlns:a16="http://schemas.microsoft.com/office/drawing/2014/main" id="{6F6824F1-4985-94FA-728C-37EE2D4D6E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9818" y="5860735"/>
            <a:ext cx="2419888" cy="988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145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21B2A-2417-3F01-CAC9-12FEAF4D2276}"/>
            </a:ext>
          </a:extLst>
        </p:cNvPr>
        <p:cNvGrpSpPr/>
        <p:nvPr/>
      </p:nvGrpSpPr>
      <p:grpSpPr>
        <a:xfrm>
          <a:off x="0" y="0"/>
          <a:ext cx="0" cy="0"/>
          <a:chOff x="0" y="0"/>
          <a:chExt cx="0" cy="0"/>
        </a:xfrm>
      </p:grpSpPr>
      <p:pic>
        <p:nvPicPr>
          <p:cNvPr id="13" name="Picture 4" descr="Shape, circle&#10;&#10;Description automatically generated">
            <a:extLst>
              <a:ext uri="{FF2B5EF4-FFF2-40B4-BE49-F238E27FC236}">
                <a16:creationId xmlns:a16="http://schemas.microsoft.com/office/drawing/2014/main" id="{9D31F12B-D5AD-B653-2079-2B24446ECAAC}"/>
              </a:ext>
            </a:extLst>
          </p:cNvPr>
          <p:cNvPicPr>
            <a:picLocks noChangeAspect="1"/>
          </p:cNvPicPr>
          <p:nvPr/>
        </p:nvPicPr>
        <p:blipFill>
          <a:blip r:embed="rId2"/>
          <a:stretch>
            <a:fillRect/>
          </a:stretch>
        </p:blipFill>
        <p:spPr>
          <a:xfrm>
            <a:off x="164030" y="657350"/>
            <a:ext cx="1598141" cy="1622355"/>
          </a:xfrm>
          <a:prstGeom prst="rect">
            <a:avLst/>
          </a:prstGeom>
        </p:spPr>
      </p:pic>
      <p:pic>
        <p:nvPicPr>
          <p:cNvPr id="10" name="Picture 2" descr="Icon&#10;&#10;Description automatically generated">
            <a:extLst>
              <a:ext uri="{FF2B5EF4-FFF2-40B4-BE49-F238E27FC236}">
                <a16:creationId xmlns:a16="http://schemas.microsoft.com/office/drawing/2014/main" id="{1AD71AAB-423B-DA9F-17D4-95FC5473BF06}"/>
              </a:ext>
            </a:extLst>
          </p:cNvPr>
          <p:cNvPicPr>
            <a:picLocks noChangeAspect="1"/>
          </p:cNvPicPr>
          <p:nvPr/>
        </p:nvPicPr>
        <p:blipFill>
          <a:blip r:embed="rId3"/>
          <a:stretch>
            <a:fillRect/>
          </a:stretch>
        </p:blipFill>
        <p:spPr>
          <a:xfrm>
            <a:off x="10284714" y="1123186"/>
            <a:ext cx="1827292" cy="1700703"/>
          </a:xfrm>
          <a:prstGeom prst="rect">
            <a:avLst/>
          </a:prstGeom>
        </p:spPr>
      </p:pic>
      <p:sp>
        <p:nvSpPr>
          <p:cNvPr id="16" name="PoljeZBesedilom 15">
            <a:extLst>
              <a:ext uri="{FF2B5EF4-FFF2-40B4-BE49-F238E27FC236}">
                <a16:creationId xmlns:a16="http://schemas.microsoft.com/office/drawing/2014/main" id="{79693EE2-0F27-0C14-B5F9-6C204FF805C0}"/>
              </a:ext>
            </a:extLst>
          </p:cNvPr>
          <p:cNvSpPr txBox="1"/>
          <p:nvPr/>
        </p:nvSpPr>
        <p:spPr>
          <a:xfrm>
            <a:off x="735410" y="1192012"/>
            <a:ext cx="10576066" cy="769441"/>
          </a:xfrm>
          <a:prstGeom prst="rect">
            <a:avLst/>
          </a:prstGeom>
          <a:noFill/>
        </p:spPr>
        <p:txBody>
          <a:bodyPr wrap="square">
            <a:spAutoFit/>
          </a:bodyPr>
          <a:lstStyle/>
          <a:p>
            <a:r>
              <a:rPr lang="sl-SI" sz="4400" dirty="0">
                <a:solidFill>
                  <a:srgbClr val="000000"/>
                </a:solidFill>
                <a:latin typeface="Athelas" panose="02000503000000020003" pitchFamily="2" charset="-18"/>
                <a:ea typeface="Times New Roman" panose="02020603050405020304" pitchFamily="18" charset="0"/>
                <a:cs typeface="Arial" panose="020B0604020202020204" pitchFamily="34" charset="0"/>
              </a:rPr>
              <a:t>1</a:t>
            </a:r>
            <a:r>
              <a:rPr lang="sl-SI" sz="4400" dirty="0">
                <a:solidFill>
                  <a:srgbClr val="000000"/>
                </a:solidFill>
                <a:effectLst/>
                <a:latin typeface="Athelas" panose="02000503000000020003" pitchFamily="2" charset="-18"/>
                <a:ea typeface="Times New Roman" panose="02020603050405020304" pitchFamily="18" charset="0"/>
                <a:cs typeface="Arial" panose="020B0604020202020204" pitchFamily="34" charset="0"/>
              </a:rPr>
              <a:t>. </a:t>
            </a:r>
            <a:r>
              <a:rPr lang="sl-SI" sz="2000" dirty="0">
                <a:solidFill>
                  <a:srgbClr val="000000"/>
                </a:solidFill>
                <a:effectLst/>
                <a:latin typeface="Athelas" panose="02000503000000020003" pitchFamily="2" charset="-18"/>
                <a:ea typeface="Times New Roman" panose="02020603050405020304" pitchFamily="18" charset="0"/>
                <a:cs typeface="Arial" panose="020B0604020202020204" pitchFamily="34" charset="0"/>
              </a:rPr>
              <a:t>delo v skupinah: </a:t>
            </a:r>
            <a:r>
              <a:rPr lang="sl-SI" sz="4400" dirty="0" err="1">
                <a:solidFill>
                  <a:srgbClr val="000000"/>
                </a:solidFill>
                <a:effectLst/>
                <a:latin typeface="Athelas" panose="02000503000000020003" pitchFamily="2" charset="-18"/>
                <a:ea typeface="Times New Roman" panose="02020603050405020304" pitchFamily="18" charset="0"/>
                <a:cs typeface="Arial" panose="020B0604020202020204" pitchFamily="34" charset="0"/>
              </a:rPr>
              <a:t>Znamčenje</a:t>
            </a:r>
            <a:r>
              <a:rPr lang="sl-SI" sz="4400" dirty="0">
                <a:solidFill>
                  <a:srgbClr val="000000"/>
                </a:solidFill>
                <a:effectLst/>
                <a:latin typeface="Athelas" panose="02000503000000020003" pitchFamily="2" charset="-18"/>
                <a:ea typeface="Times New Roman" panose="02020603050405020304" pitchFamily="18" charset="0"/>
                <a:cs typeface="Arial" panose="020B0604020202020204" pitchFamily="34" charset="0"/>
              </a:rPr>
              <a:t> &amp; miselno voditeljstvo </a:t>
            </a:r>
            <a:endParaRPr lang="sl-SI" sz="4400" dirty="0"/>
          </a:p>
        </p:txBody>
      </p:sp>
      <p:sp>
        <p:nvSpPr>
          <p:cNvPr id="3" name="PoljeZBesedilom 2">
            <a:extLst>
              <a:ext uri="{FF2B5EF4-FFF2-40B4-BE49-F238E27FC236}">
                <a16:creationId xmlns:a16="http://schemas.microsoft.com/office/drawing/2014/main" id="{B364A8E9-0F7A-1F48-368D-C95037D29C75}"/>
              </a:ext>
            </a:extLst>
          </p:cNvPr>
          <p:cNvSpPr txBox="1"/>
          <p:nvPr/>
        </p:nvSpPr>
        <p:spPr>
          <a:xfrm>
            <a:off x="164030" y="2412642"/>
            <a:ext cx="10924794" cy="1621470"/>
          </a:xfrm>
          <a:prstGeom prst="rect">
            <a:avLst/>
          </a:prstGeom>
          <a:noFill/>
        </p:spPr>
        <p:txBody>
          <a:bodyPr wrap="square">
            <a:spAutoFit/>
          </a:bodyPr>
          <a:lstStyle/>
          <a:p>
            <a:pPr lvl="1">
              <a:lnSpc>
                <a:spcPct val="115000"/>
              </a:lnSpc>
              <a:spcAft>
                <a:spcPts val="800"/>
              </a:spcAft>
              <a:buSzPts val="1000"/>
              <a:tabLst>
                <a:tab pos="914400" algn="l"/>
              </a:tabLst>
            </a:pPr>
            <a:r>
              <a:rPr lang="sl-SI" kern="100" dirty="0">
                <a:effectLst/>
                <a:latin typeface="Tw Cen MT" panose="020B0602020104020603" pitchFamily="34" charset="-18"/>
                <a:ea typeface="Calibri" panose="020F0502020204030204" pitchFamily="34" charset="0"/>
                <a:cs typeface="Times New Roman" panose="02020603050405020304" pitchFamily="18" charset="0"/>
              </a:rPr>
              <a:t>Vsaka skupina obravnava eno vprašanje </a:t>
            </a:r>
            <a:r>
              <a:rPr lang="sl-SI" sz="1800" dirty="0">
                <a:solidFill>
                  <a:srgbClr val="000000"/>
                </a:solidFill>
                <a:effectLst/>
                <a:latin typeface="Athelas" panose="02000503000000020003" pitchFamily="2" charset="-18"/>
                <a:ea typeface="Times New Roman" panose="02020603050405020304" pitchFamily="18" charset="0"/>
                <a:cs typeface="Arial" panose="020B0604020202020204" pitchFamily="34" charset="0"/>
              </a:rPr>
              <a:t>(25 minut)</a:t>
            </a:r>
            <a:r>
              <a:rPr lang="sl-SI" kern="100" dirty="0">
                <a:effectLst/>
                <a:latin typeface="Tw Cen MT" panose="020B0602020104020603" pitchFamily="34" charset="-18"/>
                <a:ea typeface="Calibri" panose="020F0502020204030204" pitchFamily="34" charset="0"/>
                <a:cs typeface="Times New Roman" panose="02020603050405020304" pitchFamily="18" charset="0"/>
              </a:rPr>
              <a:t>:</a:t>
            </a:r>
          </a:p>
          <a:p>
            <a:pPr marL="1257300" lvl="2" indent="-342900" eaLnBrk="0" fontAlgn="base" hangingPunct="0">
              <a:spcBef>
                <a:spcPct val="0"/>
              </a:spcBef>
              <a:spcAft>
                <a:spcPct val="0"/>
              </a:spcAft>
              <a:buFont typeface="+mj-lt"/>
              <a:buAutoNum type="arabicPeriod"/>
            </a:pPr>
            <a:r>
              <a:rPr kumimoji="0" lang="sl-SI" altLang="sl-SI" i="0" u="none" strike="noStrike" cap="none" normalizeH="0" baseline="0" dirty="0">
                <a:ln>
                  <a:noFill/>
                </a:ln>
                <a:solidFill>
                  <a:schemeClr val="tx1"/>
                </a:solidFill>
                <a:effectLst/>
                <a:latin typeface="Tw Cen MT" panose="020B0602020104020603" pitchFamily="34" charset="-18"/>
              </a:rPr>
              <a:t>Kako podjetnik 50+ gradi svojo osebno znamko (družbena omrežja, mreženje, avtoriteta v panogi)?</a:t>
            </a:r>
          </a:p>
          <a:p>
            <a:pPr marL="1257300" lvl="2" indent="-342900" eaLnBrk="0" fontAlgn="base" hangingPunct="0">
              <a:spcBef>
                <a:spcPct val="0"/>
              </a:spcBef>
              <a:spcAft>
                <a:spcPct val="0"/>
              </a:spcAft>
              <a:buFont typeface="+mj-lt"/>
              <a:buAutoNum type="arabicPeriod"/>
            </a:pPr>
            <a:r>
              <a:rPr kumimoji="0" lang="sl-SI" altLang="sl-SI" i="0" u="none" strike="noStrike" cap="none" normalizeH="0" baseline="0" dirty="0">
                <a:ln>
                  <a:noFill/>
                </a:ln>
                <a:solidFill>
                  <a:schemeClr val="tx1"/>
                </a:solidFill>
                <a:effectLst/>
                <a:latin typeface="Tw Cen MT" panose="020B0602020104020603" pitchFamily="34" charset="-18"/>
              </a:rPr>
              <a:t>Kako mentor podjetniku pomaga prepoznati in komunicirati svoje edinstvene prednosti?</a:t>
            </a:r>
          </a:p>
          <a:p>
            <a:pPr marL="1257300" lvl="2" indent="-342900" eaLnBrk="0" fontAlgn="base" hangingPunct="0">
              <a:spcBef>
                <a:spcPct val="0"/>
              </a:spcBef>
              <a:spcAft>
                <a:spcPct val="0"/>
              </a:spcAft>
              <a:buFont typeface="+mj-lt"/>
              <a:buAutoNum type="arabicPeriod"/>
            </a:pPr>
            <a:r>
              <a:rPr kumimoji="0" lang="sl-SI" altLang="sl-SI" i="0" u="none" strike="noStrike" cap="none" normalizeH="0" baseline="0" dirty="0">
                <a:ln>
                  <a:noFill/>
                </a:ln>
                <a:solidFill>
                  <a:schemeClr val="tx1"/>
                </a:solidFill>
                <a:effectLst/>
                <a:latin typeface="Tw Cen MT" panose="020B0602020104020603" pitchFamily="34" charset="-18"/>
              </a:rPr>
              <a:t>Kakšna so najpogostejša prepričanja podjetnikov 50+ glede osebnega </a:t>
            </a:r>
            <a:r>
              <a:rPr kumimoji="0" lang="sl-SI" altLang="sl-SI" i="0" u="none" strike="noStrike" cap="none" normalizeH="0" baseline="0" dirty="0" err="1">
                <a:ln>
                  <a:noFill/>
                </a:ln>
                <a:solidFill>
                  <a:schemeClr val="tx1"/>
                </a:solidFill>
                <a:effectLst/>
                <a:latin typeface="Tw Cen MT" panose="020B0602020104020603" pitchFamily="34" charset="-18"/>
              </a:rPr>
              <a:t>znamčenja</a:t>
            </a:r>
            <a:r>
              <a:rPr kumimoji="0" lang="sl-SI" altLang="sl-SI" i="0" u="none" strike="noStrike" cap="none" normalizeH="0" baseline="0" dirty="0">
                <a:ln>
                  <a:noFill/>
                </a:ln>
                <a:solidFill>
                  <a:schemeClr val="tx1"/>
                </a:solidFill>
                <a:effectLst/>
                <a:latin typeface="Tw Cen MT" panose="020B0602020104020603" pitchFamily="34" charset="-18"/>
              </a:rPr>
              <a:t> in kako jih preseči?</a:t>
            </a:r>
          </a:p>
          <a:p>
            <a:pPr marL="1257300" lvl="2" indent="-342900" eaLnBrk="0" fontAlgn="base" hangingPunct="0">
              <a:spcBef>
                <a:spcPct val="0"/>
              </a:spcBef>
              <a:spcAft>
                <a:spcPct val="0"/>
              </a:spcAft>
              <a:buFont typeface="+mj-lt"/>
              <a:buAutoNum type="arabicPeriod"/>
            </a:pPr>
            <a:r>
              <a:rPr kumimoji="0" lang="sl-SI" altLang="sl-SI" i="0" u="none" strike="noStrike" cap="none" normalizeH="0" baseline="0" dirty="0">
                <a:ln>
                  <a:noFill/>
                </a:ln>
                <a:solidFill>
                  <a:schemeClr val="tx1"/>
                </a:solidFill>
                <a:effectLst/>
                <a:latin typeface="Tw Cen MT" panose="020B0602020104020603" pitchFamily="34" charset="-18"/>
              </a:rPr>
              <a:t>Kako osebno </a:t>
            </a:r>
            <a:r>
              <a:rPr kumimoji="0" lang="sl-SI" altLang="sl-SI" i="0" u="none" strike="noStrike" cap="none" normalizeH="0" baseline="0" dirty="0" err="1">
                <a:ln>
                  <a:noFill/>
                </a:ln>
                <a:solidFill>
                  <a:schemeClr val="tx1"/>
                </a:solidFill>
                <a:effectLst/>
                <a:latin typeface="Tw Cen MT" panose="020B0602020104020603" pitchFamily="34" charset="-18"/>
              </a:rPr>
              <a:t>znamčenje</a:t>
            </a:r>
            <a:r>
              <a:rPr kumimoji="0" lang="sl-SI" altLang="sl-SI" i="0" u="none" strike="noStrike" cap="none" normalizeH="0" baseline="0" dirty="0">
                <a:ln>
                  <a:noFill/>
                </a:ln>
                <a:solidFill>
                  <a:schemeClr val="tx1"/>
                </a:solidFill>
                <a:effectLst/>
                <a:latin typeface="Tw Cen MT" panose="020B0602020104020603" pitchFamily="34" charset="-18"/>
              </a:rPr>
              <a:t> vpliva na pridobivanje strank in dolgoročno prepoznavnost podjetja?</a:t>
            </a:r>
            <a:endParaRPr lang="sl-SI" kern="100" dirty="0">
              <a:effectLst/>
              <a:latin typeface="Tw Cen MT" panose="020B0602020104020603" pitchFamily="34" charset="-18"/>
              <a:ea typeface="Calibri" panose="020F0502020204030204" pitchFamily="34" charset="0"/>
              <a:cs typeface="Times New Roman" panose="02020603050405020304" pitchFamily="18" charset="0"/>
            </a:endParaRPr>
          </a:p>
        </p:txBody>
      </p:sp>
      <p:sp>
        <p:nvSpPr>
          <p:cNvPr id="5" name="PoljeZBesedilom 4">
            <a:extLst>
              <a:ext uri="{FF2B5EF4-FFF2-40B4-BE49-F238E27FC236}">
                <a16:creationId xmlns:a16="http://schemas.microsoft.com/office/drawing/2014/main" id="{18DF4C21-78C3-5684-F9C2-72DC6B62821F}"/>
              </a:ext>
            </a:extLst>
          </p:cNvPr>
          <p:cNvSpPr txBox="1"/>
          <p:nvPr/>
        </p:nvSpPr>
        <p:spPr>
          <a:xfrm>
            <a:off x="0" y="4731632"/>
            <a:ext cx="10312146" cy="709040"/>
          </a:xfrm>
          <a:prstGeom prst="rect">
            <a:avLst/>
          </a:prstGeom>
          <a:noFill/>
        </p:spPr>
        <p:txBody>
          <a:bodyPr wrap="square">
            <a:spAutoFit/>
          </a:bodyPr>
          <a:lstStyle/>
          <a:p>
            <a:pPr lvl="2">
              <a:lnSpc>
                <a:spcPct val="115000"/>
              </a:lnSpc>
              <a:spcAft>
                <a:spcPts val="800"/>
              </a:spcAft>
              <a:buSzPts val="1000"/>
              <a:tabLst>
                <a:tab pos="1371600" algn="l"/>
              </a:tabLst>
            </a:pPr>
            <a:r>
              <a:rPr lang="sl-SI" sz="1800" kern="100" dirty="0">
                <a:effectLst/>
                <a:latin typeface="Tw Cen MT" panose="020B0602020104020603" pitchFamily="34" charset="-18"/>
                <a:ea typeface="Calibri" panose="020F0502020204030204" pitchFamily="34" charset="0"/>
                <a:cs typeface="Times New Roman" panose="02020603050405020304" pitchFamily="18" charset="0"/>
              </a:rPr>
              <a:t>Skupine zapišejo na plakat konkretne nasvete in orodja, o katerih bodo poročale v plenarnem delu in ki bodo pozneje uporabili pri </a:t>
            </a:r>
            <a:r>
              <a:rPr lang="sl-SI" sz="1800" kern="100" dirty="0" err="1">
                <a:effectLst/>
                <a:latin typeface="Tw Cen MT" panose="020B0602020104020603" pitchFamily="34" charset="-18"/>
                <a:ea typeface="Calibri" panose="020F0502020204030204" pitchFamily="34" charset="0"/>
                <a:cs typeface="Times New Roman" panose="02020603050405020304" pitchFamily="18" charset="0"/>
              </a:rPr>
              <a:t>mentoriranju</a:t>
            </a:r>
            <a:r>
              <a:rPr lang="sl-SI" sz="1800" kern="100" dirty="0">
                <a:effectLst/>
                <a:latin typeface="Tw Cen MT" panose="020B0602020104020603" pitchFamily="34" charset="-18"/>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557008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28000-FD5E-0ED2-63FA-76C603867D03}"/>
            </a:ext>
          </a:extLst>
        </p:cNvPr>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32998149-7C93-65CF-AE9C-6846D77CFA64}"/>
              </a:ext>
            </a:extLst>
          </p:cNvPr>
          <p:cNvPicPr>
            <a:picLocks noChangeAspect="1"/>
          </p:cNvPicPr>
          <p:nvPr/>
        </p:nvPicPr>
        <p:blipFill>
          <a:blip r:embed="rId2"/>
          <a:stretch>
            <a:fillRect/>
          </a:stretch>
        </p:blipFill>
        <p:spPr>
          <a:xfrm>
            <a:off x="273547" y="634398"/>
            <a:ext cx="1598141" cy="1622355"/>
          </a:xfrm>
          <a:prstGeom prst="rect">
            <a:avLst/>
          </a:prstGeom>
        </p:spPr>
      </p:pic>
      <p:sp>
        <p:nvSpPr>
          <p:cNvPr id="9" name="TextBox 8">
            <a:extLst>
              <a:ext uri="{FF2B5EF4-FFF2-40B4-BE49-F238E27FC236}">
                <a16:creationId xmlns:a16="http://schemas.microsoft.com/office/drawing/2014/main" id="{52251A77-6DEA-0A22-DB71-BD2D14D42400}"/>
              </a:ext>
            </a:extLst>
          </p:cNvPr>
          <p:cNvSpPr txBox="1"/>
          <p:nvPr/>
        </p:nvSpPr>
        <p:spPr>
          <a:xfrm>
            <a:off x="1185116" y="2413633"/>
            <a:ext cx="10619788" cy="390492"/>
          </a:xfrm>
          <a:prstGeom prst="rect">
            <a:avLst/>
          </a:prstGeom>
          <a:noFill/>
        </p:spPr>
        <p:txBody>
          <a:bodyPr wrap="square">
            <a:spAutoFit/>
          </a:bodyPr>
          <a:lstStyle/>
          <a:p>
            <a:pPr marL="285750" indent="-285750">
              <a:lnSpc>
                <a:spcPct val="115000"/>
              </a:lnSpc>
              <a:spcAft>
                <a:spcPts val="800"/>
              </a:spcAft>
              <a:buFont typeface="Wingdings" panose="05000000000000000000" pitchFamily="2" charset="2"/>
              <a:buChar char="Ø"/>
            </a:pPr>
            <a:r>
              <a:rPr lang="sl-SI" sz="1800" kern="100" dirty="0">
                <a:effectLst/>
                <a:latin typeface="Tw Cen MT" panose="020B0602020104020603" pitchFamily="34" charset="-18"/>
                <a:ea typeface="Aptos" panose="020B0004020202020204" pitchFamily="34" charset="0"/>
                <a:cs typeface="Times New Roman" panose="02020603050405020304" pitchFamily="18" charset="0"/>
              </a:rPr>
              <a:t>...</a:t>
            </a:r>
          </a:p>
        </p:txBody>
      </p:sp>
      <p:sp>
        <p:nvSpPr>
          <p:cNvPr id="2" name="Content Placeholder 2">
            <a:extLst>
              <a:ext uri="{FF2B5EF4-FFF2-40B4-BE49-F238E27FC236}">
                <a16:creationId xmlns:a16="http://schemas.microsoft.com/office/drawing/2014/main" id="{FC212D05-4F1E-1A3A-D9F4-7419CF6D7541}"/>
              </a:ext>
            </a:extLst>
          </p:cNvPr>
          <p:cNvSpPr>
            <a:spLocks noGrp="1"/>
          </p:cNvSpPr>
          <p:nvPr>
            <p:ph idx="1"/>
          </p:nvPr>
        </p:nvSpPr>
        <p:spPr>
          <a:xfrm>
            <a:off x="1185116" y="1099858"/>
            <a:ext cx="6792451" cy="1043561"/>
          </a:xfrm>
        </p:spPr>
        <p:txBody>
          <a:bodyPr anchor="ctr">
            <a:normAutofit/>
          </a:bodyPr>
          <a:lstStyle/>
          <a:p>
            <a:pPr marL="0" indent="0">
              <a:buNone/>
            </a:pPr>
            <a:r>
              <a:rPr lang="sl-SI" b="1" dirty="0">
                <a:solidFill>
                  <a:schemeClr val="tx1">
                    <a:lumMod val="75000"/>
                    <a:lumOff val="25000"/>
                  </a:schemeClr>
                </a:solidFill>
                <a:latin typeface="Athelas" panose="02000503000000020003" pitchFamily="2" charset="77"/>
              </a:rPr>
              <a:t>I. poročilo skupin</a:t>
            </a:r>
            <a:endParaRPr lang="en-SI" b="1" dirty="0">
              <a:solidFill>
                <a:schemeClr val="tx1">
                  <a:lumMod val="75000"/>
                  <a:lumOff val="25000"/>
                </a:schemeClr>
              </a:solidFill>
              <a:latin typeface="Athelas" panose="02000503000000020003" pitchFamily="2" charset="77"/>
            </a:endParaRPr>
          </a:p>
        </p:txBody>
      </p:sp>
    </p:spTree>
    <p:extLst>
      <p:ext uri="{BB962C8B-B14F-4D97-AF65-F5344CB8AC3E}">
        <p14:creationId xmlns:p14="http://schemas.microsoft.com/office/powerpoint/2010/main" val="4227642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D2B23-CB52-1BFF-1737-11BBE3D790A1}"/>
            </a:ext>
          </a:extLst>
        </p:cNvPr>
        <p:cNvGrpSpPr/>
        <p:nvPr/>
      </p:nvGrpSpPr>
      <p:grpSpPr>
        <a:xfrm>
          <a:off x="0" y="0"/>
          <a:ext cx="0" cy="0"/>
          <a:chOff x="0" y="0"/>
          <a:chExt cx="0" cy="0"/>
        </a:xfrm>
      </p:grpSpPr>
      <p:pic>
        <p:nvPicPr>
          <p:cNvPr id="6" name="Picture 4" descr="Shape, circle&#10;&#10;Description automatically generated">
            <a:extLst>
              <a:ext uri="{FF2B5EF4-FFF2-40B4-BE49-F238E27FC236}">
                <a16:creationId xmlns:a16="http://schemas.microsoft.com/office/drawing/2014/main" id="{BBEF9855-621D-5E01-EA11-0A0BC2A296F2}"/>
              </a:ext>
            </a:extLst>
          </p:cNvPr>
          <p:cNvPicPr>
            <a:picLocks noChangeAspect="1"/>
          </p:cNvPicPr>
          <p:nvPr/>
        </p:nvPicPr>
        <p:blipFill>
          <a:blip r:embed="rId2"/>
          <a:stretch>
            <a:fillRect/>
          </a:stretch>
        </p:blipFill>
        <p:spPr>
          <a:xfrm>
            <a:off x="0" y="699086"/>
            <a:ext cx="1598141" cy="1622355"/>
          </a:xfrm>
          <a:prstGeom prst="rect">
            <a:avLst/>
          </a:prstGeom>
        </p:spPr>
      </p:pic>
      <p:sp>
        <p:nvSpPr>
          <p:cNvPr id="2" name="PoljeZBesedilom 1">
            <a:extLst>
              <a:ext uri="{FF2B5EF4-FFF2-40B4-BE49-F238E27FC236}">
                <a16:creationId xmlns:a16="http://schemas.microsoft.com/office/drawing/2014/main" id="{370E3174-09DD-869D-76D5-0EE73F73C2C8}"/>
              </a:ext>
            </a:extLst>
          </p:cNvPr>
          <p:cNvSpPr txBox="1"/>
          <p:nvPr/>
        </p:nvSpPr>
        <p:spPr>
          <a:xfrm>
            <a:off x="799070" y="1125542"/>
            <a:ext cx="11228900" cy="769441"/>
          </a:xfrm>
          <a:prstGeom prst="rect">
            <a:avLst/>
          </a:prstGeom>
          <a:noFill/>
        </p:spPr>
        <p:txBody>
          <a:bodyPr wrap="square">
            <a:spAutoFit/>
          </a:bodyPr>
          <a:lstStyle/>
          <a:p>
            <a:r>
              <a:rPr lang="sl-SI" sz="4400" dirty="0">
                <a:solidFill>
                  <a:srgbClr val="000000"/>
                </a:solidFill>
                <a:latin typeface="Athelas" panose="02000503000000020003" pitchFamily="2" charset="-18"/>
                <a:ea typeface="Times New Roman" panose="02020603050405020304" pitchFamily="18" charset="0"/>
                <a:cs typeface="Arial" panose="020B0604020202020204" pitchFamily="34" charset="0"/>
              </a:rPr>
              <a:t>II</a:t>
            </a:r>
            <a:r>
              <a:rPr lang="sl-SI" sz="4400" dirty="0">
                <a:solidFill>
                  <a:srgbClr val="000000"/>
                </a:solidFill>
                <a:effectLst/>
                <a:latin typeface="Athelas" panose="02000503000000020003" pitchFamily="2" charset="-18"/>
                <a:ea typeface="Times New Roman" panose="02020603050405020304" pitchFamily="18" charset="0"/>
                <a:cs typeface="Arial" panose="020B0604020202020204" pitchFamily="34" charset="0"/>
              </a:rPr>
              <a:t>. Vseživljenjsko učenje &amp; spremembe </a:t>
            </a:r>
            <a:endParaRPr lang="sl-SI" sz="4400" dirty="0"/>
          </a:p>
        </p:txBody>
      </p:sp>
      <p:pic>
        <p:nvPicPr>
          <p:cNvPr id="8194" name="Picture 2" descr="Importance of Life Long Learning, a student perspective. | by Becca  Beveridge | Medium">
            <a:extLst>
              <a:ext uri="{FF2B5EF4-FFF2-40B4-BE49-F238E27FC236}">
                <a16:creationId xmlns:a16="http://schemas.microsoft.com/office/drawing/2014/main" id="{37F3AD99-C17A-CE93-2E59-9A9ED20E0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078" y="2114213"/>
            <a:ext cx="7230618" cy="4743787"/>
          </a:xfrm>
          <a:prstGeom prst="rect">
            <a:avLst/>
          </a:prstGeom>
          <a:noFill/>
          <a:extLst>
            <a:ext uri="{909E8E84-426E-40DD-AFC4-6F175D3DCCD1}">
              <a14:hiddenFill xmlns:a14="http://schemas.microsoft.com/office/drawing/2010/main">
                <a:solidFill>
                  <a:srgbClr val="FFFFFF"/>
                </a:solidFill>
              </a14:hiddenFill>
            </a:ext>
          </a:extLst>
        </p:spPr>
      </p:pic>
      <p:sp>
        <p:nvSpPr>
          <p:cNvPr id="4" name="PoljeZBesedilom 3">
            <a:extLst>
              <a:ext uri="{FF2B5EF4-FFF2-40B4-BE49-F238E27FC236}">
                <a16:creationId xmlns:a16="http://schemas.microsoft.com/office/drawing/2014/main" id="{7D2621C9-E00B-8A0D-4B6F-609623F9E27E}"/>
              </a:ext>
            </a:extLst>
          </p:cNvPr>
          <p:cNvSpPr txBox="1"/>
          <p:nvPr/>
        </p:nvSpPr>
        <p:spPr>
          <a:xfrm>
            <a:off x="9301734" y="5732458"/>
            <a:ext cx="2420874" cy="646331"/>
          </a:xfrm>
          <a:prstGeom prst="rect">
            <a:avLst/>
          </a:prstGeom>
          <a:noFill/>
        </p:spPr>
        <p:txBody>
          <a:bodyPr wrap="square">
            <a:spAutoFit/>
          </a:bodyPr>
          <a:lstStyle/>
          <a:p>
            <a:r>
              <a:rPr lang="sl-SI" sz="400" dirty="0"/>
              <a:t>https://www.google.com/search?q=long+life+learning+&amp;sca_esv=180657c937ead09d&amp;udm=2&amp;biw=1920&amp;bih=945&amp;sxsrf=AHTn8zpQXT7pPkSKgKE1QpppsnjEsGjuxQ%3A1742925547119&amp;ei=6-7iZ9n5BvuE9u8PyqecoAk&amp;ved=0ahUKEwiZm-zQ56WMAxV7gv0HHcoTB5QQ4dUDCBQ&amp;uact=5&amp;oq=long+life+learning+&amp;gs_lp=EgNpbWciE2xvbmcgbGlmZSBsZWFybmluZyAyBxAAGIAEGBMyBxAAGIAEGBMyBxAAGIAEGBMyBxAAGIAEGBMyBxAAGIAEGBMyBxAAGIAEGBMyBxAAGIAEGBMyBxAAGIAEGBMyBxAAGIAEGBMyBxAAGIAEGBNIgkFQAFjBK3AAeACQAQCYAbMBoAHqDqoBBDE2LjO4AQPIAQD4AQGYAhOgAsAPwgIHECMYJxjJAsICCxAAGIAEGLEDGIMBwgIIEAAYgAQYsQPCAgoQABiABBhDGIoFwgIOEAAYgAQYsQMYgwEYigXCAgUQABiABMICBxAAGIAEGArCAgQQABgemAMAkgcEMTMuNqAHpWWyBwQxMy42uAfADw&amp;sclient=img#vhid=SXvv8GoG9Sc4qM&amp;vssid=mosaic</a:t>
            </a:r>
          </a:p>
        </p:txBody>
      </p:sp>
    </p:spTree>
    <p:extLst>
      <p:ext uri="{BB962C8B-B14F-4D97-AF65-F5344CB8AC3E}">
        <p14:creationId xmlns:p14="http://schemas.microsoft.com/office/powerpoint/2010/main" val="3221431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BF37E-20BF-0491-7C58-A1464C4C8A6D}"/>
            </a:ext>
          </a:extLst>
        </p:cNvPr>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BD3096DA-2CCE-2690-D076-C492E7D058D7}"/>
              </a:ext>
            </a:extLst>
          </p:cNvPr>
          <p:cNvPicPr>
            <a:picLocks noChangeAspect="1"/>
          </p:cNvPicPr>
          <p:nvPr/>
        </p:nvPicPr>
        <p:blipFill>
          <a:blip r:embed="rId2"/>
          <a:stretch>
            <a:fillRect/>
          </a:stretch>
        </p:blipFill>
        <p:spPr>
          <a:xfrm>
            <a:off x="566155" y="1137318"/>
            <a:ext cx="1598141" cy="1622355"/>
          </a:xfrm>
          <a:prstGeom prst="rect">
            <a:avLst/>
          </a:prstGeom>
        </p:spPr>
      </p:pic>
      <p:sp>
        <p:nvSpPr>
          <p:cNvPr id="2" name="Content Placeholder 2">
            <a:extLst>
              <a:ext uri="{FF2B5EF4-FFF2-40B4-BE49-F238E27FC236}">
                <a16:creationId xmlns:a16="http://schemas.microsoft.com/office/drawing/2014/main" id="{2053D580-1906-76D2-00F3-EE0144F87618}"/>
              </a:ext>
            </a:extLst>
          </p:cNvPr>
          <p:cNvSpPr>
            <a:spLocks noGrp="1"/>
          </p:cNvSpPr>
          <p:nvPr>
            <p:ph idx="1"/>
          </p:nvPr>
        </p:nvSpPr>
        <p:spPr>
          <a:xfrm>
            <a:off x="1514300" y="1567633"/>
            <a:ext cx="6792451" cy="1043561"/>
          </a:xfrm>
        </p:spPr>
        <p:txBody>
          <a:bodyPr anchor="ctr">
            <a:normAutofit/>
          </a:bodyPr>
          <a:lstStyle/>
          <a:p>
            <a:pPr marL="0" indent="0">
              <a:buNone/>
            </a:pPr>
            <a:r>
              <a:rPr lang="sl-SI" b="1" dirty="0">
                <a:solidFill>
                  <a:schemeClr val="tx1">
                    <a:lumMod val="75000"/>
                    <a:lumOff val="25000"/>
                  </a:schemeClr>
                </a:solidFill>
                <a:latin typeface="Athelas" panose="02000503000000020003" pitchFamily="2" charset="77"/>
              </a:rPr>
              <a:t>VSEŽIVLJENSJKO UČENJE</a:t>
            </a:r>
            <a:endParaRPr lang="en-SI" b="1" dirty="0">
              <a:solidFill>
                <a:schemeClr val="tx1">
                  <a:lumMod val="75000"/>
                  <a:lumOff val="25000"/>
                </a:schemeClr>
              </a:solidFill>
              <a:latin typeface="Athelas" panose="02000503000000020003" pitchFamily="2" charset="77"/>
            </a:endParaRPr>
          </a:p>
        </p:txBody>
      </p:sp>
      <p:sp>
        <p:nvSpPr>
          <p:cNvPr id="7" name="PoljeZBesedilom 6">
            <a:extLst>
              <a:ext uri="{FF2B5EF4-FFF2-40B4-BE49-F238E27FC236}">
                <a16:creationId xmlns:a16="http://schemas.microsoft.com/office/drawing/2014/main" id="{708DD9C9-DCC7-42D7-DBEE-1BFD84EF383E}"/>
              </a:ext>
            </a:extLst>
          </p:cNvPr>
          <p:cNvSpPr txBox="1"/>
          <p:nvPr/>
        </p:nvSpPr>
        <p:spPr>
          <a:xfrm>
            <a:off x="850391" y="2759673"/>
            <a:ext cx="10775453" cy="3872983"/>
          </a:xfrm>
          <a:prstGeom prst="rect">
            <a:avLst/>
          </a:prstGeom>
          <a:noFill/>
        </p:spPr>
        <p:txBody>
          <a:bodyPr wrap="square">
            <a:spAutoFit/>
          </a:bodyPr>
          <a:lstStyle/>
          <a:p>
            <a:pPr>
              <a:lnSpc>
                <a:spcPct val="115000"/>
              </a:lnSpc>
              <a:spcAft>
                <a:spcPts val="800"/>
              </a:spcAft>
            </a:pPr>
            <a:r>
              <a:rPr lang="sl-SI" dirty="0">
                <a:latin typeface="Tw Cen MT" panose="020B0602020104020603" pitchFamily="34" charset="-18"/>
              </a:rPr>
              <a:t>Vseživljenjsko učenje je nenehen proces pridobivanja in izpopolnjevanja znanja, spretnosti in kompetenc skozi celotno življenje – ne le v formalnem izobraževanju, ampak tudi v neformalnih in priložnostnih učnih okoljih. Deljenje znanja pomeni aktivno prenašanje izkušenj, informacij in spretnosti znotraj organizacij, skupnosti ali družbe, s čimer se povečuje kolektivna inteligenca in inovativnost.</a:t>
            </a:r>
          </a:p>
          <a:p>
            <a:pPr>
              <a:lnSpc>
                <a:spcPct val="115000"/>
              </a:lnSpc>
              <a:spcAft>
                <a:spcPts val="800"/>
              </a:spcAft>
              <a:buNone/>
            </a:pPr>
            <a:r>
              <a:rPr lang="sl-SI" sz="1800" kern="100" dirty="0">
                <a:effectLst/>
                <a:latin typeface="Tw Cen MT" panose="020B0602020104020603" pitchFamily="34" charset="-18"/>
                <a:ea typeface="Calibri" panose="020F0502020204030204" pitchFamily="34" charset="0"/>
                <a:cs typeface="Times New Roman" panose="02020603050405020304" pitchFamily="18" charset="0"/>
              </a:rPr>
              <a:t>Vključuje:</a:t>
            </a:r>
          </a:p>
          <a:p>
            <a:pPr marL="342900" lvl="0" indent="-342900">
              <a:lnSpc>
                <a:spcPct val="115000"/>
              </a:lnSpc>
              <a:spcAft>
                <a:spcPts val="800"/>
              </a:spcAft>
              <a:buSzPts val="1000"/>
              <a:buFont typeface="Symbol" panose="05050102010706020507" pitchFamily="18" charset="2"/>
              <a:buChar char=""/>
              <a:tabLst>
                <a:tab pos="457200" algn="l"/>
              </a:tabLst>
            </a:pPr>
            <a:r>
              <a:rPr lang="sl-SI" sz="1800" b="1" dirty="0">
                <a:effectLst/>
                <a:latin typeface="Tw Cen MT" panose="020B0602020104020603" pitchFamily="34" charset="-18"/>
                <a:ea typeface="Calibri" panose="020F0502020204030204" pitchFamily="34" charset="0"/>
                <a:cs typeface="Times New Roman" panose="02020603050405020304" pitchFamily="18" charset="0"/>
              </a:rPr>
              <a:t>Spodbujanje kulture učenja – </a:t>
            </a:r>
            <a:r>
              <a:rPr lang="sl-SI" dirty="0">
                <a:latin typeface="Tw Cen MT" panose="020B0602020104020603" pitchFamily="34" charset="-18"/>
                <a:ea typeface="Calibri" panose="020F0502020204030204" pitchFamily="34" charset="0"/>
                <a:cs typeface="Times New Roman" panose="02020603050405020304" pitchFamily="18" charset="0"/>
              </a:rPr>
              <a:t>ustvarjanje učečega okolja, „ura za učenje“, ...</a:t>
            </a:r>
            <a:endParaRPr lang="sl-SI" sz="1800" b="1" dirty="0">
              <a:effectLst/>
              <a:latin typeface="Tw Cen MT" panose="020B0602020104020603" pitchFamily="34" charset="-18"/>
              <a:ea typeface="Calibri" panose="020F050202020403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sl-SI" sz="1800" b="1" dirty="0">
                <a:effectLst/>
                <a:latin typeface="Tw Cen MT" panose="020B0602020104020603" pitchFamily="34" charset="-18"/>
                <a:ea typeface="Calibri" panose="020F0502020204030204" pitchFamily="34" charset="0"/>
                <a:cs typeface="Times New Roman" panose="02020603050405020304" pitchFamily="18" charset="0"/>
              </a:rPr>
              <a:t>Dostop do virov znanja – </a:t>
            </a:r>
            <a:r>
              <a:rPr lang="sl-SI" sz="1800" dirty="0">
                <a:effectLst/>
                <a:latin typeface="Tw Cen MT" panose="020B0602020104020603" pitchFamily="34" charset="-18"/>
                <a:ea typeface="Calibri" panose="020F0502020204030204" pitchFamily="34" charset="0"/>
                <a:cs typeface="Times New Roman" panose="02020603050405020304" pitchFamily="18" charset="0"/>
              </a:rPr>
              <a:t>forumi za izmenjavo znanja, digitalni profili, sodelovanje s strokovnjaki iz stroke...</a:t>
            </a:r>
            <a:endParaRPr lang="sl-SI" sz="1800" b="1" dirty="0">
              <a:effectLst/>
              <a:latin typeface="Tw Cen MT" panose="020B0602020104020603" pitchFamily="34" charset="-18"/>
              <a:ea typeface="Calibri" panose="020F050202020403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sl-SI" b="1" kern="100" dirty="0">
                <a:latin typeface="Tw Cen MT" panose="020B0602020104020603" pitchFamily="34" charset="-18"/>
                <a:ea typeface="Calibri" panose="020F0502020204030204" pitchFamily="34" charset="0"/>
                <a:cs typeface="Times New Roman" panose="02020603050405020304" pitchFamily="18" charset="0"/>
              </a:rPr>
              <a:t>Mentorstvo in skupinsko učenje – </a:t>
            </a:r>
            <a:r>
              <a:rPr lang="sl-SI" kern="100" dirty="0">
                <a:latin typeface="Tw Cen MT" panose="020B0602020104020603" pitchFamily="34" charset="-18"/>
                <a:ea typeface="Calibri" panose="020F0502020204030204" pitchFamily="34" charset="0"/>
                <a:cs typeface="Times New Roman" panose="02020603050405020304" pitchFamily="18" charset="0"/>
              </a:rPr>
              <a:t>podjetniške mreže</a:t>
            </a:r>
            <a:endParaRPr lang="sl-SI" sz="1800" kern="100" dirty="0">
              <a:effectLst/>
              <a:latin typeface="Tw Cen MT" panose="020B0602020104020603" pitchFamily="34" charset="-18"/>
              <a:ea typeface="Calibri" panose="020F050202020403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sl-SI" sz="1800" b="1" dirty="0">
                <a:effectLst/>
                <a:latin typeface="Tw Cen MT" panose="020B0602020104020603" pitchFamily="34" charset="-18"/>
                <a:ea typeface="Calibri" panose="020F0502020204030204" pitchFamily="34" charset="0"/>
                <a:cs typeface="Times New Roman" panose="02020603050405020304" pitchFamily="18" charset="0"/>
              </a:rPr>
              <a:t>Učenje skozi prakso in povratne informacije – </a:t>
            </a:r>
            <a:r>
              <a:rPr lang="sl-SI" sz="1800" dirty="0">
                <a:effectLst/>
                <a:latin typeface="Tw Cen MT" panose="020B0602020104020603" pitchFamily="34" charset="-18"/>
                <a:ea typeface="Calibri" panose="020F0502020204030204" pitchFamily="34" charset="0"/>
                <a:cs typeface="Times New Roman" panose="02020603050405020304" pitchFamily="18" charset="0"/>
              </a:rPr>
              <a:t>eksperimentiranje, učenje iz napak</a:t>
            </a:r>
          </a:p>
          <a:p>
            <a:pPr marL="342900" lvl="0" indent="-342900">
              <a:lnSpc>
                <a:spcPct val="115000"/>
              </a:lnSpc>
              <a:spcAft>
                <a:spcPts val="800"/>
              </a:spcAft>
              <a:buSzPts val="1000"/>
              <a:buFont typeface="Symbol" panose="05050102010706020507" pitchFamily="18" charset="2"/>
              <a:buChar char=""/>
              <a:tabLst>
                <a:tab pos="457200" algn="l"/>
              </a:tabLst>
            </a:pPr>
            <a:r>
              <a:rPr lang="sl-SI" sz="1800" b="1" dirty="0">
                <a:effectLst/>
                <a:latin typeface="Tw Cen MT" panose="020B0602020104020603" pitchFamily="34" charset="-18"/>
                <a:ea typeface="Calibri" panose="020F0502020204030204" pitchFamily="34" charset="0"/>
                <a:cs typeface="Times New Roman" panose="02020603050405020304" pitchFamily="18" charset="0"/>
              </a:rPr>
              <a:t>Nagrajevanje in prepoznavanje znanja - </a:t>
            </a:r>
            <a:r>
              <a:rPr lang="sl-SI" sz="1800" dirty="0">
                <a:effectLst/>
                <a:latin typeface="Tw Cen MT" panose="020B0602020104020603" pitchFamily="34" charset="-18"/>
                <a:ea typeface="Calibri" panose="020F0502020204030204" pitchFamily="34" charset="0"/>
                <a:cs typeface="Times New Roman" panose="02020603050405020304" pitchFamily="18" charset="0"/>
              </a:rPr>
              <a:t> nagrajevanje inovativnosti, razvoj osebnih učnih načrtov </a:t>
            </a:r>
            <a:endParaRPr lang="sl-SI" sz="1800" kern="100" dirty="0">
              <a:effectLst/>
              <a:latin typeface="Tw Cen MT" panose="020B0602020104020603" pitchFamily="34" charset="-18"/>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09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0821A39F-1081-82CF-214F-733E9E22CB68}"/>
              </a:ext>
            </a:extLst>
          </p:cNvPr>
          <p:cNvPicPr>
            <a:picLocks noChangeAspect="1"/>
          </p:cNvPicPr>
          <p:nvPr/>
        </p:nvPicPr>
        <p:blipFill>
          <a:blip r:embed="rId2"/>
          <a:stretch>
            <a:fillRect/>
          </a:stretch>
        </p:blipFill>
        <p:spPr>
          <a:xfrm>
            <a:off x="715230" y="862305"/>
            <a:ext cx="1598141" cy="1622355"/>
          </a:xfrm>
          <a:prstGeom prst="rect">
            <a:avLst/>
          </a:prstGeom>
        </p:spPr>
      </p:pic>
      <p:sp>
        <p:nvSpPr>
          <p:cNvPr id="7" name="Content Placeholder 2">
            <a:extLst>
              <a:ext uri="{FF2B5EF4-FFF2-40B4-BE49-F238E27FC236}">
                <a16:creationId xmlns:a16="http://schemas.microsoft.com/office/drawing/2014/main" id="{1D543571-6830-5774-4D7E-62392E615373}"/>
              </a:ext>
            </a:extLst>
          </p:cNvPr>
          <p:cNvSpPr>
            <a:spLocks noGrp="1"/>
          </p:cNvSpPr>
          <p:nvPr>
            <p:ph idx="1"/>
          </p:nvPr>
        </p:nvSpPr>
        <p:spPr>
          <a:xfrm>
            <a:off x="1514300" y="1329889"/>
            <a:ext cx="8614438" cy="1043561"/>
          </a:xfrm>
        </p:spPr>
        <p:txBody>
          <a:bodyPr anchor="ctr">
            <a:normAutofit/>
          </a:bodyPr>
          <a:lstStyle/>
          <a:p>
            <a:pPr marL="0" indent="0">
              <a:lnSpc>
                <a:spcPct val="100000"/>
              </a:lnSpc>
              <a:buNone/>
            </a:pPr>
            <a:r>
              <a:rPr lang="pl-PL" sz="3600" b="1" spc="-1" dirty="0">
                <a:latin typeface="Athelas" panose="02000503000000020003" pitchFamily="2" charset="-18"/>
                <a:ea typeface="DejaVu Sans"/>
              </a:rPr>
              <a:t>spremembe !</a:t>
            </a:r>
            <a:endParaRPr lang="en-US" sz="3600" spc="-1" dirty="0">
              <a:latin typeface="Athelas" panose="02000503000000020003" pitchFamily="2" charset="-18"/>
            </a:endParaRPr>
          </a:p>
        </p:txBody>
      </p:sp>
      <p:pic>
        <p:nvPicPr>
          <p:cNvPr id="3" name="Picture 2" descr="Shape, circle&#10;&#10;Description automatically generated">
            <a:extLst>
              <a:ext uri="{FF2B5EF4-FFF2-40B4-BE49-F238E27FC236}">
                <a16:creationId xmlns:a16="http://schemas.microsoft.com/office/drawing/2014/main" id="{5278AAF2-D0D2-686E-2E43-309191CD55E4}"/>
              </a:ext>
            </a:extLst>
          </p:cNvPr>
          <p:cNvPicPr>
            <a:picLocks noChangeAspect="1"/>
          </p:cNvPicPr>
          <p:nvPr/>
        </p:nvPicPr>
        <p:blipFill>
          <a:blip r:embed="rId3"/>
          <a:stretch>
            <a:fillRect/>
          </a:stretch>
        </p:blipFill>
        <p:spPr>
          <a:xfrm>
            <a:off x="6173493" y="3104505"/>
            <a:ext cx="1358662" cy="1296904"/>
          </a:xfrm>
          <a:prstGeom prst="rect">
            <a:avLst/>
          </a:prstGeom>
        </p:spPr>
      </p:pic>
      <p:pic>
        <p:nvPicPr>
          <p:cNvPr id="8" name="Picture 7" descr="Shape, circle&#10;&#10;Description automatically generated">
            <a:extLst>
              <a:ext uri="{FF2B5EF4-FFF2-40B4-BE49-F238E27FC236}">
                <a16:creationId xmlns:a16="http://schemas.microsoft.com/office/drawing/2014/main" id="{6CB6ED75-8557-FCAE-41E4-7DF937102E8C}"/>
              </a:ext>
            </a:extLst>
          </p:cNvPr>
          <p:cNvPicPr>
            <a:picLocks noChangeAspect="1"/>
          </p:cNvPicPr>
          <p:nvPr/>
        </p:nvPicPr>
        <p:blipFill>
          <a:blip r:embed="rId4"/>
          <a:stretch>
            <a:fillRect/>
          </a:stretch>
        </p:blipFill>
        <p:spPr>
          <a:xfrm>
            <a:off x="4838188" y="1921499"/>
            <a:ext cx="1594254" cy="1634958"/>
          </a:xfrm>
          <a:prstGeom prst="rect">
            <a:avLst/>
          </a:prstGeom>
        </p:spPr>
      </p:pic>
      <p:pic>
        <p:nvPicPr>
          <p:cNvPr id="9" name="Picture 8" descr="Shape, circle&#10;&#10;Description automatically generated">
            <a:extLst>
              <a:ext uri="{FF2B5EF4-FFF2-40B4-BE49-F238E27FC236}">
                <a16:creationId xmlns:a16="http://schemas.microsoft.com/office/drawing/2014/main" id="{F8FF0899-0DC7-2178-2322-56969FFC13F8}"/>
              </a:ext>
            </a:extLst>
          </p:cNvPr>
          <p:cNvPicPr>
            <a:picLocks noChangeAspect="1"/>
          </p:cNvPicPr>
          <p:nvPr/>
        </p:nvPicPr>
        <p:blipFill>
          <a:blip r:embed="rId4"/>
          <a:stretch>
            <a:fillRect/>
          </a:stretch>
        </p:blipFill>
        <p:spPr>
          <a:xfrm rot="20816639">
            <a:off x="6616653" y="4448988"/>
            <a:ext cx="1507049" cy="1545526"/>
          </a:xfrm>
          <a:prstGeom prst="rect">
            <a:avLst/>
          </a:prstGeom>
        </p:spPr>
      </p:pic>
      <p:pic>
        <p:nvPicPr>
          <p:cNvPr id="11" name="Picture 10" descr="Shape, circle&#10;&#10;Description automatically generated">
            <a:extLst>
              <a:ext uri="{FF2B5EF4-FFF2-40B4-BE49-F238E27FC236}">
                <a16:creationId xmlns:a16="http://schemas.microsoft.com/office/drawing/2014/main" id="{E8111CDB-1851-3601-2BEF-0CFA5A66F34B}"/>
              </a:ext>
            </a:extLst>
          </p:cNvPr>
          <p:cNvPicPr>
            <a:picLocks noChangeAspect="1"/>
          </p:cNvPicPr>
          <p:nvPr/>
        </p:nvPicPr>
        <p:blipFill>
          <a:blip r:embed="rId5"/>
          <a:stretch>
            <a:fillRect/>
          </a:stretch>
        </p:blipFill>
        <p:spPr>
          <a:xfrm>
            <a:off x="6322070" y="1446306"/>
            <a:ext cx="1320976" cy="1518505"/>
          </a:xfrm>
          <a:prstGeom prst="rect">
            <a:avLst/>
          </a:prstGeom>
        </p:spPr>
      </p:pic>
      <p:pic>
        <p:nvPicPr>
          <p:cNvPr id="12" name="Picture 11" descr="Shape, circle&#10;&#10;Description automatically generated">
            <a:extLst>
              <a:ext uri="{FF2B5EF4-FFF2-40B4-BE49-F238E27FC236}">
                <a16:creationId xmlns:a16="http://schemas.microsoft.com/office/drawing/2014/main" id="{15468503-3C5D-C3AD-B463-BEDD64104614}"/>
              </a:ext>
            </a:extLst>
          </p:cNvPr>
          <p:cNvPicPr>
            <a:picLocks noChangeAspect="1"/>
          </p:cNvPicPr>
          <p:nvPr/>
        </p:nvPicPr>
        <p:blipFill>
          <a:blip r:embed="rId5"/>
          <a:stretch>
            <a:fillRect/>
          </a:stretch>
        </p:blipFill>
        <p:spPr>
          <a:xfrm rot="1170621">
            <a:off x="7753381" y="3238733"/>
            <a:ext cx="1524618" cy="17525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F4D3F2DF-035F-E4D7-67D4-AB65013EA4D0}"/>
              </a:ext>
            </a:extLst>
          </p:cNvPr>
          <p:cNvPicPr>
            <a:picLocks noChangeAspect="1"/>
          </p:cNvPicPr>
          <p:nvPr/>
        </p:nvPicPr>
        <p:blipFill>
          <a:blip r:embed="rId6"/>
          <a:stretch>
            <a:fillRect/>
          </a:stretch>
        </p:blipFill>
        <p:spPr>
          <a:xfrm>
            <a:off x="7239577" y="1742465"/>
            <a:ext cx="1769952" cy="1829446"/>
          </a:xfrm>
          <a:prstGeom prst="rect">
            <a:avLst/>
          </a:prstGeom>
        </p:spPr>
      </p:pic>
      <p:pic>
        <p:nvPicPr>
          <p:cNvPr id="19" name="Picture 18" descr="Shape, circle&#10;&#10;Description automatically generated">
            <a:extLst>
              <a:ext uri="{FF2B5EF4-FFF2-40B4-BE49-F238E27FC236}">
                <a16:creationId xmlns:a16="http://schemas.microsoft.com/office/drawing/2014/main" id="{1F2EDF36-A204-FBE8-3BB4-8E0D506D399B}"/>
              </a:ext>
            </a:extLst>
          </p:cNvPr>
          <p:cNvPicPr>
            <a:picLocks noChangeAspect="1"/>
          </p:cNvPicPr>
          <p:nvPr/>
        </p:nvPicPr>
        <p:blipFill>
          <a:blip r:embed="rId7"/>
          <a:stretch>
            <a:fillRect/>
          </a:stretch>
        </p:blipFill>
        <p:spPr>
          <a:xfrm>
            <a:off x="4440979" y="3305672"/>
            <a:ext cx="1472826" cy="1618719"/>
          </a:xfrm>
          <a:prstGeom prst="rect">
            <a:avLst/>
          </a:prstGeom>
        </p:spPr>
      </p:pic>
      <p:pic>
        <p:nvPicPr>
          <p:cNvPr id="22" name="Picture 21" descr="Shape, circle&#10;&#10;Description automatically generated">
            <a:extLst>
              <a:ext uri="{FF2B5EF4-FFF2-40B4-BE49-F238E27FC236}">
                <a16:creationId xmlns:a16="http://schemas.microsoft.com/office/drawing/2014/main" id="{D0EA3D66-6887-01D0-723C-D56848EFF927}"/>
              </a:ext>
            </a:extLst>
          </p:cNvPr>
          <p:cNvPicPr>
            <a:picLocks noChangeAspect="1"/>
          </p:cNvPicPr>
          <p:nvPr/>
        </p:nvPicPr>
        <p:blipFill>
          <a:blip r:embed="rId8"/>
          <a:stretch>
            <a:fillRect/>
          </a:stretch>
        </p:blipFill>
        <p:spPr>
          <a:xfrm>
            <a:off x="5351451" y="4193791"/>
            <a:ext cx="1446601" cy="1687701"/>
          </a:xfrm>
          <a:prstGeom prst="rect">
            <a:avLst/>
          </a:prstGeom>
        </p:spPr>
      </p:pic>
      <p:sp>
        <p:nvSpPr>
          <p:cNvPr id="23" name="Content Placeholder 2">
            <a:extLst>
              <a:ext uri="{FF2B5EF4-FFF2-40B4-BE49-F238E27FC236}">
                <a16:creationId xmlns:a16="http://schemas.microsoft.com/office/drawing/2014/main" id="{29F579F6-2FAA-FD9C-4362-30A61F03F1B0}"/>
              </a:ext>
            </a:extLst>
          </p:cNvPr>
          <p:cNvSpPr txBox="1">
            <a:spLocks/>
          </p:cNvSpPr>
          <p:nvPr/>
        </p:nvSpPr>
        <p:spPr>
          <a:xfrm>
            <a:off x="4015237" y="2364436"/>
            <a:ext cx="1444899" cy="655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2000" b="1" dirty="0">
                <a:solidFill>
                  <a:schemeClr val="tx1">
                    <a:lumMod val="75000"/>
                    <a:lumOff val="25000"/>
                  </a:schemeClr>
                </a:solidFill>
                <a:latin typeface="Athelas" panose="02000503000000020003" pitchFamily="2" charset="77"/>
              </a:rPr>
              <a:t>dobavitelji</a:t>
            </a:r>
            <a:endParaRPr lang="en-SI" sz="2000" b="1" dirty="0">
              <a:solidFill>
                <a:schemeClr val="bg2">
                  <a:lumMod val="75000"/>
                </a:schemeClr>
              </a:solidFill>
              <a:latin typeface="Athelas" panose="02000503000000020003" pitchFamily="2" charset="77"/>
            </a:endParaRPr>
          </a:p>
        </p:txBody>
      </p:sp>
      <p:sp>
        <p:nvSpPr>
          <p:cNvPr id="25" name="Content Placeholder 2">
            <a:extLst>
              <a:ext uri="{FF2B5EF4-FFF2-40B4-BE49-F238E27FC236}">
                <a16:creationId xmlns:a16="http://schemas.microsoft.com/office/drawing/2014/main" id="{D880872F-6A24-C758-F2B6-C3895983CFF8}"/>
              </a:ext>
            </a:extLst>
          </p:cNvPr>
          <p:cNvSpPr txBox="1">
            <a:spLocks/>
          </p:cNvSpPr>
          <p:nvPr/>
        </p:nvSpPr>
        <p:spPr>
          <a:xfrm>
            <a:off x="3838810" y="3952251"/>
            <a:ext cx="1320977" cy="655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2000" b="1" dirty="0">
                <a:solidFill>
                  <a:schemeClr val="tx1">
                    <a:lumMod val="75000"/>
                    <a:lumOff val="25000"/>
                  </a:schemeClr>
                </a:solidFill>
                <a:latin typeface="Athelas" panose="02000503000000020003" pitchFamily="2" charset="77"/>
              </a:rPr>
              <a:t>partnerji</a:t>
            </a:r>
            <a:endParaRPr lang="en-SI" sz="2000" b="1" dirty="0">
              <a:solidFill>
                <a:schemeClr val="bg2">
                  <a:lumMod val="75000"/>
                </a:schemeClr>
              </a:solidFill>
              <a:latin typeface="Athelas" panose="02000503000000020003" pitchFamily="2" charset="77"/>
            </a:endParaRPr>
          </a:p>
        </p:txBody>
      </p:sp>
      <p:sp>
        <p:nvSpPr>
          <p:cNvPr id="26" name="Content Placeholder 2">
            <a:extLst>
              <a:ext uri="{FF2B5EF4-FFF2-40B4-BE49-F238E27FC236}">
                <a16:creationId xmlns:a16="http://schemas.microsoft.com/office/drawing/2014/main" id="{C4469227-F079-BEB7-49D0-3FDF15053B23}"/>
              </a:ext>
            </a:extLst>
          </p:cNvPr>
          <p:cNvSpPr txBox="1">
            <a:spLocks/>
          </p:cNvSpPr>
          <p:nvPr/>
        </p:nvSpPr>
        <p:spPr>
          <a:xfrm>
            <a:off x="4775023" y="5135258"/>
            <a:ext cx="1320977" cy="655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2000" b="1" dirty="0">
                <a:solidFill>
                  <a:schemeClr val="tx1">
                    <a:lumMod val="75000"/>
                    <a:lumOff val="25000"/>
                  </a:schemeClr>
                </a:solidFill>
                <a:latin typeface="Athelas" panose="02000503000000020003" pitchFamily="2" charset="77"/>
              </a:rPr>
              <a:t>osebne okoliščine</a:t>
            </a:r>
            <a:endParaRPr lang="en-SI" sz="2000" b="1" dirty="0">
              <a:solidFill>
                <a:schemeClr val="bg2">
                  <a:lumMod val="75000"/>
                </a:schemeClr>
              </a:solidFill>
              <a:latin typeface="Athelas" panose="02000503000000020003" pitchFamily="2" charset="77"/>
            </a:endParaRPr>
          </a:p>
        </p:txBody>
      </p:sp>
      <p:sp>
        <p:nvSpPr>
          <p:cNvPr id="27" name="Content Placeholder 2">
            <a:extLst>
              <a:ext uri="{FF2B5EF4-FFF2-40B4-BE49-F238E27FC236}">
                <a16:creationId xmlns:a16="http://schemas.microsoft.com/office/drawing/2014/main" id="{9552D2CB-E35E-6587-776C-2EB81E1DEAA1}"/>
              </a:ext>
            </a:extLst>
          </p:cNvPr>
          <p:cNvSpPr txBox="1">
            <a:spLocks/>
          </p:cNvSpPr>
          <p:nvPr/>
        </p:nvSpPr>
        <p:spPr>
          <a:xfrm>
            <a:off x="7234781" y="5163855"/>
            <a:ext cx="1521294" cy="655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2000" b="1" dirty="0">
                <a:solidFill>
                  <a:schemeClr val="tx1">
                    <a:lumMod val="75000"/>
                    <a:lumOff val="25000"/>
                  </a:schemeClr>
                </a:solidFill>
                <a:latin typeface="Athelas" panose="02000503000000020003" pitchFamily="2" charset="77"/>
              </a:rPr>
              <a:t>konkurenca</a:t>
            </a:r>
            <a:endParaRPr lang="en-SI" sz="2000" b="1" dirty="0">
              <a:solidFill>
                <a:schemeClr val="bg2">
                  <a:lumMod val="75000"/>
                </a:schemeClr>
              </a:solidFill>
              <a:latin typeface="Athelas" panose="02000503000000020003" pitchFamily="2" charset="77"/>
            </a:endParaRPr>
          </a:p>
        </p:txBody>
      </p:sp>
      <p:sp>
        <p:nvSpPr>
          <p:cNvPr id="28" name="Content Placeholder 2">
            <a:extLst>
              <a:ext uri="{FF2B5EF4-FFF2-40B4-BE49-F238E27FC236}">
                <a16:creationId xmlns:a16="http://schemas.microsoft.com/office/drawing/2014/main" id="{72F146CB-68AF-754E-4ABC-A9BE2C0D0E1D}"/>
              </a:ext>
            </a:extLst>
          </p:cNvPr>
          <p:cNvSpPr txBox="1">
            <a:spLocks/>
          </p:cNvSpPr>
          <p:nvPr/>
        </p:nvSpPr>
        <p:spPr>
          <a:xfrm>
            <a:off x="8555455" y="3948394"/>
            <a:ext cx="1320977" cy="655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2000" b="1" dirty="0">
                <a:solidFill>
                  <a:schemeClr val="tx1">
                    <a:lumMod val="75000"/>
                    <a:lumOff val="25000"/>
                  </a:schemeClr>
                </a:solidFill>
                <a:latin typeface="Athelas" panose="02000503000000020003" pitchFamily="2" charset="77"/>
              </a:rPr>
              <a:t>družbena stvarnost</a:t>
            </a:r>
            <a:endParaRPr lang="en-SI" sz="2000" b="1" dirty="0">
              <a:solidFill>
                <a:schemeClr val="bg2">
                  <a:lumMod val="75000"/>
                </a:schemeClr>
              </a:solidFill>
              <a:latin typeface="Athelas" panose="02000503000000020003" pitchFamily="2" charset="77"/>
            </a:endParaRPr>
          </a:p>
        </p:txBody>
      </p:sp>
      <p:sp>
        <p:nvSpPr>
          <p:cNvPr id="29" name="Content Placeholder 2">
            <a:extLst>
              <a:ext uri="{FF2B5EF4-FFF2-40B4-BE49-F238E27FC236}">
                <a16:creationId xmlns:a16="http://schemas.microsoft.com/office/drawing/2014/main" id="{AA3D28F3-F058-A807-9965-0C92EC5702D1}"/>
              </a:ext>
            </a:extLst>
          </p:cNvPr>
          <p:cNvSpPr txBox="1">
            <a:spLocks/>
          </p:cNvSpPr>
          <p:nvPr/>
        </p:nvSpPr>
        <p:spPr>
          <a:xfrm>
            <a:off x="8037311" y="2453712"/>
            <a:ext cx="1320977" cy="655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2000" b="1" dirty="0">
                <a:solidFill>
                  <a:schemeClr val="bg1"/>
                </a:solidFill>
                <a:latin typeface="Athelas" panose="02000503000000020003" pitchFamily="2" charset="77"/>
              </a:rPr>
              <a:t>sodel</a:t>
            </a:r>
            <a:r>
              <a:rPr lang="sl-SI" sz="2000" b="1" dirty="0">
                <a:solidFill>
                  <a:schemeClr val="tx1">
                    <a:lumMod val="75000"/>
                    <a:lumOff val="25000"/>
                  </a:schemeClr>
                </a:solidFill>
                <a:latin typeface="Athelas" panose="02000503000000020003" pitchFamily="2" charset="77"/>
              </a:rPr>
              <a:t>avci</a:t>
            </a:r>
            <a:endParaRPr lang="en-SI" sz="2000" b="1" dirty="0">
              <a:solidFill>
                <a:schemeClr val="bg2">
                  <a:lumMod val="75000"/>
                </a:schemeClr>
              </a:solidFill>
              <a:latin typeface="Athelas" panose="02000503000000020003" pitchFamily="2" charset="77"/>
            </a:endParaRPr>
          </a:p>
        </p:txBody>
      </p:sp>
      <p:sp>
        <p:nvSpPr>
          <p:cNvPr id="30" name="Content Placeholder 2">
            <a:extLst>
              <a:ext uri="{FF2B5EF4-FFF2-40B4-BE49-F238E27FC236}">
                <a16:creationId xmlns:a16="http://schemas.microsoft.com/office/drawing/2014/main" id="{1650B442-7974-BE65-3192-7476B4FD5831}"/>
              </a:ext>
            </a:extLst>
          </p:cNvPr>
          <p:cNvSpPr txBox="1">
            <a:spLocks/>
          </p:cNvSpPr>
          <p:nvPr/>
        </p:nvSpPr>
        <p:spPr>
          <a:xfrm>
            <a:off x="6143774" y="1558417"/>
            <a:ext cx="1811007" cy="655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2000" b="1" dirty="0">
                <a:solidFill>
                  <a:schemeClr val="tx1">
                    <a:lumMod val="75000"/>
                    <a:lumOff val="25000"/>
                  </a:schemeClr>
                </a:solidFill>
                <a:latin typeface="Athelas" panose="02000503000000020003" pitchFamily="2" charset="77"/>
              </a:rPr>
              <a:t>kupci, stranke</a:t>
            </a:r>
            <a:endParaRPr lang="en-SI" sz="2000" b="1" dirty="0">
              <a:solidFill>
                <a:schemeClr val="bg2">
                  <a:lumMod val="75000"/>
                </a:schemeClr>
              </a:solidFill>
              <a:latin typeface="Athelas" panose="02000503000000020003" pitchFamily="2" charset="77"/>
            </a:endParaRPr>
          </a:p>
        </p:txBody>
      </p:sp>
      <p:sp>
        <p:nvSpPr>
          <p:cNvPr id="2" name="Content Placeholder 2">
            <a:extLst>
              <a:ext uri="{FF2B5EF4-FFF2-40B4-BE49-F238E27FC236}">
                <a16:creationId xmlns:a16="http://schemas.microsoft.com/office/drawing/2014/main" id="{23BED87B-7059-8F28-8EB6-DDA407BF31F4}"/>
              </a:ext>
            </a:extLst>
          </p:cNvPr>
          <p:cNvSpPr txBox="1">
            <a:spLocks/>
          </p:cNvSpPr>
          <p:nvPr/>
        </p:nvSpPr>
        <p:spPr>
          <a:xfrm>
            <a:off x="6250685" y="3426673"/>
            <a:ext cx="1320977" cy="655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1500" b="1" dirty="0">
                <a:solidFill>
                  <a:srgbClr val="C00000"/>
                </a:solidFill>
                <a:latin typeface="Athelas" panose="02000503000000020003" pitchFamily="2" charset="77"/>
              </a:rPr>
              <a:t>PODJETNIK</a:t>
            </a:r>
            <a:endParaRPr lang="en-SI" sz="1500" b="1" dirty="0">
              <a:solidFill>
                <a:srgbClr val="C00000"/>
              </a:solidFill>
              <a:latin typeface="Athelas" panose="02000503000000020003" pitchFamily="2" charset="77"/>
            </a:endParaRPr>
          </a:p>
        </p:txBody>
      </p:sp>
    </p:spTree>
    <p:extLst>
      <p:ext uri="{BB962C8B-B14F-4D97-AF65-F5344CB8AC3E}">
        <p14:creationId xmlns:p14="http://schemas.microsoft.com/office/powerpoint/2010/main" val="165005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p:bldP spid="28" grpId="0"/>
      <p:bldP spid="29" grpId="0"/>
      <p:bldP spid="30"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F850C-289D-3D5B-A7BE-803A246E1157}"/>
            </a:ext>
          </a:extLst>
        </p:cNvPr>
        <p:cNvGrpSpPr/>
        <p:nvPr/>
      </p:nvGrpSpPr>
      <p:grpSpPr>
        <a:xfrm>
          <a:off x="0" y="0"/>
          <a:ext cx="0" cy="0"/>
          <a:chOff x="0" y="0"/>
          <a:chExt cx="0" cy="0"/>
        </a:xfrm>
      </p:grpSpPr>
      <p:pic>
        <p:nvPicPr>
          <p:cNvPr id="13" name="Picture 4" descr="Shape, circle&#10;&#10;Description automatically generated">
            <a:extLst>
              <a:ext uri="{FF2B5EF4-FFF2-40B4-BE49-F238E27FC236}">
                <a16:creationId xmlns:a16="http://schemas.microsoft.com/office/drawing/2014/main" id="{C6E25396-57E7-2FAF-5C09-59CE95AD6338}"/>
              </a:ext>
            </a:extLst>
          </p:cNvPr>
          <p:cNvPicPr>
            <a:picLocks noChangeAspect="1"/>
          </p:cNvPicPr>
          <p:nvPr/>
        </p:nvPicPr>
        <p:blipFill>
          <a:blip r:embed="rId2"/>
          <a:stretch>
            <a:fillRect/>
          </a:stretch>
        </p:blipFill>
        <p:spPr>
          <a:xfrm>
            <a:off x="164030" y="657350"/>
            <a:ext cx="1598141" cy="1622355"/>
          </a:xfrm>
          <a:prstGeom prst="rect">
            <a:avLst/>
          </a:prstGeom>
        </p:spPr>
      </p:pic>
      <p:pic>
        <p:nvPicPr>
          <p:cNvPr id="10" name="Picture 2" descr="Icon&#10;&#10;Description automatically generated">
            <a:extLst>
              <a:ext uri="{FF2B5EF4-FFF2-40B4-BE49-F238E27FC236}">
                <a16:creationId xmlns:a16="http://schemas.microsoft.com/office/drawing/2014/main" id="{8AD15C49-31F6-8178-86C5-84ABF25C497A}"/>
              </a:ext>
            </a:extLst>
          </p:cNvPr>
          <p:cNvPicPr>
            <a:picLocks noChangeAspect="1"/>
          </p:cNvPicPr>
          <p:nvPr/>
        </p:nvPicPr>
        <p:blipFill>
          <a:blip r:embed="rId3"/>
          <a:stretch>
            <a:fillRect/>
          </a:stretch>
        </p:blipFill>
        <p:spPr>
          <a:xfrm>
            <a:off x="10364708" y="1970287"/>
            <a:ext cx="1827292" cy="1700703"/>
          </a:xfrm>
          <a:prstGeom prst="rect">
            <a:avLst/>
          </a:prstGeom>
        </p:spPr>
      </p:pic>
      <p:sp>
        <p:nvSpPr>
          <p:cNvPr id="16" name="PoljeZBesedilom 15">
            <a:extLst>
              <a:ext uri="{FF2B5EF4-FFF2-40B4-BE49-F238E27FC236}">
                <a16:creationId xmlns:a16="http://schemas.microsoft.com/office/drawing/2014/main" id="{F3A6DA69-B7FB-12B6-C79B-790C54E0F4D3}"/>
              </a:ext>
            </a:extLst>
          </p:cNvPr>
          <p:cNvSpPr txBox="1"/>
          <p:nvPr/>
        </p:nvSpPr>
        <p:spPr>
          <a:xfrm>
            <a:off x="581539" y="1343700"/>
            <a:ext cx="11028921" cy="769441"/>
          </a:xfrm>
          <a:prstGeom prst="rect">
            <a:avLst/>
          </a:prstGeom>
          <a:noFill/>
        </p:spPr>
        <p:txBody>
          <a:bodyPr wrap="square">
            <a:spAutoFit/>
          </a:bodyPr>
          <a:lstStyle/>
          <a:p>
            <a:r>
              <a:rPr lang="sl-SI" sz="4400" dirty="0">
                <a:solidFill>
                  <a:srgbClr val="000000"/>
                </a:solidFill>
                <a:latin typeface="Athelas" panose="02000503000000020003" pitchFamily="2" charset="-18"/>
                <a:ea typeface="Times New Roman" panose="02020603050405020304" pitchFamily="18" charset="0"/>
                <a:cs typeface="Arial" panose="020B0604020202020204" pitchFamily="34" charset="0"/>
              </a:rPr>
              <a:t>II</a:t>
            </a:r>
            <a:r>
              <a:rPr lang="sl-SI" sz="4400" dirty="0">
                <a:solidFill>
                  <a:srgbClr val="000000"/>
                </a:solidFill>
                <a:effectLst/>
                <a:latin typeface="Athelas" panose="02000503000000020003" pitchFamily="2" charset="-18"/>
                <a:ea typeface="Times New Roman" panose="02020603050405020304" pitchFamily="18" charset="0"/>
                <a:cs typeface="Arial" panose="020B0604020202020204" pitchFamily="34" charset="0"/>
              </a:rPr>
              <a:t>. </a:t>
            </a:r>
            <a:r>
              <a:rPr lang="sl-SI" sz="2000" dirty="0">
                <a:solidFill>
                  <a:srgbClr val="000000"/>
                </a:solidFill>
                <a:effectLst/>
                <a:latin typeface="Athelas" panose="02000503000000020003" pitchFamily="2" charset="-18"/>
                <a:ea typeface="Times New Roman" panose="02020603050405020304" pitchFamily="18" charset="0"/>
                <a:cs typeface="Arial" panose="020B0604020202020204" pitchFamily="34" charset="0"/>
              </a:rPr>
              <a:t>delo v skupinah: </a:t>
            </a:r>
            <a:r>
              <a:rPr lang="sl-SI" sz="4400" dirty="0">
                <a:solidFill>
                  <a:srgbClr val="000000"/>
                </a:solidFill>
                <a:effectLst/>
                <a:latin typeface="Athelas" panose="02000503000000020003" pitchFamily="2" charset="-18"/>
                <a:ea typeface="Times New Roman" panose="02020603050405020304" pitchFamily="18" charset="0"/>
                <a:cs typeface="Arial" panose="020B0604020202020204" pitchFamily="34" charset="0"/>
              </a:rPr>
              <a:t>Vseživljenjsko učenje &amp; spremembe </a:t>
            </a:r>
            <a:endParaRPr lang="sl-SI" sz="4400" dirty="0"/>
          </a:p>
        </p:txBody>
      </p:sp>
      <p:sp>
        <p:nvSpPr>
          <p:cNvPr id="3" name="PoljeZBesedilom 2">
            <a:extLst>
              <a:ext uri="{FF2B5EF4-FFF2-40B4-BE49-F238E27FC236}">
                <a16:creationId xmlns:a16="http://schemas.microsoft.com/office/drawing/2014/main" id="{C96A40B0-E5BB-A320-3452-AF2031862EFD}"/>
              </a:ext>
            </a:extLst>
          </p:cNvPr>
          <p:cNvSpPr txBox="1"/>
          <p:nvPr/>
        </p:nvSpPr>
        <p:spPr>
          <a:xfrm>
            <a:off x="164030" y="2823889"/>
            <a:ext cx="10924794" cy="811632"/>
          </a:xfrm>
          <a:prstGeom prst="rect">
            <a:avLst/>
          </a:prstGeom>
          <a:noFill/>
        </p:spPr>
        <p:txBody>
          <a:bodyPr wrap="square">
            <a:spAutoFit/>
          </a:bodyPr>
          <a:lstStyle/>
          <a:p>
            <a:pPr lvl="1">
              <a:lnSpc>
                <a:spcPct val="115000"/>
              </a:lnSpc>
              <a:spcAft>
                <a:spcPts val="800"/>
              </a:spcAft>
              <a:buSzPts val="1000"/>
              <a:tabLst>
                <a:tab pos="914400" algn="l"/>
              </a:tabLst>
            </a:pPr>
            <a:r>
              <a:rPr lang="sl-SI" kern="100" dirty="0">
                <a:effectLst/>
                <a:latin typeface="Tw Cen MT" panose="020B0602020104020603" pitchFamily="34" charset="-18"/>
                <a:ea typeface="Calibri" panose="020F0502020204030204" pitchFamily="34" charset="0"/>
                <a:cs typeface="Times New Roman" panose="02020603050405020304" pitchFamily="18" charset="0"/>
              </a:rPr>
              <a:t>Vsaka skupina obravnava eno vprašanje </a:t>
            </a:r>
            <a:r>
              <a:rPr lang="sl-SI" sz="1800" dirty="0">
                <a:solidFill>
                  <a:srgbClr val="000000"/>
                </a:solidFill>
                <a:effectLst/>
                <a:latin typeface="Athelas" panose="02000503000000020003" pitchFamily="2" charset="-18"/>
                <a:ea typeface="Times New Roman" panose="02020603050405020304" pitchFamily="18" charset="0"/>
                <a:cs typeface="Arial" panose="020B0604020202020204" pitchFamily="34" charset="0"/>
              </a:rPr>
              <a:t>(25 minut)</a:t>
            </a:r>
            <a:r>
              <a:rPr lang="sl-SI" kern="100" dirty="0">
                <a:effectLst/>
                <a:latin typeface="Tw Cen MT" panose="020B0602020104020603" pitchFamily="34" charset="-18"/>
                <a:ea typeface="Calibri" panose="020F0502020204030204" pitchFamily="34" charset="0"/>
                <a:cs typeface="Times New Roman" panose="02020603050405020304" pitchFamily="18" charset="0"/>
              </a:rPr>
              <a:t>:</a:t>
            </a:r>
          </a:p>
          <a:p>
            <a:pPr lvl="1">
              <a:lnSpc>
                <a:spcPct val="115000"/>
              </a:lnSpc>
              <a:spcAft>
                <a:spcPts val="800"/>
              </a:spcAft>
              <a:buSzPts val="1000"/>
              <a:tabLst>
                <a:tab pos="914400" algn="l"/>
              </a:tabLst>
            </a:pPr>
            <a:endParaRPr lang="sl-SI" kern="100" dirty="0">
              <a:effectLst/>
              <a:latin typeface="Tw Cen MT" panose="020B0602020104020603" pitchFamily="34" charset="-18"/>
              <a:ea typeface="Calibri" panose="020F0502020204030204" pitchFamily="34" charset="0"/>
              <a:cs typeface="Times New Roman" panose="02020603050405020304" pitchFamily="18" charset="0"/>
            </a:endParaRPr>
          </a:p>
        </p:txBody>
      </p:sp>
      <p:sp>
        <p:nvSpPr>
          <p:cNvPr id="5" name="PoljeZBesedilom 4">
            <a:extLst>
              <a:ext uri="{FF2B5EF4-FFF2-40B4-BE49-F238E27FC236}">
                <a16:creationId xmlns:a16="http://schemas.microsoft.com/office/drawing/2014/main" id="{34E132C9-F448-8C63-C572-986FDB09DF3E}"/>
              </a:ext>
            </a:extLst>
          </p:cNvPr>
          <p:cNvSpPr txBox="1"/>
          <p:nvPr/>
        </p:nvSpPr>
        <p:spPr>
          <a:xfrm>
            <a:off x="-283464" y="4722488"/>
            <a:ext cx="10312146" cy="709040"/>
          </a:xfrm>
          <a:prstGeom prst="rect">
            <a:avLst/>
          </a:prstGeom>
          <a:noFill/>
        </p:spPr>
        <p:txBody>
          <a:bodyPr wrap="square">
            <a:spAutoFit/>
          </a:bodyPr>
          <a:lstStyle/>
          <a:p>
            <a:pPr lvl="2">
              <a:lnSpc>
                <a:spcPct val="115000"/>
              </a:lnSpc>
              <a:spcAft>
                <a:spcPts val="800"/>
              </a:spcAft>
              <a:buSzPts val="1000"/>
              <a:tabLst>
                <a:tab pos="1371600" algn="l"/>
              </a:tabLst>
            </a:pPr>
            <a:r>
              <a:rPr lang="sl-SI" sz="1800" kern="100" dirty="0">
                <a:effectLst/>
                <a:latin typeface="Tw Cen MT" panose="020B0602020104020603" pitchFamily="34" charset="-18"/>
                <a:ea typeface="Calibri" panose="020F0502020204030204" pitchFamily="34" charset="0"/>
                <a:cs typeface="Times New Roman" panose="02020603050405020304" pitchFamily="18" charset="0"/>
              </a:rPr>
              <a:t>Skupine zapišejo na plakat konkretne nasvete in orodja, o katerih bodo poročale v plenarnem delu in ki bodo pozneje uporabili pri </a:t>
            </a:r>
            <a:r>
              <a:rPr lang="sl-SI" sz="1800" kern="100" dirty="0" err="1">
                <a:effectLst/>
                <a:latin typeface="Tw Cen MT" panose="020B0602020104020603" pitchFamily="34" charset="-18"/>
                <a:ea typeface="Calibri" panose="020F0502020204030204" pitchFamily="34" charset="0"/>
                <a:cs typeface="Times New Roman" panose="02020603050405020304" pitchFamily="18" charset="0"/>
              </a:rPr>
              <a:t>mentoriranju</a:t>
            </a:r>
            <a:r>
              <a:rPr lang="sl-SI" sz="1800" kern="100" dirty="0">
                <a:effectLst/>
                <a:latin typeface="Tw Cen MT" panose="020B0602020104020603" pitchFamily="34" charset="-18"/>
                <a:ea typeface="Calibri" panose="020F0502020204030204" pitchFamily="34" charset="0"/>
                <a:cs typeface="Times New Roman" panose="02020603050405020304" pitchFamily="18" charset="0"/>
              </a:rPr>
              <a:t>.</a:t>
            </a:r>
          </a:p>
        </p:txBody>
      </p:sp>
      <p:sp>
        <p:nvSpPr>
          <p:cNvPr id="8" name="Rectangle 1">
            <a:extLst>
              <a:ext uri="{FF2B5EF4-FFF2-40B4-BE49-F238E27FC236}">
                <a16:creationId xmlns:a16="http://schemas.microsoft.com/office/drawing/2014/main" id="{28639EE6-ECBC-9FE4-3C56-CCDA592118D3}"/>
              </a:ext>
            </a:extLst>
          </p:cNvPr>
          <p:cNvSpPr>
            <a:spLocks noChangeArrowheads="1"/>
          </p:cNvSpPr>
          <p:nvPr/>
        </p:nvSpPr>
        <p:spPr bwMode="auto">
          <a:xfrm>
            <a:off x="963100" y="3359401"/>
            <a:ext cx="92837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sl-SI" altLang="sl-SI" sz="1800" i="0" u="none" strike="noStrike" cap="none" normalizeH="0" baseline="0" dirty="0">
                <a:ln>
                  <a:noFill/>
                </a:ln>
                <a:solidFill>
                  <a:schemeClr val="tx1"/>
                </a:solidFill>
                <a:effectLst/>
                <a:latin typeface="Tw Cen MT" panose="020B0602020104020603" pitchFamily="34" charset="-18"/>
              </a:rPr>
              <a:t>Kateri učni viri so najbolj dostopni in prilagojeni podjetnikom 50+?</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sl-SI" altLang="sl-SI" sz="1800" i="0" u="none" strike="noStrike" cap="none" normalizeH="0" baseline="0" dirty="0">
                <a:ln>
                  <a:noFill/>
                </a:ln>
                <a:solidFill>
                  <a:schemeClr val="tx1"/>
                </a:solidFill>
                <a:effectLst/>
                <a:latin typeface="Tw Cen MT" panose="020B0602020104020603" pitchFamily="34" charset="-18"/>
              </a:rPr>
              <a:t>Kako mentor spodbudi podjetnika k učenju novih veščin, digitalnih in drugih?</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sl-SI" altLang="sl-SI" sz="1800" i="0" u="none" strike="noStrike" cap="none" normalizeH="0" baseline="0" dirty="0">
                <a:ln>
                  <a:noFill/>
                </a:ln>
                <a:solidFill>
                  <a:schemeClr val="tx1"/>
                </a:solidFill>
                <a:effectLst/>
                <a:latin typeface="Tw Cen MT" panose="020B0602020104020603" pitchFamily="34" charset="-18"/>
              </a:rPr>
              <a:t>Kako lahko mentorji ustvarijo podporno skupnost za podjetnike (</a:t>
            </a:r>
            <a:r>
              <a:rPr kumimoji="0" lang="sl-SI" altLang="sl-SI" sz="1800" i="0" u="none" strike="noStrike" cap="none" normalizeH="0" baseline="0" dirty="0" err="1">
                <a:ln>
                  <a:noFill/>
                </a:ln>
                <a:solidFill>
                  <a:schemeClr val="tx1"/>
                </a:solidFill>
                <a:effectLst/>
                <a:latin typeface="Tw Cen MT" panose="020B0602020104020603" pitchFamily="34" charset="-18"/>
              </a:rPr>
              <a:t>mentoriranje</a:t>
            </a:r>
            <a:r>
              <a:rPr kumimoji="0" lang="sl-SI" altLang="sl-SI" sz="1800" i="0" u="none" strike="noStrike" cap="none" normalizeH="0" baseline="0" dirty="0">
                <a:ln>
                  <a:noFill/>
                </a:ln>
                <a:solidFill>
                  <a:schemeClr val="tx1"/>
                </a:solidFill>
                <a:effectLst/>
                <a:latin typeface="Tw Cen MT" panose="020B0602020104020603" pitchFamily="34" charset="-18"/>
              </a:rPr>
              <a:t>, izmenjava znanj)?</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sl-SI" altLang="sl-SI" sz="1800" i="0" u="none" strike="noStrike" cap="none" normalizeH="0" baseline="0" dirty="0">
                <a:ln>
                  <a:noFill/>
                </a:ln>
                <a:solidFill>
                  <a:schemeClr val="tx1"/>
                </a:solidFill>
                <a:effectLst/>
                <a:latin typeface="Tw Cen MT" panose="020B0602020104020603" pitchFamily="34" charset="-18"/>
              </a:rPr>
              <a:t>Kako se podjetniki 50+ lahko učijo iz napak in izboljšajo svoje poslovne procese?</a:t>
            </a:r>
          </a:p>
        </p:txBody>
      </p:sp>
    </p:spTree>
    <p:extLst>
      <p:ext uri="{BB962C8B-B14F-4D97-AF65-F5344CB8AC3E}">
        <p14:creationId xmlns:p14="http://schemas.microsoft.com/office/powerpoint/2010/main" val="689498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2BD31-252E-79E8-55E1-A59B5212ADE4}"/>
            </a:ext>
          </a:extLst>
        </p:cNvPr>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D8782079-C9BF-A368-9E48-93847BCED8EF}"/>
              </a:ext>
            </a:extLst>
          </p:cNvPr>
          <p:cNvPicPr>
            <a:picLocks noChangeAspect="1"/>
          </p:cNvPicPr>
          <p:nvPr/>
        </p:nvPicPr>
        <p:blipFill>
          <a:blip r:embed="rId2"/>
          <a:stretch>
            <a:fillRect/>
          </a:stretch>
        </p:blipFill>
        <p:spPr>
          <a:xfrm>
            <a:off x="273547" y="634398"/>
            <a:ext cx="1598141" cy="1622355"/>
          </a:xfrm>
          <a:prstGeom prst="rect">
            <a:avLst/>
          </a:prstGeom>
        </p:spPr>
      </p:pic>
      <p:sp>
        <p:nvSpPr>
          <p:cNvPr id="9" name="TextBox 8">
            <a:extLst>
              <a:ext uri="{FF2B5EF4-FFF2-40B4-BE49-F238E27FC236}">
                <a16:creationId xmlns:a16="http://schemas.microsoft.com/office/drawing/2014/main" id="{634D385A-9672-0DA6-5BBF-5C1F2D71F112}"/>
              </a:ext>
            </a:extLst>
          </p:cNvPr>
          <p:cNvSpPr txBox="1"/>
          <p:nvPr/>
        </p:nvSpPr>
        <p:spPr>
          <a:xfrm>
            <a:off x="1185116" y="2413633"/>
            <a:ext cx="10619788" cy="390492"/>
          </a:xfrm>
          <a:prstGeom prst="rect">
            <a:avLst/>
          </a:prstGeom>
          <a:noFill/>
        </p:spPr>
        <p:txBody>
          <a:bodyPr wrap="square">
            <a:spAutoFit/>
          </a:bodyPr>
          <a:lstStyle/>
          <a:p>
            <a:pPr marL="285750" indent="-285750">
              <a:lnSpc>
                <a:spcPct val="115000"/>
              </a:lnSpc>
              <a:spcAft>
                <a:spcPts val="800"/>
              </a:spcAft>
              <a:buFont typeface="Wingdings" panose="05000000000000000000" pitchFamily="2" charset="2"/>
              <a:buChar char="Ø"/>
            </a:pPr>
            <a:r>
              <a:rPr lang="sl-SI" sz="1800" kern="100" dirty="0">
                <a:effectLst/>
                <a:latin typeface="Tw Cen MT" panose="020B0602020104020603" pitchFamily="34" charset="-18"/>
                <a:ea typeface="Aptos" panose="020B0004020202020204" pitchFamily="34" charset="0"/>
                <a:cs typeface="Times New Roman" panose="02020603050405020304" pitchFamily="18" charset="0"/>
              </a:rPr>
              <a:t>...</a:t>
            </a:r>
          </a:p>
        </p:txBody>
      </p:sp>
      <p:sp>
        <p:nvSpPr>
          <p:cNvPr id="2" name="Content Placeholder 2">
            <a:extLst>
              <a:ext uri="{FF2B5EF4-FFF2-40B4-BE49-F238E27FC236}">
                <a16:creationId xmlns:a16="http://schemas.microsoft.com/office/drawing/2014/main" id="{EE09C1CD-0984-AA24-0109-F8027DCDB6D9}"/>
              </a:ext>
            </a:extLst>
          </p:cNvPr>
          <p:cNvSpPr>
            <a:spLocks noGrp="1"/>
          </p:cNvSpPr>
          <p:nvPr>
            <p:ph idx="1"/>
          </p:nvPr>
        </p:nvSpPr>
        <p:spPr>
          <a:xfrm>
            <a:off x="1185116" y="1099858"/>
            <a:ext cx="6792451" cy="1043561"/>
          </a:xfrm>
        </p:spPr>
        <p:txBody>
          <a:bodyPr anchor="ctr">
            <a:normAutofit/>
          </a:bodyPr>
          <a:lstStyle/>
          <a:p>
            <a:pPr marL="0" indent="0">
              <a:buNone/>
            </a:pPr>
            <a:r>
              <a:rPr lang="sl-SI" b="1" dirty="0">
                <a:solidFill>
                  <a:schemeClr val="tx1">
                    <a:lumMod val="75000"/>
                    <a:lumOff val="25000"/>
                  </a:schemeClr>
                </a:solidFill>
                <a:latin typeface="Athelas" panose="02000503000000020003" pitchFamily="2" charset="77"/>
              </a:rPr>
              <a:t>II. poročilo skupin</a:t>
            </a:r>
            <a:endParaRPr lang="en-SI" b="1" dirty="0">
              <a:solidFill>
                <a:schemeClr val="tx1">
                  <a:lumMod val="75000"/>
                  <a:lumOff val="25000"/>
                </a:schemeClr>
              </a:solidFill>
              <a:latin typeface="Athelas" panose="02000503000000020003" pitchFamily="2" charset="77"/>
            </a:endParaRPr>
          </a:p>
        </p:txBody>
      </p:sp>
    </p:spTree>
    <p:extLst>
      <p:ext uri="{BB962C8B-B14F-4D97-AF65-F5344CB8AC3E}">
        <p14:creationId xmlns:p14="http://schemas.microsoft.com/office/powerpoint/2010/main" val="4053145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1FDD9-3F34-9CD0-46BC-EB87BB7E8E26}"/>
            </a:ext>
          </a:extLst>
        </p:cNvPr>
        <p:cNvGrpSpPr/>
        <p:nvPr/>
      </p:nvGrpSpPr>
      <p:grpSpPr>
        <a:xfrm>
          <a:off x="0" y="0"/>
          <a:ext cx="0" cy="0"/>
          <a:chOff x="0" y="0"/>
          <a:chExt cx="0" cy="0"/>
        </a:xfrm>
      </p:grpSpPr>
      <p:pic>
        <p:nvPicPr>
          <p:cNvPr id="6" name="Picture 4" descr="Shape, circle&#10;&#10;Description automatically generated">
            <a:extLst>
              <a:ext uri="{FF2B5EF4-FFF2-40B4-BE49-F238E27FC236}">
                <a16:creationId xmlns:a16="http://schemas.microsoft.com/office/drawing/2014/main" id="{3D231FA3-042A-6230-E073-D55C63511533}"/>
              </a:ext>
            </a:extLst>
          </p:cNvPr>
          <p:cNvPicPr>
            <a:picLocks noChangeAspect="1"/>
          </p:cNvPicPr>
          <p:nvPr/>
        </p:nvPicPr>
        <p:blipFill>
          <a:blip r:embed="rId2"/>
          <a:stretch>
            <a:fillRect/>
          </a:stretch>
        </p:blipFill>
        <p:spPr>
          <a:xfrm>
            <a:off x="0" y="699086"/>
            <a:ext cx="1598141" cy="1622355"/>
          </a:xfrm>
          <a:prstGeom prst="rect">
            <a:avLst/>
          </a:prstGeom>
        </p:spPr>
      </p:pic>
      <p:pic>
        <p:nvPicPr>
          <p:cNvPr id="8200" name="Picture 8" descr="Learning Agility - A Culture of Life-long Learning">
            <a:extLst>
              <a:ext uri="{FF2B5EF4-FFF2-40B4-BE49-F238E27FC236}">
                <a16:creationId xmlns:a16="http://schemas.microsoft.com/office/drawing/2014/main" id="{19F5FD8D-56AC-331E-1A9F-F7B112D2E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141" y="1941715"/>
            <a:ext cx="6431281" cy="4823462"/>
          </a:xfrm>
          <a:prstGeom prst="rect">
            <a:avLst/>
          </a:prstGeom>
          <a:noFill/>
          <a:extLst>
            <a:ext uri="{909E8E84-426E-40DD-AFC4-6F175D3DCCD1}">
              <a14:hiddenFill xmlns:a14="http://schemas.microsoft.com/office/drawing/2010/main">
                <a:solidFill>
                  <a:srgbClr val="FFFFFF"/>
                </a:solidFill>
              </a14:hiddenFill>
            </a:ext>
          </a:extLst>
        </p:spPr>
      </p:pic>
      <p:sp>
        <p:nvSpPr>
          <p:cNvPr id="3" name="PoljeZBesedilom 2">
            <a:extLst>
              <a:ext uri="{FF2B5EF4-FFF2-40B4-BE49-F238E27FC236}">
                <a16:creationId xmlns:a16="http://schemas.microsoft.com/office/drawing/2014/main" id="{F5564168-21A3-C6F1-7840-4C8858E11FCB}"/>
              </a:ext>
            </a:extLst>
          </p:cNvPr>
          <p:cNvSpPr txBox="1"/>
          <p:nvPr/>
        </p:nvSpPr>
        <p:spPr>
          <a:xfrm>
            <a:off x="733003" y="1052390"/>
            <a:ext cx="7649986" cy="769441"/>
          </a:xfrm>
          <a:prstGeom prst="rect">
            <a:avLst/>
          </a:prstGeom>
          <a:noFill/>
        </p:spPr>
        <p:txBody>
          <a:bodyPr wrap="square">
            <a:spAutoFit/>
          </a:bodyPr>
          <a:lstStyle/>
          <a:p>
            <a:r>
              <a:rPr lang="sl-SI" sz="4400" dirty="0">
                <a:solidFill>
                  <a:srgbClr val="000000"/>
                </a:solidFill>
                <a:latin typeface="Athelas" panose="02000503000000020003" pitchFamily="2" charset="-18"/>
                <a:ea typeface="Times New Roman" panose="02020603050405020304" pitchFamily="18" charset="0"/>
                <a:cs typeface="Arial" panose="020B0604020202020204" pitchFamily="34" charset="0"/>
              </a:rPr>
              <a:t>III</a:t>
            </a:r>
            <a:r>
              <a:rPr lang="sl-SI" sz="4400" dirty="0">
                <a:solidFill>
                  <a:srgbClr val="000000"/>
                </a:solidFill>
                <a:effectLst/>
                <a:latin typeface="Athelas" panose="02000503000000020003" pitchFamily="2" charset="-18"/>
                <a:ea typeface="Times New Roman" panose="02020603050405020304" pitchFamily="18" charset="0"/>
                <a:cs typeface="Arial" panose="020B0604020202020204" pitchFamily="34" charset="0"/>
              </a:rPr>
              <a:t>. Agilnost &amp; prilagodljivost</a:t>
            </a:r>
            <a:endParaRPr lang="sl-SI" sz="4400" dirty="0"/>
          </a:p>
        </p:txBody>
      </p:sp>
      <p:sp>
        <p:nvSpPr>
          <p:cNvPr id="7" name="PoljeZBesedilom 6">
            <a:extLst>
              <a:ext uri="{FF2B5EF4-FFF2-40B4-BE49-F238E27FC236}">
                <a16:creationId xmlns:a16="http://schemas.microsoft.com/office/drawing/2014/main" id="{AF1B7A3E-8115-9046-BA1E-6E5F3BA3DF6F}"/>
              </a:ext>
            </a:extLst>
          </p:cNvPr>
          <p:cNvSpPr txBox="1"/>
          <p:nvPr/>
        </p:nvSpPr>
        <p:spPr>
          <a:xfrm>
            <a:off x="9841230" y="6176647"/>
            <a:ext cx="2128266" cy="323165"/>
          </a:xfrm>
          <a:prstGeom prst="rect">
            <a:avLst/>
          </a:prstGeom>
          <a:noFill/>
        </p:spPr>
        <p:txBody>
          <a:bodyPr wrap="square">
            <a:spAutoFit/>
          </a:bodyPr>
          <a:lstStyle/>
          <a:p>
            <a:r>
              <a:rPr lang="sl-SI" sz="300" dirty="0"/>
              <a:t>https://www.google.com/search?q=Focus+on+agility+and+adaptability&amp;sca_esv=180657c937ead09d&amp;udm=2&amp;biw=1920&amp;bih=945&amp;sxsrf=AHTn8zqDgrt3dj9M4qho1Xt4iozWeSkjUQ%3A1742925712497&amp;ei=kO_iZ8eDHs6E9u8Px5mZkQg&amp;ved=0ahUKEwjHi9qf6KWMAxVOgv0HHcdMJoIQ4dUDCBQ&amp;uact=5&amp;oq=Focus+on+agility+and+adaptability&amp;gs_lp=EgNpbWciIUZvY3VzIG9uIGFnaWxpdHkgYW5kIGFkYXB0YWJpbGl0eUiiCVAAWABwAHgAkAEAmAFboAFbqgEBMbgBA8gBAPgBAvgBAZgCAKACAJgDAJIHAKAHLbIHALgHAA&amp;sclient=img#vhid=I_zBwckW1lj8cM&amp;vssid=mosaic</a:t>
            </a:r>
          </a:p>
        </p:txBody>
      </p:sp>
    </p:spTree>
    <p:extLst>
      <p:ext uri="{BB962C8B-B14F-4D97-AF65-F5344CB8AC3E}">
        <p14:creationId xmlns:p14="http://schemas.microsoft.com/office/powerpoint/2010/main" val="3639243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508D4-FE13-7981-732C-A860E8D085DC}"/>
            </a:ext>
          </a:extLst>
        </p:cNvPr>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317086DA-55D9-6A1F-0493-8E2CBCAABF09}"/>
              </a:ext>
            </a:extLst>
          </p:cNvPr>
          <p:cNvPicPr>
            <a:picLocks noChangeAspect="1"/>
          </p:cNvPicPr>
          <p:nvPr/>
        </p:nvPicPr>
        <p:blipFill>
          <a:blip r:embed="rId2"/>
          <a:stretch>
            <a:fillRect/>
          </a:stretch>
        </p:blipFill>
        <p:spPr>
          <a:xfrm>
            <a:off x="566155" y="1137318"/>
            <a:ext cx="1598141" cy="1622355"/>
          </a:xfrm>
          <a:prstGeom prst="rect">
            <a:avLst/>
          </a:prstGeom>
        </p:spPr>
      </p:pic>
      <p:sp>
        <p:nvSpPr>
          <p:cNvPr id="2" name="Content Placeholder 2">
            <a:extLst>
              <a:ext uri="{FF2B5EF4-FFF2-40B4-BE49-F238E27FC236}">
                <a16:creationId xmlns:a16="http://schemas.microsoft.com/office/drawing/2014/main" id="{ABFA8B5F-B401-022F-71CA-0EEE336528EC}"/>
              </a:ext>
            </a:extLst>
          </p:cNvPr>
          <p:cNvSpPr>
            <a:spLocks noGrp="1"/>
          </p:cNvSpPr>
          <p:nvPr>
            <p:ph idx="1"/>
          </p:nvPr>
        </p:nvSpPr>
        <p:spPr>
          <a:xfrm>
            <a:off x="1514300" y="1567633"/>
            <a:ext cx="6792451" cy="1043561"/>
          </a:xfrm>
        </p:spPr>
        <p:txBody>
          <a:bodyPr anchor="ctr">
            <a:normAutofit/>
          </a:bodyPr>
          <a:lstStyle/>
          <a:p>
            <a:pPr marL="0" indent="0">
              <a:buNone/>
            </a:pPr>
            <a:r>
              <a:rPr lang="sl-SI" b="1" dirty="0">
                <a:solidFill>
                  <a:schemeClr val="tx1">
                    <a:lumMod val="75000"/>
                    <a:lumOff val="25000"/>
                  </a:schemeClr>
                </a:solidFill>
                <a:latin typeface="Athelas" panose="02000503000000020003" pitchFamily="2" charset="77"/>
              </a:rPr>
              <a:t>AGILNOST IN PRILAGODLJIVOST</a:t>
            </a:r>
            <a:endParaRPr lang="en-SI" b="1" dirty="0">
              <a:solidFill>
                <a:schemeClr val="tx1">
                  <a:lumMod val="75000"/>
                  <a:lumOff val="25000"/>
                </a:schemeClr>
              </a:solidFill>
              <a:latin typeface="Athelas" panose="02000503000000020003" pitchFamily="2" charset="77"/>
            </a:endParaRPr>
          </a:p>
        </p:txBody>
      </p:sp>
      <p:sp>
        <p:nvSpPr>
          <p:cNvPr id="7" name="PoljeZBesedilom 6">
            <a:extLst>
              <a:ext uri="{FF2B5EF4-FFF2-40B4-BE49-F238E27FC236}">
                <a16:creationId xmlns:a16="http://schemas.microsoft.com/office/drawing/2014/main" id="{49BBE376-6E82-CAE7-1EC3-24DDBF89AEBF}"/>
              </a:ext>
            </a:extLst>
          </p:cNvPr>
          <p:cNvSpPr txBox="1"/>
          <p:nvPr/>
        </p:nvSpPr>
        <p:spPr>
          <a:xfrm>
            <a:off x="850392" y="2759673"/>
            <a:ext cx="9976104" cy="3554435"/>
          </a:xfrm>
          <a:prstGeom prst="rect">
            <a:avLst/>
          </a:prstGeom>
          <a:noFill/>
        </p:spPr>
        <p:txBody>
          <a:bodyPr wrap="square">
            <a:spAutoFit/>
          </a:bodyPr>
          <a:lstStyle/>
          <a:p>
            <a:pPr>
              <a:lnSpc>
                <a:spcPct val="115000"/>
              </a:lnSpc>
              <a:spcAft>
                <a:spcPts val="800"/>
              </a:spcAft>
            </a:pPr>
            <a:r>
              <a:rPr lang="sl-SI" sz="1800" kern="100" dirty="0">
                <a:effectLst/>
                <a:latin typeface="Tw Cen MT" panose="020B0602020104020603" pitchFamily="34" charset="-18"/>
                <a:ea typeface="Calibri" panose="020F0502020204030204" pitchFamily="34" charset="0"/>
                <a:cs typeface="Times New Roman" panose="02020603050405020304" pitchFamily="18" charset="0"/>
              </a:rPr>
              <a:t>Agilnost pomeni sposobnost hitrega odzivanja na spremembe, sprejemanja novih priložnosti in učinkovitega prilagajanja. Prilagodljivost pa vključuje odprtost za spremembe in pripravljenost na učenje novih veščin ter spreminjanje strategij, kadar je to potrebno.</a:t>
            </a:r>
          </a:p>
          <a:p>
            <a:pPr>
              <a:lnSpc>
                <a:spcPct val="115000"/>
              </a:lnSpc>
              <a:spcAft>
                <a:spcPts val="800"/>
              </a:spcAft>
              <a:buNone/>
            </a:pPr>
            <a:r>
              <a:rPr lang="sl-SI" sz="1800" kern="100" dirty="0">
                <a:effectLst/>
                <a:latin typeface="Tw Cen MT" panose="020B0602020104020603" pitchFamily="34" charset="-18"/>
                <a:ea typeface="Calibri" panose="020F0502020204030204" pitchFamily="34" charset="0"/>
                <a:cs typeface="Times New Roman" panose="02020603050405020304" pitchFamily="18" charset="0"/>
              </a:rPr>
              <a:t>Vključuje:</a:t>
            </a:r>
          </a:p>
          <a:p>
            <a:pPr marL="342900" indent="-342900">
              <a:lnSpc>
                <a:spcPct val="115000"/>
              </a:lnSpc>
              <a:spcAft>
                <a:spcPts val="800"/>
              </a:spcAft>
              <a:buSzPts val="1000"/>
              <a:buFont typeface="Symbol" panose="05050102010706020507" pitchFamily="18" charset="2"/>
              <a:buChar char=""/>
              <a:tabLst>
                <a:tab pos="457200" algn="l"/>
              </a:tabLst>
            </a:pPr>
            <a:r>
              <a:rPr lang="sl-SI" b="1" dirty="0">
                <a:latin typeface="Tw Cen MT" panose="020B0602020104020603" pitchFamily="34" charset="-18"/>
              </a:rPr>
              <a:t>Uvajanje agilnega načina dela </a:t>
            </a:r>
            <a:r>
              <a:rPr lang="sl-SI" sz="1800" b="1" dirty="0">
                <a:effectLst/>
                <a:latin typeface="Tw Cen MT" panose="020B0602020104020603" pitchFamily="34" charset="-18"/>
                <a:ea typeface="Calibri" panose="020F0502020204030204" pitchFamily="34" charset="0"/>
                <a:cs typeface="Times New Roman" panose="02020603050405020304" pitchFamily="18" charset="0"/>
              </a:rPr>
              <a:t>– </a:t>
            </a:r>
            <a:r>
              <a:rPr lang="sl-SI" dirty="0">
                <a:latin typeface="Tw Cen MT" panose="020B0602020104020603" pitchFamily="34" charset="-18"/>
                <a:ea typeface="Calibri" panose="020F0502020204030204" pitchFamily="34" charset="0"/>
                <a:cs typeface="Times New Roman" panose="02020603050405020304" pitchFamily="18" charset="0"/>
              </a:rPr>
              <a:t>ustvarjanje agilnega poslovanja, prilagodljivi delovni procesi ...</a:t>
            </a:r>
            <a:endParaRPr lang="sl-SI" sz="1800" b="1" dirty="0">
              <a:effectLst/>
              <a:latin typeface="Tw Cen MT" panose="020B0602020104020603" pitchFamily="34" charset="-18"/>
              <a:ea typeface="Calibri" panose="020F050202020403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sl-SI" sz="1800" b="1" dirty="0">
                <a:effectLst/>
                <a:latin typeface="Tw Cen MT" panose="020B0602020104020603" pitchFamily="34" charset="-18"/>
                <a:ea typeface="Calibri" panose="020F0502020204030204" pitchFamily="34" charset="0"/>
                <a:cs typeface="Times New Roman" panose="02020603050405020304" pitchFamily="18" charset="0"/>
              </a:rPr>
              <a:t>Spodbujanje prilagodljive miselnosti – </a:t>
            </a:r>
            <a:r>
              <a:rPr lang="sl-SI" sz="1800" dirty="0">
                <a:effectLst/>
                <a:latin typeface="Tw Cen MT" panose="020B0602020104020603" pitchFamily="34" charset="-18"/>
                <a:ea typeface="Calibri" panose="020F0502020204030204" pitchFamily="34" charset="0"/>
                <a:cs typeface="Times New Roman" panose="02020603050405020304" pitchFamily="18" charset="0"/>
              </a:rPr>
              <a:t>spremembe niso grožnja, ampak priložnost.</a:t>
            </a:r>
            <a:endParaRPr lang="sl-SI" sz="1800" b="1" dirty="0">
              <a:effectLst/>
              <a:latin typeface="Tw Cen MT" panose="020B0602020104020603" pitchFamily="34" charset="-18"/>
              <a:ea typeface="Calibri" panose="020F050202020403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sl-SI" sz="1800" b="1" dirty="0">
                <a:effectLst/>
                <a:latin typeface="Tw Cen MT" panose="020B0602020104020603" pitchFamily="34" charset="-18"/>
                <a:ea typeface="Calibri" panose="020F0502020204030204" pitchFamily="34" charset="0"/>
                <a:cs typeface="Times New Roman" panose="02020603050405020304" pitchFamily="18" charset="0"/>
              </a:rPr>
              <a:t>Krepitev odpornosti na spremembe </a:t>
            </a:r>
            <a:r>
              <a:rPr lang="sl-SI" b="1" kern="100" dirty="0">
                <a:latin typeface="Tw Cen MT" panose="020B0602020104020603" pitchFamily="34" charset="-18"/>
                <a:ea typeface="Calibri" panose="020F0502020204030204" pitchFamily="34" charset="0"/>
                <a:cs typeface="Times New Roman" panose="02020603050405020304" pitchFamily="18" charset="0"/>
              </a:rPr>
              <a:t>– </a:t>
            </a:r>
            <a:r>
              <a:rPr lang="sl-SI" kern="100" dirty="0">
                <a:latin typeface="Tw Cen MT" panose="020B0602020104020603" pitchFamily="34" charset="-18"/>
                <a:ea typeface="Calibri" panose="020F0502020204030204" pitchFamily="34" charset="0"/>
                <a:cs typeface="Times New Roman" panose="02020603050405020304" pitchFamily="18" charset="0"/>
              </a:rPr>
              <a:t>simulacija prihodnih izzivov, odpornost na spremembe</a:t>
            </a:r>
            <a:endParaRPr lang="sl-SI" sz="1800" kern="100" dirty="0">
              <a:effectLst/>
              <a:latin typeface="Tw Cen MT" panose="020B0602020104020603" pitchFamily="34" charset="-18"/>
              <a:ea typeface="Calibri" panose="020F0502020204030204" pitchFamily="34" charset="0"/>
              <a:cs typeface="Times New Roman" panose="02020603050405020304" pitchFamily="18" charset="0"/>
            </a:endParaRPr>
          </a:p>
          <a:p>
            <a:pPr marL="342900" indent="-342900">
              <a:lnSpc>
                <a:spcPct val="115000"/>
              </a:lnSpc>
              <a:spcAft>
                <a:spcPts val="800"/>
              </a:spcAft>
              <a:buSzPts val="1000"/>
              <a:buFont typeface="Symbol" panose="05050102010706020507" pitchFamily="18" charset="2"/>
              <a:buChar char=""/>
              <a:tabLst>
                <a:tab pos="457200" algn="l"/>
              </a:tabLst>
            </a:pPr>
            <a:r>
              <a:rPr lang="sl-SI" sz="1800" b="1" kern="100" dirty="0">
                <a:effectLst/>
                <a:latin typeface="Tw Cen MT" panose="020B0602020104020603" pitchFamily="34" charset="-18"/>
                <a:ea typeface="Calibri" panose="020F0502020204030204" pitchFamily="34" charset="0"/>
                <a:cs typeface="Times New Roman" panose="02020603050405020304" pitchFamily="18" charset="0"/>
              </a:rPr>
              <a:t>Razvoj fleksibilnih poslovnih modelov </a:t>
            </a:r>
            <a:r>
              <a:rPr lang="sl-SI" sz="1800" b="1" dirty="0">
                <a:effectLst/>
                <a:latin typeface="Tw Cen MT" panose="020B0602020104020603" pitchFamily="34" charset="-18"/>
                <a:ea typeface="Calibri" panose="020F0502020204030204" pitchFamily="34" charset="0"/>
                <a:cs typeface="Times New Roman" panose="02020603050405020304" pitchFamily="18" charset="0"/>
              </a:rPr>
              <a:t>– </a:t>
            </a:r>
            <a:r>
              <a:rPr lang="sl-SI" sz="1800" dirty="0">
                <a:effectLst/>
                <a:latin typeface="Tw Cen MT" panose="020B0602020104020603" pitchFamily="34" charset="-18"/>
                <a:ea typeface="Calibri" panose="020F0502020204030204" pitchFamily="34" charset="0"/>
                <a:cs typeface="Times New Roman" panose="02020603050405020304" pitchFamily="18" charset="0"/>
              </a:rPr>
              <a:t>različni prodajni kanali, fleksibilno delo...</a:t>
            </a:r>
          </a:p>
          <a:p>
            <a:pPr marL="342900" lvl="0" indent="-342900">
              <a:lnSpc>
                <a:spcPct val="115000"/>
              </a:lnSpc>
              <a:spcAft>
                <a:spcPts val="800"/>
              </a:spcAft>
              <a:buSzPts val="1000"/>
              <a:buFont typeface="Symbol" panose="05050102010706020507" pitchFamily="18" charset="2"/>
              <a:buChar char=""/>
              <a:tabLst>
                <a:tab pos="457200" algn="l"/>
              </a:tabLst>
            </a:pPr>
            <a:r>
              <a:rPr lang="sl-SI" sz="1800" b="1" dirty="0">
                <a:effectLst/>
                <a:latin typeface="Tw Cen MT" panose="020B0602020104020603" pitchFamily="34" charset="-18"/>
                <a:ea typeface="Calibri" panose="020F0502020204030204" pitchFamily="34" charset="0"/>
                <a:cs typeface="Times New Roman" panose="02020603050405020304" pitchFamily="18" charset="0"/>
              </a:rPr>
              <a:t>Uporaba digitalnih tehnologij za agilnost</a:t>
            </a:r>
            <a:endParaRPr lang="sl-SI" sz="1800" kern="100" dirty="0">
              <a:effectLst/>
              <a:latin typeface="Tw Cen MT" panose="020B0602020104020603" pitchFamily="34" charset="-18"/>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2262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FAB77-8BF4-9299-54E5-779E1462F1DB}"/>
            </a:ext>
          </a:extLst>
        </p:cNvPr>
        <p:cNvGrpSpPr/>
        <p:nvPr/>
      </p:nvGrpSpPr>
      <p:grpSpPr>
        <a:xfrm>
          <a:off x="0" y="0"/>
          <a:ext cx="0" cy="0"/>
          <a:chOff x="0" y="0"/>
          <a:chExt cx="0" cy="0"/>
        </a:xfrm>
      </p:grpSpPr>
      <p:pic>
        <p:nvPicPr>
          <p:cNvPr id="13" name="Picture 4" descr="Shape, circle&#10;&#10;Description automatically generated">
            <a:extLst>
              <a:ext uri="{FF2B5EF4-FFF2-40B4-BE49-F238E27FC236}">
                <a16:creationId xmlns:a16="http://schemas.microsoft.com/office/drawing/2014/main" id="{7CB824EB-E0A2-DAAE-5B33-2932D8059D52}"/>
              </a:ext>
            </a:extLst>
          </p:cNvPr>
          <p:cNvPicPr>
            <a:picLocks noChangeAspect="1"/>
          </p:cNvPicPr>
          <p:nvPr/>
        </p:nvPicPr>
        <p:blipFill>
          <a:blip r:embed="rId2"/>
          <a:stretch>
            <a:fillRect/>
          </a:stretch>
        </p:blipFill>
        <p:spPr>
          <a:xfrm>
            <a:off x="164030" y="657350"/>
            <a:ext cx="1598141" cy="1622355"/>
          </a:xfrm>
          <a:prstGeom prst="rect">
            <a:avLst/>
          </a:prstGeom>
        </p:spPr>
      </p:pic>
      <p:pic>
        <p:nvPicPr>
          <p:cNvPr id="10" name="Picture 2" descr="Icon&#10;&#10;Description automatically generated">
            <a:extLst>
              <a:ext uri="{FF2B5EF4-FFF2-40B4-BE49-F238E27FC236}">
                <a16:creationId xmlns:a16="http://schemas.microsoft.com/office/drawing/2014/main" id="{A79D895B-75E4-86F8-87F6-53C23BA379DF}"/>
              </a:ext>
            </a:extLst>
          </p:cNvPr>
          <p:cNvPicPr>
            <a:picLocks noChangeAspect="1"/>
          </p:cNvPicPr>
          <p:nvPr/>
        </p:nvPicPr>
        <p:blipFill>
          <a:blip r:embed="rId3"/>
          <a:stretch>
            <a:fillRect/>
          </a:stretch>
        </p:blipFill>
        <p:spPr>
          <a:xfrm>
            <a:off x="10284714" y="1123186"/>
            <a:ext cx="1827292" cy="1700703"/>
          </a:xfrm>
          <a:prstGeom prst="rect">
            <a:avLst/>
          </a:prstGeom>
        </p:spPr>
      </p:pic>
      <p:sp>
        <p:nvSpPr>
          <p:cNvPr id="16" name="PoljeZBesedilom 15">
            <a:extLst>
              <a:ext uri="{FF2B5EF4-FFF2-40B4-BE49-F238E27FC236}">
                <a16:creationId xmlns:a16="http://schemas.microsoft.com/office/drawing/2014/main" id="{755E297A-1111-FBB5-3445-20989CA7C716}"/>
              </a:ext>
            </a:extLst>
          </p:cNvPr>
          <p:cNvSpPr txBox="1"/>
          <p:nvPr/>
        </p:nvSpPr>
        <p:spPr>
          <a:xfrm>
            <a:off x="853934" y="1123186"/>
            <a:ext cx="9193036" cy="769441"/>
          </a:xfrm>
          <a:prstGeom prst="rect">
            <a:avLst/>
          </a:prstGeom>
          <a:noFill/>
        </p:spPr>
        <p:txBody>
          <a:bodyPr wrap="square">
            <a:spAutoFit/>
          </a:bodyPr>
          <a:lstStyle/>
          <a:p>
            <a:r>
              <a:rPr lang="sl-SI" sz="4400" dirty="0">
                <a:solidFill>
                  <a:srgbClr val="000000"/>
                </a:solidFill>
                <a:latin typeface="Athelas" panose="02000503000000020003" pitchFamily="2" charset="-18"/>
                <a:ea typeface="Times New Roman" panose="02020603050405020304" pitchFamily="18" charset="0"/>
                <a:cs typeface="Arial" panose="020B0604020202020204" pitchFamily="34" charset="0"/>
              </a:rPr>
              <a:t>III</a:t>
            </a:r>
            <a:r>
              <a:rPr lang="sl-SI" sz="4400" dirty="0">
                <a:solidFill>
                  <a:srgbClr val="000000"/>
                </a:solidFill>
                <a:effectLst/>
                <a:latin typeface="Athelas" panose="02000503000000020003" pitchFamily="2" charset="-18"/>
                <a:ea typeface="Times New Roman" panose="02020603050405020304" pitchFamily="18" charset="0"/>
                <a:cs typeface="Arial" panose="020B0604020202020204" pitchFamily="34" charset="0"/>
              </a:rPr>
              <a:t>. </a:t>
            </a:r>
            <a:r>
              <a:rPr lang="sl-SI" sz="2000" dirty="0">
                <a:solidFill>
                  <a:srgbClr val="000000"/>
                </a:solidFill>
                <a:effectLst/>
                <a:latin typeface="Athelas" panose="02000503000000020003" pitchFamily="2" charset="-18"/>
                <a:ea typeface="Times New Roman" panose="02020603050405020304" pitchFamily="18" charset="0"/>
                <a:cs typeface="Arial" panose="020B0604020202020204" pitchFamily="34" charset="0"/>
              </a:rPr>
              <a:t>delo v skupinah: </a:t>
            </a:r>
            <a:r>
              <a:rPr lang="sl-SI" sz="4400" dirty="0">
                <a:solidFill>
                  <a:srgbClr val="000000"/>
                </a:solidFill>
                <a:effectLst/>
                <a:latin typeface="Athelas" panose="02000503000000020003" pitchFamily="2" charset="-18"/>
                <a:ea typeface="Times New Roman" panose="02020603050405020304" pitchFamily="18" charset="0"/>
                <a:cs typeface="Arial" panose="020B0604020202020204" pitchFamily="34" charset="0"/>
              </a:rPr>
              <a:t>Agilnost &amp; prilagodljivost</a:t>
            </a:r>
            <a:endParaRPr lang="sl-SI" sz="4400" dirty="0"/>
          </a:p>
        </p:txBody>
      </p:sp>
      <p:sp>
        <p:nvSpPr>
          <p:cNvPr id="3" name="PoljeZBesedilom 2">
            <a:extLst>
              <a:ext uri="{FF2B5EF4-FFF2-40B4-BE49-F238E27FC236}">
                <a16:creationId xmlns:a16="http://schemas.microsoft.com/office/drawing/2014/main" id="{5E3A8EA2-1270-5051-D76D-7ACF82DF8F9E}"/>
              </a:ext>
            </a:extLst>
          </p:cNvPr>
          <p:cNvSpPr txBox="1"/>
          <p:nvPr/>
        </p:nvSpPr>
        <p:spPr>
          <a:xfrm>
            <a:off x="273566" y="2536615"/>
            <a:ext cx="10924794" cy="1027589"/>
          </a:xfrm>
          <a:prstGeom prst="rect">
            <a:avLst/>
          </a:prstGeom>
          <a:noFill/>
        </p:spPr>
        <p:txBody>
          <a:bodyPr wrap="square">
            <a:spAutoFit/>
          </a:bodyPr>
          <a:lstStyle/>
          <a:p>
            <a:pPr lvl="1">
              <a:lnSpc>
                <a:spcPct val="115000"/>
              </a:lnSpc>
              <a:spcAft>
                <a:spcPts val="800"/>
              </a:spcAft>
              <a:buSzPts val="1000"/>
              <a:tabLst>
                <a:tab pos="914400" algn="l"/>
              </a:tabLst>
            </a:pPr>
            <a:r>
              <a:rPr lang="sl-SI" kern="100" dirty="0">
                <a:effectLst/>
                <a:latin typeface="Tw Cen MT" panose="020B0602020104020603" pitchFamily="34" charset="-18"/>
                <a:ea typeface="Calibri" panose="020F0502020204030204" pitchFamily="34" charset="0"/>
                <a:cs typeface="Times New Roman" panose="02020603050405020304" pitchFamily="18" charset="0"/>
              </a:rPr>
              <a:t>Vse skupine obravnavajo isto temo </a:t>
            </a:r>
            <a:r>
              <a:rPr lang="sl-SI" sz="1800" dirty="0">
                <a:solidFill>
                  <a:srgbClr val="000000"/>
                </a:solidFill>
                <a:effectLst/>
                <a:latin typeface="Athelas" panose="02000503000000020003" pitchFamily="2" charset="-18"/>
                <a:ea typeface="Times New Roman" panose="02020603050405020304" pitchFamily="18" charset="0"/>
                <a:cs typeface="Arial" panose="020B0604020202020204" pitchFamily="34" charset="0"/>
              </a:rPr>
              <a:t>(25 minut)</a:t>
            </a:r>
            <a:r>
              <a:rPr lang="sl-SI" kern="100" dirty="0">
                <a:effectLst/>
                <a:latin typeface="Tw Cen MT" panose="020B0602020104020603" pitchFamily="34" charset="-18"/>
                <a:ea typeface="Calibri" panose="020F0502020204030204" pitchFamily="34" charset="0"/>
                <a:cs typeface="Times New Roman" panose="02020603050405020304" pitchFamily="18" charset="0"/>
              </a:rPr>
              <a:t>: </a:t>
            </a:r>
            <a:r>
              <a:rPr lang="sl-SI" dirty="0">
                <a:latin typeface="Tw Cen MT" panose="020B0602020104020603" pitchFamily="34" charset="-18"/>
              </a:rPr>
              <a:t>Podjetnik Andrej (52 let) je začel svoj posel, a se mu zatika zaradi nepoznavanja podjetniške poti, organizacije časa, vodenja procesov, digitalnih orodij .... Spozna, da mora vlagati v novo znanje, a ne ve, kje začeti</a:t>
            </a:r>
            <a:r>
              <a:rPr kumimoji="0" lang="sl-SI" altLang="sl-SI" sz="1800" i="0" u="none" strike="noStrike" cap="none" normalizeH="0" baseline="0" dirty="0">
                <a:ln>
                  <a:noFill/>
                </a:ln>
                <a:solidFill>
                  <a:schemeClr val="tx1"/>
                </a:solidFill>
                <a:effectLst/>
                <a:latin typeface="Tw Cen MT" panose="020B0602020104020603" pitchFamily="34" charset="-18"/>
              </a:rPr>
              <a:t>?</a:t>
            </a:r>
            <a:endParaRPr lang="sl-SI" kern="100" dirty="0">
              <a:effectLst/>
              <a:latin typeface="Tw Cen MT" panose="020B0602020104020603" pitchFamily="34" charset="-18"/>
              <a:ea typeface="Calibri" panose="020F0502020204030204" pitchFamily="34" charset="0"/>
              <a:cs typeface="Times New Roman" panose="02020603050405020304" pitchFamily="18" charset="0"/>
            </a:endParaRPr>
          </a:p>
        </p:txBody>
      </p:sp>
      <p:sp>
        <p:nvSpPr>
          <p:cNvPr id="5" name="PoljeZBesedilom 4">
            <a:extLst>
              <a:ext uri="{FF2B5EF4-FFF2-40B4-BE49-F238E27FC236}">
                <a16:creationId xmlns:a16="http://schemas.microsoft.com/office/drawing/2014/main" id="{635185A6-A721-7AF3-A83E-7E133A8276FB}"/>
              </a:ext>
            </a:extLst>
          </p:cNvPr>
          <p:cNvSpPr txBox="1"/>
          <p:nvPr/>
        </p:nvSpPr>
        <p:spPr>
          <a:xfrm>
            <a:off x="-265176" y="4977633"/>
            <a:ext cx="10312146" cy="1027589"/>
          </a:xfrm>
          <a:prstGeom prst="rect">
            <a:avLst/>
          </a:prstGeom>
          <a:noFill/>
        </p:spPr>
        <p:txBody>
          <a:bodyPr wrap="square">
            <a:spAutoFit/>
          </a:bodyPr>
          <a:lstStyle/>
          <a:p>
            <a:pPr lvl="2">
              <a:lnSpc>
                <a:spcPct val="115000"/>
              </a:lnSpc>
              <a:spcAft>
                <a:spcPts val="800"/>
              </a:spcAft>
              <a:buSzPts val="1000"/>
              <a:tabLst>
                <a:tab pos="1371600" algn="l"/>
              </a:tabLst>
            </a:pPr>
            <a:r>
              <a:rPr lang="sl-SI" sz="1800" kern="100" dirty="0">
                <a:effectLst/>
                <a:latin typeface="Tw Cen MT" panose="020B0602020104020603" pitchFamily="34" charset="-18"/>
                <a:ea typeface="Calibri" panose="020F0502020204030204" pitchFamily="34" charset="0"/>
                <a:cs typeface="Times New Roman" panose="02020603050405020304" pitchFamily="18" charset="0"/>
              </a:rPr>
              <a:t>Za zaključek </a:t>
            </a:r>
            <a:r>
              <a:rPr lang="sl-SI" kern="100" dirty="0">
                <a:latin typeface="Tw Cen MT" panose="020B0602020104020603" pitchFamily="34" charset="-18"/>
                <a:ea typeface="Calibri" panose="020F0502020204030204" pitchFamily="34" charset="0"/>
                <a:cs typeface="Times New Roman" panose="02020603050405020304" pitchFamily="18" charset="0"/>
              </a:rPr>
              <a:t>odigra vsaka skupina kratko igro vlog (do 5 minut). En član skupine igra mentorja, drugi igrajo podjetnike 50+. Mentor v pogovoru z njimi </a:t>
            </a:r>
            <a:r>
              <a:rPr lang="sl-SI" sz="1800" kern="100" dirty="0">
                <a:effectLst/>
                <a:latin typeface="Tw Cen MT" panose="020B0602020104020603" pitchFamily="34" charset="-18"/>
                <a:ea typeface="Calibri" panose="020F0502020204030204" pitchFamily="34" charset="0"/>
                <a:cs typeface="Times New Roman" panose="02020603050405020304" pitchFamily="18" charset="0"/>
              </a:rPr>
              <a:t>poda konkretne nasvete in orodja za razvoj agilnosti in prilagodljivosti.</a:t>
            </a:r>
          </a:p>
        </p:txBody>
      </p:sp>
      <p:sp>
        <p:nvSpPr>
          <p:cNvPr id="8" name="Rectangle 1">
            <a:extLst>
              <a:ext uri="{FF2B5EF4-FFF2-40B4-BE49-F238E27FC236}">
                <a16:creationId xmlns:a16="http://schemas.microsoft.com/office/drawing/2014/main" id="{CEBA9A17-413A-AAD0-9F6A-DA0804B90227}"/>
              </a:ext>
            </a:extLst>
          </p:cNvPr>
          <p:cNvSpPr>
            <a:spLocks noChangeArrowheads="1"/>
          </p:cNvSpPr>
          <p:nvPr/>
        </p:nvSpPr>
        <p:spPr bwMode="auto">
          <a:xfrm>
            <a:off x="1194028" y="3539073"/>
            <a:ext cx="908386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sl-SI" altLang="sl-SI" sz="1800" i="0" u="none" strike="noStrike" cap="none" normalizeH="0" baseline="0" dirty="0">
                <a:ln>
                  <a:noFill/>
                </a:ln>
                <a:solidFill>
                  <a:schemeClr val="tx1"/>
                </a:solidFill>
                <a:effectLst/>
                <a:latin typeface="Tw Cen MT" panose="020B0602020104020603" pitchFamily="34" charset="-18"/>
              </a:rPr>
              <a:t>Kako lahko mentor podjetniku pomaga preseči strah pred spremembami?</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sl-SI" altLang="sl-SI" sz="1800" i="0" u="none" strike="noStrike" cap="none" normalizeH="0" baseline="0" dirty="0">
                <a:ln>
                  <a:noFill/>
                </a:ln>
                <a:solidFill>
                  <a:schemeClr val="tx1"/>
                </a:solidFill>
                <a:effectLst/>
                <a:latin typeface="Tw Cen MT" panose="020B0602020104020603" pitchFamily="34" charset="-18"/>
              </a:rPr>
              <a:t>Kako se lahko podjetniki 50+ hitro učijo iz neuspehov in se prilagajajo trgu?</a:t>
            </a:r>
          </a:p>
          <a:p>
            <a:pPr marL="342900" marR="0" lvl="0" indent="-342900" algn="l" defTabSz="914400" rtl="0" eaLnBrk="0" fontAlgn="base" latinLnBrk="0" hangingPunct="0">
              <a:lnSpc>
                <a:spcPct val="100000"/>
              </a:lnSpc>
              <a:spcBef>
                <a:spcPct val="0"/>
              </a:spcBef>
              <a:spcAft>
                <a:spcPct val="0"/>
              </a:spcAft>
              <a:buClrTx/>
              <a:buSzTx/>
              <a:buFont typeface="+mj-lt"/>
              <a:buAutoNum type="arabicPeriod"/>
              <a:tabLst/>
            </a:pPr>
            <a:r>
              <a:rPr kumimoji="0" lang="sl-SI" altLang="sl-SI" sz="1800" i="0" u="none" strike="noStrike" cap="none" normalizeH="0" baseline="0" dirty="0">
                <a:ln>
                  <a:noFill/>
                </a:ln>
                <a:solidFill>
                  <a:schemeClr val="tx1"/>
                </a:solidFill>
                <a:effectLst/>
                <a:latin typeface="Tw Cen MT" panose="020B0602020104020603" pitchFamily="34" charset="-18"/>
              </a:rPr>
              <a:t>Kako podjetniki 50+ sprejemajo nove priložnosti in se odločajo za tveganja?</a:t>
            </a:r>
          </a:p>
        </p:txBody>
      </p:sp>
    </p:spTree>
    <p:extLst>
      <p:ext uri="{BB962C8B-B14F-4D97-AF65-F5344CB8AC3E}">
        <p14:creationId xmlns:p14="http://schemas.microsoft.com/office/powerpoint/2010/main" val="1945632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FB9B9-BD38-2EA9-4564-A6310E1DB7B5}"/>
            </a:ext>
          </a:extLst>
        </p:cNvPr>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13022438-8504-BD79-C9A7-860504A4EC73}"/>
              </a:ext>
            </a:extLst>
          </p:cNvPr>
          <p:cNvPicPr>
            <a:picLocks noChangeAspect="1"/>
          </p:cNvPicPr>
          <p:nvPr/>
        </p:nvPicPr>
        <p:blipFill>
          <a:blip r:embed="rId2"/>
          <a:stretch>
            <a:fillRect/>
          </a:stretch>
        </p:blipFill>
        <p:spPr>
          <a:xfrm>
            <a:off x="273547" y="634398"/>
            <a:ext cx="1598141" cy="1622355"/>
          </a:xfrm>
          <a:prstGeom prst="rect">
            <a:avLst/>
          </a:prstGeom>
        </p:spPr>
      </p:pic>
      <p:sp>
        <p:nvSpPr>
          <p:cNvPr id="9" name="TextBox 8">
            <a:extLst>
              <a:ext uri="{FF2B5EF4-FFF2-40B4-BE49-F238E27FC236}">
                <a16:creationId xmlns:a16="http://schemas.microsoft.com/office/drawing/2014/main" id="{4A1FC0A2-8DE2-D152-0E6D-21F0B16C80AB}"/>
              </a:ext>
            </a:extLst>
          </p:cNvPr>
          <p:cNvSpPr txBox="1"/>
          <p:nvPr/>
        </p:nvSpPr>
        <p:spPr>
          <a:xfrm>
            <a:off x="1185116" y="2534150"/>
            <a:ext cx="10619788" cy="2075055"/>
          </a:xfrm>
          <a:prstGeom prst="rect">
            <a:avLst/>
          </a:prstGeom>
          <a:noFill/>
        </p:spPr>
        <p:txBody>
          <a:bodyPr wrap="square">
            <a:spAutoFit/>
          </a:bodyPr>
          <a:lstStyle/>
          <a:p>
            <a:pPr marL="285750" indent="-285750">
              <a:lnSpc>
                <a:spcPct val="115000"/>
              </a:lnSpc>
              <a:spcAft>
                <a:spcPts val="800"/>
              </a:spcAft>
              <a:buFont typeface="Wingdings" panose="05000000000000000000" pitchFamily="2" charset="2"/>
              <a:buChar char="Ø"/>
            </a:pPr>
            <a:r>
              <a:rPr lang="sl-SI" sz="1800" kern="100" dirty="0">
                <a:effectLst/>
                <a:latin typeface="Tw Cen MT" panose="020B0602020104020603" pitchFamily="34" charset="-18"/>
                <a:ea typeface="Aptos" panose="020B0004020202020204" pitchFamily="34" charset="0"/>
                <a:cs typeface="Times New Roman" panose="02020603050405020304" pitchFamily="18" charset="0"/>
              </a:rPr>
              <a:t>10.00 – 11.15 – </a:t>
            </a:r>
            <a:r>
              <a:rPr lang="sl-SI" sz="1800" b="1" kern="100" dirty="0">
                <a:effectLst/>
                <a:latin typeface="Tw Cen MT" panose="020B0602020104020603" pitchFamily="34" charset="-18"/>
                <a:ea typeface="Aptos" panose="020B0004020202020204" pitchFamily="34" charset="0"/>
                <a:cs typeface="Times New Roman" panose="02020603050405020304" pitchFamily="18" charset="0"/>
              </a:rPr>
              <a:t>OSEBNO ZNAMČENJE IN MISELNO VODITELJSTVO</a:t>
            </a:r>
            <a:r>
              <a:rPr lang="sl-SI" sz="1800" kern="100" dirty="0">
                <a:effectLst/>
                <a:latin typeface="Tw Cen MT" panose="020B0602020104020603" pitchFamily="34" charset="-18"/>
                <a:ea typeface="Aptos" panose="020B0004020202020204" pitchFamily="34" charset="0"/>
                <a:cs typeface="Times New Roman" panose="02020603050405020304" pitchFamily="18" charset="0"/>
              </a:rPr>
              <a:t> </a:t>
            </a:r>
          </a:p>
          <a:p>
            <a:pPr marL="285750" indent="-285750">
              <a:lnSpc>
                <a:spcPct val="115000"/>
              </a:lnSpc>
              <a:spcAft>
                <a:spcPts val="800"/>
              </a:spcAft>
              <a:buFont typeface="Wingdings" panose="05000000000000000000" pitchFamily="2" charset="2"/>
              <a:buChar char="Ø"/>
            </a:pPr>
            <a:r>
              <a:rPr lang="sl-SI" sz="1800" kern="100" dirty="0">
                <a:effectLst/>
                <a:latin typeface="Tw Cen MT" panose="020B0602020104020603" pitchFamily="34" charset="-18"/>
                <a:ea typeface="Aptos" panose="020B0004020202020204" pitchFamily="34" charset="0"/>
                <a:cs typeface="Times New Roman" panose="02020603050405020304" pitchFamily="18" charset="0"/>
              </a:rPr>
              <a:t>11.15 – 12.30 – </a:t>
            </a:r>
            <a:r>
              <a:rPr lang="sl-SI" sz="1800" b="1" kern="100" dirty="0">
                <a:effectLst/>
                <a:latin typeface="Tw Cen MT" panose="020B0602020104020603" pitchFamily="34" charset="-18"/>
                <a:ea typeface="Aptos" panose="020B0004020202020204" pitchFamily="34" charset="0"/>
                <a:cs typeface="Times New Roman" panose="02020603050405020304" pitchFamily="18" charset="0"/>
              </a:rPr>
              <a:t>VSEŽIVLJENJSKO UČENJE IN CELOSTNI RAZVOJ</a:t>
            </a:r>
            <a:endParaRPr lang="sl-SI" sz="1800" kern="100" dirty="0">
              <a:effectLst/>
              <a:latin typeface="Tw Cen MT" panose="020B0602020104020603" pitchFamily="34" charset="-18"/>
              <a:ea typeface="Aptos" panose="020B000402020202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Ø"/>
            </a:pPr>
            <a:r>
              <a:rPr lang="sl-SI" sz="1800" kern="100" dirty="0">
                <a:effectLst/>
                <a:latin typeface="Tw Cen MT" panose="020B0602020104020603" pitchFamily="34" charset="-18"/>
                <a:ea typeface="Aptos" panose="020B0004020202020204" pitchFamily="34" charset="0"/>
                <a:cs typeface="Times New Roman" panose="02020603050405020304" pitchFamily="18" charset="0"/>
              </a:rPr>
              <a:t>12.30 – 14.00 – Odmor za kosilo in mreženje</a:t>
            </a:r>
          </a:p>
          <a:p>
            <a:pPr marL="285750" indent="-285750">
              <a:lnSpc>
                <a:spcPct val="115000"/>
              </a:lnSpc>
              <a:spcAft>
                <a:spcPts val="800"/>
              </a:spcAft>
              <a:buFont typeface="Wingdings" panose="05000000000000000000" pitchFamily="2" charset="2"/>
              <a:buChar char="Ø"/>
            </a:pPr>
            <a:r>
              <a:rPr lang="sl-SI" sz="1800" kern="100" dirty="0">
                <a:effectLst/>
                <a:latin typeface="Tw Cen MT" panose="020B0602020104020603" pitchFamily="34" charset="-18"/>
                <a:ea typeface="Aptos" panose="020B0004020202020204" pitchFamily="34" charset="0"/>
                <a:cs typeface="Times New Roman" panose="02020603050405020304" pitchFamily="18" charset="0"/>
              </a:rPr>
              <a:t>14.00 – 15.30 – </a:t>
            </a:r>
            <a:r>
              <a:rPr lang="sl-SI" sz="1800" b="1" kern="100" dirty="0">
                <a:effectLst/>
                <a:latin typeface="Tw Cen MT" panose="020B0602020104020603" pitchFamily="34" charset="-18"/>
                <a:ea typeface="Aptos" panose="020B0004020202020204" pitchFamily="34" charset="0"/>
                <a:cs typeface="Times New Roman" panose="02020603050405020304" pitchFamily="18" charset="0"/>
              </a:rPr>
              <a:t>AGILNOST IN PRILAGODLJIVOST PRI UVAJANJU SPREMEMB IN RAZVOJU POSLA</a:t>
            </a:r>
            <a:endParaRPr lang="sl-SI" sz="1800" kern="100" dirty="0">
              <a:effectLst/>
              <a:latin typeface="Tw Cen MT" panose="020B0602020104020603" pitchFamily="34" charset="-18"/>
              <a:ea typeface="Aptos" panose="020B0004020202020204" pitchFamily="34" charset="0"/>
              <a:cs typeface="Times New Roman" panose="02020603050405020304" pitchFamily="18" charset="0"/>
            </a:endParaRPr>
          </a:p>
          <a:p>
            <a:pPr marL="285750" indent="-285750">
              <a:lnSpc>
                <a:spcPct val="115000"/>
              </a:lnSpc>
              <a:spcAft>
                <a:spcPts val="800"/>
              </a:spcAft>
              <a:buFont typeface="Wingdings" panose="05000000000000000000" pitchFamily="2" charset="2"/>
              <a:buChar char="Ø"/>
            </a:pPr>
            <a:r>
              <a:rPr lang="sl-SI" sz="1800" kern="100" dirty="0">
                <a:effectLst/>
                <a:latin typeface="Tw Cen MT" panose="020B0602020104020603" pitchFamily="34" charset="-18"/>
                <a:ea typeface="Aptos" panose="020B0004020202020204" pitchFamily="34" charset="0"/>
                <a:cs typeface="Times New Roman" panose="02020603050405020304" pitchFamily="18" charset="0"/>
              </a:rPr>
              <a:t>15.30 – 16.00 – Mreženje udeležencev</a:t>
            </a:r>
          </a:p>
        </p:txBody>
      </p:sp>
      <p:sp>
        <p:nvSpPr>
          <p:cNvPr id="2" name="Content Placeholder 2">
            <a:extLst>
              <a:ext uri="{FF2B5EF4-FFF2-40B4-BE49-F238E27FC236}">
                <a16:creationId xmlns:a16="http://schemas.microsoft.com/office/drawing/2014/main" id="{46FAAA77-8091-E781-02CB-60C14468563F}"/>
              </a:ext>
            </a:extLst>
          </p:cNvPr>
          <p:cNvSpPr>
            <a:spLocks noGrp="1"/>
          </p:cNvSpPr>
          <p:nvPr>
            <p:ph idx="1"/>
          </p:nvPr>
        </p:nvSpPr>
        <p:spPr>
          <a:xfrm>
            <a:off x="1185116" y="1099858"/>
            <a:ext cx="6792451" cy="1043561"/>
          </a:xfrm>
        </p:spPr>
        <p:txBody>
          <a:bodyPr anchor="ctr">
            <a:normAutofit/>
          </a:bodyPr>
          <a:lstStyle/>
          <a:p>
            <a:pPr marL="0" indent="0">
              <a:buNone/>
            </a:pPr>
            <a:r>
              <a:rPr lang="sl-SI" b="1" dirty="0">
                <a:solidFill>
                  <a:schemeClr val="tx1">
                    <a:lumMod val="75000"/>
                    <a:lumOff val="25000"/>
                  </a:schemeClr>
                </a:solidFill>
                <a:latin typeface="Athelas" panose="02000503000000020003" pitchFamily="2" charset="77"/>
              </a:rPr>
              <a:t>program</a:t>
            </a:r>
            <a:endParaRPr lang="en-SI" b="1" dirty="0">
              <a:solidFill>
                <a:schemeClr val="tx1">
                  <a:lumMod val="75000"/>
                  <a:lumOff val="25000"/>
                </a:schemeClr>
              </a:solidFill>
              <a:latin typeface="Athelas" panose="02000503000000020003" pitchFamily="2" charset="77"/>
            </a:endParaRPr>
          </a:p>
        </p:txBody>
      </p:sp>
    </p:spTree>
    <p:extLst>
      <p:ext uri="{BB962C8B-B14F-4D97-AF65-F5344CB8AC3E}">
        <p14:creationId xmlns:p14="http://schemas.microsoft.com/office/powerpoint/2010/main" val="3021905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DA973-A08C-A7DF-11B5-3BE40F220A96}"/>
            </a:ext>
          </a:extLst>
        </p:cNvPr>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C58FE1A4-395B-172C-B4B3-8B70F9FCB1A0}"/>
              </a:ext>
            </a:extLst>
          </p:cNvPr>
          <p:cNvPicPr>
            <a:picLocks noChangeAspect="1"/>
          </p:cNvPicPr>
          <p:nvPr/>
        </p:nvPicPr>
        <p:blipFill>
          <a:blip r:embed="rId2"/>
          <a:stretch>
            <a:fillRect/>
          </a:stretch>
        </p:blipFill>
        <p:spPr>
          <a:xfrm>
            <a:off x="273547" y="634398"/>
            <a:ext cx="1598141" cy="1622355"/>
          </a:xfrm>
          <a:prstGeom prst="rect">
            <a:avLst/>
          </a:prstGeom>
        </p:spPr>
      </p:pic>
      <p:sp>
        <p:nvSpPr>
          <p:cNvPr id="9" name="TextBox 8">
            <a:extLst>
              <a:ext uri="{FF2B5EF4-FFF2-40B4-BE49-F238E27FC236}">
                <a16:creationId xmlns:a16="http://schemas.microsoft.com/office/drawing/2014/main" id="{60C2FD4B-09C5-B6D0-7681-5F19E5E4E362}"/>
              </a:ext>
            </a:extLst>
          </p:cNvPr>
          <p:cNvSpPr txBox="1"/>
          <p:nvPr/>
        </p:nvSpPr>
        <p:spPr>
          <a:xfrm>
            <a:off x="1185116" y="2413633"/>
            <a:ext cx="10619788" cy="390492"/>
          </a:xfrm>
          <a:prstGeom prst="rect">
            <a:avLst/>
          </a:prstGeom>
          <a:noFill/>
        </p:spPr>
        <p:txBody>
          <a:bodyPr wrap="square">
            <a:spAutoFit/>
          </a:bodyPr>
          <a:lstStyle/>
          <a:p>
            <a:pPr marL="285750" indent="-285750">
              <a:lnSpc>
                <a:spcPct val="115000"/>
              </a:lnSpc>
              <a:spcAft>
                <a:spcPts val="800"/>
              </a:spcAft>
              <a:buFont typeface="Wingdings" panose="05000000000000000000" pitchFamily="2" charset="2"/>
              <a:buChar char="Ø"/>
            </a:pPr>
            <a:r>
              <a:rPr lang="sl-SI" sz="1800" kern="100" dirty="0">
                <a:effectLst/>
                <a:latin typeface="Tw Cen MT" panose="020B0602020104020603" pitchFamily="34" charset="-18"/>
                <a:ea typeface="Aptos" panose="020B0004020202020204" pitchFamily="34" charset="0"/>
                <a:cs typeface="Times New Roman" panose="02020603050405020304" pitchFamily="18" charset="0"/>
              </a:rPr>
              <a:t>...</a:t>
            </a:r>
          </a:p>
        </p:txBody>
      </p:sp>
      <p:sp>
        <p:nvSpPr>
          <p:cNvPr id="2" name="Content Placeholder 2">
            <a:extLst>
              <a:ext uri="{FF2B5EF4-FFF2-40B4-BE49-F238E27FC236}">
                <a16:creationId xmlns:a16="http://schemas.microsoft.com/office/drawing/2014/main" id="{05CB0D34-5AED-814D-A223-7057E45DE527}"/>
              </a:ext>
            </a:extLst>
          </p:cNvPr>
          <p:cNvSpPr>
            <a:spLocks noGrp="1"/>
          </p:cNvSpPr>
          <p:nvPr>
            <p:ph idx="1"/>
          </p:nvPr>
        </p:nvSpPr>
        <p:spPr>
          <a:xfrm>
            <a:off x="1185116" y="1099858"/>
            <a:ext cx="6792451" cy="1043561"/>
          </a:xfrm>
        </p:spPr>
        <p:txBody>
          <a:bodyPr anchor="ctr">
            <a:normAutofit/>
          </a:bodyPr>
          <a:lstStyle/>
          <a:p>
            <a:pPr marL="0" indent="0">
              <a:buNone/>
            </a:pPr>
            <a:r>
              <a:rPr lang="sl-SI" b="1" dirty="0">
                <a:solidFill>
                  <a:schemeClr val="tx1">
                    <a:lumMod val="75000"/>
                    <a:lumOff val="25000"/>
                  </a:schemeClr>
                </a:solidFill>
                <a:latin typeface="Athelas" panose="02000503000000020003" pitchFamily="2" charset="77"/>
              </a:rPr>
              <a:t>III. poročilo skupin</a:t>
            </a:r>
            <a:endParaRPr lang="en-SI" b="1" dirty="0">
              <a:solidFill>
                <a:schemeClr val="tx1">
                  <a:lumMod val="75000"/>
                  <a:lumOff val="25000"/>
                </a:schemeClr>
              </a:solidFill>
              <a:latin typeface="Athelas" panose="02000503000000020003" pitchFamily="2" charset="77"/>
            </a:endParaRPr>
          </a:p>
        </p:txBody>
      </p:sp>
    </p:spTree>
    <p:extLst>
      <p:ext uri="{BB962C8B-B14F-4D97-AF65-F5344CB8AC3E}">
        <p14:creationId xmlns:p14="http://schemas.microsoft.com/office/powerpoint/2010/main" val="2713611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C5269-68A8-3189-1221-05731F0EF783}"/>
            </a:ext>
          </a:extLst>
        </p:cNvPr>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A31A8D9E-A239-45E8-CBB1-E7BD427DC982}"/>
              </a:ext>
            </a:extLst>
          </p:cNvPr>
          <p:cNvPicPr>
            <a:picLocks noChangeAspect="1"/>
          </p:cNvPicPr>
          <p:nvPr/>
        </p:nvPicPr>
        <p:blipFill>
          <a:blip r:embed="rId2"/>
          <a:stretch>
            <a:fillRect/>
          </a:stretch>
        </p:blipFill>
        <p:spPr>
          <a:xfrm>
            <a:off x="273547" y="634398"/>
            <a:ext cx="1598141" cy="1622355"/>
          </a:xfrm>
          <a:prstGeom prst="rect">
            <a:avLst/>
          </a:prstGeom>
        </p:spPr>
      </p:pic>
      <p:sp>
        <p:nvSpPr>
          <p:cNvPr id="9" name="TextBox 8">
            <a:extLst>
              <a:ext uri="{FF2B5EF4-FFF2-40B4-BE49-F238E27FC236}">
                <a16:creationId xmlns:a16="http://schemas.microsoft.com/office/drawing/2014/main" id="{1925C8CE-9734-9706-2F4D-B5D0E00591E8}"/>
              </a:ext>
            </a:extLst>
          </p:cNvPr>
          <p:cNvSpPr txBox="1"/>
          <p:nvPr/>
        </p:nvSpPr>
        <p:spPr>
          <a:xfrm>
            <a:off x="1185116" y="2413633"/>
            <a:ext cx="10619788" cy="3298019"/>
          </a:xfrm>
          <a:prstGeom prst="rect">
            <a:avLst/>
          </a:prstGeom>
          <a:noFill/>
        </p:spPr>
        <p:txBody>
          <a:bodyPr wrap="square">
            <a:spAutoFit/>
          </a:bodyPr>
          <a:lstStyle/>
          <a:p>
            <a:pPr>
              <a:lnSpc>
                <a:spcPct val="115000"/>
              </a:lnSpc>
              <a:spcAft>
                <a:spcPts val="800"/>
              </a:spcAft>
            </a:pPr>
            <a:r>
              <a:rPr lang="sl-SI" sz="3200" kern="100" dirty="0">
                <a:effectLst/>
                <a:latin typeface="Tw Cen MT" panose="020B0602020104020603" pitchFamily="34" charset="-18"/>
                <a:ea typeface="Aptos" panose="020B0004020202020204" pitchFamily="34" charset="0"/>
                <a:cs typeface="Times New Roman" panose="02020603050405020304" pitchFamily="18" charset="0"/>
              </a:rPr>
              <a:t>Vzemite si 5 minut in zapišite:</a:t>
            </a:r>
          </a:p>
          <a:p>
            <a:pPr>
              <a:lnSpc>
                <a:spcPct val="115000"/>
              </a:lnSpc>
              <a:spcAft>
                <a:spcPts val="800"/>
              </a:spcAft>
            </a:pPr>
            <a:endParaRPr lang="sl-SI" sz="3200" kern="100" dirty="0">
              <a:latin typeface="Tw Cen MT" panose="020B0602020104020603" pitchFamily="34" charset="-18"/>
              <a:ea typeface="Aptos" panose="020B0004020202020204" pitchFamily="34" charset="0"/>
              <a:cs typeface="Times New Roman" panose="02020603050405020304" pitchFamily="18" charset="0"/>
            </a:endParaRPr>
          </a:p>
          <a:p>
            <a:pPr marL="514350" indent="-514350">
              <a:lnSpc>
                <a:spcPct val="115000"/>
              </a:lnSpc>
              <a:spcAft>
                <a:spcPts val="800"/>
              </a:spcAft>
              <a:buFont typeface="+mj-lt"/>
              <a:buAutoNum type="arabicPeriod"/>
            </a:pPr>
            <a:r>
              <a:rPr lang="sl-SI" sz="3200" kern="100" dirty="0">
                <a:latin typeface="Tw Cen MT" panose="020B0602020104020603" pitchFamily="34" charset="-18"/>
                <a:ea typeface="Aptos" panose="020B0004020202020204" pitchFamily="34" charset="0"/>
                <a:cs typeface="Times New Roman" panose="02020603050405020304" pitchFamily="18" charset="0"/>
              </a:rPr>
              <a:t>n</a:t>
            </a:r>
            <a:r>
              <a:rPr lang="sl-SI" sz="3200" kern="100" dirty="0">
                <a:effectLst/>
                <a:latin typeface="Tw Cen MT" panose="020B0602020104020603" pitchFamily="34" charset="-18"/>
                <a:ea typeface="Aptos" panose="020B0004020202020204" pitchFamily="34" charset="0"/>
                <a:cs typeface="Times New Roman" panose="02020603050405020304" pitchFamily="18" charset="0"/>
              </a:rPr>
              <a:t>ajpomembnejše spoznanje z današnje delavnice,</a:t>
            </a:r>
          </a:p>
          <a:p>
            <a:pPr marL="514350" indent="-514350">
              <a:lnSpc>
                <a:spcPct val="115000"/>
              </a:lnSpc>
              <a:spcAft>
                <a:spcPts val="800"/>
              </a:spcAft>
              <a:buFont typeface="+mj-lt"/>
              <a:buAutoNum type="arabicPeriod"/>
            </a:pPr>
            <a:r>
              <a:rPr lang="sl-SI" sz="3200" kern="100" dirty="0">
                <a:latin typeface="Tw Cen MT" panose="020B0602020104020603" pitchFamily="34" charset="-18"/>
                <a:ea typeface="Aptos" panose="020B0004020202020204" pitchFamily="34" charset="0"/>
                <a:cs typeface="Times New Roman" panose="02020603050405020304" pitchFamily="18" charset="0"/>
              </a:rPr>
              <a:t>eno spremembo, ki jo bom uvedel v svoje delovanje,</a:t>
            </a:r>
          </a:p>
          <a:p>
            <a:pPr marL="514350" indent="-514350">
              <a:lnSpc>
                <a:spcPct val="115000"/>
              </a:lnSpc>
              <a:spcAft>
                <a:spcPts val="800"/>
              </a:spcAft>
              <a:buFont typeface="+mj-lt"/>
              <a:buAutoNum type="arabicPeriod"/>
            </a:pPr>
            <a:r>
              <a:rPr lang="sl-SI" sz="3200" kern="100" dirty="0">
                <a:latin typeface="Tw Cen MT" panose="020B0602020104020603" pitchFamily="34" charset="-18"/>
                <a:ea typeface="Aptos" panose="020B0004020202020204" pitchFamily="34" charset="0"/>
                <a:cs typeface="Times New Roman" panose="02020603050405020304" pitchFamily="18" charset="0"/>
              </a:rPr>
              <a:t>e</a:t>
            </a:r>
            <a:r>
              <a:rPr lang="sl-SI" sz="3200" kern="100" dirty="0">
                <a:effectLst/>
                <a:latin typeface="Tw Cen MT" panose="020B0602020104020603" pitchFamily="34" charset="-18"/>
                <a:ea typeface="Aptos" panose="020B0004020202020204" pitchFamily="34" charset="0"/>
                <a:cs typeface="Times New Roman" panose="02020603050405020304" pitchFamily="18" charset="0"/>
              </a:rPr>
              <a:t>no vprašanje, ki se mi poraja ob koncu delavnice.</a:t>
            </a:r>
          </a:p>
        </p:txBody>
      </p:sp>
      <p:sp>
        <p:nvSpPr>
          <p:cNvPr id="2" name="Content Placeholder 2">
            <a:extLst>
              <a:ext uri="{FF2B5EF4-FFF2-40B4-BE49-F238E27FC236}">
                <a16:creationId xmlns:a16="http://schemas.microsoft.com/office/drawing/2014/main" id="{973B58C7-4509-0CD0-E0EC-5697981D8C9F}"/>
              </a:ext>
            </a:extLst>
          </p:cNvPr>
          <p:cNvSpPr>
            <a:spLocks noGrp="1"/>
          </p:cNvSpPr>
          <p:nvPr>
            <p:ph idx="1"/>
          </p:nvPr>
        </p:nvSpPr>
        <p:spPr>
          <a:xfrm>
            <a:off x="1185116" y="1099858"/>
            <a:ext cx="6792451" cy="1043561"/>
          </a:xfrm>
        </p:spPr>
        <p:txBody>
          <a:bodyPr anchor="ctr">
            <a:normAutofit/>
          </a:bodyPr>
          <a:lstStyle/>
          <a:p>
            <a:pPr marL="0" indent="0">
              <a:buNone/>
            </a:pPr>
            <a:r>
              <a:rPr lang="sl-SI" b="1" dirty="0">
                <a:solidFill>
                  <a:schemeClr val="tx1">
                    <a:lumMod val="75000"/>
                    <a:lumOff val="25000"/>
                  </a:schemeClr>
                </a:solidFill>
                <a:latin typeface="Athelas" panose="02000503000000020003" pitchFamily="2" charset="77"/>
              </a:rPr>
              <a:t>Moj osebni povzetek delavnice</a:t>
            </a:r>
            <a:endParaRPr lang="en-SI" b="1" dirty="0">
              <a:solidFill>
                <a:schemeClr val="tx1">
                  <a:lumMod val="75000"/>
                  <a:lumOff val="25000"/>
                </a:schemeClr>
              </a:solidFill>
              <a:latin typeface="Athelas" panose="02000503000000020003" pitchFamily="2" charset="77"/>
            </a:endParaRPr>
          </a:p>
        </p:txBody>
      </p:sp>
    </p:spTree>
    <p:extLst>
      <p:ext uri="{BB962C8B-B14F-4D97-AF65-F5344CB8AC3E}">
        <p14:creationId xmlns:p14="http://schemas.microsoft.com/office/powerpoint/2010/main" val="1115767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8402F243-7B4C-1DF3-F4EC-43ABB852156A}"/>
              </a:ext>
            </a:extLst>
          </p:cNvPr>
          <p:cNvPicPr>
            <a:picLocks noChangeAspect="1"/>
          </p:cNvPicPr>
          <p:nvPr/>
        </p:nvPicPr>
        <p:blipFill>
          <a:blip r:embed="rId2"/>
          <a:stretch>
            <a:fillRect/>
          </a:stretch>
        </p:blipFill>
        <p:spPr>
          <a:xfrm rot="1770945">
            <a:off x="139518" y="285751"/>
            <a:ext cx="6870700" cy="6286500"/>
          </a:xfrm>
          <a:prstGeom prst="rect">
            <a:avLst/>
          </a:prstGeom>
        </p:spPr>
      </p:pic>
      <p:sp>
        <p:nvSpPr>
          <p:cNvPr id="5" name="TextBox 4">
            <a:extLst>
              <a:ext uri="{FF2B5EF4-FFF2-40B4-BE49-F238E27FC236}">
                <a16:creationId xmlns:a16="http://schemas.microsoft.com/office/drawing/2014/main" id="{800F5A46-D22B-8E1C-3CD9-8BC48CF778CA}"/>
              </a:ext>
            </a:extLst>
          </p:cNvPr>
          <p:cNvSpPr txBox="1"/>
          <p:nvPr/>
        </p:nvSpPr>
        <p:spPr>
          <a:xfrm>
            <a:off x="3270068" y="2019611"/>
            <a:ext cx="7985760" cy="2554545"/>
          </a:xfrm>
          <a:prstGeom prst="rect">
            <a:avLst/>
          </a:prstGeom>
          <a:noFill/>
        </p:spPr>
        <p:txBody>
          <a:bodyPr wrap="square">
            <a:spAutoFit/>
          </a:bodyPr>
          <a:lstStyle/>
          <a:p>
            <a:r>
              <a:rPr lang="en-SI" sz="3200" dirty="0">
                <a:latin typeface="Athelas" panose="02000503000000020003" pitchFamily="2" charset="77"/>
              </a:rPr>
              <a:t>Človekovega </a:t>
            </a:r>
          </a:p>
          <a:p>
            <a:r>
              <a:rPr lang="en-SI" sz="3200" dirty="0">
                <a:latin typeface="Athelas" panose="02000503000000020003" pitchFamily="2" charset="77"/>
              </a:rPr>
              <a:t>ravnanja </a:t>
            </a:r>
          </a:p>
          <a:p>
            <a:r>
              <a:rPr lang="en-GB" sz="3200" dirty="0">
                <a:latin typeface="Athelas" panose="02000503000000020003" pitchFamily="2" charset="77"/>
              </a:rPr>
              <a:t>n</a:t>
            </a:r>
            <a:r>
              <a:rPr lang="en-SI" sz="3200" dirty="0">
                <a:latin typeface="Athelas" panose="02000503000000020003" pitchFamily="2" charset="77"/>
              </a:rPr>
              <a:t>e narekujejo </a:t>
            </a:r>
          </a:p>
          <a:p>
            <a:r>
              <a:rPr lang="en-SI" sz="3200" dirty="0">
                <a:latin typeface="Athelas" panose="02000503000000020003" pitchFamily="2" charset="77"/>
              </a:rPr>
              <a:t>razmere, </a:t>
            </a:r>
          </a:p>
          <a:p>
            <a:r>
              <a:rPr lang="en-SI" sz="3200" dirty="0">
                <a:latin typeface="Athelas" panose="02000503000000020003" pitchFamily="2" charset="77"/>
              </a:rPr>
              <a:t>na katere naleti, temveč</a:t>
            </a:r>
          </a:p>
        </p:txBody>
      </p:sp>
      <p:sp>
        <p:nvSpPr>
          <p:cNvPr id="7" name="TextBox 6">
            <a:extLst>
              <a:ext uri="{FF2B5EF4-FFF2-40B4-BE49-F238E27FC236}">
                <a16:creationId xmlns:a16="http://schemas.microsoft.com/office/drawing/2014/main" id="{8F488363-9ACC-4822-116E-02F06D6F941A}"/>
              </a:ext>
            </a:extLst>
          </p:cNvPr>
          <p:cNvSpPr txBox="1"/>
          <p:nvPr/>
        </p:nvSpPr>
        <p:spPr>
          <a:xfrm>
            <a:off x="8112942" y="5436392"/>
            <a:ext cx="6583680" cy="369332"/>
          </a:xfrm>
          <a:prstGeom prst="rect">
            <a:avLst/>
          </a:prstGeom>
          <a:noFill/>
        </p:spPr>
        <p:txBody>
          <a:bodyPr wrap="square">
            <a:spAutoFit/>
          </a:bodyPr>
          <a:lstStyle/>
          <a:p>
            <a:r>
              <a:rPr lang="en-SI" i="1" dirty="0">
                <a:latin typeface="Tw Cen MT" panose="020B0602020104020603" pitchFamily="34" charset="77"/>
              </a:rPr>
              <a:t>Viktor Frankl</a:t>
            </a:r>
          </a:p>
        </p:txBody>
      </p:sp>
      <p:sp>
        <p:nvSpPr>
          <p:cNvPr id="10" name="TextBox 9">
            <a:extLst>
              <a:ext uri="{FF2B5EF4-FFF2-40B4-BE49-F238E27FC236}">
                <a16:creationId xmlns:a16="http://schemas.microsoft.com/office/drawing/2014/main" id="{F0176E82-1ECF-6B1A-128F-AAD07CC8F71D}"/>
              </a:ext>
            </a:extLst>
          </p:cNvPr>
          <p:cNvSpPr txBox="1"/>
          <p:nvPr/>
        </p:nvSpPr>
        <p:spPr>
          <a:xfrm>
            <a:off x="3261360" y="4338350"/>
            <a:ext cx="7994468" cy="923330"/>
          </a:xfrm>
          <a:prstGeom prst="rect">
            <a:avLst/>
          </a:prstGeom>
          <a:noFill/>
        </p:spPr>
        <p:txBody>
          <a:bodyPr wrap="square">
            <a:spAutoFit/>
          </a:bodyPr>
          <a:lstStyle/>
          <a:p>
            <a:r>
              <a:rPr lang="en-SI" sz="5400" dirty="0">
                <a:latin typeface="Athelas" panose="02000503000000020003" pitchFamily="2" charset="77"/>
              </a:rPr>
              <a:t>odločitve, </a:t>
            </a:r>
            <a:r>
              <a:rPr lang="en-SI" sz="3200" dirty="0">
                <a:latin typeface="Athelas" panose="02000503000000020003" pitchFamily="2" charset="77"/>
              </a:rPr>
              <a:t>ki jih sam sprejme.</a:t>
            </a:r>
            <a:endParaRPr lang="en-SI" dirty="0">
              <a:latin typeface="Athelas" panose="02000503000000020003" pitchFamily="2" charset="77"/>
            </a:endParaRPr>
          </a:p>
        </p:txBody>
      </p:sp>
    </p:spTree>
    <p:extLst>
      <p:ext uri="{BB962C8B-B14F-4D97-AF65-F5344CB8AC3E}">
        <p14:creationId xmlns:p14="http://schemas.microsoft.com/office/powerpoint/2010/main" val="355336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09ADE-A5C1-9D2D-D4A4-EE4A37E8A3F5}"/>
            </a:ext>
          </a:extLst>
        </p:cNvPr>
        <p:cNvGrpSpPr/>
        <p:nvPr/>
      </p:nvGrpSpPr>
      <p:grpSpPr>
        <a:xfrm>
          <a:off x="0" y="0"/>
          <a:ext cx="0" cy="0"/>
          <a:chOff x="0" y="0"/>
          <a:chExt cx="0" cy="0"/>
        </a:xfrm>
      </p:grpSpPr>
      <p:pic>
        <p:nvPicPr>
          <p:cNvPr id="8" name="Slika 7">
            <a:extLst>
              <a:ext uri="{FF2B5EF4-FFF2-40B4-BE49-F238E27FC236}">
                <a16:creationId xmlns:a16="http://schemas.microsoft.com/office/drawing/2014/main" id="{0A2FB83B-B3C7-5A08-CA3A-8138074B79EA}"/>
              </a:ext>
            </a:extLst>
          </p:cNvPr>
          <p:cNvPicPr>
            <a:picLocks noChangeAspect="1"/>
          </p:cNvPicPr>
          <p:nvPr/>
        </p:nvPicPr>
        <p:blipFill>
          <a:blip r:embed="rId2"/>
          <a:stretch>
            <a:fillRect/>
          </a:stretch>
        </p:blipFill>
        <p:spPr>
          <a:xfrm>
            <a:off x="2581034" y="548640"/>
            <a:ext cx="6244003" cy="6236208"/>
          </a:xfrm>
          <a:prstGeom prst="rect">
            <a:avLst/>
          </a:prstGeom>
        </p:spPr>
      </p:pic>
    </p:spTree>
    <p:extLst>
      <p:ext uri="{BB962C8B-B14F-4D97-AF65-F5344CB8AC3E}">
        <p14:creationId xmlns:p14="http://schemas.microsoft.com/office/powerpoint/2010/main" val="2563849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earing glasses&#10;&#10;Description automatically generated with low confidence">
            <a:extLst>
              <a:ext uri="{FF2B5EF4-FFF2-40B4-BE49-F238E27FC236}">
                <a16:creationId xmlns:a16="http://schemas.microsoft.com/office/drawing/2014/main" id="{EDE36DA6-A73C-A492-5C48-E0DF6FE7BF46}"/>
              </a:ext>
            </a:extLst>
          </p:cNvPr>
          <p:cNvPicPr>
            <a:picLocks noChangeAspect="1"/>
          </p:cNvPicPr>
          <p:nvPr/>
        </p:nvPicPr>
        <p:blipFill>
          <a:blip r:embed="rId2"/>
          <a:stretch>
            <a:fillRect/>
          </a:stretch>
        </p:blipFill>
        <p:spPr>
          <a:xfrm>
            <a:off x="0" y="0"/>
            <a:ext cx="12192000" cy="6858000"/>
          </a:xfrm>
          <a:prstGeom prst="rect">
            <a:avLst/>
          </a:prstGeom>
        </p:spPr>
      </p:pic>
      <p:pic>
        <p:nvPicPr>
          <p:cNvPr id="13" name="Picture 12" descr="Graphical user interface, text, application&#10;&#10;Description automatically generated">
            <a:extLst>
              <a:ext uri="{FF2B5EF4-FFF2-40B4-BE49-F238E27FC236}">
                <a16:creationId xmlns:a16="http://schemas.microsoft.com/office/drawing/2014/main" id="{5541DB60-1FFF-7DEA-D5AD-9FF0F83B86E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9247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
                                        <p:tgtEl>
                                          <p:spTgt spid="13"/>
                                        </p:tgtEl>
                                      </p:cBhvr>
                                    </p:animEffect>
                                    <p:anim calcmode="lin" valueType="num">
                                      <p:cBhvr>
                                        <p:cTn id="8" dur="400" fill="hold"/>
                                        <p:tgtEl>
                                          <p:spTgt spid="13"/>
                                        </p:tgtEl>
                                        <p:attrNameLst>
                                          <p:attrName>ppt_x</p:attrName>
                                        </p:attrNameLst>
                                      </p:cBhvr>
                                      <p:tavLst>
                                        <p:tav tm="0">
                                          <p:val>
                                            <p:strVal val="#ppt_x"/>
                                          </p:val>
                                        </p:tav>
                                        <p:tav tm="100000">
                                          <p:val>
                                            <p:strVal val="#ppt_x"/>
                                          </p:val>
                                        </p:tav>
                                      </p:tavLst>
                                    </p:anim>
                                    <p:anim calcmode="lin" valueType="num">
                                      <p:cBhvr>
                                        <p:cTn id="9" dur="400" fill="hold"/>
                                        <p:tgtEl>
                                          <p:spTgt spid="1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BEE5A1-40FB-B183-093E-1E142035B026}"/>
            </a:ext>
          </a:extLst>
        </p:cNvPr>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C1F5126F-B8D3-31DA-1E05-76F5C1B952B2}"/>
              </a:ext>
            </a:extLst>
          </p:cNvPr>
          <p:cNvPicPr>
            <a:picLocks noChangeAspect="1"/>
          </p:cNvPicPr>
          <p:nvPr/>
        </p:nvPicPr>
        <p:blipFill>
          <a:blip r:embed="rId2"/>
          <a:stretch>
            <a:fillRect/>
          </a:stretch>
        </p:blipFill>
        <p:spPr>
          <a:xfrm>
            <a:off x="566155" y="1137318"/>
            <a:ext cx="1598141" cy="1622355"/>
          </a:xfrm>
          <a:prstGeom prst="rect">
            <a:avLst/>
          </a:prstGeom>
        </p:spPr>
      </p:pic>
      <p:sp>
        <p:nvSpPr>
          <p:cNvPr id="2" name="Content Placeholder 2">
            <a:extLst>
              <a:ext uri="{FF2B5EF4-FFF2-40B4-BE49-F238E27FC236}">
                <a16:creationId xmlns:a16="http://schemas.microsoft.com/office/drawing/2014/main" id="{288B7D1C-5C07-10AC-39B6-7D4A41DDBC52}"/>
              </a:ext>
            </a:extLst>
          </p:cNvPr>
          <p:cNvSpPr>
            <a:spLocks noGrp="1"/>
          </p:cNvSpPr>
          <p:nvPr>
            <p:ph idx="1"/>
          </p:nvPr>
        </p:nvSpPr>
        <p:spPr>
          <a:xfrm>
            <a:off x="1514300" y="1567633"/>
            <a:ext cx="6792451" cy="1043561"/>
          </a:xfrm>
        </p:spPr>
        <p:txBody>
          <a:bodyPr anchor="ctr">
            <a:normAutofit/>
          </a:bodyPr>
          <a:lstStyle/>
          <a:p>
            <a:pPr marL="0" indent="0">
              <a:buNone/>
            </a:pPr>
            <a:r>
              <a:rPr lang="sl-SI" b="1" dirty="0">
                <a:solidFill>
                  <a:schemeClr val="tx1">
                    <a:lumMod val="75000"/>
                    <a:lumOff val="25000"/>
                  </a:schemeClr>
                </a:solidFill>
                <a:latin typeface="Athelas" panose="02000503000000020003" pitchFamily="2" charset="77"/>
              </a:rPr>
              <a:t>METODA DELA</a:t>
            </a:r>
            <a:endParaRPr lang="en-SI" b="1" dirty="0">
              <a:solidFill>
                <a:schemeClr val="tx1">
                  <a:lumMod val="75000"/>
                  <a:lumOff val="25000"/>
                </a:schemeClr>
              </a:solidFill>
              <a:latin typeface="Athelas" panose="02000503000000020003" pitchFamily="2" charset="77"/>
            </a:endParaRPr>
          </a:p>
        </p:txBody>
      </p:sp>
      <p:sp>
        <p:nvSpPr>
          <p:cNvPr id="7" name="PoljeZBesedilom 6">
            <a:extLst>
              <a:ext uri="{FF2B5EF4-FFF2-40B4-BE49-F238E27FC236}">
                <a16:creationId xmlns:a16="http://schemas.microsoft.com/office/drawing/2014/main" id="{DBA67E80-8BBD-9E54-42FD-1FBA88C09BC0}"/>
              </a:ext>
            </a:extLst>
          </p:cNvPr>
          <p:cNvSpPr txBox="1"/>
          <p:nvPr/>
        </p:nvSpPr>
        <p:spPr>
          <a:xfrm>
            <a:off x="1365225" y="2866291"/>
            <a:ext cx="9976104" cy="2706318"/>
          </a:xfrm>
          <a:prstGeom prst="rect">
            <a:avLst/>
          </a:prstGeom>
          <a:noFill/>
        </p:spPr>
        <p:txBody>
          <a:bodyPr wrap="square">
            <a:spAutoFit/>
          </a:bodyPr>
          <a:lstStyle/>
          <a:p>
            <a:pPr>
              <a:lnSpc>
                <a:spcPct val="115000"/>
              </a:lnSpc>
              <a:spcAft>
                <a:spcPts val="800"/>
              </a:spcAft>
              <a:buNone/>
            </a:pPr>
            <a:r>
              <a:rPr lang="sl-SI" sz="2000" kern="100" dirty="0">
                <a:effectLst/>
                <a:latin typeface="Tw Cen MT" panose="020B0602020104020603" pitchFamily="34" charset="-18"/>
                <a:ea typeface="Calibri" panose="020F0502020204030204" pitchFamily="34" charset="0"/>
                <a:cs typeface="Times New Roman" panose="02020603050405020304" pitchFamily="18" charset="0"/>
              </a:rPr>
              <a:t>Delavniško – part</a:t>
            </a:r>
            <a:r>
              <a:rPr lang="sl-SI" sz="2000" kern="100" dirty="0">
                <a:latin typeface="Tw Cen MT" panose="020B0602020104020603" pitchFamily="34" charset="-18"/>
                <a:ea typeface="Calibri" panose="020F0502020204030204" pitchFamily="34" charset="0"/>
                <a:cs typeface="Times New Roman" panose="02020603050405020304" pitchFamily="18" charset="0"/>
              </a:rPr>
              <a:t>i</a:t>
            </a:r>
            <a:r>
              <a:rPr lang="sl-SI" sz="2000" kern="100" dirty="0">
                <a:effectLst/>
                <a:latin typeface="Tw Cen MT" panose="020B0602020104020603" pitchFamily="34" charset="-18"/>
                <a:ea typeface="Calibri" panose="020F0502020204030204" pitchFamily="34" charset="0"/>
                <a:cs typeface="Times New Roman" panose="02020603050405020304" pitchFamily="18" charset="0"/>
              </a:rPr>
              <a:t>cipativni način dela.</a:t>
            </a:r>
          </a:p>
          <a:p>
            <a:pPr>
              <a:lnSpc>
                <a:spcPct val="115000"/>
              </a:lnSpc>
              <a:spcAft>
                <a:spcPts val="800"/>
              </a:spcAft>
              <a:buNone/>
            </a:pPr>
            <a:r>
              <a:rPr lang="sl-SI" sz="2000" kern="100" dirty="0">
                <a:latin typeface="Tw Cen MT" panose="020B0602020104020603" pitchFamily="34" charset="-18"/>
                <a:ea typeface="Calibri" panose="020F0502020204030204" pitchFamily="34" charset="0"/>
                <a:cs typeface="Times New Roman" panose="02020603050405020304" pitchFamily="18" charset="0"/>
              </a:rPr>
              <a:t>Struktura delavnic:</a:t>
            </a:r>
          </a:p>
          <a:p>
            <a:pPr marL="800100" lvl="1" indent="-342900">
              <a:lnSpc>
                <a:spcPct val="115000"/>
              </a:lnSpc>
              <a:spcAft>
                <a:spcPts val="800"/>
              </a:spcAft>
              <a:buFont typeface="Wingdings" panose="05000000000000000000" pitchFamily="2" charset="2"/>
              <a:buChar char="Ø"/>
            </a:pPr>
            <a:r>
              <a:rPr lang="sl-SI" sz="2000" kern="100" dirty="0">
                <a:latin typeface="Tw Cen MT" panose="020B0602020104020603" pitchFamily="34" charset="-18"/>
                <a:ea typeface="Calibri" panose="020F0502020204030204" pitchFamily="34" charset="0"/>
                <a:cs typeface="Times New Roman" panose="02020603050405020304" pitchFamily="18" charset="0"/>
              </a:rPr>
              <a:t>Teoretični uvod</a:t>
            </a:r>
          </a:p>
          <a:p>
            <a:pPr marL="800100" lvl="1" indent="-342900">
              <a:lnSpc>
                <a:spcPct val="115000"/>
              </a:lnSpc>
              <a:spcAft>
                <a:spcPts val="800"/>
              </a:spcAft>
              <a:buFont typeface="Wingdings" panose="05000000000000000000" pitchFamily="2" charset="2"/>
              <a:buChar char="Ø"/>
            </a:pPr>
            <a:r>
              <a:rPr lang="sl-SI" sz="2000" kern="100" dirty="0">
                <a:effectLst/>
                <a:latin typeface="Tw Cen MT" panose="020B0602020104020603" pitchFamily="34" charset="-18"/>
                <a:ea typeface="Calibri" panose="020F0502020204030204" pitchFamily="34" charset="0"/>
                <a:cs typeface="Times New Roman" panose="02020603050405020304" pitchFamily="18" charset="0"/>
              </a:rPr>
              <a:t>Razdelitev v skupine in delo v skupinah</a:t>
            </a:r>
          </a:p>
          <a:p>
            <a:pPr marL="800100" lvl="1" indent="-342900">
              <a:lnSpc>
                <a:spcPct val="115000"/>
              </a:lnSpc>
              <a:spcAft>
                <a:spcPts val="800"/>
              </a:spcAft>
              <a:buFont typeface="Wingdings" panose="05000000000000000000" pitchFamily="2" charset="2"/>
              <a:buChar char="Ø"/>
            </a:pPr>
            <a:r>
              <a:rPr lang="sl-SI" sz="2000" kern="100" dirty="0">
                <a:latin typeface="Tw Cen MT" panose="020B0602020104020603" pitchFamily="34" charset="-18"/>
                <a:ea typeface="Calibri" panose="020F0502020204030204" pitchFamily="34" charset="0"/>
                <a:cs typeface="Times New Roman" panose="02020603050405020304" pitchFamily="18" charset="0"/>
              </a:rPr>
              <a:t>Poročanje</a:t>
            </a:r>
          </a:p>
          <a:p>
            <a:pPr marL="800100" lvl="1" indent="-342900">
              <a:lnSpc>
                <a:spcPct val="115000"/>
              </a:lnSpc>
              <a:spcAft>
                <a:spcPts val="800"/>
              </a:spcAft>
              <a:buFont typeface="Wingdings" panose="05000000000000000000" pitchFamily="2" charset="2"/>
              <a:buChar char="Ø"/>
            </a:pPr>
            <a:r>
              <a:rPr lang="sl-SI" sz="2000" kern="100" dirty="0">
                <a:effectLst/>
                <a:latin typeface="Tw Cen MT" panose="020B0602020104020603" pitchFamily="34" charset="-18"/>
                <a:ea typeface="Calibri" panose="020F0502020204030204" pitchFamily="34" charset="0"/>
                <a:cs typeface="Times New Roman" panose="02020603050405020304" pitchFamily="18" charset="0"/>
              </a:rPr>
              <a:t>Skupni povzetki</a:t>
            </a:r>
          </a:p>
        </p:txBody>
      </p:sp>
      <p:pic>
        <p:nvPicPr>
          <p:cNvPr id="1026" name="Picture 2" descr="Ustvarjena slika">
            <a:extLst>
              <a:ext uri="{FF2B5EF4-FFF2-40B4-BE49-F238E27FC236}">
                <a16:creationId xmlns:a16="http://schemas.microsoft.com/office/drawing/2014/main" id="{16314225-B91F-D4A9-E815-E1EAB2F35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0880" y="1524306"/>
            <a:ext cx="4977078" cy="497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436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641AE3C9-C6FD-8484-A4EA-570DC8E1C656}"/>
              </a:ext>
            </a:extLst>
          </p:cNvPr>
          <p:cNvPicPr>
            <a:picLocks noChangeAspect="1"/>
          </p:cNvPicPr>
          <p:nvPr/>
        </p:nvPicPr>
        <p:blipFill>
          <a:blip r:embed="rId2"/>
          <a:stretch>
            <a:fillRect/>
          </a:stretch>
        </p:blipFill>
        <p:spPr>
          <a:xfrm>
            <a:off x="252957" y="673244"/>
            <a:ext cx="1598141" cy="1622355"/>
          </a:xfrm>
          <a:prstGeom prst="rect">
            <a:avLst/>
          </a:prstGeom>
        </p:spPr>
      </p:pic>
      <p:sp>
        <p:nvSpPr>
          <p:cNvPr id="6" name="Content Placeholder 2">
            <a:extLst>
              <a:ext uri="{FF2B5EF4-FFF2-40B4-BE49-F238E27FC236}">
                <a16:creationId xmlns:a16="http://schemas.microsoft.com/office/drawing/2014/main" id="{278E4599-6E73-3048-DD1A-2B549C2C3F45}"/>
              </a:ext>
            </a:extLst>
          </p:cNvPr>
          <p:cNvSpPr>
            <a:spLocks noGrp="1"/>
          </p:cNvSpPr>
          <p:nvPr>
            <p:ph idx="1"/>
          </p:nvPr>
        </p:nvSpPr>
        <p:spPr>
          <a:xfrm>
            <a:off x="861253" y="1104160"/>
            <a:ext cx="6792451" cy="1043561"/>
          </a:xfrm>
        </p:spPr>
        <p:txBody>
          <a:bodyPr anchor="ctr">
            <a:noAutofit/>
          </a:bodyPr>
          <a:lstStyle/>
          <a:p>
            <a:pPr marL="0" indent="0">
              <a:buNone/>
            </a:pPr>
            <a:r>
              <a:rPr lang="sl-SI" sz="2400" b="1" dirty="0">
                <a:solidFill>
                  <a:schemeClr val="tx1">
                    <a:lumMod val="75000"/>
                    <a:lumOff val="25000"/>
                  </a:schemeClr>
                </a:solidFill>
                <a:latin typeface="Athelas" panose="02000503000000020003" pitchFamily="2" charset="77"/>
              </a:rPr>
              <a:t>ANTROPOHIGIENA</a:t>
            </a:r>
          </a:p>
          <a:p>
            <a:pPr marL="0" indent="0">
              <a:buNone/>
            </a:pPr>
            <a:r>
              <a:rPr lang="sl-SI" sz="2400" b="1" dirty="0">
                <a:solidFill>
                  <a:schemeClr val="tx1">
                    <a:lumMod val="75000"/>
                    <a:lumOff val="25000"/>
                  </a:schemeClr>
                </a:solidFill>
                <a:latin typeface="Athelas" panose="02000503000000020003" pitchFamily="2" charset="77"/>
              </a:rPr>
              <a:t>= človekova 6-dimenizonalnost</a:t>
            </a:r>
          </a:p>
          <a:p>
            <a:pPr marL="0" indent="0">
              <a:buNone/>
            </a:pPr>
            <a:r>
              <a:rPr lang="sl-SI" sz="2400" b="1" dirty="0">
                <a:solidFill>
                  <a:schemeClr val="tx1">
                    <a:lumMod val="75000"/>
                    <a:lumOff val="25000"/>
                  </a:schemeClr>
                </a:solidFill>
                <a:latin typeface="Athelas" panose="02000503000000020003" pitchFamily="2" charset="77"/>
              </a:rPr>
              <a:t>= celostna antropologija</a:t>
            </a:r>
            <a:endParaRPr lang="en-SI" sz="2400" b="1" dirty="0">
              <a:solidFill>
                <a:schemeClr val="tx1">
                  <a:lumMod val="75000"/>
                  <a:lumOff val="25000"/>
                </a:schemeClr>
              </a:solidFill>
              <a:latin typeface="Athelas" panose="02000503000000020003" pitchFamily="2" charset="77"/>
            </a:endParaRPr>
          </a:p>
        </p:txBody>
      </p:sp>
      <p:pic>
        <p:nvPicPr>
          <p:cNvPr id="12" name="Picture 11" descr="A screen shot of a phone&#10;&#10;Description automatically generated">
            <a:extLst>
              <a:ext uri="{FF2B5EF4-FFF2-40B4-BE49-F238E27FC236}">
                <a16:creationId xmlns:a16="http://schemas.microsoft.com/office/drawing/2014/main" id="{EAED84BE-0340-FACE-5860-B83411DD1058}"/>
              </a:ext>
            </a:extLst>
          </p:cNvPr>
          <p:cNvPicPr>
            <a:picLocks noChangeAspect="1"/>
          </p:cNvPicPr>
          <p:nvPr/>
        </p:nvPicPr>
        <p:blipFill>
          <a:blip r:embed="rId3"/>
          <a:stretch>
            <a:fillRect/>
          </a:stretch>
        </p:blipFill>
        <p:spPr>
          <a:xfrm>
            <a:off x="4198513" y="578650"/>
            <a:ext cx="6305982" cy="6447513"/>
          </a:xfrm>
          <a:prstGeom prst="rect">
            <a:avLst/>
          </a:prstGeom>
        </p:spPr>
      </p:pic>
      <p:pic>
        <p:nvPicPr>
          <p:cNvPr id="3" name="Picture 2" descr="A circular blue and white circle with a person in the middle&#10;&#10;Description automatically generated">
            <a:extLst>
              <a:ext uri="{FF2B5EF4-FFF2-40B4-BE49-F238E27FC236}">
                <a16:creationId xmlns:a16="http://schemas.microsoft.com/office/drawing/2014/main" id="{FD53C454-678E-9DCE-CB90-AFE595C949D7}"/>
              </a:ext>
            </a:extLst>
          </p:cNvPr>
          <p:cNvPicPr>
            <a:picLocks noChangeAspect="1"/>
          </p:cNvPicPr>
          <p:nvPr/>
        </p:nvPicPr>
        <p:blipFill>
          <a:blip r:embed="rId4"/>
          <a:stretch>
            <a:fillRect/>
          </a:stretch>
        </p:blipFill>
        <p:spPr>
          <a:xfrm>
            <a:off x="4320467" y="699227"/>
            <a:ext cx="6070122" cy="6206358"/>
          </a:xfrm>
          <a:prstGeom prst="rect">
            <a:avLst/>
          </a:prstGeom>
        </p:spPr>
      </p:pic>
      <p:sp>
        <p:nvSpPr>
          <p:cNvPr id="4" name="Oblaček govora: elipsa 3">
            <a:extLst>
              <a:ext uri="{FF2B5EF4-FFF2-40B4-BE49-F238E27FC236}">
                <a16:creationId xmlns:a16="http://schemas.microsoft.com/office/drawing/2014/main" id="{FBEFA6E7-1ECB-3234-DFF2-A527F2DC261A}"/>
              </a:ext>
            </a:extLst>
          </p:cNvPr>
          <p:cNvSpPr/>
          <p:nvPr/>
        </p:nvSpPr>
        <p:spPr>
          <a:xfrm rot="3257227">
            <a:off x="10204464" y="1317777"/>
            <a:ext cx="2041989" cy="1806193"/>
          </a:xfrm>
          <a:prstGeom prst="wedgeEllipseCallout">
            <a:avLst>
              <a:gd name="adj1" fmla="val -57115"/>
              <a:gd name="adj2" fmla="val 120889"/>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2700" b="1" dirty="0">
                <a:solidFill>
                  <a:schemeClr val="accent6">
                    <a:lumMod val="75000"/>
                  </a:schemeClr>
                </a:solidFill>
                <a:latin typeface="Tw Cen MT" panose="020B0602020104020603" pitchFamily="34" charset="-18"/>
              </a:rPr>
              <a:t>RAZVOJ</a:t>
            </a:r>
          </a:p>
        </p:txBody>
      </p:sp>
    </p:spTree>
    <p:extLst>
      <p:ext uri="{BB962C8B-B14F-4D97-AF65-F5344CB8AC3E}">
        <p14:creationId xmlns:p14="http://schemas.microsoft.com/office/powerpoint/2010/main" val="55419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EF74A-B2DB-BB67-F4A0-F1EB249F9028}"/>
            </a:ext>
          </a:extLst>
        </p:cNvPr>
        <p:cNvGrpSpPr/>
        <p:nvPr/>
      </p:nvGrpSpPr>
      <p:grpSpPr>
        <a:xfrm>
          <a:off x="0" y="0"/>
          <a:ext cx="0" cy="0"/>
          <a:chOff x="0" y="0"/>
          <a:chExt cx="0" cy="0"/>
        </a:xfrm>
      </p:grpSpPr>
      <p:pic>
        <p:nvPicPr>
          <p:cNvPr id="6" name="Picture 4" descr="Shape, circle&#10;&#10;Description automatically generated">
            <a:extLst>
              <a:ext uri="{FF2B5EF4-FFF2-40B4-BE49-F238E27FC236}">
                <a16:creationId xmlns:a16="http://schemas.microsoft.com/office/drawing/2014/main" id="{08557256-9CEF-55F7-FA8B-4B90559E4038}"/>
              </a:ext>
            </a:extLst>
          </p:cNvPr>
          <p:cNvPicPr>
            <a:picLocks noChangeAspect="1"/>
          </p:cNvPicPr>
          <p:nvPr/>
        </p:nvPicPr>
        <p:blipFill>
          <a:blip r:embed="rId2"/>
          <a:stretch>
            <a:fillRect/>
          </a:stretch>
        </p:blipFill>
        <p:spPr>
          <a:xfrm>
            <a:off x="54863" y="799264"/>
            <a:ext cx="1598141" cy="1622355"/>
          </a:xfrm>
          <a:prstGeom prst="rect">
            <a:avLst/>
          </a:prstGeom>
        </p:spPr>
      </p:pic>
      <p:sp>
        <p:nvSpPr>
          <p:cNvPr id="8" name="PoljeZBesedilom 7">
            <a:extLst>
              <a:ext uri="{FF2B5EF4-FFF2-40B4-BE49-F238E27FC236}">
                <a16:creationId xmlns:a16="http://schemas.microsoft.com/office/drawing/2014/main" id="{359F6654-4E40-90D0-3581-167BB89489DA}"/>
              </a:ext>
            </a:extLst>
          </p:cNvPr>
          <p:cNvSpPr txBox="1"/>
          <p:nvPr/>
        </p:nvSpPr>
        <p:spPr>
          <a:xfrm>
            <a:off x="853934" y="1225722"/>
            <a:ext cx="10905250" cy="769441"/>
          </a:xfrm>
          <a:prstGeom prst="rect">
            <a:avLst/>
          </a:prstGeom>
          <a:noFill/>
        </p:spPr>
        <p:txBody>
          <a:bodyPr wrap="square">
            <a:spAutoFit/>
          </a:bodyPr>
          <a:lstStyle/>
          <a:p>
            <a:r>
              <a:rPr lang="sl-SI" sz="4400" dirty="0">
                <a:solidFill>
                  <a:srgbClr val="000000"/>
                </a:solidFill>
                <a:latin typeface="Athelas" panose="02000503000000020003" pitchFamily="2" charset="-18"/>
                <a:ea typeface="Times New Roman" panose="02020603050405020304" pitchFamily="18" charset="0"/>
                <a:cs typeface="Arial" panose="020B0604020202020204" pitchFamily="34" charset="0"/>
              </a:rPr>
              <a:t>1</a:t>
            </a:r>
            <a:r>
              <a:rPr lang="sl-SI" sz="4400" dirty="0">
                <a:solidFill>
                  <a:srgbClr val="000000"/>
                </a:solidFill>
                <a:effectLst/>
                <a:latin typeface="Athelas" panose="02000503000000020003" pitchFamily="2" charset="-18"/>
                <a:ea typeface="Times New Roman" panose="02020603050405020304" pitchFamily="18" charset="0"/>
                <a:cs typeface="Arial" panose="020B0604020202020204" pitchFamily="34" charset="0"/>
              </a:rPr>
              <a:t>. </a:t>
            </a:r>
            <a:r>
              <a:rPr lang="sl-SI" sz="2000" dirty="0">
                <a:solidFill>
                  <a:srgbClr val="000000"/>
                </a:solidFill>
                <a:effectLst/>
                <a:latin typeface="Athelas" panose="02000503000000020003" pitchFamily="2" charset="-18"/>
                <a:ea typeface="Times New Roman" panose="02020603050405020304" pitchFamily="18" charset="0"/>
                <a:cs typeface="Arial" panose="020B0604020202020204" pitchFamily="34" charset="0"/>
              </a:rPr>
              <a:t>delo v skupinah: </a:t>
            </a:r>
            <a:r>
              <a:rPr lang="sl-SI" sz="4400" dirty="0" err="1">
                <a:solidFill>
                  <a:srgbClr val="000000"/>
                </a:solidFill>
                <a:effectLst/>
                <a:latin typeface="Athelas" panose="02000503000000020003" pitchFamily="2" charset="-18"/>
                <a:ea typeface="Times New Roman" panose="02020603050405020304" pitchFamily="18" charset="0"/>
                <a:cs typeface="Arial" panose="020B0604020202020204" pitchFamily="34" charset="0"/>
              </a:rPr>
              <a:t>Znamčenje</a:t>
            </a:r>
            <a:r>
              <a:rPr lang="sl-SI" sz="4400" dirty="0">
                <a:solidFill>
                  <a:srgbClr val="000000"/>
                </a:solidFill>
                <a:effectLst/>
                <a:latin typeface="Athelas" panose="02000503000000020003" pitchFamily="2" charset="-18"/>
                <a:ea typeface="Times New Roman" panose="02020603050405020304" pitchFamily="18" charset="0"/>
                <a:cs typeface="Arial" panose="020B0604020202020204" pitchFamily="34" charset="0"/>
              </a:rPr>
              <a:t> &amp; miselno voditeljstvo </a:t>
            </a:r>
            <a:endParaRPr lang="sl-SI" sz="4400" dirty="0"/>
          </a:p>
        </p:txBody>
      </p:sp>
      <p:pic>
        <p:nvPicPr>
          <p:cNvPr id="9218" name="Picture 2" descr="personal brand">
            <a:extLst>
              <a:ext uri="{FF2B5EF4-FFF2-40B4-BE49-F238E27FC236}">
                <a16:creationId xmlns:a16="http://schemas.microsoft.com/office/drawing/2014/main" id="{A86271A0-D9B2-5C68-13DC-0CD0F1149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632" y="1995163"/>
            <a:ext cx="9073134" cy="4763396"/>
          </a:xfrm>
          <a:prstGeom prst="rect">
            <a:avLst/>
          </a:prstGeom>
          <a:noFill/>
          <a:extLst>
            <a:ext uri="{909E8E84-426E-40DD-AFC4-6F175D3DCCD1}">
              <a14:hiddenFill xmlns:a14="http://schemas.microsoft.com/office/drawing/2010/main">
                <a:solidFill>
                  <a:srgbClr val="FFFFFF"/>
                </a:solidFill>
              </a14:hiddenFill>
            </a:ext>
          </a:extLst>
        </p:spPr>
      </p:pic>
      <p:sp>
        <p:nvSpPr>
          <p:cNvPr id="10" name="PoljeZBesedilom 9">
            <a:extLst>
              <a:ext uri="{FF2B5EF4-FFF2-40B4-BE49-F238E27FC236}">
                <a16:creationId xmlns:a16="http://schemas.microsoft.com/office/drawing/2014/main" id="{FB793F9E-D4E9-9433-C678-EDBCEFE84172}"/>
              </a:ext>
            </a:extLst>
          </p:cNvPr>
          <p:cNvSpPr txBox="1"/>
          <p:nvPr/>
        </p:nvSpPr>
        <p:spPr>
          <a:xfrm>
            <a:off x="10700766" y="6245352"/>
            <a:ext cx="1058418" cy="215444"/>
          </a:xfrm>
          <a:prstGeom prst="rect">
            <a:avLst/>
          </a:prstGeom>
          <a:noFill/>
        </p:spPr>
        <p:txBody>
          <a:bodyPr wrap="square">
            <a:spAutoFit/>
          </a:bodyPr>
          <a:lstStyle/>
          <a:p>
            <a:r>
              <a:rPr lang="sl-SI" sz="400" dirty="0"/>
              <a:t>https://www.ramseysolutions.com/business/what-is-a-personal-brand</a:t>
            </a:r>
          </a:p>
        </p:txBody>
      </p:sp>
    </p:spTree>
    <p:extLst>
      <p:ext uri="{BB962C8B-B14F-4D97-AF65-F5344CB8AC3E}">
        <p14:creationId xmlns:p14="http://schemas.microsoft.com/office/powerpoint/2010/main" val="1466294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BF88D-3905-0583-3599-71048B972EB2}"/>
            </a:ext>
          </a:extLst>
        </p:cNvPr>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150D79F1-2F12-52D3-2BBC-6E079DE9660C}"/>
              </a:ext>
            </a:extLst>
          </p:cNvPr>
          <p:cNvPicPr>
            <a:picLocks noChangeAspect="1"/>
          </p:cNvPicPr>
          <p:nvPr/>
        </p:nvPicPr>
        <p:blipFill>
          <a:blip r:embed="rId2"/>
          <a:stretch>
            <a:fillRect/>
          </a:stretch>
        </p:blipFill>
        <p:spPr>
          <a:xfrm>
            <a:off x="566155" y="1137318"/>
            <a:ext cx="1598141" cy="1622355"/>
          </a:xfrm>
          <a:prstGeom prst="rect">
            <a:avLst/>
          </a:prstGeom>
        </p:spPr>
      </p:pic>
      <p:sp>
        <p:nvSpPr>
          <p:cNvPr id="2" name="Content Placeholder 2">
            <a:extLst>
              <a:ext uri="{FF2B5EF4-FFF2-40B4-BE49-F238E27FC236}">
                <a16:creationId xmlns:a16="http://schemas.microsoft.com/office/drawing/2014/main" id="{5E5D8E27-9754-A07C-B65A-74CCF40FA36A}"/>
              </a:ext>
            </a:extLst>
          </p:cNvPr>
          <p:cNvSpPr>
            <a:spLocks noGrp="1"/>
          </p:cNvSpPr>
          <p:nvPr>
            <p:ph idx="1"/>
          </p:nvPr>
        </p:nvSpPr>
        <p:spPr>
          <a:xfrm>
            <a:off x="1514300" y="1567633"/>
            <a:ext cx="6792451" cy="1043561"/>
          </a:xfrm>
        </p:spPr>
        <p:txBody>
          <a:bodyPr anchor="ctr">
            <a:normAutofit/>
          </a:bodyPr>
          <a:lstStyle/>
          <a:p>
            <a:pPr marL="0" indent="0">
              <a:buNone/>
            </a:pPr>
            <a:r>
              <a:rPr lang="sl-SI" b="1" dirty="0">
                <a:solidFill>
                  <a:schemeClr val="tx1">
                    <a:lumMod val="75000"/>
                    <a:lumOff val="25000"/>
                  </a:schemeClr>
                </a:solidFill>
                <a:latin typeface="Athelas" panose="02000503000000020003" pitchFamily="2" charset="77"/>
              </a:rPr>
              <a:t>OSEBNO ZNAMČENJE</a:t>
            </a:r>
            <a:endParaRPr lang="en-SI" b="1" dirty="0">
              <a:solidFill>
                <a:schemeClr val="tx1">
                  <a:lumMod val="75000"/>
                  <a:lumOff val="25000"/>
                </a:schemeClr>
              </a:solidFill>
              <a:latin typeface="Athelas" panose="02000503000000020003" pitchFamily="2" charset="77"/>
            </a:endParaRPr>
          </a:p>
        </p:txBody>
      </p:sp>
      <p:sp>
        <p:nvSpPr>
          <p:cNvPr id="7" name="PoljeZBesedilom 6">
            <a:extLst>
              <a:ext uri="{FF2B5EF4-FFF2-40B4-BE49-F238E27FC236}">
                <a16:creationId xmlns:a16="http://schemas.microsoft.com/office/drawing/2014/main" id="{D60A2A53-9AA6-DE37-ED8A-EF338C452F54}"/>
              </a:ext>
            </a:extLst>
          </p:cNvPr>
          <p:cNvSpPr txBox="1"/>
          <p:nvPr/>
        </p:nvSpPr>
        <p:spPr>
          <a:xfrm>
            <a:off x="795528" y="2944944"/>
            <a:ext cx="9976104" cy="2603726"/>
          </a:xfrm>
          <a:prstGeom prst="rect">
            <a:avLst/>
          </a:prstGeom>
          <a:noFill/>
        </p:spPr>
        <p:txBody>
          <a:bodyPr wrap="square">
            <a:spAutoFit/>
          </a:bodyPr>
          <a:lstStyle/>
          <a:p>
            <a:pPr>
              <a:lnSpc>
                <a:spcPct val="115000"/>
              </a:lnSpc>
              <a:spcAft>
                <a:spcPts val="800"/>
              </a:spcAft>
              <a:buNone/>
            </a:pPr>
            <a:r>
              <a:rPr lang="sl-SI" sz="2000" kern="100" dirty="0">
                <a:effectLst/>
                <a:latin typeface="Tw Cen MT" panose="020B0602020104020603" pitchFamily="34" charset="-18"/>
                <a:ea typeface="Calibri" panose="020F0502020204030204" pitchFamily="34" charset="0"/>
                <a:cs typeface="Times New Roman" panose="02020603050405020304" pitchFamily="18" charset="0"/>
              </a:rPr>
              <a:t>Osebno </a:t>
            </a:r>
            <a:r>
              <a:rPr lang="sl-SI" sz="2000" kern="100" dirty="0" err="1">
                <a:effectLst/>
                <a:latin typeface="Tw Cen MT" panose="020B0602020104020603" pitchFamily="34" charset="-18"/>
                <a:ea typeface="Calibri" panose="020F0502020204030204" pitchFamily="34" charset="0"/>
                <a:cs typeface="Times New Roman" panose="02020603050405020304" pitchFamily="18" charset="0"/>
              </a:rPr>
              <a:t>znamčenje</a:t>
            </a:r>
            <a:r>
              <a:rPr lang="sl-SI" sz="2000" kern="100" dirty="0">
                <a:effectLst/>
                <a:latin typeface="Tw Cen MT" panose="020B0602020104020603" pitchFamily="34" charset="-18"/>
                <a:ea typeface="Calibri" panose="020F0502020204030204" pitchFamily="34" charset="0"/>
                <a:cs typeface="Times New Roman" panose="02020603050405020304" pitchFamily="18" charset="0"/>
              </a:rPr>
              <a:t> je zavesten proces oblikovanja javne podobe sebe kot strokovnjaka. Vključuje:</a:t>
            </a:r>
          </a:p>
          <a:p>
            <a:pPr marL="342900" lvl="0" indent="-342900">
              <a:lnSpc>
                <a:spcPct val="115000"/>
              </a:lnSpc>
              <a:spcAft>
                <a:spcPts val="800"/>
              </a:spcAft>
              <a:buSzPts val="1000"/>
              <a:buFont typeface="Symbol" panose="05050102010706020507" pitchFamily="18" charset="2"/>
              <a:buChar char=""/>
              <a:tabLst>
                <a:tab pos="457200" algn="l"/>
              </a:tabLst>
            </a:pPr>
            <a:r>
              <a:rPr lang="sl-SI" sz="2000" kern="100" dirty="0">
                <a:effectLst/>
                <a:latin typeface="Tw Cen MT" panose="020B0602020104020603" pitchFamily="34" charset="-18"/>
                <a:ea typeface="Calibri" panose="020F0502020204030204" pitchFamily="34" charset="0"/>
                <a:cs typeface="Times New Roman" panose="02020603050405020304" pitchFamily="18" charset="0"/>
              </a:rPr>
              <a:t>Opredelitev </a:t>
            </a:r>
            <a:r>
              <a:rPr lang="sl-SI" sz="2000" b="1" kern="100" dirty="0">
                <a:effectLst/>
                <a:latin typeface="Tw Cen MT" panose="020B0602020104020603" pitchFamily="34" charset="-18"/>
                <a:ea typeface="Calibri" panose="020F0502020204030204" pitchFamily="34" charset="0"/>
                <a:cs typeface="Times New Roman" panose="02020603050405020304" pitchFamily="18" charset="0"/>
              </a:rPr>
              <a:t>edinstvene vrednosti</a:t>
            </a:r>
            <a:r>
              <a:rPr lang="sl-SI" sz="2000" kern="100" dirty="0">
                <a:effectLst/>
                <a:latin typeface="Tw Cen MT" panose="020B0602020104020603" pitchFamily="34" charset="-18"/>
                <a:ea typeface="Calibri" panose="020F0502020204030204" pitchFamily="34" charset="0"/>
                <a:cs typeface="Times New Roman" panose="02020603050405020304" pitchFamily="18" charset="0"/>
              </a:rPr>
              <a:t> (kaj podjetnika loči od drugih)</a:t>
            </a:r>
          </a:p>
          <a:p>
            <a:pPr marL="342900" lvl="0" indent="-342900">
              <a:lnSpc>
                <a:spcPct val="115000"/>
              </a:lnSpc>
              <a:spcAft>
                <a:spcPts val="800"/>
              </a:spcAft>
              <a:buSzPts val="1000"/>
              <a:buFont typeface="Symbol" panose="05050102010706020507" pitchFamily="18" charset="2"/>
              <a:buChar char=""/>
              <a:tabLst>
                <a:tab pos="457200" algn="l"/>
              </a:tabLst>
            </a:pPr>
            <a:r>
              <a:rPr lang="sl-SI" sz="2000" kern="100" dirty="0">
                <a:effectLst/>
                <a:latin typeface="Tw Cen MT" panose="020B0602020104020603" pitchFamily="34" charset="-18"/>
                <a:ea typeface="Calibri" panose="020F0502020204030204" pitchFamily="34" charset="0"/>
                <a:cs typeface="Times New Roman" panose="02020603050405020304" pitchFamily="18" charset="0"/>
              </a:rPr>
              <a:t>Učinkovito komuniciranje </a:t>
            </a:r>
            <a:r>
              <a:rPr lang="sl-SI" sz="2000" b="1" kern="100" dirty="0">
                <a:effectLst/>
                <a:latin typeface="Tw Cen MT" panose="020B0602020104020603" pitchFamily="34" charset="-18"/>
                <a:ea typeface="Calibri" panose="020F0502020204030204" pitchFamily="34" charset="0"/>
                <a:cs typeface="Times New Roman" panose="02020603050405020304" pitchFamily="18" charset="0"/>
              </a:rPr>
              <a:t>vašega strokovnega znanja in izkušenj</a:t>
            </a:r>
            <a:endParaRPr lang="sl-SI" sz="2000" kern="100" dirty="0">
              <a:effectLst/>
              <a:latin typeface="Tw Cen MT" panose="020B0602020104020603" pitchFamily="34" charset="-18"/>
              <a:ea typeface="Calibri" panose="020F050202020403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sl-SI" sz="2000" kern="100" dirty="0">
                <a:effectLst/>
                <a:latin typeface="Tw Cen MT" panose="020B0602020104020603" pitchFamily="34" charset="-18"/>
                <a:ea typeface="Calibri" panose="020F0502020204030204" pitchFamily="34" charset="0"/>
                <a:cs typeface="Times New Roman" panose="02020603050405020304" pitchFamily="18" charset="0"/>
              </a:rPr>
              <a:t>Izgradnjo </a:t>
            </a:r>
            <a:r>
              <a:rPr lang="sl-SI" sz="2000" b="1" kern="100" dirty="0">
                <a:effectLst/>
                <a:latin typeface="Tw Cen MT" panose="020B0602020104020603" pitchFamily="34" charset="-18"/>
                <a:ea typeface="Calibri" panose="020F0502020204030204" pitchFamily="34" charset="0"/>
                <a:cs typeface="Times New Roman" panose="02020603050405020304" pitchFamily="18" charset="0"/>
              </a:rPr>
              <a:t>dosledne prisotnosti</a:t>
            </a:r>
            <a:r>
              <a:rPr lang="sl-SI" sz="2000" kern="100" dirty="0">
                <a:effectLst/>
                <a:latin typeface="Tw Cen MT" panose="020B0602020104020603" pitchFamily="34" charset="-18"/>
                <a:ea typeface="Calibri" panose="020F0502020204030204" pitchFamily="34" charset="0"/>
                <a:cs typeface="Times New Roman" panose="02020603050405020304" pitchFamily="18" charset="0"/>
              </a:rPr>
              <a:t> (na družbenih omrežjih, prek vsebin, javnega nastopanja itd.)</a:t>
            </a:r>
          </a:p>
          <a:p>
            <a:pPr marL="342900" lvl="0" indent="-342900">
              <a:lnSpc>
                <a:spcPct val="115000"/>
              </a:lnSpc>
              <a:spcAft>
                <a:spcPts val="800"/>
              </a:spcAft>
              <a:buSzPts val="1000"/>
              <a:buFont typeface="Symbol" panose="05050102010706020507" pitchFamily="18" charset="2"/>
              <a:buChar char=""/>
              <a:tabLst>
                <a:tab pos="457200" algn="l"/>
              </a:tabLst>
            </a:pPr>
            <a:r>
              <a:rPr lang="sl-SI" sz="2000" kern="100" dirty="0">
                <a:effectLst/>
                <a:latin typeface="Tw Cen MT" panose="020B0602020104020603" pitchFamily="34" charset="-18"/>
                <a:ea typeface="Calibri" panose="020F0502020204030204" pitchFamily="34" charset="0"/>
                <a:cs typeface="Times New Roman" panose="02020603050405020304" pitchFamily="18" charset="0"/>
              </a:rPr>
              <a:t>Razvoj </a:t>
            </a:r>
            <a:r>
              <a:rPr lang="sl-SI" sz="2000" b="1" kern="100" dirty="0">
                <a:effectLst/>
                <a:latin typeface="Tw Cen MT" panose="020B0602020104020603" pitchFamily="34" charset="-18"/>
                <a:ea typeface="Calibri" panose="020F0502020204030204" pitchFamily="34" charset="0"/>
                <a:cs typeface="Times New Roman" panose="02020603050405020304" pitchFamily="18" charset="0"/>
              </a:rPr>
              <a:t>zaupanja in verodostojnosti</a:t>
            </a:r>
            <a:r>
              <a:rPr lang="sl-SI" sz="2000" kern="100" dirty="0">
                <a:effectLst/>
                <a:latin typeface="Tw Cen MT" panose="020B0602020104020603" pitchFamily="34" charset="-18"/>
                <a:ea typeface="Calibri" panose="020F0502020204030204" pitchFamily="34" charset="0"/>
                <a:cs typeface="Times New Roman" panose="02020603050405020304" pitchFamily="18" charset="0"/>
              </a:rPr>
              <a:t> pri občinstvu</a:t>
            </a:r>
          </a:p>
        </p:txBody>
      </p:sp>
    </p:spTree>
    <p:extLst>
      <p:ext uri="{BB962C8B-B14F-4D97-AF65-F5344CB8AC3E}">
        <p14:creationId xmlns:p14="http://schemas.microsoft.com/office/powerpoint/2010/main" val="2169930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5A15E-C27E-D761-1607-7A6068548B4A}"/>
            </a:ext>
          </a:extLst>
        </p:cNvPr>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DA6CE7AB-32CD-C656-339D-DE4F98710323}"/>
              </a:ext>
            </a:extLst>
          </p:cNvPr>
          <p:cNvPicPr>
            <a:picLocks noChangeAspect="1"/>
          </p:cNvPicPr>
          <p:nvPr/>
        </p:nvPicPr>
        <p:blipFill>
          <a:blip r:embed="rId2"/>
          <a:stretch>
            <a:fillRect/>
          </a:stretch>
        </p:blipFill>
        <p:spPr>
          <a:xfrm>
            <a:off x="566155" y="1137318"/>
            <a:ext cx="1598141" cy="1622355"/>
          </a:xfrm>
          <a:prstGeom prst="rect">
            <a:avLst/>
          </a:prstGeom>
        </p:spPr>
      </p:pic>
      <p:sp>
        <p:nvSpPr>
          <p:cNvPr id="2" name="Content Placeholder 2">
            <a:extLst>
              <a:ext uri="{FF2B5EF4-FFF2-40B4-BE49-F238E27FC236}">
                <a16:creationId xmlns:a16="http://schemas.microsoft.com/office/drawing/2014/main" id="{FDE23FF7-62BA-70E7-CD9F-1046F57AE4C7}"/>
              </a:ext>
            </a:extLst>
          </p:cNvPr>
          <p:cNvSpPr>
            <a:spLocks noGrp="1"/>
          </p:cNvSpPr>
          <p:nvPr>
            <p:ph idx="1"/>
          </p:nvPr>
        </p:nvSpPr>
        <p:spPr>
          <a:xfrm>
            <a:off x="1514300" y="1567633"/>
            <a:ext cx="6792451" cy="1043561"/>
          </a:xfrm>
        </p:spPr>
        <p:txBody>
          <a:bodyPr anchor="ctr">
            <a:normAutofit/>
          </a:bodyPr>
          <a:lstStyle/>
          <a:p>
            <a:pPr marL="0" indent="0">
              <a:buNone/>
            </a:pPr>
            <a:r>
              <a:rPr lang="sl-SI" b="1" dirty="0">
                <a:solidFill>
                  <a:schemeClr val="tx1">
                    <a:lumMod val="75000"/>
                    <a:lumOff val="25000"/>
                  </a:schemeClr>
                </a:solidFill>
                <a:latin typeface="Athelas" panose="02000503000000020003" pitchFamily="2" charset="77"/>
              </a:rPr>
              <a:t>MISELNO VODITELJSTVO</a:t>
            </a:r>
            <a:endParaRPr lang="en-SI" b="1" dirty="0">
              <a:solidFill>
                <a:schemeClr val="tx1">
                  <a:lumMod val="75000"/>
                  <a:lumOff val="25000"/>
                </a:schemeClr>
              </a:solidFill>
              <a:latin typeface="Athelas" panose="02000503000000020003" pitchFamily="2" charset="77"/>
            </a:endParaRPr>
          </a:p>
        </p:txBody>
      </p:sp>
      <p:sp>
        <p:nvSpPr>
          <p:cNvPr id="7" name="PoljeZBesedilom 6">
            <a:extLst>
              <a:ext uri="{FF2B5EF4-FFF2-40B4-BE49-F238E27FC236}">
                <a16:creationId xmlns:a16="http://schemas.microsoft.com/office/drawing/2014/main" id="{68290CD8-6FC8-688D-B2B4-1F6F5D7E390F}"/>
              </a:ext>
            </a:extLst>
          </p:cNvPr>
          <p:cNvSpPr txBox="1"/>
          <p:nvPr/>
        </p:nvSpPr>
        <p:spPr>
          <a:xfrm>
            <a:off x="795528" y="2944944"/>
            <a:ext cx="9976104" cy="2395271"/>
          </a:xfrm>
          <a:prstGeom prst="rect">
            <a:avLst/>
          </a:prstGeom>
          <a:noFill/>
        </p:spPr>
        <p:txBody>
          <a:bodyPr wrap="square">
            <a:spAutoFit/>
          </a:bodyPr>
          <a:lstStyle/>
          <a:p>
            <a:pPr>
              <a:lnSpc>
                <a:spcPct val="115000"/>
              </a:lnSpc>
              <a:spcAft>
                <a:spcPts val="800"/>
              </a:spcAft>
              <a:buNone/>
            </a:pPr>
            <a:r>
              <a:rPr lang="sl-SI" sz="1800" kern="100" dirty="0">
                <a:effectLst/>
                <a:latin typeface="Tw Cen MT" panose="020B0602020104020603" pitchFamily="34" charset="-18"/>
                <a:ea typeface="Calibri" panose="020F0502020204030204" pitchFamily="34" charset="0"/>
                <a:cs typeface="Times New Roman" panose="02020603050405020304" pitchFamily="18" charset="0"/>
              </a:rPr>
              <a:t>Miselno voditeljstvo presega osebno </a:t>
            </a:r>
            <a:r>
              <a:rPr lang="sl-SI" sz="1800" kern="100" dirty="0" err="1">
                <a:effectLst/>
                <a:latin typeface="Tw Cen MT" panose="020B0602020104020603" pitchFamily="34" charset="-18"/>
                <a:ea typeface="Calibri" panose="020F0502020204030204" pitchFamily="34" charset="0"/>
                <a:cs typeface="Times New Roman" panose="02020603050405020304" pitchFamily="18" charset="0"/>
              </a:rPr>
              <a:t>znamčenje</a:t>
            </a:r>
            <a:r>
              <a:rPr lang="sl-SI" sz="1800" kern="100" dirty="0">
                <a:effectLst/>
                <a:latin typeface="Tw Cen MT" panose="020B0602020104020603" pitchFamily="34" charset="-18"/>
                <a:ea typeface="Calibri" panose="020F0502020204030204" pitchFamily="34" charset="0"/>
                <a:cs typeface="Times New Roman" panose="02020603050405020304" pitchFamily="18" charset="0"/>
              </a:rPr>
              <a:t>, saj vas postavlja kot strokovnjaka in vplivneža v vaši panogi. Vključuje:</a:t>
            </a:r>
          </a:p>
          <a:p>
            <a:pPr marL="342900" lvl="0" indent="-342900">
              <a:lnSpc>
                <a:spcPct val="115000"/>
              </a:lnSpc>
              <a:spcAft>
                <a:spcPts val="800"/>
              </a:spcAft>
              <a:buSzPts val="1000"/>
              <a:buFont typeface="Symbol" panose="05050102010706020507" pitchFamily="18" charset="2"/>
              <a:buChar char=""/>
              <a:tabLst>
                <a:tab pos="457200" algn="l"/>
              </a:tabLst>
            </a:pPr>
            <a:r>
              <a:rPr lang="sl-SI" sz="1800" b="1" kern="100" dirty="0">
                <a:effectLst/>
                <a:latin typeface="Tw Cen MT" panose="020B0602020104020603" pitchFamily="34" charset="-18"/>
                <a:ea typeface="Calibri" panose="020F0502020204030204" pitchFamily="34" charset="0"/>
                <a:cs typeface="Times New Roman" panose="02020603050405020304" pitchFamily="18" charset="0"/>
              </a:rPr>
              <a:t>Ustvarjanje visokokakovostnih vsebin</a:t>
            </a:r>
            <a:r>
              <a:rPr lang="sl-SI" sz="1800" kern="100" dirty="0">
                <a:effectLst/>
                <a:latin typeface="Tw Cen MT" panose="020B0602020104020603" pitchFamily="34" charset="-18"/>
                <a:ea typeface="Calibri" panose="020F0502020204030204" pitchFamily="34" charset="0"/>
                <a:cs typeface="Times New Roman" panose="02020603050405020304" pitchFamily="18" charset="0"/>
              </a:rPr>
              <a:t> (članki, knjige, videi, izdelki, storitve ...)</a:t>
            </a:r>
          </a:p>
          <a:p>
            <a:pPr marL="342900" lvl="0" indent="-342900">
              <a:lnSpc>
                <a:spcPct val="115000"/>
              </a:lnSpc>
              <a:spcAft>
                <a:spcPts val="800"/>
              </a:spcAft>
              <a:buSzPts val="1000"/>
              <a:buFont typeface="Symbol" panose="05050102010706020507" pitchFamily="18" charset="2"/>
              <a:buChar char=""/>
              <a:tabLst>
                <a:tab pos="457200" algn="l"/>
              </a:tabLst>
            </a:pPr>
            <a:r>
              <a:rPr lang="sl-SI" sz="1800" b="1" kern="100" dirty="0">
                <a:effectLst/>
                <a:latin typeface="Tw Cen MT" panose="020B0602020104020603" pitchFamily="34" charset="-18"/>
                <a:ea typeface="Calibri" panose="020F0502020204030204" pitchFamily="34" charset="0"/>
                <a:cs typeface="Times New Roman" panose="02020603050405020304" pitchFamily="18" charset="0"/>
              </a:rPr>
              <a:t>Deljenje vpogledov in perspektiv</a:t>
            </a:r>
            <a:r>
              <a:rPr lang="sl-SI" sz="1800" kern="100" dirty="0">
                <a:effectLst/>
                <a:latin typeface="Tw Cen MT" panose="020B0602020104020603" pitchFamily="34" charset="-18"/>
                <a:ea typeface="Calibri" panose="020F0502020204030204" pitchFamily="34" charset="0"/>
                <a:cs typeface="Times New Roman" panose="02020603050405020304" pitchFamily="18" charset="0"/>
              </a:rPr>
              <a:t>, ki izzivajo obstoječe stanje</a:t>
            </a:r>
          </a:p>
          <a:p>
            <a:pPr marL="342900" lvl="0" indent="-342900">
              <a:lnSpc>
                <a:spcPct val="115000"/>
              </a:lnSpc>
              <a:spcAft>
                <a:spcPts val="800"/>
              </a:spcAft>
              <a:buSzPts val="1000"/>
              <a:buFont typeface="Symbol" panose="05050102010706020507" pitchFamily="18" charset="2"/>
              <a:buChar char=""/>
              <a:tabLst>
                <a:tab pos="457200" algn="l"/>
              </a:tabLst>
            </a:pPr>
            <a:r>
              <a:rPr lang="sl-SI" sz="1800" b="1" kern="100" dirty="0">
                <a:effectLst/>
                <a:latin typeface="Tw Cen MT" panose="020B0602020104020603" pitchFamily="34" charset="-18"/>
                <a:ea typeface="Calibri" panose="020F0502020204030204" pitchFamily="34" charset="0"/>
                <a:cs typeface="Times New Roman" panose="02020603050405020304" pitchFamily="18" charset="0"/>
              </a:rPr>
              <a:t>Vključevanje v </a:t>
            </a:r>
            <a:r>
              <a:rPr lang="sl-SI" b="1" kern="100" dirty="0">
                <a:latin typeface="Tw Cen MT" panose="020B0602020104020603" pitchFamily="34" charset="-18"/>
                <a:ea typeface="Calibri" panose="020F0502020204030204" pitchFamily="34" charset="0"/>
                <a:cs typeface="Times New Roman" panose="02020603050405020304" pitchFamily="18" charset="0"/>
              </a:rPr>
              <a:t>razvoj panoge</a:t>
            </a:r>
            <a:r>
              <a:rPr lang="sl-SI" sz="1800" kern="100" dirty="0">
                <a:effectLst/>
                <a:latin typeface="Tw Cen MT" panose="020B0602020104020603" pitchFamily="34" charset="-18"/>
                <a:ea typeface="Calibri" panose="020F0502020204030204" pitchFamily="34" charset="0"/>
                <a:cs typeface="Times New Roman" panose="02020603050405020304" pitchFamily="18" charset="0"/>
              </a:rPr>
              <a:t> prek javnih nastopov, medijskih objav ali sodelovanja na panelih</a:t>
            </a:r>
          </a:p>
          <a:p>
            <a:pPr marL="342900" lvl="0" indent="-342900">
              <a:lnSpc>
                <a:spcPct val="115000"/>
              </a:lnSpc>
              <a:spcAft>
                <a:spcPts val="800"/>
              </a:spcAft>
              <a:buSzPts val="1000"/>
              <a:buFont typeface="Symbol" panose="05050102010706020507" pitchFamily="18" charset="2"/>
              <a:buChar char=""/>
              <a:tabLst>
                <a:tab pos="457200" algn="l"/>
              </a:tabLst>
            </a:pPr>
            <a:r>
              <a:rPr lang="sl-SI" sz="1800" b="1" kern="100" dirty="0">
                <a:effectLst/>
                <a:latin typeface="Tw Cen MT" panose="020B0602020104020603" pitchFamily="34" charset="-18"/>
                <a:ea typeface="Calibri" panose="020F0502020204030204" pitchFamily="34" charset="0"/>
                <a:cs typeface="Times New Roman" panose="02020603050405020304" pitchFamily="18" charset="0"/>
              </a:rPr>
              <a:t>Gradnjo občinstva</a:t>
            </a:r>
            <a:r>
              <a:rPr lang="sl-SI" sz="1800" kern="100" dirty="0">
                <a:effectLst/>
                <a:latin typeface="Tw Cen MT" panose="020B0602020104020603" pitchFamily="34" charset="-18"/>
                <a:ea typeface="Calibri" panose="020F0502020204030204" pitchFamily="34" charset="0"/>
                <a:cs typeface="Times New Roman" panose="02020603050405020304" pitchFamily="18" charset="0"/>
              </a:rPr>
              <a:t>, ki zaupa vašemu znanju in ga išče</a:t>
            </a:r>
          </a:p>
        </p:txBody>
      </p:sp>
    </p:spTree>
    <p:extLst>
      <p:ext uri="{BB962C8B-B14F-4D97-AF65-F5344CB8AC3E}">
        <p14:creationId xmlns:p14="http://schemas.microsoft.com/office/powerpoint/2010/main" val="12191368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22181</TotalTime>
  <Words>1055</Words>
  <Application>Microsoft Office PowerPoint</Application>
  <PresentationFormat>Širokozaslonsko</PresentationFormat>
  <Paragraphs>101</Paragraphs>
  <Slides>22</Slides>
  <Notes>0</Notes>
  <HiddenSlides>0</HiddenSlides>
  <MMClips>0</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22</vt:i4>
      </vt:variant>
    </vt:vector>
  </HeadingPairs>
  <TitlesOfParts>
    <vt:vector size="30" baseType="lpstr">
      <vt:lpstr>Arial</vt:lpstr>
      <vt:lpstr>Athelas</vt:lpstr>
      <vt:lpstr>Calibri</vt:lpstr>
      <vt:lpstr>Calibri Light</vt:lpstr>
      <vt:lpstr>Symbol</vt:lpstr>
      <vt:lpstr>Tw Cen MT</vt:lpstr>
      <vt:lpstr>Wingdings</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Katja Šivec</dc:creator>
  <cp:lastModifiedBy>Martin Lisec</cp:lastModifiedBy>
  <cp:revision>297</cp:revision>
  <dcterms:created xsi:type="dcterms:W3CDTF">2022-10-23T08:45:36Z</dcterms:created>
  <dcterms:modified xsi:type="dcterms:W3CDTF">2025-04-04T06:10:26Z</dcterms:modified>
</cp:coreProperties>
</file>