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7"/>
    <p:restoredTop sz="94610"/>
  </p:normalViewPr>
  <p:slideViewPr>
    <p:cSldViewPr snapToGrid="0" snapToObjects="1">
      <p:cViewPr varScale="1">
        <p:scale>
          <a:sx n="118" d="100"/>
          <a:sy n="118" d="100"/>
        </p:scale>
        <p:origin x="3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7977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_assets/title_slide_hekk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/home/claude/deck_assets/croyez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5440680"/>
            <a:ext cx="1554480" cy="38862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48640" y="644652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C7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for our valued research &amp; development partners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_assets/croyez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9800" y="292608"/>
            <a:ext cx="1828800" cy="457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65760"/>
            <a:ext cx="8778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739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Great Tool for Investigating Human IgE Inhibition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548640" y="960120"/>
            <a:ext cx="8961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7A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IgE (ε, κ) Knock-In Mice — the HεκKI Platform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548640" y="1508760"/>
            <a:ext cx="594360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223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IgE plays a central role in mediating type I hypersensitivity reactions responsible for allergic diseases — including allergic asthma, allergic rhinitis, and atopic dermatitis.</a:t>
            </a:r>
            <a:endParaRPr lang="en-US" sz="13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223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HεκKI mice produce humanized IgE-secreting B cells and antigen-specific humanized IgE after immunization, enabling chimeric human IgE inhibition studies with antibodies, small molecules, or vaccines.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548640" y="3145536"/>
            <a:ext cx="2834640" cy="1600200"/>
          </a:xfrm>
          <a:prstGeom prst="roundRect">
            <a:avLst>
              <a:gd name="adj" fmla="val 4571"/>
            </a:avLst>
          </a:prstGeom>
          <a:solidFill>
            <a:srgbClr val="E4F7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31520" y="3282696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5E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Application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731520" y="3648456"/>
            <a:ext cx="24688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23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 research or drug development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23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Chimeric human IgE inhibition animal model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548640" y="4861995"/>
            <a:ext cx="2834640" cy="1600200"/>
          </a:xfrm>
          <a:prstGeom prst="roundRect">
            <a:avLst>
              <a:gd name="adj" fmla="val 4571"/>
            </a:avLst>
          </a:prstGeom>
          <a:solidFill>
            <a:srgbClr val="E4F7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731520" y="4999155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5E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Features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731520" y="5364915"/>
            <a:ext cx="24688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23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30-fold higher human IgE response than mouse IgE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23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not produce mouse IgG₁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7360920" y="1508760"/>
            <a:ext cx="4251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739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HεκKI Mice Are Generated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7360920" y="1965960"/>
            <a:ext cx="4069080" cy="566928"/>
          </a:xfrm>
          <a:prstGeom prst="roundRect">
            <a:avLst>
              <a:gd name="adj" fmla="val 11290"/>
            </a:avLst>
          </a:prstGeom>
          <a:solidFill>
            <a:srgbClr val="E4F7FA"/>
          </a:solidFill>
          <a:ln w="12700">
            <a:solidFill>
              <a:srgbClr val="17AFC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7498080" y="1965960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250" b="1" dirty="0">
                <a:solidFill>
                  <a:srgbClr val="0739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ε knock-in mice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7498080" y="2276856"/>
            <a:ext cx="3794760" cy="2194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i="1" dirty="0">
                <a:solidFill>
                  <a:srgbClr val="5C7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 Human κ knock-in mice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9258300" y="2551176"/>
            <a:ext cx="2743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7A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7360920" y="2788920"/>
            <a:ext cx="4069080" cy="566928"/>
          </a:xfrm>
          <a:prstGeom prst="roundRect">
            <a:avLst>
              <a:gd name="adj" fmla="val 11290"/>
            </a:avLst>
          </a:prstGeom>
          <a:solidFill>
            <a:srgbClr val="FFFFFF"/>
          </a:solidFill>
          <a:ln w="12700">
            <a:solidFill>
              <a:srgbClr val="17AFC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7498080" y="2788920"/>
            <a:ext cx="37947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739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Mating &amp; Breeding</a:t>
            </a:r>
            <a:endParaRPr lang="en-US" sz="1250" dirty="0"/>
          </a:p>
        </p:txBody>
      </p:sp>
      <p:sp>
        <p:nvSpPr>
          <p:cNvPr id="19" name="Text 16"/>
          <p:cNvSpPr/>
          <p:nvPr/>
        </p:nvSpPr>
        <p:spPr>
          <a:xfrm>
            <a:off x="9258300" y="3374136"/>
            <a:ext cx="2743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7A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7360920" y="3611880"/>
            <a:ext cx="4069080" cy="566928"/>
          </a:xfrm>
          <a:prstGeom prst="roundRect">
            <a:avLst>
              <a:gd name="adj" fmla="val 11290"/>
            </a:avLst>
          </a:prstGeom>
          <a:solidFill>
            <a:srgbClr val="E4F7FA"/>
          </a:solidFill>
          <a:ln w="12700">
            <a:solidFill>
              <a:srgbClr val="17AFC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7498080" y="3611880"/>
            <a:ext cx="37947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739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HεκKI mice</a:t>
            </a:r>
            <a:endParaRPr lang="en-US" sz="1250" dirty="0"/>
          </a:p>
        </p:txBody>
      </p:sp>
      <p:sp>
        <p:nvSpPr>
          <p:cNvPr id="22" name="Text 19"/>
          <p:cNvSpPr/>
          <p:nvPr/>
        </p:nvSpPr>
        <p:spPr>
          <a:xfrm>
            <a:off x="9258300" y="4197096"/>
            <a:ext cx="2743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7A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7360920" y="4434840"/>
            <a:ext cx="4069080" cy="566928"/>
          </a:xfrm>
          <a:prstGeom prst="roundRect">
            <a:avLst>
              <a:gd name="adj" fmla="val 11290"/>
            </a:avLst>
          </a:prstGeom>
          <a:solidFill>
            <a:srgbClr val="0B5E62"/>
          </a:solidFill>
          <a:ln w="12700">
            <a:solidFill>
              <a:srgbClr val="17AFC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7498080" y="4434840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Chimeric human IgE</a:t>
            </a:r>
            <a:endParaRPr lang="en-US" sz="1250" dirty="0"/>
          </a:p>
        </p:txBody>
      </p:sp>
      <p:sp>
        <p:nvSpPr>
          <p:cNvPr id="25" name="Text 22"/>
          <p:cNvSpPr/>
          <p:nvPr/>
        </p:nvSpPr>
        <p:spPr>
          <a:xfrm>
            <a:off x="7498080" y="4745736"/>
            <a:ext cx="3794760" cy="2194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i="1" dirty="0">
                <a:solidFill>
                  <a:srgbClr val="5C7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(after immunization)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7360920" y="5303520"/>
            <a:ext cx="42519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i="1" dirty="0">
                <a:solidFill>
                  <a:srgbClr val="5C7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transgenic mouse genome has its Cγ1 constant region replaced by the human immunoglobulin Cε constant region, and the Cκ constant region replaced by the human immunoglobulin Cκ constant region.</a:t>
            </a:r>
            <a:endParaRPr lang="en-US" sz="105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E94CB42-F9C5-895F-C87A-556C51B18A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2535" y="3415338"/>
            <a:ext cx="3456290" cy="266079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_assets/croyez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9800" y="292608"/>
            <a:ext cx="1828800" cy="457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65760"/>
            <a:ext cx="9601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739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HεκKI Mice Deliver a Strong, Specific Human IgE Response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48640" y="1234440"/>
            <a:ext cx="2331720" cy="1554480"/>
          </a:xfrm>
          <a:prstGeom prst="roundRect">
            <a:avLst>
              <a:gd name="adj" fmla="val 4706"/>
            </a:avLst>
          </a:prstGeom>
          <a:solidFill>
            <a:srgbClr val="0077C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548640" y="1325880"/>
            <a:ext cx="2331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30×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685800" y="2103120"/>
            <a:ext cx="20574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E4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human IgE response than mouse IgE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3108960" y="1234440"/>
            <a:ext cx="4023360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150" dirty="0">
                <a:solidFill>
                  <a:srgbClr val="223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Serum immunoglobulins were measured in three genotypes (h Cε/h Cε, h Cε/WT, WT) at days 1 and 29 after immunization.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23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HεκKI mice (hCε/hCε and hCε/WT) secreted markedly higher levels of human IgE (hIgE panel) upon immunization, while mouse IgG isotypes (mIgG1, mIgG2b, mIgG2c, mIgG3) stayed comparable across genotypes — showing the humanized response is specific and clean, without disrupting normal antibody class-switching.</a:t>
            </a:r>
            <a:endParaRPr lang="en-US" sz="1150" dirty="0"/>
          </a:p>
        </p:txBody>
      </p:sp>
      <p:sp>
        <p:nvSpPr>
          <p:cNvPr id="9" name="Text 5"/>
          <p:cNvSpPr/>
          <p:nvPr/>
        </p:nvSpPr>
        <p:spPr>
          <a:xfrm>
            <a:off x="8641080" y="3063240"/>
            <a:ext cx="301752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rgbClr val="223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Serum levels of immunoglobulins of different isotypes in three genotypes of mice, immunized at day 1 and day 29. HεκKI mice show a higher level of hIgE with similar levels of other IgG isotypes.</a:t>
            </a:r>
            <a:endParaRPr lang="en-US" sz="1100" dirty="0"/>
          </a:p>
        </p:txBody>
      </p:sp>
      <p:sp>
        <p:nvSpPr>
          <p:cNvPr id="10" name="Text 6"/>
          <p:cNvSpPr/>
          <p:nvPr/>
        </p:nvSpPr>
        <p:spPr>
          <a:xfrm>
            <a:off x="8641080" y="5989320"/>
            <a:ext cx="30175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C7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Lu CS, et al. Generating allergen-specific human IgEs by employing human ε gene knockin mice. Allergy. 2015;70(4):384–390.</a:t>
            </a:r>
            <a:endParaRPr lang="en-US" sz="9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8CBB186-7523-75E4-BC15-3F888D5072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3080374"/>
            <a:ext cx="7772400" cy="334901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_assets/croyez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9800" y="292608"/>
            <a:ext cx="1828800" cy="457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65760"/>
            <a:ext cx="9601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739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Case Study — Anti-IgE Drug Development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548640" y="960120"/>
            <a:ext cx="9601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7A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Chronic Spontaneous Urticaria (CSU) — UB-221 Efficacy in HεκKI Mice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548640" y="1463040"/>
            <a:ext cx="110642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sz="1300" dirty="0">
                <a:solidFill>
                  <a:srgbClr val="223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customer developing a drug for chronic spontaneous urticaria (CSU) used the hIgE transgenic mouse model to characterize serum free-chimeric-IgE levels in response to treatment.</a:t>
            </a:r>
            <a:endParaRPr lang="en-US" sz="13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223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these mice (N = 6), a single intraperitoneal injection of UB-221 lowered the elevated serum free-chimeric-IgE level by more than 90%, at both 0.3 mg/kg (Panel A) and 3.0 mg/kg (Panel B) doses — with suppression sustained for multiple weeks.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548640" y="2880360"/>
            <a:ext cx="2148840" cy="1051560"/>
          </a:xfrm>
          <a:prstGeom prst="roundRect">
            <a:avLst>
              <a:gd name="adj" fmla="val 6957"/>
            </a:avLst>
          </a:prstGeom>
          <a:solidFill>
            <a:srgbClr val="0077C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548640" y="292608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&gt;90%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658368" y="3429000"/>
            <a:ext cx="19202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E4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reduction in serum free-chimeric-IgE</a:t>
            </a:r>
            <a:endParaRPr lang="en-US" sz="1000" dirty="0"/>
          </a:p>
        </p:txBody>
      </p:sp>
      <p:sp>
        <p:nvSpPr>
          <p:cNvPr id="10" name="Text 6"/>
          <p:cNvSpPr/>
          <p:nvPr/>
        </p:nvSpPr>
        <p:spPr>
          <a:xfrm>
            <a:off x="548640" y="635508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C7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Kuo BS, et al. IgE-neutralizing UB-221 mAb, distinct from omalizumab and ligelizumab, exhibits CD23-mediated IgE downregulation and relieves urticaria symptoms. J Clin Invest. 2022 Aug 1;132(15):e157765.</a:t>
            </a:r>
            <a:endParaRPr lang="en-US" sz="9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36D73A5-0320-C92E-1599-F28E191238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8629" y="2926080"/>
            <a:ext cx="7772400" cy="322193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_assets/closing_gradient_ble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/home/claude/deck_assets/croyez_logo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724248" y="1691640"/>
            <a:ext cx="2743200" cy="54864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914400" y="2606040"/>
            <a:ext cx="1036289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739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Let's Discuss Your Human IgE Research</a:t>
            </a:r>
            <a:endParaRPr lang="en-US" sz="2600" dirty="0"/>
          </a:p>
        </p:txBody>
      </p:sp>
      <p:sp>
        <p:nvSpPr>
          <p:cNvPr id="5" name="Text 1"/>
          <p:cNvSpPr/>
          <p:nvPr/>
        </p:nvSpPr>
        <p:spPr>
          <a:xfrm>
            <a:off x="914400" y="3273552"/>
            <a:ext cx="103628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300" i="1" dirty="0">
                <a:solidFill>
                  <a:srgbClr val="0B5E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diagnostics and infectious disease to vaccines and biologics —</a:t>
            </a:r>
            <a:endParaRPr lang="en-US" sz="1300" dirty="0"/>
          </a:p>
          <a:p>
            <a:pPr marL="0" indent="0" algn="ctr">
              <a:lnSpc>
                <a:spcPct val="125000"/>
              </a:lnSpc>
              <a:buNone/>
            </a:pPr>
            <a:r>
              <a:rPr lang="en-US" sz="1300" i="1" dirty="0">
                <a:solidFill>
                  <a:srgbClr val="0B5E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HεκKI platform is built to move your program forward.</a:t>
            </a:r>
            <a:endParaRPr lang="en-US" sz="1300" dirty="0"/>
          </a:p>
        </p:txBody>
      </p:sp>
      <p:sp>
        <p:nvSpPr>
          <p:cNvPr id="6" name="Shape 2"/>
          <p:cNvSpPr/>
          <p:nvPr/>
        </p:nvSpPr>
        <p:spPr>
          <a:xfrm>
            <a:off x="3444088" y="4343400"/>
            <a:ext cx="246888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8FB9C0">
                <a:alpha val="4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3"/>
          <p:cNvSpPr/>
          <p:nvPr/>
        </p:nvSpPr>
        <p:spPr>
          <a:xfrm>
            <a:off x="3444088" y="452628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50" dirty="0">
                <a:solidFill>
                  <a:srgbClr val="0B5E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WEBSITE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3444088" y="480060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739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www.croyezbio.com</a:t>
            </a:r>
            <a:endParaRPr lang="en-US" sz="1300" dirty="0"/>
          </a:p>
        </p:txBody>
      </p:sp>
      <p:sp>
        <p:nvSpPr>
          <p:cNvPr id="9" name="Shape 5"/>
          <p:cNvSpPr/>
          <p:nvPr/>
        </p:nvSpPr>
        <p:spPr>
          <a:xfrm>
            <a:off x="6278728" y="4343400"/>
            <a:ext cx="246888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8FB9C0">
                <a:alpha val="4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/>
          <p:nvPr/>
        </p:nvSpPr>
        <p:spPr>
          <a:xfrm>
            <a:off x="6278728" y="452628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50" dirty="0">
                <a:solidFill>
                  <a:srgbClr val="0B5E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</a:t>
            </a:r>
            <a:endParaRPr lang="en-US" sz="1000" dirty="0"/>
          </a:p>
        </p:txBody>
      </p:sp>
      <p:sp>
        <p:nvSpPr>
          <p:cNvPr id="11" name="Text 7"/>
          <p:cNvSpPr/>
          <p:nvPr/>
        </p:nvSpPr>
        <p:spPr>
          <a:xfrm>
            <a:off x="6278728" y="480060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739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info@croyezbio.com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914400" y="6355080"/>
            <a:ext cx="103628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C7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Croyez Bioscience Co., Ltd.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535</Words>
  <Application>Microsoft Macintosh PowerPoint</Application>
  <PresentationFormat>Widescreen</PresentationFormat>
  <Paragraphs>49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Tyson Chao</cp:lastModifiedBy>
  <cp:revision>2</cp:revision>
  <dcterms:created xsi:type="dcterms:W3CDTF">2026-08-13T10:25:31Z</dcterms:created>
  <dcterms:modified xsi:type="dcterms:W3CDTF">2026-08-14T04:00:42Z</dcterms:modified>
</cp:coreProperties>
</file>