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58" r:id="rId2"/>
    <p:sldId id="259" r:id="rId3"/>
    <p:sldId id="260" r:id="rId4"/>
    <p:sldId id="261" r:id="rId5"/>
    <p:sldId id="262" r:id="rId6"/>
    <p:sldId id="263" r:id="rId7"/>
    <p:sldId id="264" r:id="rId8"/>
    <p:sldId id="265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B882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521AA25-64B3-464E-91D4-27C75D28CAFE}" v="9" dt="2025-02-04T21:47:25.34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7670" autoAdjust="0"/>
    <p:restoredTop sz="75497" autoAdjust="0"/>
  </p:normalViewPr>
  <p:slideViewPr>
    <p:cSldViewPr snapToGrid="0">
      <p:cViewPr varScale="1">
        <p:scale>
          <a:sx n="52" d="100"/>
          <a:sy n="52" d="100"/>
        </p:scale>
        <p:origin x="53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49" d="100"/>
          <a:sy n="49" d="100"/>
        </p:scale>
        <p:origin x="2668" y="5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E0C92A86-C5C9-6113-6AC7-4064BBD0948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6277400-9A88-4A14-1B97-2E611F2842E3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F4067AC-4DA6-47DD-9DAA-82F8496AEA1D}" type="datetimeFigureOut">
              <a:rPr lang="en-GB" smtClean="0"/>
              <a:t>04/02/2025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A149F3E-834F-ADBB-A517-1E7341E464AE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0F16239-9E04-27B8-09A3-ACB4AC19F636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62F9E2-E68F-463D-B409-4BB1E4E5370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364850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1BB6916-6BB4-491D-A9F6-98CF7382B083}" type="datetimeFigureOut">
              <a:rPr lang="en-GB" smtClean="0"/>
              <a:t>04/02/2025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8881E3-068B-48DF-8881-A991B8AEA7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735567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MH to do general intro, CEO of CCRW (mission, vision</a:t>
            </a:r>
            <a:r>
              <a:rPr lang="en-US"/>
              <a:t>, mandate, etc.)</a:t>
            </a:r>
            <a:endParaRPr lang="en-US" dirty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A8881E3-068B-48DF-8881-A991B8AEA704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7822009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Tx/>
              <a:buChar char="-"/>
            </a:pPr>
            <a:r>
              <a:rPr lang="en-US" dirty="0"/>
              <a:t>Inclusion is a global challenge, but each country has its unique approach. </a:t>
            </a:r>
          </a:p>
          <a:p>
            <a:pPr marL="171450" indent="-171450">
              <a:buFontTx/>
              <a:buChar char="-"/>
            </a:pPr>
            <a:r>
              <a:rPr lang="en-US" dirty="0"/>
              <a:t>Canada has taken significant steps through legislation, collaboration, and employer engagement.</a:t>
            </a:r>
          </a:p>
          <a:p>
            <a:pPr>
              <a:buFont typeface="+mj-lt"/>
              <a:buNone/>
            </a:pPr>
            <a:r>
              <a:rPr lang="en-US" dirty="0"/>
              <a:t>- Our objective today is to share what has worked for us and also to learn from others.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en-US" dirty="0"/>
              <a:t>Standards, data, and certification help create accountability and measurable progress - Canada's approach can be seen as a model to inform global practices.</a:t>
            </a:r>
          </a:p>
          <a:p>
            <a:pPr marL="171450" indent="-171450">
              <a:buFontTx/>
              <a:buChar char="-"/>
            </a:pPr>
            <a:r>
              <a:rPr lang="en-US" dirty="0"/>
              <a:t>How can we build a system that supports both employees and employers effectively while ensuring accountability and progress measurement remain at the forefront?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A8881E3-068B-48DF-8881-A991B8AEA704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0333221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E592835-6937-CEDD-7434-2BAB98C07DD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E161181-7D22-5750-AF43-126BA268D7C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6CE58DC-BEC3-2BDB-378A-3418E72F5CB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+mj-lt"/>
              <a:buNone/>
            </a:pPr>
            <a:r>
              <a:rPr lang="en-US" dirty="0"/>
              <a:t>- Despite progress, employment rates for persons with disabilities remain significantly lower.</a:t>
            </a:r>
          </a:p>
          <a:p>
            <a:pPr>
              <a:buFont typeface="+mj-lt"/>
              <a:buNone/>
            </a:pPr>
            <a:r>
              <a:rPr lang="en-US" dirty="0"/>
              <a:t>- Many barriers are systemic—ranging from policy gaps to workplace inaccessibility for both visible and invisible (mental health) disabilities.</a:t>
            </a:r>
          </a:p>
          <a:p>
            <a:pPr>
              <a:buFont typeface="+mj-lt"/>
              <a:buNone/>
            </a:pPr>
            <a:r>
              <a:rPr lang="en-US" dirty="0"/>
              <a:t>- Employers are key to making inclusive hiring a reality.</a:t>
            </a:r>
          </a:p>
          <a:p>
            <a:pPr>
              <a:buFont typeface="+mj-lt"/>
              <a:buNone/>
            </a:pPr>
            <a:r>
              <a:rPr lang="en-US" dirty="0"/>
              <a:t>- Economic benefits: Inclusion is not just ethical; it’s also good for business.</a:t>
            </a:r>
          </a:p>
          <a:p>
            <a:pPr>
              <a:buFont typeface="+mj-lt"/>
              <a:buNone/>
            </a:pPr>
            <a:r>
              <a:rPr lang="en-US" dirty="0"/>
              <a:t>- How can we start to address and begin removing these barriers?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7DFD01A-400F-2243-4A64-AC6501E487A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A8881E3-068B-48DF-8881-A991B8AEA704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0676188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0515053-08BA-2341-3BFC-6D4BB3A798B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695D4DA-8B78-F771-547F-0F8102BD15B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A3B6105-85A9-DEC5-2B6D-EB7E7C5C1D8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+mj-lt"/>
              <a:buNone/>
            </a:pPr>
            <a:r>
              <a:rPr lang="en-US" dirty="0"/>
              <a:t>- The Accessible Canada Act sets out a vision for a barrier-free Canada.</a:t>
            </a:r>
          </a:p>
          <a:p>
            <a:pPr>
              <a:buFont typeface="+mj-lt"/>
              <a:buNone/>
            </a:pPr>
            <a:r>
              <a:rPr lang="en-US" dirty="0"/>
              <a:t>- The Employment Strategy and DIAP focus on building pathways for workforce participation.</a:t>
            </a:r>
          </a:p>
          <a:p>
            <a:pPr>
              <a:buFont typeface="+mj-lt"/>
              <a:buNone/>
            </a:pPr>
            <a:r>
              <a:rPr lang="en-US" dirty="0"/>
              <a:t>- Government support plays a crucial role in fostering inclusive workplaces.</a:t>
            </a:r>
          </a:p>
          <a:p>
            <a:pPr>
              <a:buFont typeface="+mj-lt"/>
              <a:buNone/>
            </a:pPr>
            <a:r>
              <a:rPr lang="en-US" dirty="0"/>
              <a:t>- Financial incentives (for example, in the form of a National Accommodation Fund, something we have long advocated for) can help mitigate employer concerns about accommodations.</a:t>
            </a:r>
          </a:p>
          <a:p>
            <a:pPr>
              <a:buFont typeface="+mj-lt"/>
              <a:buNone/>
            </a:pPr>
            <a:r>
              <a:rPr lang="en-US" dirty="0"/>
              <a:t>- These strategies ensure that disability inclusion remains a national priority.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94A5098-A3CC-0A96-60DA-EB3FD879E87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A8881E3-068B-48DF-8881-A991B8AEA704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8942772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A4679C1-F6E7-BBD4-426B-E61F775141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A0447E1-5B8E-17E1-D596-7234EBED755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CC844F8-E4E5-FFD8-1054-3147DFBF085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+mj-lt"/>
              <a:buNone/>
            </a:pPr>
            <a:r>
              <a:rPr lang="en-US" dirty="0"/>
              <a:t>- Standards play a critical role in shaping inclusive workplaces.</a:t>
            </a:r>
          </a:p>
          <a:p>
            <a:pPr>
              <a:buFont typeface="+mj-lt"/>
              <a:buNone/>
            </a:pPr>
            <a:r>
              <a:rPr lang="en-US" dirty="0"/>
              <a:t>- The ASC was created to ensure accessibility remains a national focus.</a:t>
            </a:r>
          </a:p>
          <a:p>
            <a:pPr>
              <a:buFont typeface="+mj-lt"/>
              <a:buNone/>
            </a:pPr>
            <a:r>
              <a:rPr lang="en-US" dirty="0"/>
              <a:t>- The employment standard promotes inclusive hiring and career growth.</a:t>
            </a:r>
          </a:p>
          <a:p>
            <a:pPr>
              <a:buFont typeface="+mj-lt"/>
              <a:buNone/>
            </a:pPr>
            <a:r>
              <a:rPr lang="en-US" dirty="0"/>
              <a:t>- Designing standards with input from lived experiences ensures real-world applicability.</a:t>
            </a:r>
          </a:p>
          <a:p>
            <a:pPr>
              <a:buFont typeface="+mj-lt"/>
              <a:buNone/>
            </a:pPr>
            <a:r>
              <a:rPr lang="en-US" dirty="0"/>
              <a:t>- Standards provide a roadmap for employers to improve accessibility.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FC0E0AE-3BEB-7372-C2E1-E65ADF6F65E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A8881E3-068B-48DF-8881-A991B8AEA704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1957866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2224B1C-81B2-0D3F-44EA-5825641865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3BF6EFD-FA78-41CD-106D-321DE310379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745EB2F-9025-7587-33C8-3E8DC1FFAE3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Tx/>
              <a:buChar char="-"/>
            </a:pPr>
            <a:r>
              <a:rPr lang="en-US" dirty="0"/>
              <a:t>Employers must be active participants in fostering inclusivity.</a:t>
            </a:r>
          </a:p>
          <a:p>
            <a:pPr marL="171450" indent="-171450">
              <a:buFontTx/>
              <a:buChar char="-"/>
            </a:pPr>
            <a:r>
              <a:rPr lang="en-US" dirty="0"/>
              <a:t>Certification programs provide recognition and accountability.</a:t>
            </a:r>
          </a:p>
          <a:p>
            <a:pPr>
              <a:buFont typeface="+mj-lt"/>
              <a:buNone/>
            </a:pPr>
            <a:r>
              <a:rPr lang="en-US" dirty="0"/>
              <a:t>- Training and resources help employers navigate accessibility challenges.</a:t>
            </a:r>
          </a:p>
          <a:p>
            <a:pPr>
              <a:buFont typeface="+mj-lt"/>
              <a:buNone/>
            </a:pPr>
            <a:r>
              <a:rPr lang="en-US" dirty="0"/>
              <a:t>- Compliance should not be seen as a burden, but an opportunity; for example, we often promote Disability Confidence among employers and not only Disability Competence</a:t>
            </a:r>
          </a:p>
          <a:p>
            <a:pPr>
              <a:buFont typeface="+mj-lt"/>
              <a:buNone/>
            </a:pPr>
            <a:r>
              <a:rPr lang="en-US" dirty="0"/>
              <a:t>- Businesses benefit from a diverse workforce that drives innovation and productivity.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49174DC-6F21-ABAC-DF8B-DF3F0A60BD0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A8881E3-068B-48DF-8881-A991B8AEA704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6228408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EB34C0B-B5EA-9A76-ED8C-6363A3AEA5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E0E7942-54B9-A452-9332-1B0B8A251ED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2C8DA29-BCFB-F04F-8EAB-6A7544DF3A8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+mj-lt"/>
              <a:buNone/>
            </a:pPr>
            <a:r>
              <a:rPr lang="en-US" dirty="0"/>
              <a:t>- Data supports and drives evidence-based decision-making.</a:t>
            </a:r>
          </a:p>
          <a:p>
            <a:pPr>
              <a:buFont typeface="+mj-lt"/>
              <a:buNone/>
            </a:pPr>
            <a:r>
              <a:rPr lang="en-US" dirty="0"/>
              <a:t>- Employment goals provide measurable benchmarks for progress.</a:t>
            </a:r>
          </a:p>
          <a:p>
            <a:pPr>
              <a:buFont typeface="+mj-lt"/>
              <a:buNone/>
            </a:pPr>
            <a:r>
              <a:rPr lang="en-US" dirty="0"/>
              <a:t>- Tracking retention and advancement is just as important as hiring.</a:t>
            </a:r>
          </a:p>
          <a:p>
            <a:pPr>
              <a:buFont typeface="+mj-lt"/>
              <a:buNone/>
            </a:pPr>
            <a:r>
              <a:rPr lang="en-US" dirty="0"/>
              <a:t>- Transparency in reporting helps maintain accountability.</a:t>
            </a:r>
          </a:p>
          <a:p>
            <a:pPr>
              <a:buFont typeface="+mj-lt"/>
              <a:buNone/>
            </a:pPr>
            <a:r>
              <a:rPr lang="en-US" dirty="0"/>
              <a:t>- Employers and policymakers must collaborate to ensure meaningful data collection.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B8BD3FD-3DD7-53D3-33A4-D008D6AD8DE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A8881E3-068B-48DF-8881-A991B8AEA704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1649978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EABFD4F-4DEC-FB0C-0236-C1668603B21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AFBD558-04C6-F01B-B1F3-EB97F269AEF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E9BEFEC-191C-536D-04ED-44332BD888B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+mj-lt"/>
              <a:buNone/>
            </a:pPr>
            <a:r>
              <a:rPr lang="en-US" dirty="0"/>
              <a:t>- We’ve covered Canada’s approach—looking forward to learning more about what policies, strategies, and innovations have worked in other countries as international cooperation can only drive better employment outcomes for all.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00F6FA8-096B-2423-6A21-C2AF8AB507B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A8881E3-068B-48DF-8881-A991B8AEA704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828211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14B8CD-9207-0F5A-87AB-B27A517BCE8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AA2C4F2-5991-51CC-558C-A4D5E1F7B12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EA569FD-5A00-3B11-103C-21BA8A71B2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5A9E4-2CE9-4E32-BE85-7C32F0F78A6D}" type="slidenum">
              <a:rPr lang="en-GB" smtClean="0"/>
              <a:t>‹#›</a:t>
            </a:fld>
            <a:endParaRPr lang="en-GB"/>
          </a:p>
        </p:txBody>
      </p:sp>
      <p:pic>
        <p:nvPicPr>
          <p:cNvPr id="9" name="Picture 8" descr="Zero Project Plant: an icon showing a green seedling breaking through a circle.">
            <a:extLst>
              <a:ext uri="{FF2B5EF4-FFF2-40B4-BE49-F238E27FC236}">
                <a16:creationId xmlns:a16="http://schemas.microsoft.com/office/drawing/2014/main" id="{0F1C7164-87D9-4217-364F-45206FDAD5F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0714" y="155575"/>
            <a:ext cx="767583" cy="76835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8F0236DA-C301-789C-C8AF-938A5F826071}"/>
              </a:ext>
            </a:extLst>
          </p:cNvPr>
          <p:cNvSpPr txBox="1"/>
          <p:nvPr userDrawn="1"/>
        </p:nvSpPr>
        <p:spPr>
          <a:xfrm>
            <a:off x="393290" y="276328"/>
            <a:ext cx="8339893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b="0" dirty="0">
                <a:solidFill>
                  <a:srgbClr val="2B882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Zero Project Conference 2025 (#ZeroCon25)</a:t>
            </a:r>
            <a:endParaRPr lang="en-GB" sz="3200" b="0" dirty="0">
              <a:solidFill>
                <a:srgbClr val="2B882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6257227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99A398-607E-19AA-2FA2-6A9486FF41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A67A71F-93D1-3FE1-9D98-47190B6F938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4B76AF-A44B-BCC8-6368-2FCB924767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2FF940-A1E4-49C1-A94C-258B66B1FEFB}" type="datetime1">
              <a:rPr lang="en-GB" smtClean="0"/>
              <a:t>04/02/2025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28CFEDC-9A6E-A3AD-47BB-4544BD9856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#ZeroCon25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A38CCB9-6F66-B343-A239-09809FB7E7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5A9E4-2CE9-4E32-BE85-7C32F0F78A6D}" type="slidenum">
              <a:rPr lang="en-GB" smtClean="0"/>
              <a:t>‹#›</a:t>
            </a:fld>
            <a:endParaRPr lang="en-GB"/>
          </a:p>
        </p:txBody>
      </p:sp>
      <p:pic>
        <p:nvPicPr>
          <p:cNvPr id="7" name="Picture 6" descr="Zero Project Plant: an icon showing a green seedling breaking through a circle.">
            <a:extLst>
              <a:ext uri="{FF2B5EF4-FFF2-40B4-BE49-F238E27FC236}">
                <a16:creationId xmlns:a16="http://schemas.microsoft.com/office/drawing/2014/main" id="{D6B42D19-6742-C21D-3E3A-50AF0056C02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0714" y="155575"/>
            <a:ext cx="767583" cy="768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19625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38C57BD-472C-6054-F85B-C6E7EBFD784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0A5734E-BF7C-6ADA-36DF-8345F81F3D9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69FA9AB-245D-7C9C-7F7C-F0DDADFC86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DA194E-3B7B-4619-9F0B-8946120CC2C2}" type="datetime1">
              <a:rPr lang="en-GB" smtClean="0"/>
              <a:t>04/02/2025</a:t>
            </a:fld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88715A0-7D97-C371-F46C-459234CE37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5A9E4-2CE9-4E32-BE85-7C32F0F78A6D}" type="slidenum">
              <a:rPr lang="en-GB" smtClean="0"/>
              <a:t>‹#›</a:t>
            </a:fld>
            <a:endParaRPr lang="en-GB"/>
          </a:p>
        </p:txBody>
      </p:sp>
      <p:pic>
        <p:nvPicPr>
          <p:cNvPr id="7" name="Picture 6" descr="Zero Project Plant: an icon showing a green seedling breaking through a circle.">
            <a:extLst>
              <a:ext uri="{FF2B5EF4-FFF2-40B4-BE49-F238E27FC236}">
                <a16:creationId xmlns:a16="http://schemas.microsoft.com/office/drawing/2014/main" id="{A92BB482-4C0F-1893-218E-340DCE3E41C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0714" y="155575"/>
            <a:ext cx="767583" cy="768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04654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32CDE7-D24B-A1C8-5E44-202ABECFC7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62AA8D-420E-E8B5-CDB6-88D3206323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5C8133A-0964-2A2C-F557-E8A9D21E46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89F230-EE29-4360-9E5D-C4AB95018DB3}" type="datetime1">
              <a:rPr lang="en-GB" smtClean="0"/>
              <a:t>04/02/2025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26AD633-B6D6-91FA-64FB-501EA2FB2B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#ZeroCon25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7EAAD51-9D5D-25E1-F465-809F007ECF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5A9E4-2CE9-4E32-BE85-7C32F0F78A6D}" type="slidenum">
              <a:rPr lang="en-GB" smtClean="0"/>
              <a:t>‹#›</a:t>
            </a:fld>
            <a:endParaRPr lang="en-GB"/>
          </a:p>
        </p:txBody>
      </p:sp>
      <p:pic>
        <p:nvPicPr>
          <p:cNvPr id="8" name="Picture 7" descr="Zero Project Plant: an icon showing a green seedling breaking through a circle.">
            <a:extLst>
              <a:ext uri="{FF2B5EF4-FFF2-40B4-BE49-F238E27FC236}">
                <a16:creationId xmlns:a16="http://schemas.microsoft.com/office/drawing/2014/main" id="{87A3ADA9-529C-6BD8-8B18-D8970777229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0714" y="155575"/>
            <a:ext cx="767583" cy="768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20372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2D86FF-9CEB-1D25-2E90-369E9B0FF7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E08384C-F6AC-F088-2F50-A86FF934D8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C40FCB-67DF-CE66-B624-667997970E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7C451A-BAE8-4BB7-B4A9-840375C61CF2}" type="datetime1">
              <a:rPr lang="en-GB" smtClean="0"/>
              <a:t>04/02/2025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6D9611E-370E-03AF-C519-6268D0A663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#ZeroCon25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F8EE00-A0DC-F045-A7B2-6D6970D172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5A9E4-2CE9-4E32-BE85-7C32F0F78A6D}" type="slidenum">
              <a:rPr lang="en-GB" smtClean="0"/>
              <a:t>‹#›</a:t>
            </a:fld>
            <a:endParaRPr lang="en-GB"/>
          </a:p>
        </p:txBody>
      </p:sp>
      <p:pic>
        <p:nvPicPr>
          <p:cNvPr id="8" name="Picture 7" descr="Zero Project Plant: an icon showing a green seedling breaking through a circle.">
            <a:extLst>
              <a:ext uri="{FF2B5EF4-FFF2-40B4-BE49-F238E27FC236}">
                <a16:creationId xmlns:a16="http://schemas.microsoft.com/office/drawing/2014/main" id="{88684AF3-AE79-E964-B9D1-32174968E2E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0714" y="155575"/>
            <a:ext cx="767583" cy="768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28135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F0645F-4ADB-34A8-8348-8DA5EC0B3F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7DEFF4-799C-B171-FDEC-9F32D3683D1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2E9D5E4-9475-B9C9-B19F-C6F90A2573C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ED3DB3A-533A-A389-C798-9BB43D1F7D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F48CE-F800-44D8-9FB8-C2F14BB717AF}" type="datetime1">
              <a:rPr lang="en-GB" smtClean="0"/>
              <a:t>04/02/2025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A692D28-6A9A-84C4-8E6F-E19FDA416B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#ZeroCon25</a:t>
            </a:r>
            <a:endParaRPr lang="en-GB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67EFDAC-0A32-E484-69C9-CAC7902FDD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5A9E4-2CE9-4E32-BE85-7C32F0F78A6D}" type="slidenum">
              <a:rPr lang="en-GB" smtClean="0"/>
              <a:t>‹#›</a:t>
            </a:fld>
            <a:endParaRPr lang="en-GB"/>
          </a:p>
        </p:txBody>
      </p:sp>
      <p:pic>
        <p:nvPicPr>
          <p:cNvPr id="8" name="Picture 7" descr="Zero Project Plant: an icon showing a green seedling breaking through a circle.">
            <a:extLst>
              <a:ext uri="{FF2B5EF4-FFF2-40B4-BE49-F238E27FC236}">
                <a16:creationId xmlns:a16="http://schemas.microsoft.com/office/drawing/2014/main" id="{509410CA-2628-6086-32C8-F078A3F00DF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0714" y="155575"/>
            <a:ext cx="767583" cy="768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81226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82298A-1F8E-C04A-F0FC-303981F888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C04B0BE-77C8-FC6F-2D01-52EA579BE89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A30E7F1-9FCB-C624-0AD0-0B4362A9CC7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E940BA5-6077-6C83-9A0A-D929E135311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81A5F4E-F46E-F9D4-EB91-01F3AF3BB72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2A89E74-A823-F039-110E-16DB1050A2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BEAA53-9EBB-475F-81CE-60A0FA17D35A}" type="datetime1">
              <a:rPr lang="en-GB" smtClean="0"/>
              <a:t>04/02/2025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D5C4120-5D85-2DAB-1B82-679CBFE0F3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#ZeroCon25</a:t>
            </a:r>
            <a:endParaRPr lang="en-GB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22AED93-B0A6-16E2-54DD-BAC7D1CFF0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5A9E4-2CE9-4E32-BE85-7C32F0F78A6D}" type="slidenum">
              <a:rPr lang="en-GB" smtClean="0"/>
              <a:t>‹#›</a:t>
            </a:fld>
            <a:endParaRPr lang="en-GB"/>
          </a:p>
        </p:txBody>
      </p:sp>
      <p:pic>
        <p:nvPicPr>
          <p:cNvPr id="10" name="Picture 9" descr="Zero Project Plant: an icon showing a green seedling breaking through a circle.">
            <a:extLst>
              <a:ext uri="{FF2B5EF4-FFF2-40B4-BE49-F238E27FC236}">
                <a16:creationId xmlns:a16="http://schemas.microsoft.com/office/drawing/2014/main" id="{6C21E80C-5188-0E99-CB29-5452401034F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0714" y="155575"/>
            <a:ext cx="767583" cy="768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970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CEC525-402E-F69C-210B-5268E9E93C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2CFC308-6A34-9878-DECA-D72CAED769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3E1DF0-723F-4583-B7C7-FD8C4EA08810}" type="datetime1">
              <a:rPr lang="en-GB" smtClean="0"/>
              <a:t>04/02/2025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250079B-A083-6A7F-4194-BA4D85C488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#ZeroCon25</a:t>
            </a:r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06EC79D-9860-3786-8D4E-46E02CC0EC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5A9E4-2CE9-4E32-BE85-7C32F0F78A6D}" type="slidenum">
              <a:rPr lang="en-GB" smtClean="0"/>
              <a:t>‹#›</a:t>
            </a:fld>
            <a:endParaRPr lang="en-GB"/>
          </a:p>
        </p:txBody>
      </p:sp>
      <p:pic>
        <p:nvPicPr>
          <p:cNvPr id="6" name="Picture 5" descr="Zero Project Plant: an icon showing a green seedling breaking through a circle.">
            <a:extLst>
              <a:ext uri="{FF2B5EF4-FFF2-40B4-BE49-F238E27FC236}">
                <a16:creationId xmlns:a16="http://schemas.microsoft.com/office/drawing/2014/main" id="{9B978296-E8D6-80D7-911A-F4F68A8F611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0714" y="155575"/>
            <a:ext cx="767583" cy="768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93185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3DBA8C4-CBF7-6C7C-BB26-6A44D83DE5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F14AC-2947-477D-A5A3-42D95CFB8153}" type="datetime1">
              <a:rPr lang="en-GB" smtClean="0"/>
              <a:t>04/02/2025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0A765CF-3B46-DDD1-5D61-DEE3956934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#ZeroCon25</a:t>
            </a:r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D92119D-5AC0-FA92-AC8A-20B4D8168F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5A9E4-2CE9-4E32-BE85-7C32F0F78A6D}" type="slidenum">
              <a:rPr lang="en-GB" smtClean="0"/>
              <a:t>‹#›</a:t>
            </a:fld>
            <a:endParaRPr lang="en-GB"/>
          </a:p>
        </p:txBody>
      </p:sp>
      <p:pic>
        <p:nvPicPr>
          <p:cNvPr id="5" name="Picture 4" descr="Zero Project Plant: an icon showing a green seedling breaking through a circle.">
            <a:extLst>
              <a:ext uri="{FF2B5EF4-FFF2-40B4-BE49-F238E27FC236}">
                <a16:creationId xmlns:a16="http://schemas.microsoft.com/office/drawing/2014/main" id="{D0459225-7B96-6284-00B2-CF639F89264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0714" y="155575"/>
            <a:ext cx="767583" cy="768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28053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685413-E692-6DD2-584B-C153D1CDA3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573494-908C-8287-2878-B8109DD71A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5E99BDB-AE6B-E7B3-79DD-6DA3BEF4359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8EEE4D6-70C6-0DAC-3D3B-CEF908DC77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BA894F-2169-40F5-A488-0DED1E32D92D}" type="datetime1">
              <a:rPr lang="en-GB" smtClean="0"/>
              <a:t>04/02/2025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49C3971-79A3-C209-564C-BD5D9D86E4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#ZeroCon25</a:t>
            </a:r>
            <a:endParaRPr lang="en-GB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0402702-277B-3ACF-851A-C0C404ED8B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5A9E4-2CE9-4E32-BE85-7C32F0F78A6D}" type="slidenum">
              <a:rPr lang="en-GB" smtClean="0"/>
              <a:t>‹#›</a:t>
            </a:fld>
            <a:endParaRPr lang="en-GB"/>
          </a:p>
        </p:txBody>
      </p:sp>
      <p:pic>
        <p:nvPicPr>
          <p:cNvPr id="8" name="Picture 7" descr="Zero Project Plant: an icon showing a green seedling breaking through a circle.">
            <a:extLst>
              <a:ext uri="{FF2B5EF4-FFF2-40B4-BE49-F238E27FC236}">
                <a16:creationId xmlns:a16="http://schemas.microsoft.com/office/drawing/2014/main" id="{2A8373D0-4AD4-04E7-6DAC-6E1FA947001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0714" y="155575"/>
            <a:ext cx="767583" cy="768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96657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DB3E06-41AF-0ACA-CCBD-F5BAB7AC31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16BC9B1-E8C2-C7D8-0ACB-3D5B734FE3E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278FB8E-65FD-4C56-E3A9-054836CB1FA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8E3F7DA-8E45-6DD8-7482-BC161C4701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800F5A-532D-4F87-AB6D-3F2ECE8BF666}" type="datetime1">
              <a:rPr lang="en-GB" smtClean="0"/>
              <a:t>04/02/2025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0FDB1F6-A587-5CC5-B4A1-6CBC2452ED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#ZeroCon25</a:t>
            </a:r>
            <a:endParaRPr lang="en-GB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C3402A9-A0E0-7045-EA1F-7AA57991E9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5A9E4-2CE9-4E32-BE85-7C32F0F78A6D}" type="slidenum">
              <a:rPr lang="en-GB" smtClean="0"/>
              <a:t>‹#›</a:t>
            </a:fld>
            <a:endParaRPr lang="en-GB"/>
          </a:p>
        </p:txBody>
      </p:sp>
      <p:pic>
        <p:nvPicPr>
          <p:cNvPr id="8" name="Picture 7" descr="Zero Project Plant: an icon showing a green seedling breaking through a circle.">
            <a:extLst>
              <a:ext uri="{FF2B5EF4-FFF2-40B4-BE49-F238E27FC236}">
                <a16:creationId xmlns:a16="http://schemas.microsoft.com/office/drawing/2014/main" id="{C97FE7C3-62EE-EBCF-7381-9E13CB86ECE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0714" y="155575"/>
            <a:ext cx="767583" cy="768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21751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2C4DFD2-A48F-938F-9C39-58C9547BD1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11346B3-1FB5-CBE0-B15E-5E254CF78A1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792518"/>
            <a:ext cx="10515600" cy="386122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D545C8-B46A-1919-AEB8-64178D1CD98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F3C978-C8B7-45B7-A1FD-262897265120}" type="datetime1">
              <a:rPr lang="en-GB" smtClean="0"/>
              <a:t>04/02/2025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ACA2EC-9AAA-A334-BAFC-D20203C40D1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#ZeroCon25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F4DD50-8E12-ED09-0BAF-BA8058E0E33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95A9E4-2CE9-4E32-BE85-7C32F0F78A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55874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Roboto" panose="02000000000000000000" pitchFamily="2" charset="0"/>
          <a:ea typeface="Roboto" panose="02000000000000000000" pitchFamily="2" charset="0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Roboto" panose="02000000000000000000" pitchFamily="2" charset="0"/>
          <a:ea typeface="Roboto" panose="02000000000000000000" pitchFamily="2" charset="0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Roboto" panose="02000000000000000000" pitchFamily="2" charset="0"/>
          <a:ea typeface="Roboto" panose="02000000000000000000" pitchFamily="2" charset="0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Roboto" panose="02000000000000000000" pitchFamily="2" charset="0"/>
          <a:ea typeface="Roboto" panose="02000000000000000000" pitchFamily="2" charset="0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Roboto" panose="02000000000000000000" pitchFamily="2" charset="0"/>
          <a:ea typeface="Roboto" panose="02000000000000000000" pitchFamily="2" charset="0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Roboto" panose="02000000000000000000" pitchFamily="2" charset="0"/>
          <a:ea typeface="Roboto" panose="02000000000000000000" pitchFamily="2" charset="0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A782FC-8B01-42F4-8056-DCC2EFED95D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31073" y="1201784"/>
            <a:ext cx="11390812" cy="2073065"/>
          </a:xfrm>
        </p:spPr>
        <p:txBody>
          <a:bodyPr/>
          <a:lstStyle/>
          <a:p>
            <a:r>
              <a:rPr lang="en-US" sz="3200" dirty="0">
                <a:latin typeface="Roboto" panose="02000000000000000000" pitchFamily="2" charset="0"/>
                <a:ea typeface="Roboto" panose="02000000000000000000" pitchFamily="2" charset="0"/>
              </a:rPr>
              <a:t>Encouraging employers with standards, data, and certification</a:t>
            </a:r>
            <a:br>
              <a:rPr lang="en-US" sz="3200" dirty="0">
                <a:latin typeface="Roboto" panose="02000000000000000000" pitchFamily="2" charset="0"/>
                <a:ea typeface="Roboto" panose="02000000000000000000" pitchFamily="2" charset="0"/>
              </a:rPr>
            </a:br>
            <a:br>
              <a:rPr lang="en-US" sz="3200" dirty="0">
                <a:latin typeface="Roboto" panose="02000000000000000000" pitchFamily="2" charset="0"/>
                <a:ea typeface="Roboto" panose="02000000000000000000" pitchFamily="2" charset="0"/>
              </a:rPr>
            </a:br>
            <a:r>
              <a:rPr lang="en-US" sz="2400" dirty="0">
                <a:latin typeface="Roboto" panose="02000000000000000000" pitchFamily="2" charset="0"/>
                <a:ea typeface="Roboto" panose="02000000000000000000" pitchFamily="2" charset="0"/>
              </a:rPr>
              <a:t>Global Perspectives and Strategies for Inclusive Workplaces</a:t>
            </a:r>
            <a:br>
              <a:rPr lang="en-US" sz="3200" dirty="0">
                <a:latin typeface="Roboto" panose="02000000000000000000" pitchFamily="2" charset="0"/>
                <a:ea typeface="Roboto" panose="02000000000000000000" pitchFamily="2" charset="0"/>
              </a:rPr>
            </a:br>
            <a:endParaRPr lang="en-GB" sz="2000" dirty="0"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8D29E75-4221-A94E-345A-B32600075CE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09451" y="3444665"/>
            <a:ext cx="11234057" cy="2211557"/>
          </a:xfrm>
        </p:spPr>
        <p:txBody>
          <a:bodyPr>
            <a:normAutofit/>
          </a:bodyPr>
          <a:lstStyle/>
          <a:p>
            <a:endParaRPr lang="en-US" dirty="0">
              <a:latin typeface="Roboto" panose="02000000000000000000" pitchFamily="2" charset="0"/>
              <a:ea typeface="Roboto" panose="02000000000000000000" pitchFamily="2" charset="0"/>
            </a:endParaRPr>
          </a:p>
          <a:p>
            <a:r>
              <a:rPr lang="en-US" dirty="0">
                <a:latin typeface="Roboto" panose="02000000000000000000" pitchFamily="2" charset="0"/>
                <a:ea typeface="Roboto" panose="02000000000000000000" pitchFamily="2" charset="0"/>
              </a:rPr>
              <a:t>Maureen Haan</a:t>
            </a:r>
          </a:p>
          <a:p>
            <a:r>
              <a:rPr lang="en-US" dirty="0">
                <a:latin typeface="Roboto" panose="02000000000000000000" pitchFamily="2" charset="0"/>
                <a:ea typeface="Roboto" panose="02000000000000000000" pitchFamily="2" charset="0"/>
              </a:rPr>
              <a:t>Canadian Council on Rehabilitation and Work (CCRW)</a:t>
            </a:r>
          </a:p>
          <a:p>
            <a:r>
              <a:rPr lang="en-US" dirty="0">
                <a:latin typeface="Roboto" panose="02000000000000000000" pitchFamily="2" charset="0"/>
                <a:ea typeface="Roboto" panose="02000000000000000000" pitchFamily="2" charset="0"/>
              </a:rPr>
              <a:t>Canada</a:t>
            </a:r>
          </a:p>
        </p:txBody>
      </p:sp>
      <p:sp>
        <p:nvSpPr>
          <p:cNvPr id="4" name="Titel 1">
            <a:extLst>
              <a:ext uri="{FF2B5EF4-FFF2-40B4-BE49-F238E27FC236}">
                <a16:creationId xmlns:a16="http://schemas.microsoft.com/office/drawing/2014/main" id="{E4771D02-F4E4-C632-E5D7-C5E26F71C09C}"/>
              </a:ext>
            </a:extLst>
          </p:cNvPr>
          <p:cNvSpPr txBox="1">
            <a:spLocks/>
          </p:cNvSpPr>
          <p:nvPr/>
        </p:nvSpPr>
        <p:spPr>
          <a:xfrm>
            <a:off x="842554" y="5692088"/>
            <a:ext cx="10567851" cy="84682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2400" b="1" dirty="0">
                <a:latin typeface="Roboto" panose="02000000000000000000" pitchFamily="2" charset="0"/>
                <a:ea typeface="Roboto" panose="02000000000000000000" pitchFamily="2" charset="0"/>
              </a:rPr>
              <a:t>Thursday March 6, 2025  14:00 - 15:00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9DF2F47-DE12-0075-6EDB-366148F7F1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5A9E4-2CE9-4E32-BE85-7C32F0F78A6D}" type="slidenum">
              <a:rPr lang="en-GB" smtClean="0">
                <a:latin typeface="Roboto" panose="02000000000000000000" pitchFamily="2" charset="0"/>
                <a:ea typeface="Roboto" panose="02000000000000000000" pitchFamily="2" charset="0"/>
              </a:rPr>
              <a:t>1</a:t>
            </a:fld>
            <a:endParaRPr lang="en-GB"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3765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>
            <a:extLst>
              <a:ext uri="{FF2B5EF4-FFF2-40B4-BE49-F238E27FC236}">
                <a16:creationId xmlns:a16="http://schemas.microsoft.com/office/drawing/2014/main" id="{9867EA19-6E67-4295-F673-081EFF01B2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043160" cy="1325563"/>
          </a:xfrm>
        </p:spPr>
        <p:txBody>
          <a:bodyPr>
            <a:normAutofit/>
          </a:bodyPr>
          <a:lstStyle/>
          <a:p>
            <a:r>
              <a:rPr lang="en-GB" sz="3600" dirty="0"/>
              <a:t>A Canadian Perspective: Setting the Stage</a:t>
            </a:r>
          </a:p>
        </p:txBody>
      </p:sp>
      <p:sp>
        <p:nvSpPr>
          <p:cNvPr id="11" name="Content Placeholder 10">
            <a:extLst>
              <a:ext uri="{FF2B5EF4-FFF2-40B4-BE49-F238E27FC236}">
                <a16:creationId xmlns:a16="http://schemas.microsoft.com/office/drawing/2014/main" id="{3D12346A-244A-C62E-52D1-C600A5BB60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792518"/>
            <a:ext cx="10056223" cy="3861226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Canada is committed to disability-inclusive employment policies.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Strong government and civil society collaboration.</a:t>
            </a:r>
          </a:p>
          <a:p>
            <a:r>
              <a:rPr lang="en-US" dirty="0"/>
              <a:t>Standards, data, and certification help create accountability and measurable progress.</a:t>
            </a:r>
          </a:p>
          <a:p>
            <a:pPr>
              <a:buFont typeface="Arial" panose="020B0604020202020204" pitchFamily="34" charset="0"/>
              <a:buChar char="•"/>
            </a:pPr>
            <a:endParaRPr lang="en-US" dirty="0"/>
          </a:p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434FAB-DF78-BB7C-E7DD-18ED148378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5A9E4-2CE9-4E32-BE85-7C32F0F78A6D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562361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CE19B31-A793-2F32-BE82-679DAB4C67E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>
            <a:extLst>
              <a:ext uri="{FF2B5EF4-FFF2-40B4-BE49-F238E27FC236}">
                <a16:creationId xmlns:a16="http://schemas.microsoft.com/office/drawing/2014/main" id="{F790888B-7406-D7CE-3F22-C6050C668F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043160" cy="1325563"/>
          </a:xfrm>
        </p:spPr>
        <p:txBody>
          <a:bodyPr>
            <a:normAutofit/>
          </a:bodyPr>
          <a:lstStyle/>
          <a:p>
            <a:r>
              <a:rPr lang="en-GB" sz="3600" dirty="0"/>
              <a:t>The Canadian Employment Landscape</a:t>
            </a:r>
          </a:p>
        </p:txBody>
      </p:sp>
      <p:sp>
        <p:nvSpPr>
          <p:cNvPr id="11" name="Content Placeholder 10">
            <a:extLst>
              <a:ext uri="{FF2B5EF4-FFF2-40B4-BE49-F238E27FC236}">
                <a16:creationId xmlns:a16="http://schemas.microsoft.com/office/drawing/2014/main" id="{FD111598-49EA-1EA0-E1E2-AAEF413F27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792518"/>
            <a:ext cx="10056223" cy="3861226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Employment rate: 62% for persons with disabilities vs. 78% for those without.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Major barriers: lack of accommodations, attitudinal barriers, and inaccessible workplaces.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Economic potential: A fully inclusive workforce could add over $300M to Canada’s economy.</a:t>
            </a:r>
          </a:p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849260-1ED1-253C-A56C-C3EC3A0915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5A9E4-2CE9-4E32-BE85-7C32F0F78A6D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080419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FA6F468-74E9-9EAF-17E6-4E01D4D4EFB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>
            <a:extLst>
              <a:ext uri="{FF2B5EF4-FFF2-40B4-BE49-F238E27FC236}">
                <a16:creationId xmlns:a16="http://schemas.microsoft.com/office/drawing/2014/main" id="{0D5B9917-F260-4820-A28C-431A54B1C6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043160" cy="1325563"/>
          </a:xfrm>
        </p:spPr>
        <p:txBody>
          <a:bodyPr>
            <a:normAutofit/>
          </a:bodyPr>
          <a:lstStyle/>
          <a:p>
            <a:r>
              <a:rPr lang="en-GB" sz="3600" dirty="0"/>
              <a:t>Key Employment Policies &amp; Strategies</a:t>
            </a:r>
          </a:p>
        </p:txBody>
      </p:sp>
      <p:sp>
        <p:nvSpPr>
          <p:cNvPr id="11" name="Content Placeholder 10">
            <a:extLst>
              <a:ext uri="{FF2B5EF4-FFF2-40B4-BE49-F238E27FC236}">
                <a16:creationId xmlns:a16="http://schemas.microsoft.com/office/drawing/2014/main" id="{184012C3-CD2E-B0C6-986E-3B9ECFC5E9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792518"/>
            <a:ext cx="10056223" cy="3861226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b="1" dirty="0"/>
              <a:t>Accessible Canada Act (2019):</a:t>
            </a:r>
            <a:r>
              <a:rPr lang="en-US" dirty="0"/>
              <a:t> Aiming for a barrier-free Canada by 2040.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/>
              <a:t>Employment Strategy for Canadians with Disabilities:</a:t>
            </a:r>
            <a:r>
              <a:rPr lang="en-US" dirty="0"/>
              <a:t> Focus on skills development, workplace accessibility, employer support, financial incentives, and data-driven research.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/>
              <a:t>Disability Inclusion Action Plan (DIAP):</a:t>
            </a:r>
            <a:r>
              <a:rPr lang="en-US" dirty="0"/>
              <a:t> Strengthening employment opportunities through policy and funding.</a:t>
            </a:r>
          </a:p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8EEB70-09CB-9121-0F5A-A366158F6D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5A9E4-2CE9-4E32-BE85-7C32F0F78A6D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740566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FE794EB-7C05-AC23-7759-6FCFFDC30D0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>
            <a:extLst>
              <a:ext uri="{FF2B5EF4-FFF2-40B4-BE49-F238E27FC236}">
                <a16:creationId xmlns:a16="http://schemas.microsoft.com/office/drawing/2014/main" id="{CF6DA03F-A361-1FF1-3C1E-4E4E5932BD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US" sz="3600" dirty="0"/>
              <a:t>The Role of Accessibility Standards Canada (ASC)</a:t>
            </a:r>
            <a:endParaRPr lang="en-GB" sz="3600" dirty="0"/>
          </a:p>
        </p:txBody>
      </p:sp>
      <p:sp>
        <p:nvSpPr>
          <p:cNvPr id="11" name="Content Placeholder 10">
            <a:extLst>
              <a:ext uri="{FF2B5EF4-FFF2-40B4-BE49-F238E27FC236}">
                <a16:creationId xmlns:a16="http://schemas.microsoft.com/office/drawing/2014/main" id="{C58934CD-6156-2A86-C171-886A08A09B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792518"/>
            <a:ext cx="10056223" cy="3861226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Established under the Accessible Canada Act.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Develops voluntary and mandatory standards for accessibility.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Employment Standard focuses on inclusive recruitment, hiring, onboarding, retention, and career progression.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Co-design approach ensures lived experience shapes standards.</a:t>
            </a:r>
          </a:p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20E724-ADEF-3B07-AFDF-E1D3E9258F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5A9E4-2CE9-4E32-BE85-7C32F0F78A6D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504380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26103A4-F888-05F3-35E2-9E1421E4CD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>
            <a:extLst>
              <a:ext uri="{FF2B5EF4-FFF2-40B4-BE49-F238E27FC236}">
                <a16:creationId xmlns:a16="http://schemas.microsoft.com/office/drawing/2014/main" id="{A990D658-630A-700C-9836-FA28388FD6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043160" cy="1325563"/>
          </a:xfrm>
        </p:spPr>
        <p:txBody>
          <a:bodyPr>
            <a:normAutofit/>
          </a:bodyPr>
          <a:lstStyle/>
          <a:p>
            <a:r>
              <a:rPr lang="en-GB" sz="3600" dirty="0"/>
              <a:t>Employer Engagement &amp; Certification</a:t>
            </a:r>
          </a:p>
        </p:txBody>
      </p:sp>
      <p:sp>
        <p:nvSpPr>
          <p:cNvPr id="11" name="Content Placeholder 10">
            <a:extLst>
              <a:ext uri="{FF2B5EF4-FFF2-40B4-BE49-F238E27FC236}">
                <a16:creationId xmlns:a16="http://schemas.microsoft.com/office/drawing/2014/main" id="{3C31CE30-3109-9F3B-8783-6BE6C6D7F8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792518"/>
            <a:ext cx="10056223" cy="3861226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Employers play a critical role in fostering inclusive workplaces.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Certification and compliance programs can incentivize businesses to implement accessibility best practices.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Programs provide guidance on recruitment, retention, and advancement.</a:t>
            </a:r>
          </a:p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FD4F61-F09C-9413-F423-CF3409B865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5A9E4-2CE9-4E32-BE85-7C32F0F78A6D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25457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8DC5008-A5EF-7B01-58D0-A852C9DEB3E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>
            <a:extLst>
              <a:ext uri="{FF2B5EF4-FFF2-40B4-BE49-F238E27FC236}">
                <a16:creationId xmlns:a16="http://schemas.microsoft.com/office/drawing/2014/main" id="{363F966D-5323-5152-638B-D374D8D199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043160" cy="1325563"/>
          </a:xfrm>
        </p:spPr>
        <p:txBody>
          <a:bodyPr>
            <a:normAutofit/>
          </a:bodyPr>
          <a:lstStyle/>
          <a:p>
            <a:r>
              <a:rPr lang="en-GB" sz="3600" dirty="0"/>
              <a:t>Measuring Impact with Data</a:t>
            </a:r>
          </a:p>
        </p:txBody>
      </p:sp>
      <p:sp>
        <p:nvSpPr>
          <p:cNvPr id="11" name="Content Placeholder 10">
            <a:extLst>
              <a:ext uri="{FF2B5EF4-FFF2-40B4-BE49-F238E27FC236}">
                <a16:creationId xmlns:a16="http://schemas.microsoft.com/office/drawing/2014/main" id="{B90346E9-CC69-75C6-1BA6-92448FE003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792518"/>
            <a:ext cx="10056223" cy="3861226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Data collection is key to tracking progress and identifying gaps.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The Employment Strategy includes metrics such as: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Closing the employment gap by 2040.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Achieving 7% representation of persons with disabilities in public service by 2025.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Increasing the employment rate to 80% by 2030.</a:t>
            </a:r>
          </a:p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31D225-1E6A-602D-CA83-956F31174D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5A9E4-2CE9-4E32-BE85-7C32F0F78A6D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9682733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996BD2A-CE4C-215A-785D-D2E18D77AA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>
            <a:extLst>
              <a:ext uri="{FF2B5EF4-FFF2-40B4-BE49-F238E27FC236}">
                <a16:creationId xmlns:a16="http://schemas.microsoft.com/office/drawing/2014/main" id="{183B201C-F704-15AA-822D-2DB01CEE46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043160" cy="1325563"/>
          </a:xfrm>
        </p:spPr>
        <p:txBody>
          <a:bodyPr>
            <a:normAutofit/>
          </a:bodyPr>
          <a:lstStyle/>
          <a:p>
            <a:r>
              <a:rPr lang="en-GB" sz="3600" dirty="0"/>
              <a:t>Call to Action &amp; Collaboration</a:t>
            </a:r>
          </a:p>
        </p:txBody>
      </p:sp>
      <p:sp>
        <p:nvSpPr>
          <p:cNvPr id="11" name="Content Placeholder 10">
            <a:extLst>
              <a:ext uri="{FF2B5EF4-FFF2-40B4-BE49-F238E27FC236}">
                <a16:creationId xmlns:a16="http://schemas.microsoft.com/office/drawing/2014/main" id="{89EF346C-F33B-FF90-0D0A-BF4FEA8DAA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792518"/>
            <a:ext cx="10056223" cy="3861226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The power of policy, data, and employer engagement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Global collaboration is key</a:t>
            </a:r>
          </a:p>
          <a:p>
            <a:pPr>
              <a:buFont typeface="Arial" panose="020B0604020202020204" pitchFamily="34" charset="0"/>
              <a:buChar char="•"/>
            </a:pP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endParaRPr lang="en-US" dirty="0"/>
          </a:p>
          <a:p>
            <a:pPr marL="0" indent="0" algn="ctr">
              <a:buNone/>
            </a:pPr>
            <a:r>
              <a:rPr lang="en-US" dirty="0"/>
              <a:t>Thank you!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08FAA2-CC3C-EE03-9F85-9DD00B3E2D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5A9E4-2CE9-4E32-BE85-7C32F0F78A6D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613676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219</TotalTime>
  <Words>850</Words>
  <Application>Microsoft Office PowerPoint</Application>
  <PresentationFormat>Widescreen</PresentationFormat>
  <Paragraphs>87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Roboto</vt:lpstr>
      <vt:lpstr>Office Theme</vt:lpstr>
      <vt:lpstr>Encouraging employers with standards, data, and certification  Global Perspectives and Strategies for Inclusive Workplaces </vt:lpstr>
      <vt:lpstr>A Canadian Perspective: Setting the Stage</vt:lpstr>
      <vt:lpstr>The Canadian Employment Landscape</vt:lpstr>
      <vt:lpstr>Key Employment Policies &amp; Strategies</vt:lpstr>
      <vt:lpstr>The Role of Accessibility Standards Canada (ASC)</vt:lpstr>
      <vt:lpstr>Employer Engagement &amp; Certification</vt:lpstr>
      <vt:lpstr>Measuring Impact with Data</vt:lpstr>
      <vt:lpstr>Call to Action &amp; Collaboration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Katerina Stanton Balazs</dc:creator>
  <cp:lastModifiedBy>Jaclyn Krane</cp:lastModifiedBy>
  <cp:revision>14</cp:revision>
  <dcterms:created xsi:type="dcterms:W3CDTF">2022-12-05T13:52:15Z</dcterms:created>
  <dcterms:modified xsi:type="dcterms:W3CDTF">2025-02-05T00:57:59Z</dcterms:modified>
</cp:coreProperties>
</file>