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281" r:id="rId5"/>
    <p:sldId id="258" r:id="rId6"/>
    <p:sldId id="272" r:id="rId7"/>
    <p:sldId id="279" r:id="rId8"/>
    <p:sldId id="375" r:id="rId9"/>
    <p:sldId id="377" r:id="rId10"/>
    <p:sldId id="286" r:id="rId11"/>
  </p:sldIdLst>
  <p:sldSz cx="12192000" cy="6858000"/>
  <p:notesSz cx="6858000" cy="9144000"/>
  <p:embeddedFontLst>
    <p:embeddedFont>
      <p:font typeface="Manrope" panose="020B0604020202020204" charset="0"/>
      <p:regular r:id="rId13"/>
      <p:bold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6600"/>
    <a:srgbClr val="BBBBB1"/>
    <a:srgbClr val="FF0000"/>
    <a:srgbClr val="C0C0B7"/>
    <a:srgbClr val="ECECEC"/>
    <a:srgbClr val="656565"/>
    <a:srgbClr val="5E8C3B"/>
    <a:srgbClr val="FCFEF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407A6-7162-423B-B22F-0070895F6876}" v="146" dt="2025-05-28T15:47:30.885"/>
    <p1510:client id="{EE61A6E7-5725-46B2-8BD1-8C348D13C3CE}" v="53" dt="2025-05-29T09:23:30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19" autoAdjust="0"/>
  </p:normalViewPr>
  <p:slideViewPr>
    <p:cSldViewPr snapToGrid="0">
      <p:cViewPr varScale="1">
        <p:scale>
          <a:sx n="87" d="100"/>
          <a:sy n="87" d="100"/>
        </p:scale>
        <p:origin x="499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A2973-A2B6-47FD-B103-BDA1C460817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27EE7-0719-4D16-BBEF-D48F0627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6E-1113-4CA2-930D-2D313DAD5D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know to do is to flood the city with the availability of electricity, fed by waterfalls of power from the available grid connections or local green energy sources. </a:t>
            </a:r>
          </a:p>
          <a:p>
            <a:r>
              <a:rPr lang="en-US" dirty="0"/>
              <a:t> This way we provide distributed charging available anywhere vehicles park, over large parking lots and streets.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6E-1113-4CA2-930D-2D313DAD5D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2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build those lakes:</a:t>
            </a:r>
          </a:p>
          <a:p>
            <a:r>
              <a:rPr lang="en-US" dirty="0"/>
              <a:t>EFSR is a technology that uses RF to distribute electricity – very similar to cable TV infrastructure: one transmitter feeds many clients. </a:t>
            </a:r>
          </a:p>
          <a:p>
            <a:r>
              <a:rPr lang="en-US" dirty="0"/>
              <a:t>The technology enables highly efficient splitters and combiners, allowing transmission to travel through wires (coax cables) and, when connected to an antenna, wirelessly into a vehicle. </a:t>
            </a:r>
          </a:p>
          <a:p>
            <a:r>
              <a:rPr lang="en-US" dirty="0"/>
              <a:t>This way, we can build local lakes such as parking lots or a street, and over time aggregate to larger lakes.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6E-1113-4CA2-930D-2D313DAD5D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27EE7-0719-4D16-BBEF-D48F062711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8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63DF5E-E7A2-AF4D-FC6B-15B92A0D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ABE91D-1E76-0621-76FC-388B128EF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8923" y="6558099"/>
            <a:ext cx="693539" cy="97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0ABE5-9778-2614-A103-738BDEF69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47" y="365125"/>
            <a:ext cx="10515600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b="1" kern="1200" dirty="0">
                <a:solidFill>
                  <a:srgbClr val="4D4D4D"/>
                </a:solidFill>
                <a:latin typeface="Montserrat" panose="00000500000000000000" pitchFamily="2" charset="0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0197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le &amp; content _ half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8FD967B-E012-FC5F-1CF9-F39FC1D58539}"/>
              </a:ext>
            </a:extLst>
          </p:cNvPr>
          <p:cNvSpPr/>
          <p:nvPr userDrawn="1"/>
        </p:nvSpPr>
        <p:spPr>
          <a:xfrm rot="10800000">
            <a:off x="6095999" y="3503"/>
            <a:ext cx="6096001" cy="6854497"/>
          </a:xfrm>
          <a:custGeom>
            <a:avLst/>
            <a:gdLst>
              <a:gd name="connsiteX0" fmla="*/ 0 w 6096001"/>
              <a:gd name="connsiteY0" fmla="*/ 0 h 6854497"/>
              <a:gd name="connsiteX1" fmla="*/ 5829430 w 6096001"/>
              <a:gd name="connsiteY1" fmla="*/ 0 h 6854497"/>
              <a:gd name="connsiteX2" fmla="*/ 6096001 w 6096001"/>
              <a:gd name="connsiteY2" fmla="*/ 266571 h 6854497"/>
              <a:gd name="connsiteX3" fmla="*/ 6096001 w 6096001"/>
              <a:gd name="connsiteY3" fmla="*/ 6587926 h 6854497"/>
              <a:gd name="connsiteX4" fmla="*/ 5829430 w 6096001"/>
              <a:gd name="connsiteY4" fmla="*/ 6854497 h 6854497"/>
              <a:gd name="connsiteX5" fmla="*/ 0 w 6096001"/>
              <a:gd name="connsiteY5" fmla="*/ 6854497 h 685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1" h="6854497">
                <a:moveTo>
                  <a:pt x="0" y="0"/>
                </a:moveTo>
                <a:lnTo>
                  <a:pt x="5829430" y="0"/>
                </a:lnTo>
                <a:cubicBezTo>
                  <a:pt x="5976653" y="0"/>
                  <a:pt x="6096001" y="119348"/>
                  <a:pt x="6096001" y="266571"/>
                </a:cubicBezTo>
                <a:lnTo>
                  <a:pt x="6096001" y="6587926"/>
                </a:lnTo>
                <a:cubicBezTo>
                  <a:pt x="6096001" y="6735149"/>
                  <a:pt x="5976653" y="6854497"/>
                  <a:pt x="5829430" y="6854497"/>
                </a:cubicBezTo>
                <a:lnTo>
                  <a:pt x="0" y="68544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F353F-8402-DE49-322F-E7DC97F97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766" y="699151"/>
            <a:ext cx="4490559" cy="1016000"/>
          </a:xfrm>
        </p:spPr>
        <p:txBody>
          <a:bodyPr lIns="0" rIns="0" anchor="t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Manrop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0430EB-3635-2202-8C4B-07C2FCB3EB2E}"/>
              </a:ext>
            </a:extLst>
          </p:cNvPr>
          <p:cNvSpPr/>
          <p:nvPr userDrawn="1"/>
        </p:nvSpPr>
        <p:spPr>
          <a:xfrm>
            <a:off x="10743090" y="612934"/>
            <a:ext cx="721894" cy="721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7B00D11-6C4A-0F3B-18F2-2AF320BA4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0840" y="830824"/>
            <a:ext cx="486394" cy="2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0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&amp;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79E2CA4-C41D-D2AD-6DA4-E0B87527A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8783"/>
          <a:stretch>
            <a:fillRect/>
          </a:stretch>
        </p:blipFill>
        <p:spPr>
          <a:xfrm>
            <a:off x="5853042" y="811078"/>
            <a:ext cx="6338958" cy="5235843"/>
          </a:xfrm>
          <a:custGeom>
            <a:avLst/>
            <a:gdLst>
              <a:gd name="connsiteX0" fmla="*/ 0 w 6338958"/>
              <a:gd name="connsiteY0" fmla="*/ 0 h 5235843"/>
              <a:gd name="connsiteX1" fmla="*/ 6338958 w 6338958"/>
              <a:gd name="connsiteY1" fmla="*/ 0 h 5235843"/>
              <a:gd name="connsiteX2" fmla="*/ 6338958 w 6338958"/>
              <a:gd name="connsiteY2" fmla="*/ 5235843 h 5235843"/>
              <a:gd name="connsiteX3" fmla="*/ 0 w 6338958"/>
              <a:gd name="connsiteY3" fmla="*/ 5235843 h 52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8958" h="5235843">
                <a:moveTo>
                  <a:pt x="0" y="0"/>
                </a:moveTo>
                <a:lnTo>
                  <a:pt x="6338958" y="0"/>
                </a:lnTo>
                <a:lnTo>
                  <a:pt x="6338958" y="5235843"/>
                </a:lnTo>
                <a:lnTo>
                  <a:pt x="0" y="5235843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0A8461-2493-6042-BF8A-6FA54BD9BE59}"/>
              </a:ext>
            </a:extLst>
          </p:cNvPr>
          <p:cNvSpPr/>
          <p:nvPr userDrawn="1"/>
        </p:nvSpPr>
        <p:spPr>
          <a:xfrm>
            <a:off x="4658627" y="440355"/>
            <a:ext cx="7533373" cy="597728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CB2E09-0332-7C42-543A-5BE7B6120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766" y="2892124"/>
            <a:ext cx="4670510" cy="1016000"/>
          </a:xfrm>
        </p:spPr>
        <p:txBody>
          <a:bodyPr lIns="0" rIns="0" anchor="ctr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Manrop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group of letters on a black background&#10;&#10;Description automatically generated">
            <a:extLst>
              <a:ext uri="{FF2B5EF4-FFF2-40B4-BE49-F238E27FC236}">
                <a16:creationId xmlns:a16="http://schemas.microsoft.com/office/drawing/2014/main" id="{F58278FE-AC08-C806-CF64-288AEE06FE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62" y="382605"/>
            <a:ext cx="2516957" cy="8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9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D543-FC12-6888-C7A4-0895EEBE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C834-9049-7FEC-C3C0-54B955820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FCDFF-DDC7-BCEC-D2C0-97823EB4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BCA2-371F-4CD5-8DD8-0B71174D2E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1C8E4-275A-EC8A-E84C-3530F39F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DCE3-8EDE-9747-5A70-F5F381B8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AF1E-895D-492A-A847-3A07F3E24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8A0EC-1209-E994-633A-DC976DC7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BCA2-371F-4CD5-8DD8-0B71174D2E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DE514-045E-593D-F4C8-89C33567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34EA5-F5B4-F030-F312-5894BECC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AF1E-895D-492A-A847-3A07F3E24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3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1295-38F7-2169-AAD4-5F04109D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5BA55-C7C4-FB67-F721-3E15352A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BCA2-371F-4CD5-8DD8-0B71174D2E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3F787-C2AD-045E-401C-39B9DDCF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FA724-F2B1-CD71-845C-4FB981D4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AF1E-895D-492A-A847-3A07F3E24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94D29-D54E-0CD2-9B3E-C471C3DB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E7104-0A6B-E07D-FF33-D0E1B6917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10ED4-5930-1F12-1AB9-AA921E40D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4D4D4D"/>
                </a:solidFill>
                <a:latin typeface="Manrope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41A6C-FB8C-B424-8AB7-3AD0C1D71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4D4D4D"/>
                </a:solidFill>
                <a:latin typeface="Manrop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5D87E-45CA-9E49-4E8E-EC837156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rgbClr val="4D4D4D"/>
                </a:solidFill>
                <a:latin typeface="Manrope" pitchFamily="2" charset="0"/>
              </a:defRPr>
            </a:lvl1pPr>
          </a:lstStyle>
          <a:p>
            <a:fld id="{68E99AF9-5E91-4B1B-8384-47F52FB07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1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D4D4D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D4D4D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D5428C-4C53-A649-7A85-DDE8E017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69E9A59-2DC7-96FB-1EE5-5C5E499FBF84}"/>
              </a:ext>
            </a:extLst>
          </p:cNvPr>
          <p:cNvGrpSpPr/>
          <p:nvPr/>
        </p:nvGrpSpPr>
        <p:grpSpPr>
          <a:xfrm>
            <a:off x="1571103" y="1768874"/>
            <a:ext cx="9617823" cy="972152"/>
            <a:chOff x="2708171" y="1574687"/>
            <a:chExt cx="10477315" cy="972152"/>
          </a:xfrm>
        </p:grpSpPr>
        <p:sp>
          <p:nvSpPr>
            <p:cNvPr id="9" name="Title 5">
              <a:extLst>
                <a:ext uri="{FF2B5EF4-FFF2-40B4-BE49-F238E27FC236}">
                  <a16:creationId xmlns:a16="http://schemas.microsoft.com/office/drawing/2014/main" id="{30C4EB03-7C0E-904F-91E5-166C7187CAC5}"/>
                </a:ext>
              </a:extLst>
            </p:cNvPr>
            <p:cNvSpPr txBox="1">
              <a:spLocks/>
            </p:cNvSpPr>
            <p:nvPr/>
          </p:nvSpPr>
          <p:spPr>
            <a:xfrm>
              <a:off x="2708171" y="1737598"/>
              <a:ext cx="31242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4000" b="1" dirty="0">
                  <a:latin typeface="Montserrat" panose="00000500000000000000" pitchFamily="2" charset="0"/>
                  <a:ea typeface="Calibri"/>
                  <a:cs typeface="Calibri"/>
                  <a:sym typeface="Calibri"/>
                </a:rPr>
                <a:t>Just Ride</a:t>
              </a:r>
              <a:endParaRPr lang="en-US" sz="4000" b="1" dirty="0">
                <a:latin typeface="Montserrat" panose="00000500000000000000" pitchFamily="2" charset="0"/>
                <a:ea typeface="Calibri"/>
                <a:cs typeface="Calibri"/>
              </a:endParaRPr>
            </a:p>
          </p:txBody>
        </p:sp>
        <p:sp>
          <p:nvSpPr>
            <p:cNvPr id="10" name="Title 5">
              <a:extLst>
                <a:ext uri="{FF2B5EF4-FFF2-40B4-BE49-F238E27FC236}">
                  <a16:creationId xmlns:a16="http://schemas.microsoft.com/office/drawing/2014/main" id="{8190C8D4-4812-6C5F-98C8-51F1C9CF3E96}"/>
                </a:ext>
              </a:extLst>
            </p:cNvPr>
            <p:cNvSpPr txBox="1">
              <a:spLocks/>
            </p:cNvSpPr>
            <p:nvPr/>
          </p:nvSpPr>
          <p:spPr>
            <a:xfrm>
              <a:off x="6189508" y="1765298"/>
              <a:ext cx="6995978" cy="590931"/>
            </a:xfrm>
            <a:prstGeom prst="rect">
              <a:avLst/>
            </a:prstGeom>
          </p:spPr>
          <p:txBody>
            <a:bodyPr vert="horz" wrap="square" lIns="0" tIns="45720" rIns="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4D4D4D"/>
                  </a:solidFill>
                  <a:latin typeface="Manrope" pitchFamily="2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Montserrat" panose="00000500000000000000" pitchFamily="2" charset="0"/>
                  <a:ea typeface="Calibri"/>
                  <a:cs typeface="Calibri"/>
                </a:rPr>
                <a:t>Charging Grid Reimagined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D6A1DE-E949-36EE-172A-3CCE3A39F346}"/>
                </a:ext>
              </a:extLst>
            </p:cNvPr>
            <p:cNvCxnSpPr>
              <a:cxnSpLocks/>
            </p:cNvCxnSpPr>
            <p:nvPr/>
          </p:nvCxnSpPr>
          <p:spPr>
            <a:xfrm>
              <a:off x="5970489" y="1574687"/>
              <a:ext cx="0" cy="972152"/>
            </a:xfrm>
            <a:prstGeom prst="line">
              <a:avLst/>
            </a:prstGeom>
            <a:ln w="47625" cap="rnd">
              <a:solidFill>
                <a:srgbClr val="C3D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A group of letters on a black background&#10;&#10;Description automatically generated">
            <a:extLst>
              <a:ext uri="{FF2B5EF4-FFF2-40B4-BE49-F238E27FC236}">
                <a16:creationId xmlns:a16="http://schemas.microsoft.com/office/drawing/2014/main" id="{70B51122-373C-6D75-027F-5E48C57D8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238" y="271390"/>
            <a:ext cx="4308372" cy="14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5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DE102-2690-D691-A866-353FE335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461" y="-1"/>
            <a:ext cx="714849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569AFD-C00A-F622-E35B-3693B974AEAA}"/>
              </a:ext>
            </a:extLst>
          </p:cNvPr>
          <p:cNvSpPr/>
          <p:nvPr/>
        </p:nvSpPr>
        <p:spPr>
          <a:xfrm>
            <a:off x="4801737" y="-2"/>
            <a:ext cx="7390263" cy="6857999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51E94-833C-1BB0-4551-24966361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40" y="144840"/>
            <a:ext cx="10242665" cy="1899912"/>
          </a:xfrm>
        </p:spPr>
        <p:txBody>
          <a:bodyPr>
            <a:normAutofit/>
          </a:bodyPr>
          <a:lstStyle/>
          <a:p>
            <a:r>
              <a:rPr lang="en-US" dirty="0"/>
              <a:t>Problem</a:t>
            </a:r>
            <a:br>
              <a:rPr lang="en-US" sz="3100" dirty="0"/>
            </a:br>
            <a:r>
              <a:rPr lang="en-US" sz="4300" b="1" dirty="0">
                <a:latin typeface="Montserrat" panose="00000500000000000000" pitchFamily="2" charset="0"/>
                <a:cs typeface="Calibri"/>
              </a:rPr>
              <a:t>E-Fleets Are Ready,  The Grid Isn't</a:t>
            </a:r>
          </a:p>
        </p:txBody>
      </p:sp>
      <p:pic>
        <p:nvPicPr>
          <p:cNvPr id="9" name="Graphic 8" descr="Thumbs Down with solid fill">
            <a:extLst>
              <a:ext uri="{FF2B5EF4-FFF2-40B4-BE49-F238E27FC236}">
                <a16:creationId xmlns:a16="http://schemas.microsoft.com/office/drawing/2014/main" id="{9DDE0ACA-DE3E-0414-561F-1D13CDB5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256" y="2235023"/>
            <a:ext cx="298418" cy="298418"/>
          </a:xfrm>
          <a:prstGeom prst="rect">
            <a:avLst/>
          </a:prstGeom>
        </p:spPr>
      </p:pic>
      <p:pic>
        <p:nvPicPr>
          <p:cNvPr id="10" name="Graphic 9" descr="Thumbs Down with solid fill">
            <a:extLst>
              <a:ext uri="{FF2B5EF4-FFF2-40B4-BE49-F238E27FC236}">
                <a16:creationId xmlns:a16="http://schemas.microsoft.com/office/drawing/2014/main" id="{BC880490-F8D2-F7D1-1A22-1F0ABED24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256" y="3121082"/>
            <a:ext cx="298418" cy="298418"/>
          </a:xfrm>
          <a:prstGeom prst="rect">
            <a:avLst/>
          </a:prstGeom>
        </p:spPr>
      </p:pic>
      <p:pic>
        <p:nvPicPr>
          <p:cNvPr id="11" name="Graphic 10" descr="Thumbs Down with solid fill">
            <a:extLst>
              <a:ext uri="{FF2B5EF4-FFF2-40B4-BE49-F238E27FC236}">
                <a16:creationId xmlns:a16="http://schemas.microsoft.com/office/drawing/2014/main" id="{C4320D5B-FB40-952E-D765-E3B8A0392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700" y="4351732"/>
            <a:ext cx="298418" cy="2984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4EB7FD-14CC-369B-6539-7E4FC4C54944}"/>
              </a:ext>
            </a:extLst>
          </p:cNvPr>
          <p:cNvSpPr/>
          <p:nvPr/>
        </p:nvSpPr>
        <p:spPr>
          <a:xfrm>
            <a:off x="11500561" y="6204856"/>
            <a:ext cx="661851" cy="43542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ontent Placeholder 7">
            <a:extLst>
              <a:ext uri="{FF2B5EF4-FFF2-40B4-BE49-F238E27FC236}">
                <a16:creationId xmlns:a16="http://schemas.microsoft.com/office/drawing/2014/main" id="{AE4B95C2-A4AF-E2EF-A114-493508D4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40" y="2189592"/>
            <a:ext cx="6627417" cy="3967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 The Grid Was Built for Yesterday</a:t>
            </a:r>
          </a:p>
          <a:p>
            <a:pPr marL="0" indent="0">
              <a:spcAft>
                <a:spcPts val="1200"/>
              </a:spcAft>
              <a:buNone/>
              <a:defRPr sz="1800">
                <a:solidFill>
                  <a:srgbClr val="505050"/>
                </a:solidFill>
              </a:defRPr>
            </a:pPr>
            <a:r>
              <a:rPr lang="en-US" sz="1600" dirty="0">
                <a:solidFill>
                  <a:srgbClr val="505050"/>
                </a:solidFill>
              </a:rPr>
              <a:t>Fixed, Steady loads in homes, offices &amp; factories</a:t>
            </a:r>
          </a:p>
          <a:p>
            <a:pPr marL="0" indent="0">
              <a:buNone/>
            </a:pPr>
            <a:r>
              <a:rPr lang="en-US" sz="2000" b="1" dirty="0"/>
              <a:t>  Electric Mobility Brings New Challenges  </a:t>
            </a:r>
          </a:p>
          <a:p>
            <a:pPr marL="0" indent="0">
              <a:buNone/>
              <a:defRPr sz="1800">
                <a:solidFill>
                  <a:srgbClr val="505050"/>
                </a:solidFill>
              </a:defRPr>
            </a:pPr>
            <a:r>
              <a:rPr lang="en-US" sz="1600" dirty="0">
                <a:solidFill>
                  <a:srgbClr val="505050"/>
                </a:solidFill>
              </a:rPr>
              <a:t>In streets and parking lots</a:t>
            </a:r>
          </a:p>
          <a:p>
            <a:pPr marL="0" indent="0">
              <a:spcAft>
                <a:spcPts val="1200"/>
              </a:spcAft>
              <a:buNone/>
              <a:defRPr sz="1800">
                <a:solidFill>
                  <a:srgbClr val="505050"/>
                </a:solidFill>
              </a:defRPr>
            </a:pPr>
            <a:r>
              <a:rPr lang="en-US" sz="1600" dirty="0">
                <a:solidFill>
                  <a:srgbClr val="505050"/>
                </a:solidFill>
              </a:rPr>
              <a:t>Spiky, Unpredictable demands</a:t>
            </a:r>
          </a:p>
          <a:p>
            <a:pPr marL="0" indent="0">
              <a:buNone/>
            </a:pPr>
            <a:r>
              <a:rPr lang="en-US" sz="2000" b="1" dirty="0"/>
              <a:t>  Light-EV Fleets Face Operational Strain</a:t>
            </a:r>
          </a:p>
          <a:p>
            <a:pPr marL="0" indent="0">
              <a:buNone/>
              <a:defRPr sz="1800">
                <a:solidFill>
                  <a:srgbClr val="505050"/>
                </a:solidFill>
              </a:defRPr>
            </a:pPr>
            <a:r>
              <a:rPr lang="en-US" sz="1600" dirty="0">
                <a:solidFill>
                  <a:srgbClr val="505050"/>
                </a:solidFill>
              </a:rPr>
              <a:t>Battery Swapping and Manual Charging </a:t>
            </a:r>
          </a:p>
          <a:p>
            <a:pPr marL="0" indent="0">
              <a:buNone/>
              <a:defRPr sz="1800">
                <a:solidFill>
                  <a:srgbClr val="505050"/>
                </a:solidFill>
              </a:defRPr>
            </a:pPr>
            <a:r>
              <a:rPr lang="en-US" sz="1600" dirty="0">
                <a:solidFill>
                  <a:srgbClr val="505050"/>
                </a:solidFill>
              </a:rPr>
              <a:t>Resulting in Low Availability, Wear, and Fire risk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6225351-6EE3-C4DB-AAE1-1B437C193B2D}"/>
              </a:ext>
            </a:extLst>
          </p:cNvPr>
          <p:cNvSpPr txBox="1"/>
          <p:nvPr/>
        </p:nvSpPr>
        <p:spPr>
          <a:xfrm>
            <a:off x="818243" y="6510560"/>
            <a:ext cx="3940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05050"/>
                </a:solidFill>
              </a:rPr>
              <a:t>* % of operational expenses </a:t>
            </a:r>
            <a:endParaRPr lang="en-US" sz="90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F12A938-F359-59CF-D8F3-05AAE0CE8437}"/>
              </a:ext>
            </a:extLst>
          </p:cNvPr>
          <p:cNvGrpSpPr/>
          <p:nvPr/>
        </p:nvGrpSpPr>
        <p:grpSpPr>
          <a:xfrm>
            <a:off x="796640" y="5478788"/>
            <a:ext cx="6875211" cy="452126"/>
            <a:chOff x="796640" y="5508352"/>
            <a:chExt cx="6875211" cy="452126"/>
          </a:xfrm>
        </p:grpSpPr>
        <p:pic>
          <p:nvPicPr>
            <p:cNvPr id="44" name="Graphic 43" descr="Dollar with solid fill">
              <a:extLst>
                <a:ext uri="{FF2B5EF4-FFF2-40B4-BE49-F238E27FC236}">
                  <a16:creationId xmlns:a16="http://schemas.microsoft.com/office/drawing/2014/main" id="{8A797C84-6787-A845-9968-F3A36F2D0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6640" y="5574605"/>
              <a:ext cx="319620" cy="319620"/>
            </a:xfrm>
            <a:prstGeom prst="rect">
              <a:avLst/>
            </a:prstGeom>
          </p:spPr>
        </p:pic>
        <p:pic>
          <p:nvPicPr>
            <p:cNvPr id="46" name="Graphic 45" descr="Construction worker male with solid fill">
              <a:extLst>
                <a:ext uri="{FF2B5EF4-FFF2-40B4-BE49-F238E27FC236}">
                  <a16:creationId xmlns:a16="http://schemas.microsoft.com/office/drawing/2014/main" id="{73342BBA-C356-2C66-CDF3-6E93D0AE4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44177" y="5560740"/>
              <a:ext cx="347351" cy="34735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1A5B328-CD26-E761-AE27-0BF2FDEAD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9487" y="5508352"/>
              <a:ext cx="459747" cy="452126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97BD1C6-0A3B-593E-B7D7-99265507C91D}"/>
                </a:ext>
              </a:extLst>
            </p:cNvPr>
            <p:cNvSpPr txBox="1"/>
            <p:nvPr/>
          </p:nvSpPr>
          <p:spPr>
            <a:xfrm>
              <a:off x="1029779" y="5534360"/>
              <a:ext cx="2514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05050"/>
                  </a:solidFill>
                </a:rPr>
                <a:t>12% Rev loss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11484AB-8C04-D84E-E0C2-80A517999D43}"/>
                </a:ext>
              </a:extLst>
            </p:cNvPr>
            <p:cNvSpPr txBox="1"/>
            <p:nvPr/>
          </p:nvSpPr>
          <p:spPr>
            <a:xfrm>
              <a:off x="3347485" y="5534360"/>
              <a:ext cx="1818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05050"/>
                  </a:solidFill>
                </a:rPr>
                <a:t>35% Labor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A99977C-E5B7-8279-A14F-9DC9D4276D9D}"/>
                </a:ext>
              </a:extLst>
            </p:cNvPr>
            <p:cNvSpPr txBox="1"/>
            <p:nvPr/>
          </p:nvSpPr>
          <p:spPr>
            <a:xfrm>
              <a:off x="5622753" y="5534360"/>
              <a:ext cx="20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05050"/>
                  </a:solidFill>
                </a:rPr>
                <a:t>10% Wear 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6FD87BF-CFC4-9D9C-EDEA-C463345C5A92}"/>
                </a:ext>
              </a:extLst>
            </p:cNvPr>
            <p:cNvCxnSpPr>
              <a:cxnSpLocks/>
            </p:cNvCxnSpPr>
            <p:nvPr/>
          </p:nvCxnSpPr>
          <p:spPr>
            <a:xfrm>
              <a:off x="817201" y="5574605"/>
              <a:ext cx="299059" cy="359436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315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2DD59FA-CA08-9324-83A2-E57D2FF18E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211" y="0"/>
            <a:ext cx="6744788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B76D1C2-4278-1C9C-066F-F4BBF30E573C}"/>
              </a:ext>
            </a:extLst>
          </p:cNvPr>
          <p:cNvSpPr/>
          <p:nvPr/>
        </p:nvSpPr>
        <p:spPr>
          <a:xfrm>
            <a:off x="4892008" y="0"/>
            <a:ext cx="7299992" cy="6857999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1CB36-AC05-09A5-21D0-3B92587F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b="1" dirty="0">
                <a:latin typeface="Montserrat" panose="00000500000000000000" pitchFamily="2" charset="0"/>
                <a:cs typeface="Calibri"/>
                <a:sym typeface="Arial"/>
              </a:rPr>
              <a:t>Charge Wherever You Park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A4DEC0-09AA-18D8-39D5-F83D52AA1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6185242" cy="400158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/>
              <a:t>Power Lakes</a:t>
            </a:r>
            <a:r>
              <a:rPr lang="en-US" sz="2400" b="1" dirty="0"/>
              <a:t> </a:t>
            </a:r>
            <a:r>
              <a:rPr lang="en-US" sz="2000" b="1" dirty="0"/>
              <a:t>- The missing Grid layer</a:t>
            </a:r>
            <a:endParaRPr lang="en-US" sz="2000" dirty="0"/>
          </a:p>
          <a:p>
            <a:pPr marL="0" indent="0">
              <a:buNone/>
              <a:defRPr sz="2200" b="1">
                <a:solidFill>
                  <a:srgbClr val="000000"/>
                </a:solidFill>
              </a:defRPr>
            </a:pPr>
            <a:r>
              <a:rPr lang="en-US" sz="2000" dirty="0"/>
              <a:t>✔ Always Available</a:t>
            </a:r>
          </a:p>
          <a:p>
            <a:pPr marL="0" indent="0">
              <a:spcAft>
                <a:spcPts val="1200"/>
              </a:spcAft>
              <a:buNone/>
              <a:defRPr sz="1800">
                <a:solidFill>
                  <a:srgbClr val="505050"/>
                </a:solidFill>
              </a:defRPr>
            </a:pPr>
            <a:r>
              <a:rPr lang="en-US" sz="2000" dirty="0"/>
              <a:t>Charging wherever vehicles park</a:t>
            </a:r>
          </a:p>
          <a:p>
            <a:pPr marL="0" indent="0">
              <a:buNone/>
              <a:defRPr sz="2200" b="1">
                <a:solidFill>
                  <a:srgbClr val="000000"/>
                </a:solidFill>
              </a:defRPr>
            </a:pPr>
            <a:r>
              <a:rPr lang="en-US" sz="2000" dirty="0"/>
              <a:t>✔ Scalable &amp; Flexible</a:t>
            </a:r>
          </a:p>
          <a:p>
            <a:pPr marL="0" indent="0">
              <a:spcAft>
                <a:spcPts val="1200"/>
              </a:spcAft>
              <a:buNone/>
              <a:defRPr sz="1800">
                <a:solidFill>
                  <a:srgbClr val="505050"/>
                </a:solidFill>
              </a:defRPr>
            </a:pPr>
            <a:r>
              <a:rPr lang="en-US" sz="2000" dirty="0"/>
              <a:t>From parking lots to city-wide coverage</a:t>
            </a:r>
          </a:p>
          <a:p>
            <a:pPr marL="0" indent="0">
              <a:buNone/>
              <a:defRPr sz="2200" b="1">
                <a:solidFill>
                  <a:srgbClr val="000000"/>
                </a:solidFill>
              </a:defRPr>
            </a:pPr>
            <a:r>
              <a:rPr lang="en-US" sz="2000" dirty="0"/>
              <a:t>✔ Efficient</a:t>
            </a:r>
          </a:p>
          <a:p>
            <a:pPr marL="0" indent="0">
              <a:spcAft>
                <a:spcPts val="1200"/>
              </a:spcAft>
              <a:buNone/>
              <a:defRPr sz="1800">
                <a:solidFill>
                  <a:srgbClr val="505050"/>
                </a:solidFill>
              </a:defRPr>
            </a:pPr>
            <a:r>
              <a:rPr lang="en-US" sz="2000" dirty="0"/>
              <a:t>One </a:t>
            </a:r>
            <a:r>
              <a:rPr lang="en-US" sz="2000" b="1" dirty="0">
                <a:solidFill>
                  <a:srgbClr val="000000"/>
                </a:solidFill>
              </a:rPr>
              <a:t>Waterfall</a:t>
            </a:r>
            <a:r>
              <a:rPr lang="en-US" sz="2000" dirty="0"/>
              <a:t> powers many vehicles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DF7BEA8-1027-DA59-A0F7-87DDA90BE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99042" y="3329607"/>
            <a:ext cx="1510749" cy="21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0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F634E-C0EB-7B05-BB99-DB001701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AE2E-AD2A-5D50-9791-9C5B717DA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</a:t>
            </a:r>
            <a:br>
              <a:rPr lang="en-US" dirty="0"/>
            </a:br>
            <a:r>
              <a:rPr lang="en-US" b="1" dirty="0">
                <a:latin typeface="Montserrat" panose="00000500000000000000" pitchFamily="2" charset="0"/>
                <a:cs typeface="Calibri"/>
              </a:rPr>
              <a:t>Power Lakes and Waterfalls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4FDCC6-18FC-E601-D2B0-808EC71EAF6D}"/>
              </a:ext>
            </a:extLst>
          </p:cNvPr>
          <p:cNvGrpSpPr/>
          <p:nvPr/>
        </p:nvGrpSpPr>
        <p:grpSpPr>
          <a:xfrm>
            <a:off x="682550" y="2591936"/>
            <a:ext cx="7475929" cy="3534543"/>
            <a:chOff x="5411946" y="2502891"/>
            <a:chExt cx="6635496" cy="326104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3EABCB-9E23-0032-D40F-C791DFF8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4173" y="2502891"/>
              <a:ext cx="2091109" cy="1542422"/>
            </a:xfrm>
            <a:prstGeom prst="rect">
              <a:avLst/>
            </a:prstGeom>
          </p:spPr>
        </p:pic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054FE64-0453-A729-C5F4-AD2DC851FD77}"/>
                </a:ext>
              </a:extLst>
            </p:cNvPr>
            <p:cNvSpPr/>
            <p:nvPr/>
          </p:nvSpPr>
          <p:spPr>
            <a:xfrm rot="185889">
              <a:off x="7368849" y="4665066"/>
              <a:ext cx="4675438" cy="1098867"/>
            </a:xfrm>
            <a:custGeom>
              <a:avLst/>
              <a:gdLst>
                <a:gd name="connsiteX0" fmla="*/ 895753 w 2520939"/>
                <a:gd name="connsiteY0" fmla="*/ 302050 h 1747171"/>
                <a:gd name="connsiteX1" fmla="*/ 1747807 w 2520939"/>
                <a:gd name="connsiteY1" fmla="*/ 15261 h 1747171"/>
                <a:gd name="connsiteX2" fmla="*/ 2516735 w 2520939"/>
                <a:gd name="connsiteY2" fmla="*/ 721843 h 1747171"/>
                <a:gd name="connsiteX3" fmla="*/ 1993033 w 2520939"/>
                <a:gd name="connsiteY3" fmla="*/ 1461675 h 1747171"/>
                <a:gd name="connsiteX4" fmla="*/ 708717 w 2520939"/>
                <a:gd name="connsiteY4" fmla="*/ 1731839 h 1747171"/>
                <a:gd name="connsiteX5" fmla="*/ 2135 w 2520939"/>
                <a:gd name="connsiteY5" fmla="*/ 1054352 h 1747171"/>
                <a:gd name="connsiteX6" fmla="*/ 895753 w 2520939"/>
                <a:gd name="connsiteY6" fmla="*/ 302050 h 174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939" h="1747171">
                  <a:moveTo>
                    <a:pt x="895753" y="302050"/>
                  </a:moveTo>
                  <a:cubicBezTo>
                    <a:pt x="1186698" y="128868"/>
                    <a:pt x="1477643" y="-54705"/>
                    <a:pt x="1747807" y="15261"/>
                  </a:cubicBezTo>
                  <a:cubicBezTo>
                    <a:pt x="2017971" y="85227"/>
                    <a:pt x="2475864" y="480774"/>
                    <a:pt x="2516735" y="721843"/>
                  </a:cubicBezTo>
                  <a:cubicBezTo>
                    <a:pt x="2557606" y="962912"/>
                    <a:pt x="2294369" y="1293342"/>
                    <a:pt x="1993033" y="1461675"/>
                  </a:cubicBezTo>
                  <a:cubicBezTo>
                    <a:pt x="1691697" y="1630008"/>
                    <a:pt x="1040533" y="1799726"/>
                    <a:pt x="708717" y="1731839"/>
                  </a:cubicBezTo>
                  <a:cubicBezTo>
                    <a:pt x="376901" y="1663952"/>
                    <a:pt x="-33194" y="1295421"/>
                    <a:pt x="2135" y="1054352"/>
                  </a:cubicBezTo>
                  <a:cubicBezTo>
                    <a:pt x="37464" y="813283"/>
                    <a:pt x="604808" y="475232"/>
                    <a:pt x="895753" y="302050"/>
                  </a:cubicBezTo>
                  <a:close/>
                </a:path>
              </a:pathLst>
            </a:custGeom>
            <a:solidFill>
              <a:srgbClr val="A9DEE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470E7B2-872F-6825-0FDC-CBF12E5630BC}"/>
                </a:ext>
              </a:extLst>
            </p:cNvPr>
            <p:cNvSpPr/>
            <p:nvPr/>
          </p:nvSpPr>
          <p:spPr>
            <a:xfrm rot="185889">
              <a:off x="7811514" y="3864042"/>
              <a:ext cx="3076894" cy="640260"/>
            </a:xfrm>
            <a:custGeom>
              <a:avLst/>
              <a:gdLst>
                <a:gd name="connsiteX0" fmla="*/ 895753 w 2520939"/>
                <a:gd name="connsiteY0" fmla="*/ 302050 h 1747171"/>
                <a:gd name="connsiteX1" fmla="*/ 1747807 w 2520939"/>
                <a:gd name="connsiteY1" fmla="*/ 15261 h 1747171"/>
                <a:gd name="connsiteX2" fmla="*/ 2516735 w 2520939"/>
                <a:gd name="connsiteY2" fmla="*/ 721843 h 1747171"/>
                <a:gd name="connsiteX3" fmla="*/ 1993033 w 2520939"/>
                <a:gd name="connsiteY3" fmla="*/ 1461675 h 1747171"/>
                <a:gd name="connsiteX4" fmla="*/ 708717 w 2520939"/>
                <a:gd name="connsiteY4" fmla="*/ 1731839 h 1747171"/>
                <a:gd name="connsiteX5" fmla="*/ 2135 w 2520939"/>
                <a:gd name="connsiteY5" fmla="*/ 1054352 h 1747171"/>
                <a:gd name="connsiteX6" fmla="*/ 895753 w 2520939"/>
                <a:gd name="connsiteY6" fmla="*/ 302050 h 174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939" h="1747171">
                  <a:moveTo>
                    <a:pt x="895753" y="302050"/>
                  </a:moveTo>
                  <a:cubicBezTo>
                    <a:pt x="1186698" y="128868"/>
                    <a:pt x="1477643" y="-54705"/>
                    <a:pt x="1747807" y="15261"/>
                  </a:cubicBezTo>
                  <a:cubicBezTo>
                    <a:pt x="2017971" y="85227"/>
                    <a:pt x="2475864" y="480774"/>
                    <a:pt x="2516735" y="721843"/>
                  </a:cubicBezTo>
                  <a:cubicBezTo>
                    <a:pt x="2557606" y="962912"/>
                    <a:pt x="2294369" y="1293342"/>
                    <a:pt x="1993033" y="1461675"/>
                  </a:cubicBezTo>
                  <a:cubicBezTo>
                    <a:pt x="1691697" y="1630008"/>
                    <a:pt x="1040533" y="1799726"/>
                    <a:pt x="708717" y="1731839"/>
                  </a:cubicBezTo>
                  <a:cubicBezTo>
                    <a:pt x="376901" y="1663952"/>
                    <a:pt x="-33194" y="1295421"/>
                    <a:pt x="2135" y="1054352"/>
                  </a:cubicBezTo>
                  <a:cubicBezTo>
                    <a:pt x="37464" y="813283"/>
                    <a:pt x="604808" y="475232"/>
                    <a:pt x="895753" y="302050"/>
                  </a:cubicBezTo>
                  <a:close/>
                </a:path>
              </a:pathLst>
            </a:custGeom>
            <a:solidFill>
              <a:srgbClr val="A9DEEC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2380A892-6B79-A773-19F2-4C5B5EA34ED9}"/>
                </a:ext>
              </a:extLst>
            </p:cNvPr>
            <p:cNvSpPr txBox="1"/>
            <p:nvPr/>
          </p:nvSpPr>
          <p:spPr>
            <a:xfrm>
              <a:off x="9522723" y="5216408"/>
              <a:ext cx="23833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Transmitting antenna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C049BC1-4411-103B-298D-52E4DD51864F}"/>
                </a:ext>
              </a:extLst>
            </p:cNvPr>
            <p:cNvGrpSpPr/>
            <p:nvPr/>
          </p:nvGrpSpPr>
          <p:grpSpPr>
            <a:xfrm>
              <a:off x="8396958" y="3952406"/>
              <a:ext cx="2294493" cy="286128"/>
              <a:chOff x="7795524" y="3595274"/>
              <a:chExt cx="2294493" cy="28612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9098FDC-80CA-8998-641B-1BA0BBFADB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4190" y="3609474"/>
                <a:ext cx="286461" cy="27192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98DB3D9-6EF6-E662-B95E-4BB54E6BEE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90651" y="3595274"/>
                <a:ext cx="1552594" cy="98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0B9B2E4-05CF-9644-880B-DC5463727F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9474" y="3739840"/>
                <a:ext cx="1445368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8CC6D43F-9B42-DDDE-AA6F-2DD4DBA3B1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89692" y="3600190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61809465-8CDF-CC2D-9A59-16F19F39E8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37857" y="3600190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61E30085-F3CE-1820-98CD-6739136A0B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86930" y="3600190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0B90C05-EC97-2D05-E679-11B9753639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3524" y="3744073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D036E718-6922-C1C2-B430-5AC0D34A90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1689" y="3744073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A4328C22-3404-1D80-4E1C-2174408585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0762" y="3744073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5908C16-181C-7EEF-F626-BA1CAF4300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5524" y="3874777"/>
                <a:ext cx="1351624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55753793-9BBD-B123-FEA1-89578F6CC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3112" y="3881402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CB4D7E47-1765-EE3E-9254-A4FD829C8B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1277" y="3881402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DE900FCF-87E2-973C-6C2F-DCDD596F0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80350" y="3881402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E0DDC818-7120-93E6-23CC-1B46C4CC4253}"/>
                </a:ext>
              </a:extLst>
            </p:cNvPr>
            <p:cNvSpPr txBox="1"/>
            <p:nvPr/>
          </p:nvSpPr>
          <p:spPr>
            <a:xfrm>
              <a:off x="5411946" y="3339301"/>
              <a:ext cx="1046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EW “Waterfall” (RF Transmitter)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449457-85BB-13BB-B8BB-4A9F80207FB1}"/>
                </a:ext>
              </a:extLst>
            </p:cNvPr>
            <p:cNvCxnSpPr>
              <a:cxnSpLocks/>
            </p:cNvCxnSpPr>
            <p:nvPr/>
          </p:nvCxnSpPr>
          <p:spPr>
            <a:xfrm>
              <a:off x="5924747" y="4190085"/>
              <a:ext cx="2526775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0BE8EE-DD2A-8310-6EDE-0374104E1612}"/>
                </a:ext>
              </a:extLst>
            </p:cNvPr>
            <p:cNvSpPr/>
            <p:nvPr/>
          </p:nvSpPr>
          <p:spPr>
            <a:xfrm>
              <a:off x="6604553" y="4197612"/>
              <a:ext cx="1461710" cy="997527"/>
            </a:xfrm>
            <a:custGeom>
              <a:avLst/>
              <a:gdLst>
                <a:gd name="connsiteX0" fmla="*/ 69328 w 1461710"/>
                <a:gd name="connsiteY0" fmla="*/ 0 h 997527"/>
                <a:gd name="connsiteX1" fmla="*/ 281303 w 1461710"/>
                <a:gd name="connsiteY1" fmla="*/ 266007 h 997527"/>
                <a:gd name="connsiteX2" fmla="*/ 48546 w 1461710"/>
                <a:gd name="connsiteY2" fmla="*/ 822960 h 997527"/>
                <a:gd name="connsiteX3" fmla="*/ 1407677 w 1461710"/>
                <a:gd name="connsiteY3" fmla="*/ 997527 h 997527"/>
                <a:gd name="connsiteX4" fmla="*/ 1407677 w 1461710"/>
                <a:gd name="connsiteY4" fmla="*/ 997527 h 997527"/>
                <a:gd name="connsiteX5" fmla="*/ 1461710 w 1461710"/>
                <a:gd name="connsiteY5" fmla="*/ 993371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710" h="997527">
                  <a:moveTo>
                    <a:pt x="69328" y="0"/>
                  </a:moveTo>
                  <a:cubicBezTo>
                    <a:pt x="177047" y="64423"/>
                    <a:pt x="284767" y="128847"/>
                    <a:pt x="281303" y="266007"/>
                  </a:cubicBezTo>
                  <a:cubicBezTo>
                    <a:pt x="277839" y="403167"/>
                    <a:pt x="-139183" y="701040"/>
                    <a:pt x="48546" y="822960"/>
                  </a:cubicBezTo>
                  <a:cubicBezTo>
                    <a:pt x="236275" y="944880"/>
                    <a:pt x="1407677" y="997527"/>
                    <a:pt x="1407677" y="997527"/>
                  </a:cubicBezTo>
                  <a:lnTo>
                    <a:pt x="1407677" y="997527"/>
                  </a:lnTo>
                  <a:lnTo>
                    <a:pt x="1461710" y="993371"/>
                  </a:ln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9F8188E-09A0-7907-2170-C760AD711522}"/>
                </a:ext>
              </a:extLst>
            </p:cNvPr>
            <p:cNvGrpSpPr/>
            <p:nvPr/>
          </p:nvGrpSpPr>
          <p:grpSpPr>
            <a:xfrm>
              <a:off x="5813713" y="3688527"/>
              <a:ext cx="324690" cy="509990"/>
              <a:chOff x="5671621" y="3038118"/>
              <a:chExt cx="502920" cy="808199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50B5846C-F24A-28AC-F0C2-D90679D1B616}"/>
                  </a:ext>
                </a:extLst>
              </p:cNvPr>
              <p:cNvGrpSpPr/>
              <p:nvPr/>
            </p:nvGrpSpPr>
            <p:grpSpPr>
              <a:xfrm>
                <a:off x="5671621" y="3038118"/>
                <a:ext cx="502920" cy="620837"/>
                <a:chOff x="5725654" y="2927389"/>
                <a:chExt cx="502920" cy="620837"/>
              </a:xfrm>
            </p:grpSpPr>
            <p:pic>
              <p:nvPicPr>
                <p:cNvPr id="80" name="Picture 79" descr="A green logo with wings&#10;&#10;AI-generated content may be incorrect.">
                  <a:extLst>
                    <a:ext uri="{FF2B5EF4-FFF2-40B4-BE49-F238E27FC236}">
                      <a16:creationId xmlns:a16="http://schemas.microsoft.com/office/drawing/2014/main" id="{6D53288E-47A6-CBEC-0298-0C3BA6DDC9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754548" y="3018654"/>
                  <a:ext cx="399010" cy="507078"/>
                </a:xfrm>
                <a:prstGeom prst="rect">
                  <a:avLst/>
                </a:prstGeom>
              </p:spPr>
            </p:pic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FC55212D-ACC1-EC4F-626D-4E9167C134EA}"/>
                    </a:ext>
                  </a:extLst>
                </p:cNvPr>
                <p:cNvSpPr/>
                <p:nvPr/>
              </p:nvSpPr>
              <p:spPr>
                <a:xfrm>
                  <a:off x="5725654" y="2927389"/>
                  <a:ext cx="502920" cy="620837"/>
                </a:xfrm>
                <a:prstGeom prst="cube">
                  <a:avLst>
                    <a:gd name="adj" fmla="val 8471"/>
                  </a:avLst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CF04525-EF0E-5A8E-9135-0DA62552C9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18033" y="3658467"/>
                <a:ext cx="0" cy="18785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8C6E32E-84D6-3674-C8CA-65E8E121C63D}"/>
                </a:ext>
              </a:extLst>
            </p:cNvPr>
            <p:cNvSpPr/>
            <p:nvPr/>
          </p:nvSpPr>
          <p:spPr>
            <a:xfrm>
              <a:off x="6590754" y="4247488"/>
              <a:ext cx="162488" cy="261851"/>
            </a:xfrm>
            <a:custGeom>
              <a:avLst/>
              <a:gdLst>
                <a:gd name="connsiteX0" fmla="*/ 0 w 162488"/>
                <a:gd name="connsiteY0" fmla="*/ 0 h 261851"/>
                <a:gd name="connsiteX1" fmla="*/ 145473 w 162488"/>
                <a:gd name="connsiteY1" fmla="*/ 78971 h 261851"/>
                <a:gd name="connsiteX2" fmla="*/ 153785 w 162488"/>
                <a:gd name="connsiteY2" fmla="*/ 261851 h 26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88" h="261851">
                  <a:moveTo>
                    <a:pt x="0" y="0"/>
                  </a:moveTo>
                  <a:cubicBezTo>
                    <a:pt x="59921" y="17664"/>
                    <a:pt x="119842" y="35329"/>
                    <a:pt x="145473" y="78971"/>
                  </a:cubicBezTo>
                  <a:cubicBezTo>
                    <a:pt x="171104" y="122613"/>
                    <a:pt x="162444" y="192232"/>
                    <a:pt x="153785" y="261851"/>
                  </a:cubicBezTo>
                </a:path>
              </a:pathLst>
            </a:custGeom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9FD38B2-89A7-8EB7-929E-D233A9F14535}"/>
                </a:ext>
              </a:extLst>
            </p:cNvPr>
            <p:cNvSpPr/>
            <p:nvPr/>
          </p:nvSpPr>
          <p:spPr>
            <a:xfrm>
              <a:off x="6537520" y="3281731"/>
              <a:ext cx="863432" cy="911726"/>
            </a:xfrm>
            <a:custGeom>
              <a:avLst/>
              <a:gdLst>
                <a:gd name="connsiteX0" fmla="*/ 0 w 519627"/>
                <a:gd name="connsiteY0" fmla="*/ 0 h 714895"/>
                <a:gd name="connsiteX1" fmla="*/ 290946 w 519627"/>
                <a:gd name="connsiteY1" fmla="*/ 95596 h 714895"/>
                <a:gd name="connsiteX2" fmla="*/ 274320 w 519627"/>
                <a:gd name="connsiteY2" fmla="*/ 340822 h 714895"/>
                <a:gd name="connsiteX3" fmla="*/ 519546 w 519627"/>
                <a:gd name="connsiteY3" fmla="*/ 453044 h 714895"/>
                <a:gd name="connsiteX4" fmla="*/ 245226 w 519627"/>
                <a:gd name="connsiteY4" fmla="*/ 714895 h 71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27" h="714895">
                  <a:moveTo>
                    <a:pt x="0" y="0"/>
                  </a:moveTo>
                  <a:cubicBezTo>
                    <a:pt x="122613" y="19396"/>
                    <a:pt x="245226" y="38792"/>
                    <a:pt x="290946" y="95596"/>
                  </a:cubicBezTo>
                  <a:cubicBezTo>
                    <a:pt x="336666" y="152400"/>
                    <a:pt x="236220" y="281247"/>
                    <a:pt x="274320" y="340822"/>
                  </a:cubicBezTo>
                  <a:cubicBezTo>
                    <a:pt x="312420" y="400397"/>
                    <a:pt x="524395" y="390699"/>
                    <a:pt x="519546" y="453044"/>
                  </a:cubicBezTo>
                  <a:cubicBezTo>
                    <a:pt x="514697" y="515389"/>
                    <a:pt x="379961" y="615142"/>
                    <a:pt x="245226" y="714895"/>
                  </a:cubicBezTo>
                </a:path>
              </a:pathLst>
            </a:cu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F71F3E70-A978-9D40-4CFC-5BFDB78E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1188" y="2865875"/>
              <a:ext cx="524262" cy="524262"/>
            </a:xfrm>
            <a:prstGeom prst="rect">
              <a:avLst/>
            </a:prstGeom>
          </p:spPr>
        </p:pic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ED104EE-3638-4E48-7E85-BCC78C9AF302}"/>
                </a:ext>
              </a:extLst>
            </p:cNvPr>
            <p:cNvSpPr/>
            <p:nvPr/>
          </p:nvSpPr>
          <p:spPr>
            <a:xfrm>
              <a:off x="6930457" y="3863116"/>
              <a:ext cx="310729" cy="260680"/>
            </a:xfrm>
            <a:custGeom>
              <a:avLst/>
              <a:gdLst>
                <a:gd name="connsiteX0" fmla="*/ 133004 w 310729"/>
                <a:gd name="connsiteY0" fmla="*/ 7141 h 260680"/>
                <a:gd name="connsiteX1" fmla="*/ 307571 w 310729"/>
                <a:gd name="connsiteY1" fmla="*/ 32080 h 260680"/>
                <a:gd name="connsiteX2" fmla="*/ 0 w 310729"/>
                <a:gd name="connsiteY2" fmla="*/ 260680 h 2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29" h="260680">
                  <a:moveTo>
                    <a:pt x="133004" y="7141"/>
                  </a:moveTo>
                  <a:cubicBezTo>
                    <a:pt x="231371" y="-1518"/>
                    <a:pt x="329738" y="-10177"/>
                    <a:pt x="307571" y="32080"/>
                  </a:cubicBezTo>
                  <a:cubicBezTo>
                    <a:pt x="285404" y="74337"/>
                    <a:pt x="142702" y="167508"/>
                    <a:pt x="0" y="260680"/>
                  </a:cubicBezTo>
                </a:path>
              </a:pathLst>
            </a:custGeom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F7BEA2F-D339-B1AC-4956-00B3FB7023FB}"/>
                </a:ext>
              </a:extLst>
            </p:cNvPr>
            <p:cNvSpPr txBox="1"/>
            <p:nvPr/>
          </p:nvSpPr>
          <p:spPr>
            <a:xfrm>
              <a:off x="6111482" y="2632122"/>
              <a:ext cx="924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Green “waterfalls”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A06379A-3341-E56B-CAEC-B5B4F60AD6FD}"/>
                </a:ext>
              </a:extLst>
            </p:cNvPr>
            <p:cNvGrpSpPr/>
            <p:nvPr/>
          </p:nvGrpSpPr>
          <p:grpSpPr>
            <a:xfrm>
              <a:off x="7728052" y="4964473"/>
              <a:ext cx="4319390" cy="558056"/>
              <a:chOff x="7633694" y="4788553"/>
              <a:chExt cx="4319390" cy="55805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B6F3C0F-1371-446E-8CC7-692276B866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10941" y="4802753"/>
                <a:ext cx="286461" cy="27192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D1B57C2-1835-F101-B273-62456286D1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97402" y="4788553"/>
                <a:ext cx="1552594" cy="98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F7B4879-1EB2-86BF-346A-D829085FFB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1658" y="4933119"/>
                <a:ext cx="3424205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D4F455D-E06A-D935-4768-360B28815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6443" y="4793469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C7773B6-1FE3-F711-D0BE-B62E04ADFA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44608" y="4793469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8E2E842-69D6-A57D-F922-9B08549B4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3681" y="4793469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3897A65-FE83-D1A6-AB77-6282C15CF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2759" y="4933119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9F3942E-FF42-898F-D447-DE553534D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00924" y="4933119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48DF1D0-6A55-2F75-0F3D-FD68AFF36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49997" y="4933119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03250C0-84C6-2489-1D9D-8BC45EF926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2984" y="5068056"/>
                <a:ext cx="3334011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BB4AF36-2E52-0860-EB00-8AC0B28A9F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00599" y="5070448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4210F16-0250-08DE-DAC7-86AC256F4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8764" y="5070448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D576B49-A856-8D84-029D-EB20B198D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97837" y="5070448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9CEE00D-A95D-30ED-D2B2-AC888FDBAB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3694" y="5074681"/>
                <a:ext cx="286461" cy="27192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230D5F2-FA84-3F55-C69B-91F243BEB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1807" y="5198422"/>
                <a:ext cx="1445368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8B61519-7EBC-B65F-2947-4BC4617355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5857" y="5202655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077D023-5FC6-6895-E44A-79C3395284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022" y="5202655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0BEF9BD-09F6-5A21-A35B-2F2624664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3095" y="5202655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B36D1EFE-08DF-4051-4DE8-2A77FF2F1E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7857" y="5333359"/>
                <a:ext cx="1351624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3B8C061-89E6-FEEA-778C-426159281F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5445" y="5339984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13AC8AE0-24DB-F187-10E3-47F960F9A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3610" y="5339984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688A244-A23E-75AF-F88E-1DBA70E50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2683" y="5339984"/>
                <a:ext cx="10308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8B25B30-FBDE-FF75-1AE1-347A0330C5F8}"/>
                </a:ext>
              </a:extLst>
            </p:cNvPr>
            <p:cNvGrpSpPr/>
            <p:nvPr/>
          </p:nvGrpSpPr>
          <p:grpSpPr>
            <a:xfrm>
              <a:off x="9222889" y="3640147"/>
              <a:ext cx="504925" cy="565786"/>
              <a:chOff x="8621455" y="3283015"/>
              <a:chExt cx="504925" cy="565786"/>
            </a:xfrm>
          </p:grpSpPr>
          <p:sp>
            <p:nvSpPr>
              <p:cNvPr id="82" name="Flowchart: Data 81">
                <a:extLst>
                  <a:ext uri="{FF2B5EF4-FFF2-40B4-BE49-F238E27FC236}">
                    <a16:creationId xmlns:a16="http://schemas.microsoft.com/office/drawing/2014/main" id="{C1EBCFFF-56E0-573A-EF3B-B9DAAFF101C8}"/>
                  </a:ext>
                </a:extLst>
              </p:cNvPr>
              <p:cNvSpPr/>
              <p:nvPr/>
            </p:nvSpPr>
            <p:spPr>
              <a:xfrm>
                <a:off x="8621455" y="3289637"/>
                <a:ext cx="504925" cy="66931"/>
              </a:xfrm>
              <a:prstGeom prst="flowChartInputOutput">
                <a:avLst/>
              </a:prstGeom>
              <a:solidFill>
                <a:srgbClr val="00B05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B8AD34A0-CF1F-4A29-7D8C-2CA10C3AC2F0}"/>
                  </a:ext>
                </a:extLst>
              </p:cNvPr>
              <p:cNvGrpSpPr/>
              <p:nvPr/>
            </p:nvGrpSpPr>
            <p:grpSpPr>
              <a:xfrm>
                <a:off x="8690546" y="3335175"/>
                <a:ext cx="210482" cy="513626"/>
                <a:chOff x="8176166" y="5491621"/>
                <a:chExt cx="210482" cy="443206"/>
              </a:xfrm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41DE68FA-11A7-026B-0997-D55342757F0F}"/>
                    </a:ext>
                  </a:extLst>
                </p:cNvPr>
                <p:cNvSpPr/>
                <p:nvPr/>
              </p:nvSpPr>
              <p:spPr>
                <a:xfrm>
                  <a:off x="8176166" y="5514342"/>
                  <a:ext cx="107926" cy="417348"/>
                </a:xfrm>
                <a:custGeom>
                  <a:avLst/>
                  <a:gdLst>
                    <a:gd name="connsiteX0" fmla="*/ 0 w 199832"/>
                    <a:gd name="connsiteY0" fmla="*/ 0 h 731520"/>
                    <a:gd name="connsiteX1" fmla="*/ 199506 w 199832"/>
                    <a:gd name="connsiteY1" fmla="*/ 340822 h 731520"/>
                    <a:gd name="connsiteX2" fmla="*/ 37407 w 199832"/>
                    <a:gd name="connsiteY2" fmla="*/ 731520 h 731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9832" h="731520">
                      <a:moveTo>
                        <a:pt x="0" y="0"/>
                      </a:moveTo>
                      <a:cubicBezTo>
                        <a:pt x="96636" y="109451"/>
                        <a:pt x="193272" y="218902"/>
                        <a:pt x="199506" y="340822"/>
                      </a:cubicBezTo>
                      <a:cubicBezTo>
                        <a:pt x="205741" y="462742"/>
                        <a:pt x="121574" y="597131"/>
                        <a:pt x="37407" y="731520"/>
                      </a:cubicBezTo>
                    </a:path>
                  </a:pathLst>
                </a:custGeom>
                <a:ln w="12700" cap="flat" cmpd="sng" algn="ctr">
                  <a:solidFill>
                    <a:schemeClr val="accent4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4106AD0A-BF2F-7E72-31B1-F57A7C2A2EDF}"/>
                    </a:ext>
                  </a:extLst>
                </p:cNvPr>
                <p:cNvSpPr/>
                <p:nvPr/>
              </p:nvSpPr>
              <p:spPr>
                <a:xfrm>
                  <a:off x="8229598" y="5517479"/>
                  <a:ext cx="107926" cy="417348"/>
                </a:xfrm>
                <a:custGeom>
                  <a:avLst/>
                  <a:gdLst>
                    <a:gd name="connsiteX0" fmla="*/ 0 w 199832"/>
                    <a:gd name="connsiteY0" fmla="*/ 0 h 731520"/>
                    <a:gd name="connsiteX1" fmla="*/ 199506 w 199832"/>
                    <a:gd name="connsiteY1" fmla="*/ 340822 h 731520"/>
                    <a:gd name="connsiteX2" fmla="*/ 37407 w 199832"/>
                    <a:gd name="connsiteY2" fmla="*/ 731520 h 731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9832" h="731520">
                      <a:moveTo>
                        <a:pt x="0" y="0"/>
                      </a:moveTo>
                      <a:cubicBezTo>
                        <a:pt x="96636" y="109451"/>
                        <a:pt x="193272" y="218902"/>
                        <a:pt x="199506" y="340822"/>
                      </a:cubicBezTo>
                      <a:cubicBezTo>
                        <a:pt x="205741" y="462742"/>
                        <a:pt x="121574" y="597131"/>
                        <a:pt x="37407" y="731520"/>
                      </a:cubicBezTo>
                    </a:path>
                  </a:pathLst>
                </a:custGeom>
                <a:ln w="12700" cap="flat" cmpd="sng" algn="ctr">
                  <a:solidFill>
                    <a:schemeClr val="accent4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22FD98D2-C665-FDE9-F399-674A0902A2E0}"/>
                    </a:ext>
                  </a:extLst>
                </p:cNvPr>
                <p:cNvSpPr/>
                <p:nvPr/>
              </p:nvSpPr>
              <p:spPr>
                <a:xfrm>
                  <a:off x="8295920" y="5491621"/>
                  <a:ext cx="90728" cy="440068"/>
                </a:xfrm>
                <a:custGeom>
                  <a:avLst/>
                  <a:gdLst>
                    <a:gd name="connsiteX0" fmla="*/ 0 w 199832"/>
                    <a:gd name="connsiteY0" fmla="*/ 0 h 731520"/>
                    <a:gd name="connsiteX1" fmla="*/ 199506 w 199832"/>
                    <a:gd name="connsiteY1" fmla="*/ 340822 h 731520"/>
                    <a:gd name="connsiteX2" fmla="*/ 37407 w 199832"/>
                    <a:gd name="connsiteY2" fmla="*/ 731520 h 731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9832" h="731520">
                      <a:moveTo>
                        <a:pt x="0" y="0"/>
                      </a:moveTo>
                      <a:cubicBezTo>
                        <a:pt x="96636" y="109451"/>
                        <a:pt x="193272" y="218902"/>
                        <a:pt x="199506" y="340822"/>
                      </a:cubicBezTo>
                      <a:cubicBezTo>
                        <a:pt x="205741" y="462742"/>
                        <a:pt x="121574" y="597131"/>
                        <a:pt x="37407" y="731520"/>
                      </a:cubicBezTo>
                    </a:path>
                  </a:pathLst>
                </a:custGeom>
                <a:ln w="12700" cap="flat" cmpd="sng" algn="ctr">
                  <a:solidFill>
                    <a:schemeClr val="accent4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CDF046A-2664-E4FA-657A-1150BF85BB59}"/>
                  </a:ext>
                </a:extLst>
              </p:cNvPr>
              <p:cNvGrpSpPr/>
              <p:nvPr/>
            </p:nvGrpSpPr>
            <p:grpSpPr>
              <a:xfrm flipH="1">
                <a:off x="8834420" y="3283015"/>
                <a:ext cx="246152" cy="553575"/>
                <a:chOff x="8176166" y="5457149"/>
                <a:chExt cx="210482" cy="477678"/>
              </a:xfrm>
            </p:grpSpPr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9E9B48B6-C9DC-BCE5-56A0-0311F4488FD7}"/>
                    </a:ext>
                  </a:extLst>
                </p:cNvPr>
                <p:cNvSpPr/>
                <p:nvPr/>
              </p:nvSpPr>
              <p:spPr>
                <a:xfrm>
                  <a:off x="8176166" y="5469360"/>
                  <a:ext cx="107926" cy="462330"/>
                </a:xfrm>
                <a:custGeom>
                  <a:avLst/>
                  <a:gdLst>
                    <a:gd name="connsiteX0" fmla="*/ 0 w 199832"/>
                    <a:gd name="connsiteY0" fmla="*/ 0 h 731520"/>
                    <a:gd name="connsiteX1" fmla="*/ 199506 w 199832"/>
                    <a:gd name="connsiteY1" fmla="*/ 340822 h 731520"/>
                    <a:gd name="connsiteX2" fmla="*/ 37407 w 199832"/>
                    <a:gd name="connsiteY2" fmla="*/ 731520 h 731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9832" h="731520">
                      <a:moveTo>
                        <a:pt x="0" y="0"/>
                      </a:moveTo>
                      <a:cubicBezTo>
                        <a:pt x="96636" y="109451"/>
                        <a:pt x="193272" y="218902"/>
                        <a:pt x="199506" y="340822"/>
                      </a:cubicBezTo>
                      <a:cubicBezTo>
                        <a:pt x="205741" y="462742"/>
                        <a:pt x="121574" y="597131"/>
                        <a:pt x="37407" y="731520"/>
                      </a:cubicBezTo>
                    </a:path>
                  </a:pathLst>
                </a:custGeom>
                <a:ln w="12700" cap="flat" cmpd="sng" algn="ctr">
                  <a:solidFill>
                    <a:schemeClr val="accent4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1F4C74C1-6365-C73B-9107-EF46E31416E6}"/>
                    </a:ext>
                  </a:extLst>
                </p:cNvPr>
                <p:cNvSpPr/>
                <p:nvPr/>
              </p:nvSpPr>
              <p:spPr>
                <a:xfrm>
                  <a:off x="8215443" y="5457149"/>
                  <a:ext cx="122082" cy="477678"/>
                </a:xfrm>
                <a:custGeom>
                  <a:avLst/>
                  <a:gdLst>
                    <a:gd name="connsiteX0" fmla="*/ 0 w 199832"/>
                    <a:gd name="connsiteY0" fmla="*/ 0 h 731520"/>
                    <a:gd name="connsiteX1" fmla="*/ 199506 w 199832"/>
                    <a:gd name="connsiteY1" fmla="*/ 340822 h 731520"/>
                    <a:gd name="connsiteX2" fmla="*/ 37407 w 199832"/>
                    <a:gd name="connsiteY2" fmla="*/ 731520 h 731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9832" h="731520">
                      <a:moveTo>
                        <a:pt x="0" y="0"/>
                      </a:moveTo>
                      <a:cubicBezTo>
                        <a:pt x="96636" y="109451"/>
                        <a:pt x="193272" y="218902"/>
                        <a:pt x="199506" y="340822"/>
                      </a:cubicBezTo>
                      <a:cubicBezTo>
                        <a:pt x="205741" y="462742"/>
                        <a:pt x="121574" y="597131"/>
                        <a:pt x="37407" y="731520"/>
                      </a:cubicBezTo>
                    </a:path>
                  </a:pathLst>
                </a:custGeom>
                <a:ln w="12700" cap="flat" cmpd="sng" algn="ctr">
                  <a:solidFill>
                    <a:schemeClr val="accent4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16BBCB3F-F4DF-BFE1-2302-7D35E5A4831E}"/>
                    </a:ext>
                  </a:extLst>
                </p:cNvPr>
                <p:cNvSpPr/>
                <p:nvPr/>
              </p:nvSpPr>
              <p:spPr>
                <a:xfrm>
                  <a:off x="8295920" y="5491621"/>
                  <a:ext cx="90728" cy="440068"/>
                </a:xfrm>
                <a:custGeom>
                  <a:avLst/>
                  <a:gdLst>
                    <a:gd name="connsiteX0" fmla="*/ 0 w 199832"/>
                    <a:gd name="connsiteY0" fmla="*/ 0 h 731520"/>
                    <a:gd name="connsiteX1" fmla="*/ 199506 w 199832"/>
                    <a:gd name="connsiteY1" fmla="*/ 340822 h 731520"/>
                    <a:gd name="connsiteX2" fmla="*/ 37407 w 199832"/>
                    <a:gd name="connsiteY2" fmla="*/ 731520 h 731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9832" h="731520">
                      <a:moveTo>
                        <a:pt x="0" y="0"/>
                      </a:moveTo>
                      <a:cubicBezTo>
                        <a:pt x="96636" y="109451"/>
                        <a:pt x="193272" y="218902"/>
                        <a:pt x="199506" y="340822"/>
                      </a:cubicBezTo>
                      <a:cubicBezTo>
                        <a:pt x="205741" y="462742"/>
                        <a:pt x="121574" y="597131"/>
                        <a:pt x="37407" y="731520"/>
                      </a:cubicBezTo>
                    </a:path>
                  </a:pathLst>
                </a:custGeom>
                <a:ln w="12700" cap="flat" cmpd="sng" algn="ctr">
                  <a:solidFill>
                    <a:schemeClr val="accent4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E9711DB-C773-D260-41F3-377BA48DCEE0}"/>
                </a:ext>
              </a:extLst>
            </p:cNvPr>
            <p:cNvSpPr txBox="1"/>
            <p:nvPr/>
          </p:nvSpPr>
          <p:spPr>
            <a:xfrm>
              <a:off x="10303696" y="2723919"/>
              <a:ext cx="818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EW power Receiver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A969991-F46F-9D3F-30D9-2188C2663142}"/>
                </a:ext>
              </a:extLst>
            </p:cNvPr>
            <p:cNvCxnSpPr>
              <a:cxnSpLocks/>
              <a:stCxn id="82" idx="5"/>
            </p:cNvCxnSpPr>
            <p:nvPr/>
          </p:nvCxnSpPr>
          <p:spPr>
            <a:xfrm flipV="1">
              <a:off x="9677322" y="3038612"/>
              <a:ext cx="983765" cy="641623"/>
            </a:xfrm>
            <a:prstGeom prst="line">
              <a:avLst/>
            </a:prstGeom>
            <a:ln w="63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2D97034-802C-9CD1-12A2-D8509611841A}"/>
                </a:ext>
              </a:extLst>
            </p:cNvPr>
            <p:cNvSpPr txBox="1"/>
            <p:nvPr/>
          </p:nvSpPr>
          <p:spPr>
            <a:xfrm>
              <a:off x="11047310" y="4233438"/>
              <a:ext cx="8189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EW “Lakes”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885A9D3-0BE5-F61D-AEE8-3215D4BC2116}"/>
                </a:ext>
              </a:extLst>
            </p:cNvPr>
            <p:cNvCxnSpPr>
              <a:cxnSpLocks/>
              <a:endCxn id="167" idx="1"/>
            </p:cNvCxnSpPr>
            <p:nvPr/>
          </p:nvCxnSpPr>
          <p:spPr>
            <a:xfrm>
              <a:off x="10493629" y="4188045"/>
              <a:ext cx="553681" cy="160809"/>
            </a:xfrm>
            <a:prstGeom prst="line">
              <a:avLst/>
            </a:prstGeom>
            <a:ln w="63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0D6E1BE-22A2-80B4-BAFF-A900ED647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9171" y="4179964"/>
              <a:ext cx="0" cy="396897"/>
            </a:xfrm>
            <a:prstGeom prst="line">
              <a:avLst/>
            </a:prstGeom>
            <a:ln w="63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E038BD3D-FB37-F318-C2AD-A403E89ACB70}"/>
                </a:ext>
              </a:extLst>
            </p:cNvPr>
            <p:cNvSpPr txBox="1"/>
            <p:nvPr/>
          </p:nvSpPr>
          <p:spPr>
            <a:xfrm>
              <a:off x="5746752" y="4564553"/>
              <a:ext cx="8978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RF lines</a:t>
              </a:r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0EF8AFE0-1D51-4649-D03F-CB7820E1696A}"/>
                </a:ext>
              </a:extLst>
            </p:cNvPr>
            <p:cNvCxnSpPr>
              <a:cxnSpLocks/>
              <a:endCxn id="167" idx="1"/>
            </p:cNvCxnSpPr>
            <p:nvPr/>
          </p:nvCxnSpPr>
          <p:spPr>
            <a:xfrm flipV="1">
              <a:off x="10805905" y="4348854"/>
              <a:ext cx="241405" cy="553733"/>
            </a:xfrm>
            <a:prstGeom prst="line">
              <a:avLst/>
            </a:prstGeom>
            <a:ln w="63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91B98EE-904E-3D5A-3F22-C22862194680}"/>
                </a:ext>
              </a:extLst>
            </p:cNvPr>
            <p:cNvSpPr/>
            <p:nvPr/>
          </p:nvSpPr>
          <p:spPr>
            <a:xfrm>
              <a:off x="7436821" y="3333370"/>
              <a:ext cx="211517" cy="860258"/>
            </a:xfrm>
            <a:custGeom>
              <a:avLst/>
              <a:gdLst>
                <a:gd name="connsiteX0" fmla="*/ 0 w 348679"/>
                <a:gd name="connsiteY0" fmla="*/ 788276 h 788276"/>
                <a:gd name="connsiteX1" fmla="*/ 337832 w 348679"/>
                <a:gd name="connsiteY1" fmla="*/ 527018 h 788276"/>
                <a:gd name="connsiteX2" fmla="*/ 270266 w 348679"/>
                <a:gd name="connsiteY2" fmla="*/ 261257 h 788276"/>
                <a:gd name="connsiteX3" fmla="*/ 319814 w 348679"/>
                <a:gd name="connsiteY3" fmla="*/ 0 h 78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679" h="788276">
                  <a:moveTo>
                    <a:pt x="0" y="788276"/>
                  </a:moveTo>
                  <a:cubicBezTo>
                    <a:pt x="146394" y="701565"/>
                    <a:pt x="292788" y="614854"/>
                    <a:pt x="337832" y="527018"/>
                  </a:cubicBezTo>
                  <a:cubicBezTo>
                    <a:pt x="382876" y="439182"/>
                    <a:pt x="273269" y="349093"/>
                    <a:pt x="270266" y="261257"/>
                  </a:cubicBezTo>
                  <a:cubicBezTo>
                    <a:pt x="267263" y="173421"/>
                    <a:pt x="293538" y="86710"/>
                    <a:pt x="319814" y="0"/>
                  </a:cubicBezTo>
                </a:path>
              </a:pathLst>
            </a:cu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6553A6D-EB22-FAD1-AE91-2E4EDF26D928}"/>
                </a:ext>
              </a:extLst>
            </p:cNvPr>
            <p:cNvSpPr/>
            <p:nvPr/>
          </p:nvSpPr>
          <p:spPr>
            <a:xfrm>
              <a:off x="7422990" y="3801742"/>
              <a:ext cx="161460" cy="322047"/>
            </a:xfrm>
            <a:custGeom>
              <a:avLst/>
              <a:gdLst>
                <a:gd name="connsiteX0" fmla="*/ 0 w 273755"/>
                <a:gd name="connsiteY0" fmla="*/ 333328 h 333328"/>
                <a:gd name="connsiteX1" fmla="*/ 252248 w 273755"/>
                <a:gd name="connsiteY1" fmla="*/ 166664 h 333328"/>
                <a:gd name="connsiteX2" fmla="*/ 243239 w 273755"/>
                <a:gd name="connsiteY2" fmla="*/ 0 h 3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755" h="333328">
                  <a:moveTo>
                    <a:pt x="0" y="333328"/>
                  </a:moveTo>
                  <a:cubicBezTo>
                    <a:pt x="105854" y="277773"/>
                    <a:pt x="211708" y="222219"/>
                    <a:pt x="252248" y="166664"/>
                  </a:cubicBezTo>
                  <a:cubicBezTo>
                    <a:pt x="292788" y="111109"/>
                    <a:pt x="268013" y="55554"/>
                    <a:pt x="243239" y="0"/>
                  </a:cubicBezTo>
                </a:path>
              </a:pathLst>
            </a:custGeom>
            <a:ln w="12700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195977-B721-6C20-CC4B-773EFAE3EDF9}"/>
                </a:ext>
              </a:extLst>
            </p:cNvPr>
            <p:cNvSpPr txBox="1"/>
            <p:nvPr/>
          </p:nvSpPr>
          <p:spPr>
            <a:xfrm>
              <a:off x="7155088" y="2754138"/>
              <a:ext cx="818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Storage</a:t>
              </a:r>
            </a:p>
            <a:p>
              <a:pPr algn="ctr"/>
              <a:r>
                <a:rPr lang="en-US" sz="900" b="1" dirty="0"/>
                <a:t>“Dams”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A60FA2-9899-3186-E75A-E9B0C3270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3491" b="8476"/>
            <a:stretch>
              <a:fillRect/>
            </a:stretch>
          </p:blipFill>
          <p:spPr>
            <a:xfrm>
              <a:off x="7400952" y="3102164"/>
              <a:ext cx="342872" cy="280502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115F84C-58DB-1F96-EBFD-2BE614B5EA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6350" y="3619398"/>
              <a:ext cx="1575890" cy="304352"/>
            </a:xfrm>
            <a:prstGeom prst="line">
              <a:avLst/>
            </a:prstGeom>
            <a:ln w="63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E2384C-0426-DC23-8DA2-DC22E5B883F5}"/>
                </a:ext>
              </a:extLst>
            </p:cNvPr>
            <p:cNvSpPr txBox="1"/>
            <p:nvPr/>
          </p:nvSpPr>
          <p:spPr>
            <a:xfrm>
              <a:off x="10955530" y="3410006"/>
              <a:ext cx="768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Electric coupling</a:t>
              </a:r>
            </a:p>
          </p:txBody>
        </p:sp>
      </p:grpSp>
      <p:pic>
        <p:nvPicPr>
          <p:cNvPr id="9" name="Picture 8" descr="A different types of vehicles and drones&#10;&#10;AI-generated content may be incorrect.">
            <a:extLst>
              <a:ext uri="{FF2B5EF4-FFF2-40B4-BE49-F238E27FC236}">
                <a16:creationId xmlns:a16="http://schemas.microsoft.com/office/drawing/2014/main" id="{5639164B-3E67-B1EC-12FB-B849FF826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67" y="1565447"/>
            <a:ext cx="4333368" cy="25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1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ACB661-30FC-816F-F067-C9AA3F6E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Title 5">
            <a:extLst>
              <a:ext uri="{FF2B5EF4-FFF2-40B4-BE49-F238E27FC236}">
                <a16:creationId xmlns:a16="http://schemas.microsoft.com/office/drawing/2014/main" id="{13191318-F768-B50C-AC56-A8D95C5D0129}"/>
              </a:ext>
            </a:extLst>
          </p:cNvPr>
          <p:cNvSpPr txBox="1">
            <a:spLocks/>
          </p:cNvSpPr>
          <p:nvPr/>
        </p:nvSpPr>
        <p:spPr>
          <a:xfrm>
            <a:off x="474780" y="945221"/>
            <a:ext cx="6234510" cy="86793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4D4D4D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Montserrat" panose="00000500000000000000" pitchFamily="2" charset="0"/>
                <a:cs typeface="Calibri"/>
                <a:sym typeface="Arial"/>
              </a:rPr>
              <a:t>Charge Where You Park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Montserrat" panose="00000500000000000000" pitchFamily="2" charset="0"/>
                <a:cs typeface="Calibri"/>
                <a:sym typeface="Arial"/>
              </a:rPr>
              <a:t>Not: park where you charge</a:t>
            </a:r>
          </a:p>
        </p:txBody>
      </p:sp>
      <p:pic>
        <p:nvPicPr>
          <p:cNvPr id="10" name="Picture 33">
            <a:extLst>
              <a:ext uri="{FF2B5EF4-FFF2-40B4-BE49-F238E27FC236}">
                <a16:creationId xmlns:a16="http://schemas.microsoft.com/office/drawing/2014/main" id="{FE3DD609-39EC-84A7-98E2-13DCE4AAE3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44B9D4">
                <a:tint val="45000"/>
                <a:satMod val="400000"/>
              </a:srgbClr>
            </a:duotone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7" t="58495" r="15040" b="-2422"/>
          <a:stretch/>
        </p:blipFill>
        <p:spPr>
          <a:xfrm>
            <a:off x="1108276" y="5395677"/>
            <a:ext cx="7013929" cy="367651"/>
          </a:xfrm>
          <a:prstGeom prst="rect">
            <a:avLst/>
          </a:prstGeom>
        </p:spPr>
      </p:pic>
      <p:pic>
        <p:nvPicPr>
          <p:cNvPr id="20" name="Picture 33">
            <a:extLst>
              <a:ext uri="{FF2B5EF4-FFF2-40B4-BE49-F238E27FC236}">
                <a16:creationId xmlns:a16="http://schemas.microsoft.com/office/drawing/2014/main" id="{3069053D-21D0-80B4-3EE3-EEDC33FF9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44B9D4">
                <a:tint val="45000"/>
                <a:satMod val="400000"/>
              </a:srgbClr>
            </a:duotone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7" t="58495" r="15040" b="-2422"/>
          <a:stretch/>
        </p:blipFill>
        <p:spPr>
          <a:xfrm>
            <a:off x="986151" y="3621862"/>
            <a:ext cx="6085763" cy="367651"/>
          </a:xfrm>
          <a:prstGeom prst="rect">
            <a:avLst/>
          </a:prstGeom>
        </p:spPr>
      </p:pic>
      <p:sp>
        <p:nvSpPr>
          <p:cNvPr id="25" name="Title 5">
            <a:extLst>
              <a:ext uri="{FF2B5EF4-FFF2-40B4-BE49-F238E27FC236}">
                <a16:creationId xmlns:a16="http://schemas.microsoft.com/office/drawing/2014/main" id="{F0E7FAC3-E004-9C8D-F016-4F83614445DA}"/>
              </a:ext>
            </a:extLst>
          </p:cNvPr>
          <p:cNvSpPr txBox="1">
            <a:spLocks/>
          </p:cNvSpPr>
          <p:nvPr/>
        </p:nvSpPr>
        <p:spPr>
          <a:xfrm>
            <a:off x="1226613" y="4513256"/>
            <a:ext cx="6667631" cy="881652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4D4D4D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b="1" dirty="0">
                <a:latin typeface="Montserrat" panose="02000505000000020004" pitchFamily="2" charset="77"/>
                <a:cs typeface="Calibri"/>
              </a:rPr>
              <a:t>Streets, Train stations, Retail, and Office buildings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ontserrat" panose="02000505000000020004" pitchFamily="2" charset="77"/>
                <a:cs typeface="Calibri"/>
              </a:rPr>
              <a:t>Accessible anywhere, Simple and Clean  </a:t>
            </a:r>
          </a:p>
        </p:txBody>
      </p:sp>
      <p:sp>
        <p:nvSpPr>
          <p:cNvPr id="28" name="Title 5">
            <a:extLst>
              <a:ext uri="{FF2B5EF4-FFF2-40B4-BE49-F238E27FC236}">
                <a16:creationId xmlns:a16="http://schemas.microsoft.com/office/drawing/2014/main" id="{6F9D2E22-7DFF-AAB2-7D6D-F09DD70AFF59}"/>
              </a:ext>
            </a:extLst>
          </p:cNvPr>
          <p:cNvSpPr txBox="1">
            <a:spLocks/>
          </p:cNvSpPr>
          <p:nvPr/>
        </p:nvSpPr>
        <p:spPr>
          <a:xfrm>
            <a:off x="1226614" y="2704373"/>
            <a:ext cx="7002120" cy="881652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4D4D4D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b="1" dirty="0">
                <a:latin typeface="Montserrat" panose="02000505000000020004" pitchFamily="2" charset="77"/>
                <a:cs typeface="Calibri"/>
              </a:rPr>
              <a:t>Wireless Charging-As-A-Service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ontserrat" panose="02000505000000020004" pitchFamily="2" charset="77"/>
                <a:cs typeface="Calibri"/>
              </a:rPr>
              <a:t>Seamless - No cables, No Docking, Safe and Secure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F25400-AB70-B46D-1BB9-8B95C9CD79E9}"/>
              </a:ext>
            </a:extLst>
          </p:cNvPr>
          <p:cNvCxnSpPr>
            <a:cxnSpLocks/>
          </p:cNvCxnSpPr>
          <p:nvPr/>
        </p:nvCxnSpPr>
        <p:spPr>
          <a:xfrm>
            <a:off x="1226613" y="5394908"/>
            <a:ext cx="7203012" cy="0"/>
          </a:xfrm>
          <a:prstGeom prst="line">
            <a:avLst/>
          </a:prstGeom>
          <a:ln w="31750" cap="rnd">
            <a:gradFill flip="none" rotWithShape="1">
              <a:gsLst>
                <a:gs pos="0">
                  <a:srgbClr val="5E8C3B"/>
                </a:gs>
                <a:gs pos="100000">
                  <a:srgbClr val="C3DD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459F60-C4C5-106A-98F0-CB72F1A2866A}"/>
              </a:ext>
            </a:extLst>
          </p:cNvPr>
          <p:cNvCxnSpPr>
            <a:cxnSpLocks/>
          </p:cNvCxnSpPr>
          <p:nvPr/>
        </p:nvCxnSpPr>
        <p:spPr>
          <a:xfrm>
            <a:off x="1226613" y="3605529"/>
            <a:ext cx="6317187" cy="16333"/>
          </a:xfrm>
          <a:prstGeom prst="line">
            <a:avLst/>
          </a:prstGeom>
          <a:ln w="31750" cap="rnd">
            <a:gradFill flip="none" rotWithShape="1">
              <a:gsLst>
                <a:gs pos="0">
                  <a:srgbClr val="5E8C3B"/>
                </a:gs>
                <a:gs pos="100000">
                  <a:srgbClr val="C3DD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ECE26444-CF5A-F6E6-E1FA-EA4226952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3145" y="4104843"/>
            <a:ext cx="764667" cy="468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C86997-5118-03AB-3E6D-50214179EF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415" y="6558099"/>
            <a:ext cx="704555" cy="97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9E471F2-DDEF-94F8-1844-63E317EC408B}"/>
              </a:ext>
            </a:extLst>
          </p:cNvPr>
          <p:cNvGrpSpPr/>
          <p:nvPr/>
        </p:nvGrpSpPr>
        <p:grpSpPr>
          <a:xfrm>
            <a:off x="1559988" y="1960745"/>
            <a:ext cx="889646" cy="841560"/>
            <a:chOff x="-1447732" y="2106416"/>
            <a:chExt cx="889646" cy="841560"/>
          </a:xfrm>
        </p:grpSpPr>
        <p:pic>
          <p:nvPicPr>
            <p:cNvPr id="8" name="Graphic 7" descr="Wi-Fi outline">
              <a:extLst>
                <a:ext uri="{FF2B5EF4-FFF2-40B4-BE49-F238E27FC236}">
                  <a16:creationId xmlns:a16="http://schemas.microsoft.com/office/drawing/2014/main" id="{D16003D5-F2DB-0790-05EB-02AB83FDD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522834">
              <a:off x="-1399646" y="2106416"/>
              <a:ext cx="841560" cy="841560"/>
            </a:xfrm>
            <a:prstGeom prst="rect">
              <a:avLst/>
            </a:prstGeom>
          </p:spPr>
        </p:pic>
        <p:pic>
          <p:nvPicPr>
            <p:cNvPr id="11" name="Graphic 10" descr="Lightning bolt outline">
              <a:extLst>
                <a:ext uri="{FF2B5EF4-FFF2-40B4-BE49-F238E27FC236}">
                  <a16:creationId xmlns:a16="http://schemas.microsoft.com/office/drawing/2014/main" id="{1BE085A1-81CC-AAD2-FB5C-482FCE3BA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447732" y="2471210"/>
              <a:ext cx="445875" cy="471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2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AED5B1-39A2-C386-DAED-85C55458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4D4D4D"/>
                </a:solidFill>
                <a:effectLst>
                  <a:reflection blurRad="6350" stA="18000" endPos="58000" dir="5400000" sy="-100000" algn="bl" rotWithShape="0"/>
                </a:effectLst>
                <a:latin typeface="Montserrat" panose="00000500000000000000" pitchFamily="2" charset="0"/>
                <a:ea typeface="+mj-ea"/>
                <a:cs typeface="Calibri"/>
                <a:sym typeface="Arial"/>
              </a:rPr>
              <a:t>Charge-As-A-Service </a:t>
            </a:r>
            <a:endParaRPr lang="he-I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1988A1-6EA7-5F8D-B7AC-A4A252C13052}"/>
              </a:ext>
            </a:extLst>
          </p:cNvPr>
          <p:cNvSpPr txBox="1"/>
          <p:nvPr/>
        </p:nvSpPr>
        <p:spPr>
          <a:xfrm>
            <a:off x="1083711" y="5934481"/>
            <a:ext cx="9138067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4D4D4D"/>
                </a:solidFill>
                <a:effectLst>
                  <a:reflection blurRad="6350" stA="18000" endPos="58000" dir="5400000" sy="-100000" algn="bl" rotWithShape="0"/>
                </a:effectLst>
                <a:latin typeface="Montserrat" panose="00000500000000000000" pitchFamily="2" charset="0"/>
                <a:ea typeface="+mj-ea"/>
                <a:cs typeface="Calibri"/>
                <a:sym typeface="Arial"/>
              </a:rPr>
              <a:t>Designed with ORDER and SAFETY in mind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263F7-62FF-A6DF-A0AE-D2166FBC3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6" y="1690688"/>
            <a:ext cx="6523285" cy="3840813"/>
          </a:xfrm>
          <a:prstGeom prst="rect">
            <a:avLst/>
          </a:prstGeom>
        </p:spPr>
      </p:pic>
      <p:pic>
        <p:nvPicPr>
          <p:cNvPr id="4" name="Picture 3" descr="A white vehicle with wheels and a scooter on a sidewalk&#10;&#10;AI-generated content may be incorrect.">
            <a:extLst>
              <a:ext uri="{FF2B5EF4-FFF2-40B4-BE49-F238E27FC236}">
                <a16:creationId xmlns:a16="http://schemas.microsoft.com/office/drawing/2014/main" id="{BDDB7187-F67D-24DC-F89E-6EF4ADF2D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1999289"/>
            <a:ext cx="5144471" cy="2859421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7768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BA268-9C8B-7364-521F-6F20FDC82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ar on the road">
            <a:extLst>
              <a:ext uri="{FF2B5EF4-FFF2-40B4-BE49-F238E27FC236}">
                <a16:creationId xmlns:a16="http://schemas.microsoft.com/office/drawing/2014/main" id="{1D27CE35-D874-68D9-D8B0-9D3FF8C4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95CC58-08B4-F1D8-E586-5B7E3BED44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1000">
                <a:schemeClr val="bg1">
                  <a:alpha val="84000"/>
                </a:schemeClr>
              </a:gs>
              <a:gs pos="32000">
                <a:schemeClr val="bg1">
                  <a:alpha val="0"/>
                </a:schemeClr>
              </a:gs>
              <a:gs pos="58000">
                <a:schemeClr val="bg1">
                  <a:alpha val="6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ECB5E8-4638-F1DC-2B63-3BD21C9C6C89}"/>
              </a:ext>
            </a:extLst>
          </p:cNvPr>
          <p:cNvGrpSpPr/>
          <p:nvPr/>
        </p:nvGrpSpPr>
        <p:grpSpPr>
          <a:xfrm>
            <a:off x="1571103" y="1768874"/>
            <a:ext cx="9617823" cy="972152"/>
            <a:chOff x="2708171" y="1574687"/>
            <a:chExt cx="10477315" cy="972152"/>
          </a:xfrm>
        </p:grpSpPr>
        <p:sp>
          <p:nvSpPr>
            <p:cNvPr id="9" name="Title 5">
              <a:extLst>
                <a:ext uri="{FF2B5EF4-FFF2-40B4-BE49-F238E27FC236}">
                  <a16:creationId xmlns:a16="http://schemas.microsoft.com/office/drawing/2014/main" id="{D2DB3E8B-3E47-2513-5AA8-5841BBE39261}"/>
                </a:ext>
              </a:extLst>
            </p:cNvPr>
            <p:cNvSpPr txBox="1">
              <a:spLocks/>
            </p:cNvSpPr>
            <p:nvPr/>
          </p:nvSpPr>
          <p:spPr>
            <a:xfrm>
              <a:off x="2708171" y="1737598"/>
              <a:ext cx="31242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4000" b="1" dirty="0">
                  <a:latin typeface="Montserrat" panose="00000500000000000000" pitchFamily="2" charset="0"/>
                  <a:ea typeface="Calibri"/>
                  <a:cs typeface="Calibri"/>
                  <a:sym typeface="Calibri"/>
                </a:rPr>
                <a:t>Just Ride</a:t>
              </a:r>
              <a:endParaRPr lang="en-US" sz="4000" b="1" dirty="0">
                <a:latin typeface="Montserrat" panose="00000500000000000000" pitchFamily="2" charset="0"/>
                <a:ea typeface="Calibri"/>
                <a:cs typeface="Calibri"/>
              </a:endParaRPr>
            </a:p>
          </p:txBody>
        </p:sp>
        <p:sp>
          <p:nvSpPr>
            <p:cNvPr id="10" name="Title 5">
              <a:extLst>
                <a:ext uri="{FF2B5EF4-FFF2-40B4-BE49-F238E27FC236}">
                  <a16:creationId xmlns:a16="http://schemas.microsoft.com/office/drawing/2014/main" id="{F4B8F4D4-18A1-BFA0-4ABE-460D8C8AFD2E}"/>
                </a:ext>
              </a:extLst>
            </p:cNvPr>
            <p:cNvSpPr txBox="1">
              <a:spLocks/>
            </p:cNvSpPr>
            <p:nvPr/>
          </p:nvSpPr>
          <p:spPr>
            <a:xfrm>
              <a:off x="6189508" y="1765298"/>
              <a:ext cx="6995978" cy="590931"/>
            </a:xfrm>
            <a:prstGeom prst="rect">
              <a:avLst/>
            </a:prstGeom>
          </p:spPr>
          <p:txBody>
            <a:bodyPr vert="horz" wrap="square" lIns="0" tIns="45720" rIns="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4D4D4D"/>
                  </a:solidFill>
                  <a:latin typeface="Manrope" pitchFamily="2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Montserrat" panose="00000500000000000000" pitchFamily="2" charset="0"/>
                  <a:ea typeface="Calibri"/>
                  <a:cs typeface="Calibri"/>
                </a:rPr>
                <a:t>Charging Grid Reimagined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A6536E-4C2F-2B08-1CCE-2CA7561E3D01}"/>
                </a:ext>
              </a:extLst>
            </p:cNvPr>
            <p:cNvCxnSpPr>
              <a:cxnSpLocks/>
            </p:cNvCxnSpPr>
            <p:nvPr/>
          </p:nvCxnSpPr>
          <p:spPr>
            <a:xfrm>
              <a:off x="5970489" y="1574687"/>
              <a:ext cx="0" cy="972152"/>
            </a:xfrm>
            <a:prstGeom prst="line">
              <a:avLst/>
            </a:prstGeom>
            <a:ln w="47625" cap="rnd">
              <a:solidFill>
                <a:srgbClr val="C3D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A group of letters on a black background&#10;&#10;Description automatically generated">
            <a:extLst>
              <a:ext uri="{FF2B5EF4-FFF2-40B4-BE49-F238E27FC236}">
                <a16:creationId xmlns:a16="http://schemas.microsoft.com/office/drawing/2014/main" id="{2CB78EE4-FB4C-CEDC-6238-71E7940DD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238" y="271390"/>
            <a:ext cx="4308372" cy="14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5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ssway color scheme">
      <a:dk1>
        <a:srgbClr val="4D4D4D"/>
      </a:dk1>
      <a:lt1>
        <a:sysClr val="window" lastClr="FFFFFF"/>
      </a:lt1>
      <a:dk2>
        <a:srgbClr val="44546A"/>
      </a:dk2>
      <a:lt2>
        <a:srgbClr val="E7E6E6"/>
      </a:lt2>
      <a:accent1>
        <a:srgbClr val="5E8C3B"/>
      </a:accent1>
      <a:accent2>
        <a:srgbClr val="C3DD38"/>
      </a:accent2>
      <a:accent3>
        <a:srgbClr val="4D4D4D"/>
      </a:accent3>
      <a:accent4>
        <a:srgbClr val="5E8C3B"/>
      </a:accent4>
      <a:accent5>
        <a:srgbClr val="C3DD38"/>
      </a:accent5>
      <a:accent6>
        <a:srgbClr val="70AD47"/>
      </a:accent6>
      <a:hlink>
        <a:srgbClr val="4D4D4D"/>
      </a:hlink>
      <a:folHlink>
        <a:srgbClr val="4D4D4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e17df7-4e11-40b2-ba20-164799c723e5">
      <Terms xmlns="http://schemas.microsoft.com/office/infopath/2007/PartnerControls"/>
    </lcf76f155ced4ddcb4097134ff3c332f>
    <TaxCatchAll xmlns="f7697513-4037-41b6-a40d-076e0efc95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E766A8E96BDF0042B08597AC0A64DDDC" ma:contentTypeVersion="14" ma:contentTypeDescription="צור מסמך חדש." ma:contentTypeScope="" ma:versionID="acd6db29d02c15a37cbea5bea3139953">
  <xsd:schema xmlns:xsd="http://www.w3.org/2001/XMLSchema" xmlns:xs="http://www.w3.org/2001/XMLSchema" xmlns:p="http://schemas.microsoft.com/office/2006/metadata/properties" xmlns:ns2="afe17df7-4e11-40b2-ba20-164799c723e5" xmlns:ns3="f7697513-4037-41b6-a40d-076e0efc9561" targetNamespace="http://schemas.microsoft.com/office/2006/metadata/properties" ma:root="true" ma:fieldsID="7ab170576ba6a8eec050c7240d60d86f" ns2:_="" ns3:_="">
    <xsd:import namespace="afe17df7-4e11-40b2-ba20-164799c723e5"/>
    <xsd:import namespace="f7697513-4037-41b6-a40d-076e0efc95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17df7-4e11-40b2-ba20-164799c72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תגיות תמונה" ma:readOnly="false" ma:fieldId="{5cf76f15-5ced-4ddc-b409-7134ff3c332f}" ma:taxonomyMulti="true" ma:sspId="4529ddf8-c13f-4e31-9483-2915637080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97513-4037-41b6-a40d-076e0efc95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20bd37-deb8-42de-9fd9-6d87b3ed438d}" ma:internalName="TaxCatchAll" ma:showField="CatchAllData" ma:web="f7697513-4037-41b6-a40d-076e0efc95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E387BD-24AB-40B7-8089-5484EB566B14}">
  <ds:schemaRefs>
    <ds:schemaRef ds:uri="afe17df7-4e11-40b2-ba20-164799c723e5"/>
    <ds:schemaRef ds:uri="f7697513-4037-41b6-a40d-076e0efc95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65C789-420C-4D86-AC3C-331301BD1B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EE2D00-7F1C-431C-A13F-2C5315918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17df7-4e11-40b2-ba20-164799c723e5"/>
    <ds:schemaRef ds:uri="f7697513-4037-41b6-a40d-076e0efc9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</TotalTime>
  <Words>348</Words>
  <Application>Microsoft Office PowerPoint</Application>
  <PresentationFormat>Widescreen</PresentationFormat>
  <Paragraphs>55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Montserrat</vt:lpstr>
      <vt:lpstr>Manrope</vt:lpstr>
      <vt:lpstr>Calibri</vt:lpstr>
      <vt:lpstr>Office Theme</vt:lpstr>
      <vt:lpstr>PowerPoint Presentation</vt:lpstr>
      <vt:lpstr>Problem E-Fleets Are Ready,  The Grid Isn't</vt:lpstr>
      <vt:lpstr>Solution Charge Wherever You Park</vt:lpstr>
      <vt:lpstr>Technology Power Lakes and Waterfalls</vt:lpstr>
      <vt:lpstr>PowerPoint Presentation</vt:lpstr>
      <vt:lpstr>Charge-As-A-Service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tal bakish</cp:lastModifiedBy>
  <cp:revision>5</cp:revision>
  <dcterms:created xsi:type="dcterms:W3CDTF">2023-11-02T16:34:02Z</dcterms:created>
  <dcterms:modified xsi:type="dcterms:W3CDTF">2025-12-21T13:58:15Z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0x010100E766A8E96BDF0042B08597AC0A64DDDC</vt:lpwstr>
  </property>
  <property fmtid="{D5CDD505-2E9C-101B-9397-08002B2CF9AE}" pid="3" name="MediaServiceImageTags">
    <vt:lpwstr/>
  </property>
</Properties>
</file>