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60" r:id="rId6"/>
    <p:sldId id="261" r:id="rId7"/>
    <p:sldId id="265" r:id="rId8"/>
    <p:sldId id="259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9D9"/>
    <a:srgbClr val="C8C8C8"/>
    <a:srgbClr val="6A7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0" d="100"/>
          <a:sy n="60" d="100"/>
        </p:scale>
        <p:origin x="42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43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limatetoolkit4business.gov.ie/" TargetMode="External"/><Relationship Id="rId5" Type="http://schemas.openxmlformats.org/officeDocument/2006/relationships/hyperlink" Target="https://www.enterprise-ireland.com/en/productivity/build-a-green-sustainable-business/build-a-green-and-sustainable-business.html" TargetMode="External"/><Relationship Id="rId4" Type="http://schemas.openxmlformats.org/officeDocument/2006/relationships/hyperlink" Target="https://finance.ec.europa.eu/regulation-and-supervision/financial-services-legislation/implementing-and-delegated-acts/corporate-sustainability-reporting-directive_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250195" y="0"/>
            <a:ext cx="2380205" cy="82296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638058" y="2537513"/>
            <a:ext cx="7736748" cy="17865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58952">
              <a:lnSpc>
                <a:spcPts val="6959"/>
              </a:lnSpc>
              <a:spcAft>
                <a:spcPts val="600"/>
              </a:spcAft>
            </a:pPr>
            <a:r>
              <a:rPr lang="en-US" sz="5567" kern="1200" dirty="0">
                <a:solidFill>
                  <a:srgbClr val="161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Matters Ireland</a:t>
            </a:r>
            <a:endParaRPr lang="en-US" sz="670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681231" y="3855556"/>
            <a:ext cx="7976342" cy="13258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58952">
              <a:lnSpc>
                <a:spcPts val="2581"/>
              </a:lnSpc>
              <a:spcAft>
                <a:spcPts val="600"/>
              </a:spcAft>
            </a:pPr>
            <a:r>
              <a:rPr lang="en-US" sz="2500" kern="1200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Areas Covered: </a:t>
            </a:r>
          </a:p>
          <a:p>
            <a:pPr defTabSz="758952">
              <a:lnSpc>
                <a:spcPts val="2581"/>
              </a:lnSpc>
              <a:spcAft>
                <a:spcPts val="600"/>
              </a:spcAft>
            </a:pPr>
            <a:endParaRPr lang="en-US" sz="2500" kern="1200" dirty="0">
              <a:solidFill>
                <a:srgbClr val="161613"/>
              </a:solidFill>
              <a:latin typeface="Calibri" panose="020F0502020204030204" pitchFamily="34" charset="0"/>
              <a:ea typeface="Inter" pitchFamily="34" charset="-122"/>
              <a:cs typeface="Calibri" panose="020F0502020204030204" pitchFamily="34" charset="0"/>
            </a:endParaRPr>
          </a:p>
          <a:p>
            <a:pPr defTabSz="758952">
              <a:lnSpc>
                <a:spcPts val="2581"/>
              </a:lnSpc>
              <a:spcAft>
                <a:spcPts val="600"/>
              </a:spcAft>
            </a:pPr>
            <a:r>
              <a:rPr lang="en-US" sz="2500" kern="1200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Energy Saving Brokerage</a:t>
            </a:r>
          </a:p>
          <a:p>
            <a:pPr defTabSz="758952">
              <a:lnSpc>
                <a:spcPts val="2581"/>
              </a:lnSpc>
              <a:spcAft>
                <a:spcPts val="600"/>
              </a:spcAft>
            </a:pPr>
            <a:r>
              <a:rPr lang="en-US" sz="2500" kern="1200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CSRD Compliance</a:t>
            </a:r>
          </a:p>
          <a:p>
            <a:pPr defTabSz="758952">
              <a:lnSpc>
                <a:spcPts val="2581"/>
              </a:lnSpc>
              <a:spcAft>
                <a:spcPts val="600"/>
              </a:spcAft>
            </a:pPr>
            <a:r>
              <a:rPr lang="en-US" sz="2500" kern="1200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Empowering Businesses for Sustainable Growth</a:t>
            </a:r>
          </a:p>
          <a:p>
            <a:pPr defTabSz="758952">
              <a:lnSpc>
                <a:spcPts val="2581"/>
              </a:lnSpc>
              <a:spcAft>
                <a:spcPts val="600"/>
              </a:spcAft>
            </a:pPr>
            <a:endParaRPr lang="en-US" sz="2500" dirty="0">
              <a:solidFill>
                <a:srgbClr val="161613"/>
              </a:solidFill>
              <a:latin typeface="Calibri" panose="020F0502020204030204" pitchFamily="34" charset="0"/>
              <a:ea typeface="Inter" pitchFamily="34" charset="-122"/>
              <a:cs typeface="Calibri" panose="020F0502020204030204" pitchFamily="34" charset="0"/>
            </a:endParaRPr>
          </a:p>
          <a:p>
            <a:pPr defTabSz="758952">
              <a:lnSpc>
                <a:spcPts val="2581"/>
              </a:lnSpc>
              <a:spcAft>
                <a:spcPts val="600"/>
              </a:spcAft>
            </a:pPr>
            <a:r>
              <a:rPr lang="en-US" sz="2500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Presented by: Steve King, Founder EMI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12577F42-F6F1-F761-3D72-DFAC91307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" y="1146937"/>
            <a:ext cx="4583130" cy="2406489"/>
          </a:xfrm>
          <a:prstGeom prst="rect">
            <a:avLst/>
          </a:prstGeom>
        </p:spPr>
      </p:pic>
      <p:pic>
        <p:nvPicPr>
          <p:cNvPr id="13" name="Picture 12" descr="A high voltage power line tower&#10;&#10;Description automatically generated">
            <a:extLst>
              <a:ext uri="{FF2B5EF4-FFF2-40B4-BE49-F238E27FC236}">
                <a16:creationId xmlns:a16="http://schemas.microsoft.com/office/drawing/2014/main" id="{3AA5D4C0-0BA9-6512-14ED-071D7455B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" y="3654764"/>
            <a:ext cx="4583131" cy="3053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wind turbines in the water&#10;&#10;Description automatically generated">
            <a:extLst>
              <a:ext uri="{FF2B5EF4-FFF2-40B4-BE49-F238E27FC236}">
                <a16:creationId xmlns:a16="http://schemas.microsoft.com/office/drawing/2014/main" id="{8FA6E87E-2590-8A14-C1B4-68BA9038F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25" r="16623" b="-2"/>
          <a:stretch/>
        </p:blipFill>
        <p:spPr>
          <a:xfrm>
            <a:off x="4552575" y="2253659"/>
            <a:ext cx="5553175" cy="555317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3" name="Picture 12" descr="A solar panels on a roof&#10;&#10;Description automatically generated">
            <a:extLst>
              <a:ext uri="{FF2B5EF4-FFF2-40B4-BE49-F238E27FC236}">
                <a16:creationId xmlns:a16="http://schemas.microsoft.com/office/drawing/2014/main" id="{5E53058F-EF3B-6072-CF1E-10107A05D4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901" r="20902" b="1"/>
          <a:stretch/>
        </p:blipFill>
        <p:spPr>
          <a:xfrm>
            <a:off x="1583647" y="3469681"/>
            <a:ext cx="3108884" cy="3512347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5" name="Picture 14" descr="A high voltage power line tower&#10;&#10;Description automatically generated">
            <a:extLst>
              <a:ext uri="{FF2B5EF4-FFF2-40B4-BE49-F238E27FC236}">
                <a16:creationId xmlns:a16="http://schemas.microsoft.com/office/drawing/2014/main" id="{812B88EC-EFA9-F40A-26E0-96721BABCB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076" r="8355" b="-2"/>
          <a:stretch/>
        </p:blipFill>
        <p:spPr>
          <a:xfrm>
            <a:off x="9957592" y="3469681"/>
            <a:ext cx="3093395" cy="351234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B399C3-7565-4993-4BC2-C0DEA76F4647}"/>
              </a:ext>
            </a:extLst>
          </p:cNvPr>
          <p:cNvSpPr txBox="1"/>
          <p:nvPr/>
        </p:nvSpPr>
        <p:spPr>
          <a:xfrm>
            <a:off x="5369312" y="1217862"/>
            <a:ext cx="389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Mission Focus: Dedicated to helping businesses cut costs and carbon footprints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37831-441E-3361-19D4-60ED455908C0}"/>
              </a:ext>
            </a:extLst>
          </p:cNvPr>
          <p:cNvSpPr txBox="1"/>
          <p:nvPr/>
        </p:nvSpPr>
        <p:spPr>
          <a:xfrm>
            <a:off x="1607338" y="2183207"/>
            <a:ext cx="389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Competitive Energy Brokerage: Offering brokerage services to secure best energy units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50D991-6BB3-4AA8-9B41-981019B7DC3A}"/>
              </a:ext>
            </a:extLst>
          </p:cNvPr>
          <p:cNvSpPr txBox="1"/>
          <p:nvPr/>
        </p:nvSpPr>
        <p:spPr>
          <a:xfrm>
            <a:off x="9558401" y="2183207"/>
            <a:ext cx="389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Supporting compliance in Corporate Sustainability Reporting Directive (CSRD)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E318D2-32DC-0B50-4BEE-9A7EBB9A6B78}"/>
              </a:ext>
            </a:extLst>
          </p:cNvPr>
          <p:cNvSpPr txBox="1"/>
          <p:nvPr/>
        </p:nvSpPr>
        <p:spPr>
          <a:xfrm>
            <a:off x="635620" y="412595"/>
            <a:ext cx="12415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Our Mission and Expertise</a:t>
            </a:r>
          </a:p>
        </p:txBody>
      </p:sp>
    </p:spTree>
    <p:extLst>
      <p:ext uri="{BB962C8B-B14F-4D97-AF65-F5344CB8AC3E}">
        <p14:creationId xmlns:p14="http://schemas.microsoft.com/office/powerpoint/2010/main" val="140918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587" cy="376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05B6CE-2B24-83DA-3528-2E507668F8AB}"/>
              </a:ext>
            </a:extLst>
          </p:cNvPr>
          <p:cNvSpPr txBox="1"/>
          <p:nvPr/>
        </p:nvSpPr>
        <p:spPr>
          <a:xfrm>
            <a:off x="661036" y="438151"/>
            <a:ext cx="13308329" cy="956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Our Solution Impacts World, Saves Energy and Reduces Waste</a:t>
            </a:r>
          </a:p>
        </p:txBody>
      </p:sp>
      <p:pic>
        <p:nvPicPr>
          <p:cNvPr id="29" name="Graphic 28" descr="High temperature with solid fill">
            <a:extLst>
              <a:ext uri="{FF2B5EF4-FFF2-40B4-BE49-F238E27FC236}">
                <a16:creationId xmlns:a16="http://schemas.microsoft.com/office/drawing/2014/main" id="{D0EC068E-8BBC-EF9A-6F2C-48D21F9EC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1529" y="1394522"/>
            <a:ext cx="1207807" cy="1207807"/>
          </a:xfrm>
          <a:prstGeom prst="rect">
            <a:avLst/>
          </a:prstGeom>
        </p:spPr>
      </p:pic>
      <p:pic>
        <p:nvPicPr>
          <p:cNvPr id="33" name="Graphic 32" descr="Solar Panels with solid fill">
            <a:extLst>
              <a:ext uri="{FF2B5EF4-FFF2-40B4-BE49-F238E27FC236}">
                <a16:creationId xmlns:a16="http://schemas.microsoft.com/office/drawing/2014/main" id="{EC5D41A1-6E6A-3480-D9D4-57F5D8C2C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5395" y="1394524"/>
            <a:ext cx="1207807" cy="1207807"/>
          </a:xfrm>
          <a:prstGeom prst="rect">
            <a:avLst/>
          </a:prstGeom>
        </p:spPr>
      </p:pic>
      <p:pic>
        <p:nvPicPr>
          <p:cNvPr id="35" name="Graphic 34" descr="Wind Turbines with solid fill">
            <a:extLst>
              <a:ext uri="{FF2B5EF4-FFF2-40B4-BE49-F238E27FC236}">
                <a16:creationId xmlns:a16="http://schemas.microsoft.com/office/drawing/2014/main" id="{4EC33B29-83BF-B23E-E942-F4E177306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4838" y="1513513"/>
            <a:ext cx="1207807" cy="1207807"/>
          </a:xfrm>
          <a:prstGeom prst="rect">
            <a:avLst/>
          </a:prstGeom>
        </p:spPr>
      </p:pic>
      <p:pic>
        <p:nvPicPr>
          <p:cNvPr id="37" name="Graphic 36" descr="Factory with solid fill">
            <a:extLst>
              <a:ext uri="{FF2B5EF4-FFF2-40B4-BE49-F238E27FC236}">
                <a16:creationId xmlns:a16="http://schemas.microsoft.com/office/drawing/2014/main" id="{BCAE8F0F-450F-2F3E-59FC-E348C40D0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0424" y="1404329"/>
            <a:ext cx="1207807" cy="1207807"/>
          </a:xfrm>
          <a:prstGeom prst="rect">
            <a:avLst/>
          </a:prstGeom>
        </p:spPr>
      </p:pic>
      <p:pic>
        <p:nvPicPr>
          <p:cNvPr id="40" name="Graphic 39" descr="Flying Money with solid fill">
            <a:extLst>
              <a:ext uri="{FF2B5EF4-FFF2-40B4-BE49-F238E27FC236}">
                <a16:creationId xmlns:a16="http://schemas.microsoft.com/office/drawing/2014/main" id="{FABFC193-72FF-9C80-91DC-C0EC6A61D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18146" y="1490056"/>
            <a:ext cx="1221065" cy="122106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12FADC0-3E43-DCAE-A1B4-4BD989BCBFA8}"/>
              </a:ext>
            </a:extLst>
          </p:cNvPr>
          <p:cNvSpPr txBox="1"/>
          <p:nvPr/>
        </p:nvSpPr>
        <p:spPr>
          <a:xfrm>
            <a:off x="657225" y="2836871"/>
            <a:ext cx="2081373" cy="6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1832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Energy Waste Areas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F7242B-EF91-02AA-BF22-3796C7E501D4}"/>
              </a:ext>
            </a:extLst>
          </p:cNvPr>
          <p:cNvSpPr txBox="1"/>
          <p:nvPr/>
        </p:nvSpPr>
        <p:spPr>
          <a:xfrm>
            <a:off x="2874746" y="2836871"/>
            <a:ext cx="2081373" cy="958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1832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Evaluating the Cost Saving and Energy Saving Strategy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8D66BC-5FAF-DDC8-14A0-CE0D4703A6B5}"/>
              </a:ext>
            </a:extLst>
          </p:cNvPr>
          <p:cNvSpPr txBox="1"/>
          <p:nvPr/>
        </p:nvSpPr>
        <p:spPr>
          <a:xfrm>
            <a:off x="5108611" y="2817261"/>
            <a:ext cx="2081373" cy="6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1832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Identifying Best Energy Solutions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4F0517-E3B7-D497-7F64-4C992F5B5954}"/>
              </a:ext>
            </a:extLst>
          </p:cNvPr>
          <p:cNvSpPr txBox="1"/>
          <p:nvPr/>
        </p:nvSpPr>
        <p:spPr>
          <a:xfrm>
            <a:off x="7326132" y="2817261"/>
            <a:ext cx="2081373" cy="38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1832"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Procuring Energy </a:t>
            </a:r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A5FC21-0A01-10D9-AFF7-D89121D9AC27}"/>
              </a:ext>
            </a:extLst>
          </p:cNvPr>
          <p:cNvSpPr txBox="1"/>
          <p:nvPr/>
        </p:nvSpPr>
        <p:spPr>
          <a:xfrm>
            <a:off x="9559998" y="2817257"/>
            <a:ext cx="2081373" cy="38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1832"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Brokerage Services</a:t>
            </a: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4A1AB2-B279-C1A4-9DD6-8452BC8FE869}"/>
              </a:ext>
            </a:extLst>
          </p:cNvPr>
          <p:cNvSpPr txBox="1"/>
          <p:nvPr/>
        </p:nvSpPr>
        <p:spPr>
          <a:xfrm>
            <a:off x="11887992" y="2817257"/>
            <a:ext cx="2081373" cy="958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1832"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Saving resources to funnel further business growth</a:t>
            </a:r>
            <a:endParaRPr lang="en-US"/>
          </a:p>
        </p:txBody>
      </p:sp>
      <p:pic>
        <p:nvPicPr>
          <p:cNvPr id="48" name="Graphic 47" descr="Disconnected with solid fill">
            <a:extLst>
              <a:ext uri="{FF2B5EF4-FFF2-40B4-BE49-F238E27FC236}">
                <a16:creationId xmlns:a16="http://schemas.microsoft.com/office/drawing/2014/main" id="{54B44496-F522-1B72-4DF9-2F78607EC6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53167" y="1429016"/>
            <a:ext cx="1370441" cy="137044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05CE577-FBB4-0F26-D1A6-EAC67C0372F4}"/>
              </a:ext>
            </a:extLst>
          </p:cNvPr>
          <p:cNvSpPr txBox="1"/>
          <p:nvPr/>
        </p:nvSpPr>
        <p:spPr>
          <a:xfrm>
            <a:off x="855514" y="3999084"/>
            <a:ext cx="159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audit   and data collection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32934F-945B-7EDB-BDE3-A6380F68E3D7}"/>
              </a:ext>
            </a:extLst>
          </p:cNvPr>
          <p:cNvSpPr txBox="1"/>
          <p:nvPr/>
        </p:nvSpPr>
        <p:spPr>
          <a:xfrm>
            <a:off x="3110847" y="4012416"/>
            <a:ext cx="159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Bill analysis and project identification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CA8B94-39ED-E1F2-F2B4-B1206692C351}"/>
              </a:ext>
            </a:extLst>
          </p:cNvPr>
          <p:cNvSpPr txBox="1"/>
          <p:nvPr/>
        </p:nvSpPr>
        <p:spPr>
          <a:xfrm>
            <a:off x="5366180" y="3992895"/>
            <a:ext cx="159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Tender process and project cost evaluation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80E46C-1204-9A87-5DD9-851B830D5C1E}"/>
              </a:ext>
            </a:extLst>
          </p:cNvPr>
          <p:cNvSpPr txBox="1"/>
          <p:nvPr/>
        </p:nvSpPr>
        <p:spPr>
          <a:xfrm>
            <a:off x="7655053" y="4010142"/>
            <a:ext cx="159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Supplier tender for best costs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640E26-B7B9-4B76-DACC-C11797C4DAE8}"/>
              </a:ext>
            </a:extLst>
          </p:cNvPr>
          <p:cNvSpPr txBox="1"/>
          <p:nvPr/>
        </p:nvSpPr>
        <p:spPr>
          <a:xfrm>
            <a:off x="9876846" y="3992894"/>
            <a:ext cx="1592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Evaluation of supplier offers and market knowledge.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3BA797-FFD3-DC60-528D-B594D367B971}"/>
              </a:ext>
            </a:extLst>
          </p:cNvPr>
          <p:cNvSpPr txBox="1"/>
          <p:nvPr/>
        </p:nvSpPr>
        <p:spPr>
          <a:xfrm>
            <a:off x="12132179" y="3984925"/>
            <a:ext cx="1592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planning for energy reduction strategy.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alphaModFix amt="82498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731282" y="909995"/>
            <a:ext cx="5224105" cy="6530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42"/>
              </a:lnSpc>
              <a:buNone/>
            </a:pPr>
            <a:r>
              <a:rPr lang="en-US" sz="4000" dirty="0"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Our Value Energy Brokerage Services Gets You Best Deal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31282" y="1980962"/>
            <a:ext cx="7681436" cy="1005011"/>
          </a:xfrm>
          <a:prstGeom prst="roundRect">
            <a:avLst>
              <a:gd name="adj" fmla="val 2603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40237" y="2085380"/>
            <a:ext cx="2611993" cy="3264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1"/>
              </a:lnSpc>
              <a:buNone/>
            </a:pPr>
            <a:r>
              <a:rPr lang="en-US" sz="25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Competitive Rates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40237" y="2537222"/>
            <a:ext cx="7263527" cy="334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3"/>
              </a:lnSpc>
              <a:buNone/>
            </a:pPr>
            <a:r>
              <a:rPr lang="en-US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We offer competitive rates for energy brokerage.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31282" y="3427809"/>
            <a:ext cx="7681436" cy="1005011"/>
          </a:xfrm>
          <a:prstGeom prst="roundRect">
            <a:avLst>
              <a:gd name="adj" fmla="val 2603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940237" y="3498413"/>
            <a:ext cx="3130629" cy="3264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1"/>
              </a:lnSpc>
              <a:buNone/>
            </a:pPr>
            <a:r>
              <a:rPr lang="en-US" sz="25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Established Relationships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0237" y="3950256"/>
            <a:ext cx="7263527" cy="334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3"/>
              </a:lnSpc>
              <a:buNone/>
            </a:pPr>
            <a:r>
              <a:rPr lang="en-US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We have established relationships with leading energy suppliers.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31282" y="4901562"/>
            <a:ext cx="7681436" cy="898738"/>
          </a:xfrm>
          <a:prstGeom prst="roundRect">
            <a:avLst>
              <a:gd name="adj" fmla="val 2603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40237" y="4911447"/>
            <a:ext cx="2611993" cy="3264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1"/>
              </a:lnSpc>
              <a:buNone/>
            </a:pPr>
            <a:r>
              <a:rPr lang="en-US" sz="25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Negotiate Best Rates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40237" y="5363289"/>
            <a:ext cx="7263527" cy="334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3"/>
              </a:lnSpc>
              <a:buNone/>
            </a:pPr>
            <a:r>
              <a:rPr lang="en-US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We negotiate the best possible rates for our clients.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31282" y="6324481"/>
            <a:ext cx="7681436" cy="898738"/>
          </a:xfrm>
          <a:prstGeom prst="roundRect">
            <a:avLst>
              <a:gd name="adj" fmla="val 2603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940237" y="6324481"/>
            <a:ext cx="2611993" cy="3264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1"/>
              </a:lnSpc>
              <a:buNone/>
            </a:pPr>
            <a:r>
              <a:rPr lang="en-US" sz="25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Appointed Broker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40237" y="6776323"/>
            <a:ext cx="7263527" cy="334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3"/>
              </a:lnSpc>
              <a:buNone/>
            </a:pPr>
            <a:r>
              <a:rPr lang="en-US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We are the appointed broker for CSNA, with over 1500 members.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842248" y="661749"/>
            <a:ext cx="6016109" cy="7519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921"/>
              </a:lnSpc>
              <a:buNone/>
            </a:pPr>
            <a:r>
              <a:rPr lang="en-US" sz="40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CSRD - Scope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932438" y="4940849"/>
            <a:ext cx="541377" cy="541377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43893" y="4976387"/>
            <a:ext cx="118467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2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1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578364" y="4914231"/>
            <a:ext cx="3007995" cy="375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61"/>
              </a:lnSpc>
              <a:buNone/>
            </a:pPr>
            <a:r>
              <a:rPr lang="en-US" sz="25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Scope 1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578365" y="5261103"/>
            <a:ext cx="6463785" cy="769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2"/>
              </a:lnSpc>
              <a:buNone/>
            </a:pPr>
            <a:r>
              <a:rPr lang="en-US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Direct emissions from a company's operations or facilities.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32438" y="5835169"/>
            <a:ext cx="541377" cy="541377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99006" y="5870707"/>
            <a:ext cx="20824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2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2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602080" y="5845069"/>
            <a:ext cx="3007995" cy="375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61"/>
              </a:lnSpc>
              <a:buNone/>
            </a:pPr>
            <a:r>
              <a:rPr lang="en-US" sz="25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Scope 2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619014" y="6213627"/>
            <a:ext cx="6322719" cy="769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2"/>
              </a:lnSpc>
              <a:buNone/>
            </a:pPr>
            <a:r>
              <a:rPr lang="en-US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Indirect emissions from electricity purchased and used by the company.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921310" y="6939827"/>
            <a:ext cx="541377" cy="541377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1096193" y="6998975"/>
            <a:ext cx="214432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2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3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578364" y="6976964"/>
            <a:ext cx="3007995" cy="375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61"/>
              </a:lnSpc>
              <a:buNone/>
            </a:pPr>
            <a:r>
              <a:rPr lang="en-US" sz="25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Scope 3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578364" y="7338200"/>
            <a:ext cx="6322719" cy="769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2"/>
              </a:lnSpc>
              <a:buNone/>
            </a:pPr>
            <a:r>
              <a:rPr lang="en-US" dirty="0">
                <a:solidFill>
                  <a:srgbClr val="161613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All other indirect emissions throughout a company's value chain.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smokestack with smoke coming out of it&#10;&#10;Description automatically generated">
            <a:extLst>
              <a:ext uri="{FF2B5EF4-FFF2-40B4-BE49-F238E27FC236}">
                <a16:creationId xmlns:a16="http://schemas.microsoft.com/office/drawing/2014/main" id="{F33A2EA6-BA3C-7551-D884-EFFB71656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615" y="0"/>
            <a:ext cx="6463785" cy="822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49DA93-BC20-C1D2-1A5D-4ABEA2C85CF5}"/>
              </a:ext>
            </a:extLst>
          </p:cNvPr>
          <p:cNvSpPr txBox="1"/>
          <p:nvPr/>
        </p:nvSpPr>
        <p:spPr>
          <a:xfrm>
            <a:off x="842248" y="1747538"/>
            <a:ext cx="7099485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538" indent="-236538">
              <a:buFont typeface="Arial" panose="020B0604020202020204" pitchFamily="34" charset="0"/>
              <a:buChar char="•"/>
            </a:pPr>
            <a:r>
              <a:rPr lang="en-IE" sz="19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 European Green Deal’s climate change action objectives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Ireland and other member states have until mid-2024 to transpose the directive</a:t>
            </a:r>
            <a:r>
              <a:rPr lang="en-IE" sz="2000" dirty="0">
                <a:effectLst/>
              </a:rPr>
              <a:t> </a:t>
            </a:r>
            <a:endParaRPr lang="en-IE" sz="19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I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isclose not only the risks they face from a changing climate and other ESG matters (financial materiality), but also the impacts they themselves may have on climate and society (impact materiality)</a:t>
            </a:r>
            <a:r>
              <a:rPr lang="en-IE" sz="2000" dirty="0">
                <a:effectLst/>
              </a:rPr>
              <a:t> </a:t>
            </a:r>
            <a:r>
              <a:rPr lang="en-IE" sz="1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CSRD introduces 12 </a:t>
            </a:r>
            <a:r>
              <a:rPr lang="en-IE" sz="1800" u="sng" dirty="0">
                <a:solidFill>
                  <a:srgbClr val="375FE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mandatory reporting standards</a:t>
            </a:r>
            <a:r>
              <a:rPr lang="en-I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developed by EFRAG</a:t>
            </a:r>
            <a:r>
              <a:rPr lang="en-IE" sz="2000" dirty="0">
                <a:effectLst/>
              </a:rPr>
              <a:t> 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Government supports such as the </a:t>
            </a:r>
            <a:r>
              <a:rPr lang="en-IE" sz="1800" u="sng" dirty="0">
                <a:solidFill>
                  <a:srgbClr val="375FE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Green Transition Fund</a:t>
            </a:r>
            <a:r>
              <a:rPr lang="en-I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and to use the </a:t>
            </a:r>
            <a:r>
              <a:rPr lang="en-IE" sz="1800" u="sng" dirty="0">
                <a:solidFill>
                  <a:srgbClr val="375FE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Climate Toolkit 4 Business</a:t>
            </a:r>
            <a:r>
              <a:rPr lang="en-IE" sz="2000" dirty="0">
                <a:effectLst/>
              </a:rPr>
              <a:t> 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59321" y="476204"/>
            <a:ext cx="10205204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000" dirty="0"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CSRD Reporting: Double Materiality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59321" y="1985474"/>
            <a:ext cx="3898821" cy="1697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dirty="0"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Financial Materiality </a:t>
            </a:r>
          </a:p>
          <a:p>
            <a:pPr marL="0" indent="0">
              <a:lnSpc>
                <a:spcPts val="3110"/>
              </a:lnSpc>
              <a:buNone/>
            </a:pPr>
            <a:r>
              <a:rPr lang="en-US" dirty="0"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Risks faced by the company from a changing climate and other ESG matters.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167979" y="1985475"/>
            <a:ext cx="3898821" cy="13020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500" dirty="0"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Impact Materiality </a:t>
            </a:r>
          </a:p>
          <a:p>
            <a:pPr marL="0" indent="0">
              <a:lnSpc>
                <a:spcPts val="3110"/>
              </a:lnSpc>
              <a:buNone/>
            </a:pPr>
            <a:r>
              <a:rPr lang="en-US" dirty="0"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The company's effects on climate and society.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676638" y="1985475"/>
            <a:ext cx="3898821" cy="13020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500" dirty="0"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Value Chain</a:t>
            </a:r>
          </a:p>
          <a:p>
            <a:pPr marL="0" indent="0">
              <a:lnSpc>
                <a:spcPts val="3110"/>
              </a:lnSpc>
              <a:buNone/>
            </a:pPr>
            <a:r>
              <a:rPr lang="en-US" dirty="0"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Companies must provide information on their value chain.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37D560C4-DE08-B72D-1145-1DD50B8B6583}"/>
              </a:ext>
            </a:extLst>
          </p:cNvPr>
          <p:cNvSpPr/>
          <p:nvPr/>
        </p:nvSpPr>
        <p:spPr>
          <a:xfrm>
            <a:off x="659321" y="5483761"/>
            <a:ext cx="3086100" cy="385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 January 2024</a:t>
            </a:r>
            <a:endParaRPr lang="en-US" sz="243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1BE2FCF1-E278-D44A-CCE4-B3DCA0D2700E}"/>
              </a:ext>
            </a:extLst>
          </p:cNvPr>
          <p:cNvSpPr/>
          <p:nvPr/>
        </p:nvSpPr>
        <p:spPr>
          <a:xfrm>
            <a:off x="659320" y="5869524"/>
            <a:ext cx="3898821" cy="1185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en-IE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E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ublic interest entities in scope of EU non-financial reporting rules (greater than 500 employees)</a:t>
            </a:r>
            <a:r>
              <a:rPr lang="en-I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7BE56A67-8DE3-1D02-84A1-AD6CFF22F3F2}"/>
              </a:ext>
            </a:extLst>
          </p:cNvPr>
          <p:cNvSpPr/>
          <p:nvPr/>
        </p:nvSpPr>
        <p:spPr>
          <a:xfrm>
            <a:off x="5167979" y="5483761"/>
            <a:ext cx="3086100" cy="385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 January 2025</a:t>
            </a:r>
            <a:endParaRPr lang="en-US" sz="2430" dirty="0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50F03987-C94B-FEB6-66B2-FA9DB83FF420}"/>
              </a:ext>
            </a:extLst>
          </p:cNvPr>
          <p:cNvSpPr/>
          <p:nvPr/>
        </p:nvSpPr>
        <p:spPr>
          <a:xfrm>
            <a:off x="5167978" y="5869524"/>
            <a:ext cx="3898821" cy="11851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 wrap="square" rtlCol="0" anchor="t"/>
          <a:lstStyle/>
          <a:p>
            <a:pPr lvl="0">
              <a:lnSpc>
                <a:spcPts val="311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larger companies and public interest entities (greater than 250 employees)</a:t>
            </a: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444A980C-0749-E2C9-B91D-4D0FF9275F45}"/>
              </a:ext>
            </a:extLst>
          </p:cNvPr>
          <p:cNvSpPr/>
          <p:nvPr/>
        </p:nvSpPr>
        <p:spPr>
          <a:xfrm>
            <a:off x="9676638" y="5483761"/>
            <a:ext cx="3086100" cy="385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 January 2026</a:t>
            </a:r>
            <a:endParaRPr lang="en-US" sz="2430" dirty="0"/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C555F004-066C-9BF1-826B-4D5217A28DCE}"/>
              </a:ext>
            </a:extLst>
          </p:cNvPr>
          <p:cNvSpPr/>
          <p:nvPr/>
        </p:nvSpPr>
        <p:spPr>
          <a:xfrm>
            <a:off x="9676636" y="5869524"/>
            <a:ext cx="3898821" cy="79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IE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isted SMEs, with an ‘opt out’ possible until 2028 </a:t>
            </a:r>
            <a:r>
              <a:rPr lang="en-IE" dirty="0">
                <a:effectLst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95D80494-98E9-2434-3ABC-FC419225D97E}"/>
              </a:ext>
            </a:extLst>
          </p:cNvPr>
          <p:cNvSpPr/>
          <p:nvPr/>
        </p:nvSpPr>
        <p:spPr>
          <a:xfrm>
            <a:off x="659321" y="4188280"/>
            <a:ext cx="10205204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000" dirty="0">
                <a:solidFill>
                  <a:srgbClr val="161613"/>
                </a:solidFill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Reporting: Key Timelines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369A01-CFB3-4E02-F226-D455250D25F1}"/>
              </a:ext>
            </a:extLst>
          </p:cNvPr>
          <p:cNvCxnSpPr>
            <a:cxnSpLocks/>
          </p:cNvCxnSpPr>
          <p:nvPr/>
        </p:nvCxnSpPr>
        <p:spPr>
          <a:xfrm flipV="1">
            <a:off x="3853662" y="5697550"/>
            <a:ext cx="1249660" cy="1"/>
          </a:xfrm>
          <a:prstGeom prst="straightConnector1">
            <a:avLst/>
          </a:prstGeom>
          <a:ln w="444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B5A3B1-B9A7-E949-442D-FA1720E7F306}"/>
              </a:ext>
            </a:extLst>
          </p:cNvPr>
          <p:cNvCxnSpPr/>
          <p:nvPr/>
        </p:nvCxnSpPr>
        <p:spPr>
          <a:xfrm flipV="1">
            <a:off x="8254079" y="5676642"/>
            <a:ext cx="1249660" cy="1"/>
          </a:xfrm>
          <a:prstGeom prst="straightConnector1">
            <a:avLst/>
          </a:prstGeom>
          <a:ln w="444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49DA93-BC20-C1D2-1A5D-4ABEA2C85CF5}"/>
              </a:ext>
            </a:extLst>
          </p:cNvPr>
          <p:cNvSpPr txBox="1"/>
          <p:nvPr/>
        </p:nvSpPr>
        <p:spPr>
          <a:xfrm>
            <a:off x="5956018" y="1607237"/>
            <a:ext cx="8201106" cy="501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What we can do for you: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1. </a:t>
            </a:r>
            <a:r>
              <a:rPr lang="en-US" b="1" dirty="0"/>
              <a:t>Scope Assessment: </a:t>
            </a:r>
            <a:r>
              <a:rPr lang="en-US" dirty="0"/>
              <a:t>Determine if your company is directly or indirectly affected by the directive, including through your value chain.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2. </a:t>
            </a:r>
            <a:r>
              <a:rPr lang="en-US" b="1" dirty="0"/>
              <a:t>Current Position Evaluation: </a:t>
            </a:r>
            <a:r>
              <a:rPr lang="en-US" dirty="0" err="1"/>
              <a:t>Analyse</a:t>
            </a:r>
            <a:r>
              <a:rPr lang="en-US" dirty="0"/>
              <a:t> your existing sustainability reporting processes, internal controls, and governance to understand your company's current stance.</a:t>
            </a:r>
          </a:p>
          <a:p>
            <a:pPr marL="2365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3. </a:t>
            </a:r>
            <a:r>
              <a:rPr lang="en-US" b="1" dirty="0"/>
              <a:t>Engage with Accountants/Auditors/Advisors: </a:t>
            </a:r>
            <a:r>
              <a:rPr lang="en-US" dirty="0"/>
              <a:t>If you’re required to report in 2024, consult with your auditor, accountant, or business adviser about the directive and relevant standards.</a:t>
            </a:r>
          </a:p>
          <a:p>
            <a:pPr marL="2365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4. </a:t>
            </a:r>
            <a:r>
              <a:rPr lang="en-US" b="1" dirty="0"/>
              <a:t>Stay Informed: </a:t>
            </a:r>
            <a:r>
              <a:rPr lang="en-US" dirty="0"/>
              <a:t>Subscribe to updates from the Department of Enterprise, Trade and Employment by emailing </a:t>
            </a:r>
            <a:r>
              <a:rPr lang="en-US" dirty="0" err="1"/>
              <a:t>csrd@enterprise.gov.ie</a:t>
            </a:r>
            <a:r>
              <a:rPr lang="en-US" dirty="0"/>
              <a:t>.</a:t>
            </a:r>
          </a:p>
          <a:p>
            <a:pPr marL="2365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5. </a:t>
            </a:r>
            <a:r>
              <a:rPr lang="en-US" b="1" dirty="0"/>
              <a:t>Collaborate with Partners: </a:t>
            </a:r>
            <a:r>
              <a:rPr lang="en-US" dirty="0"/>
              <a:t>If you might be impacted through a large company’s value chain, start discussions with them and your business adviser to clarify expectations.</a:t>
            </a:r>
          </a:p>
          <a:p>
            <a:pPr marL="2365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6. </a:t>
            </a:r>
            <a:r>
              <a:rPr lang="en-US" b="1" dirty="0"/>
              <a:t>Data Readiness: </a:t>
            </a:r>
            <a:r>
              <a:rPr lang="en-US" dirty="0"/>
              <a:t>Evaluate your ability to collect necessary data, either as a company in scope or as part of a value chain.</a:t>
            </a:r>
          </a:p>
          <a:p>
            <a:pPr marL="2365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365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 descr="A light bulb with filament&#10;&#10;Description automatically generated">
            <a:extLst>
              <a:ext uri="{FF2B5EF4-FFF2-40B4-BE49-F238E27FC236}">
                <a16:creationId xmlns:a16="http://schemas.microsoft.com/office/drawing/2014/main" id="{48D460D7-5628-9C2C-0CA9-EA4A116E4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7" name="Text 2">
            <a:extLst>
              <a:ext uri="{FF2B5EF4-FFF2-40B4-BE49-F238E27FC236}">
                <a16:creationId xmlns:a16="http://schemas.microsoft.com/office/drawing/2014/main" id="{40D3F35F-352A-5D6C-9161-320B11CF261C}"/>
              </a:ext>
            </a:extLst>
          </p:cNvPr>
          <p:cNvSpPr/>
          <p:nvPr/>
        </p:nvSpPr>
        <p:spPr>
          <a:xfrm>
            <a:off x="5873512" y="543215"/>
            <a:ext cx="6016109" cy="7519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921"/>
              </a:lnSpc>
              <a:buNone/>
            </a:pPr>
            <a:r>
              <a:rPr lang="en-US" sz="4000" dirty="0">
                <a:solidFill>
                  <a:srgbClr val="161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Support You in Compliance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5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6540162" y="788629"/>
            <a:ext cx="5004435" cy="6254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26"/>
              </a:lnSpc>
              <a:buNone/>
            </a:pPr>
            <a:r>
              <a:rPr lang="en-US" sz="4000" dirty="0"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Reach out to Energy Matters Ireland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762693" y="2497455"/>
            <a:ext cx="2502218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63"/>
              </a:lnSpc>
              <a:buNone/>
            </a:pPr>
            <a:r>
              <a:rPr lang="en-US" sz="2500" dirty="0"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Exceptional Service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762693" y="2930247"/>
            <a:ext cx="7742873" cy="3201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2"/>
              </a:lnSpc>
              <a:buNone/>
            </a:pPr>
            <a:r>
              <a:rPr lang="en-US" dirty="0"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We take pride in providing exceptional customer service.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6762693" y="4653001"/>
            <a:ext cx="2502218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63"/>
              </a:lnSpc>
              <a:buNone/>
            </a:pPr>
            <a:r>
              <a:rPr lang="en-US" sz="2500" dirty="0"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Ongoing Support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6762693" y="5085793"/>
            <a:ext cx="7742873" cy="3201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2"/>
              </a:lnSpc>
              <a:buNone/>
            </a:pPr>
            <a:r>
              <a:rPr lang="en-US" dirty="0"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Our team is always available to answer questions and provide ongoing support.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6762693" y="6605349"/>
            <a:ext cx="2502218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63"/>
              </a:lnSpc>
              <a:buNone/>
            </a:pPr>
            <a:r>
              <a:rPr lang="en-US" sz="2500" dirty="0">
                <a:latin typeface="Calibri" panose="020F0502020204030204" pitchFamily="34" charset="0"/>
                <a:ea typeface="DM Sans" pitchFamily="34" charset="-122"/>
                <a:cs typeface="Calibri" panose="020F0502020204030204" pitchFamily="34" charset="0"/>
              </a:rPr>
              <a:t>Contact Us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6762693" y="7038142"/>
            <a:ext cx="7742873" cy="3201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Steve King, </a:t>
            </a:r>
            <a:r>
              <a:rPr lang="en-I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Guinness Enterprise Centre, Taylors Lane, Dublin 8</a:t>
            </a:r>
            <a:r>
              <a:rPr lang="en-IE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0831 856272,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01 410 0600</a:t>
            </a:r>
          </a:p>
          <a:p>
            <a:pPr marL="0" indent="0" algn="l">
              <a:lnSpc>
                <a:spcPts val="2522"/>
              </a:lnSpc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phic 18" descr="Signal with solid fill">
            <a:extLst>
              <a:ext uri="{FF2B5EF4-FFF2-40B4-BE49-F238E27FC236}">
                <a16:creationId xmlns:a16="http://schemas.microsoft.com/office/drawing/2014/main" id="{3AFF087A-3A55-B5F1-051E-96D3EFC9B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7196" y="5681920"/>
            <a:ext cx="914400" cy="914400"/>
          </a:xfrm>
          <a:prstGeom prst="rect">
            <a:avLst/>
          </a:prstGeom>
        </p:spPr>
      </p:pic>
      <p:pic>
        <p:nvPicPr>
          <p:cNvPr id="21" name="Graphic 20" descr="Customer review with solid fill">
            <a:extLst>
              <a:ext uri="{FF2B5EF4-FFF2-40B4-BE49-F238E27FC236}">
                <a16:creationId xmlns:a16="http://schemas.microsoft.com/office/drawing/2014/main" id="{9C236AF5-91C6-F55E-D21F-1165FAB28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0263" y="3618585"/>
            <a:ext cx="914400" cy="914400"/>
          </a:xfrm>
          <a:prstGeom prst="rect">
            <a:avLst/>
          </a:prstGeom>
        </p:spPr>
      </p:pic>
      <p:pic>
        <p:nvPicPr>
          <p:cNvPr id="23" name="Graphic 22" descr="Handshake with solid fill">
            <a:extLst>
              <a:ext uri="{FF2B5EF4-FFF2-40B4-BE49-F238E27FC236}">
                <a16:creationId xmlns:a16="http://schemas.microsoft.com/office/drawing/2014/main" id="{C6DF3990-9FEA-8224-E1AF-CC2C8241A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7196" y="1690032"/>
            <a:ext cx="914400" cy="914400"/>
          </a:xfrm>
          <a:prstGeom prst="rect">
            <a:avLst/>
          </a:prstGeom>
        </p:spPr>
      </p:pic>
      <p:pic>
        <p:nvPicPr>
          <p:cNvPr id="25" name="Picture 24" descr="A group of people holding papers&#10;&#10;Description automatically generated">
            <a:extLst>
              <a:ext uri="{FF2B5EF4-FFF2-40B4-BE49-F238E27FC236}">
                <a16:creationId xmlns:a16="http://schemas.microsoft.com/office/drawing/2014/main" id="{72C59659-CDC8-15D3-1BA8-B50C0DF70B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691" y="0"/>
            <a:ext cx="6372225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653</Words>
  <Application>Microsoft Office PowerPoint</Application>
  <PresentationFormat>Custom</PresentationFormat>
  <Paragraphs>92</Paragraphs>
  <Slides>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steven king</cp:lastModifiedBy>
  <cp:revision>5</cp:revision>
  <dcterms:created xsi:type="dcterms:W3CDTF">2024-08-22T08:59:26Z</dcterms:created>
  <dcterms:modified xsi:type="dcterms:W3CDTF">2024-08-28T11:37:51Z</dcterms:modified>
</cp:coreProperties>
</file>