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58" r:id="rId5"/>
    <p:sldId id="259" r:id="rId6"/>
    <p:sldId id="260" r:id="rId7"/>
    <p:sldId id="261"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47BA09-1E1E-49AA-81A3-D6212415C471}" v="71" dt="2024-01-26T01:29:18.043"/>
    <p1510:client id="{DD829496-6261-185F-66D6-A499441A9B87}" v="7" dt="2024-01-26T01:29:08.159"/>
    <p1510:client id="{E6BFBB46-874A-5871-860E-894D54546789}" v="37" dt="2024-01-26T01:26:46.7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68" autoAdjust="0"/>
    <p:restoredTop sz="75510" autoAdjust="0"/>
  </p:normalViewPr>
  <p:slideViewPr>
    <p:cSldViewPr snapToGrid="0">
      <p:cViewPr varScale="1">
        <p:scale>
          <a:sx n="78" d="100"/>
          <a:sy n="78" d="100"/>
        </p:scale>
        <p:origin x="192" y="536"/>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12/02/2024</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12/02/2024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mailto:together@ydas.org.au"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Together: A Co-designed Disability Training</a:t>
            </a:r>
          </a:p>
          <a:p>
            <a:r>
              <a:rPr lang="en-US" sz="1200" dirty="0"/>
              <a:t>Is Hay (he/they)</a:t>
            </a:r>
          </a:p>
          <a:p>
            <a:r>
              <a:rPr lang="en-US" sz="1200" dirty="0"/>
              <a:t>Youth Disability Advocacy Service (YDAS)</a:t>
            </a:r>
          </a:p>
          <a:p>
            <a:r>
              <a:rPr lang="en-US" sz="1200" dirty="0"/>
              <a:t>Australia</a:t>
            </a:r>
          </a:p>
          <a:p>
            <a:r>
              <a:rPr lang="en-GB" sz="1200" dirty="0"/>
              <a:t>Entrepreneurship and leadership development for young people with disabilities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latin typeface="Arial"/>
              </a:rPr>
              <a:t>Thursday February 22</a:t>
            </a:r>
            <a:r>
              <a:rPr lang="en-US" sz="1200" b="1" baseline="30000" dirty="0">
                <a:latin typeface="Arial"/>
              </a:rPr>
              <a:t>nd</a:t>
            </a:r>
            <a:r>
              <a:rPr lang="en-US" sz="1200" b="1" dirty="0">
                <a:latin typeface="Arial"/>
              </a:rPr>
              <a:t> (14:40 – 16:00 CET)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#ZeroCon24</a:t>
            </a:r>
            <a:endParaRPr lang="en-GB" dirty="0"/>
          </a:p>
          <a:p>
            <a:endParaRPr lang="en-GB" sz="1200" dirty="0"/>
          </a:p>
          <a:p>
            <a:r>
              <a:rPr lang="en-GB" sz="1200" dirty="0"/>
              <a:t>Speaker notes:</a:t>
            </a:r>
          </a:p>
          <a:p>
            <a:r>
              <a:rPr lang="en-GB" sz="1200" dirty="0"/>
              <a:t>- Acknowledgement of Aboriginal Country – the land of the </a:t>
            </a:r>
            <a:r>
              <a:rPr lang="en-GB" sz="1200" dirty="0" err="1"/>
              <a:t>Wurundjeri</a:t>
            </a:r>
            <a:r>
              <a:rPr lang="en-GB" sz="1200" dirty="0"/>
              <a:t> </a:t>
            </a:r>
            <a:r>
              <a:rPr lang="en-GB" sz="1200" dirty="0" err="1"/>
              <a:t>Woiwurrung</a:t>
            </a:r>
            <a:r>
              <a:rPr lang="en-GB" sz="1200" dirty="0"/>
              <a:t> people of the Kulin Nation</a:t>
            </a:r>
          </a:p>
          <a:p>
            <a:r>
              <a:rPr lang="en-GB" sz="1200" dirty="0"/>
              <a:t>- Introduce self and YDAS, my lived experience as a trans, disabled young person and how that falls into the work we do at YDAS and in Together Training </a:t>
            </a:r>
          </a:p>
          <a:p>
            <a:r>
              <a:rPr lang="en-GB" dirty="0"/>
              <a:t>- How YDAS defines disability is expansive and based on the social model</a:t>
            </a:r>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will talk about the story of Together Training from our accessible recruitment of an entirely disabled team, to the in-depth and meaningful co-design of information and development of training content to what Together looks like in practice. </a:t>
            </a:r>
            <a:endParaRPr lang="en-GB" dirty="0"/>
          </a:p>
          <a:p>
            <a:endParaRPr lang="en-US" dirty="0"/>
          </a:p>
          <a:p>
            <a:r>
              <a:rPr lang="en-US" dirty="0"/>
              <a:t>Together is a 4-hour access and inclusion training for </a:t>
            </a:r>
            <a:r>
              <a:rPr lang="en-US" dirty="0" err="1"/>
              <a:t>organisations</a:t>
            </a:r>
            <a:r>
              <a:rPr lang="en-US" dirty="0"/>
              <a:t> and workers who do or want to work better with disabled young people. It teaches this through lived experience storytelling and innovative and practice interactive activities and lessons. It was developed fully online using innovative accessible delivery strategies and tools, modelling what access and inclusion can look like in practice.</a:t>
            </a:r>
            <a:endParaRPr lang="en-GB" dirty="0">
              <a:cs typeface="Calibri"/>
            </a:endParaRPr>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discusses the two-pronged impact of Together Training, for </a:t>
            </a:r>
            <a:r>
              <a:rPr lang="en-US" dirty="0" err="1"/>
              <a:t>organisations</a:t>
            </a:r>
            <a:r>
              <a:rPr lang="en-US" dirty="0"/>
              <a:t> and workers who have completed the training as well as disabled young people, in our team and the community. </a:t>
            </a:r>
            <a:r>
              <a:rPr lang="en-GB" dirty="0"/>
              <a:t>Nearly 2,000 workers have completed the training. At least 95% of participants feel confident working and communicating with disabled young people, planning accessible events, implementing inclusion into their work, finding resources and understanding access needs. Our disabled young team have led the entire project, built their skills and career development and have Influenced youth, community and disability sectors across Victoria and Australia. </a:t>
            </a:r>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1262412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had lots of success from our program. This includes:</a:t>
            </a:r>
          </a:p>
          <a:p>
            <a:r>
              <a:rPr lang="en-GB" dirty="0"/>
              <a:t>Sector-wide Access Key development &amp; utilisation</a:t>
            </a:r>
          </a:p>
          <a:p>
            <a:r>
              <a:rPr lang="en-GB" dirty="0"/>
              <a:t>Creation and distribution of Social Scripts in a variety of contexts </a:t>
            </a:r>
          </a:p>
          <a:p>
            <a:r>
              <a:rPr lang="en-GB" dirty="0"/>
              <a:t>Development of YDAS’s Lived Experience Social Enterprise Offerings</a:t>
            </a:r>
          </a:p>
          <a:p>
            <a:r>
              <a:rPr lang="en-GB" dirty="0"/>
              <a:t>Disabled young team member progression within YDAS and across other organisations</a:t>
            </a: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4054881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GB" dirty="0"/>
              <a:t>We are continuing to use our innovative and disabled-led design processes to develop more training, workshop and program offerings, for audiences of workers and disabled young people. A few focusses are neurodivergence, queerness, accessible education, leadership, goal-setting and self-advocacy. We have also designed a process for hybrid and in-person training delivery that builds the skills of organisations to be accessible beginning in the planning process. This ensures the spaces are physically accessible for our facilitators and takes organisations on a journey of implementing access before the training even begins.</a:t>
            </a:r>
          </a:p>
          <a:p>
            <a:pPr marL="0" indent="0">
              <a:buNone/>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Find out more by going to our website (using the QR code) or contacting our team by emailing </a:t>
            </a:r>
            <a:r>
              <a:rPr lang="en-GB" dirty="0">
                <a:hlinkClick r:id="rId3"/>
              </a:rPr>
              <a:t>together@ydas.org.au</a:t>
            </a:r>
            <a:r>
              <a:rPr lang="en-GB" dirty="0"/>
              <a:t>. The QR code takes you to YDAS’s Programs &amp; Training webpage which shows all our current offerings. Here is the link: https://www.yacvic.org.au/ydas/resources-and-training/ydas-programs/ </a:t>
            </a:r>
          </a:p>
          <a:p>
            <a:pPr marL="0" indent="0">
              <a:buNone/>
            </a:pPr>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41555516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5" name="Footer Placeholder 4">
            <a:extLst>
              <a:ext uri="{FF2B5EF4-FFF2-40B4-BE49-F238E27FC236}">
                <a16:creationId xmlns:a16="http://schemas.microsoft.com/office/drawing/2014/main" id="{9284A5B7-3009-3078-DA1C-A775027F1201}"/>
              </a:ext>
            </a:extLst>
          </p:cNvPr>
          <p:cNvSpPr>
            <a:spLocks noGrp="1"/>
          </p:cNvSpPr>
          <p:nvPr>
            <p:ph type="ftr" sz="quarter" idx="11"/>
          </p:nvPr>
        </p:nvSpPr>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3010922" cy="646331"/>
          </a:xfrm>
          <a:prstGeom prst="rect">
            <a:avLst/>
          </a:prstGeom>
          <a:noFill/>
        </p:spPr>
        <p:txBody>
          <a:bodyPr wrap="square">
            <a:spAutoFit/>
          </a:bodyPr>
          <a:lstStyle/>
          <a:p>
            <a:r>
              <a:rPr lang="en-US" sz="3600" b="1" dirty="0">
                <a:solidFill>
                  <a:srgbClr val="2B882E"/>
                </a:solidFill>
                <a:latin typeface="Arial" panose="020B0604020202020204" pitchFamily="34" charset="0"/>
                <a:cs typeface="Arial" panose="020B0604020202020204" pitchFamily="34" charset="0"/>
              </a:rPr>
              <a:t>#ZeroCon24</a:t>
            </a:r>
            <a:endParaRPr lang="en-GB" sz="3600" b="1"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12/02/2024</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12/02/2024</a:t>
            </a:fld>
            <a:endParaRPr lang="en-GB"/>
          </a:p>
        </p:txBody>
      </p:sp>
      <p:sp>
        <p:nvSpPr>
          <p:cNvPr id="5" name="Footer Placeholder 4">
            <a:extLst>
              <a:ext uri="{FF2B5EF4-FFF2-40B4-BE49-F238E27FC236}">
                <a16:creationId xmlns:a16="http://schemas.microsoft.com/office/drawing/2014/main" id="{DB28D991-9ADE-8892-D016-6590D6AF8F22}"/>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12/02/2024</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12/02/2024</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#ZeroCon23</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12/02/2024</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12/02/2024</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#ZeroCon23</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12/02/2024</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#ZeroCon23</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12/02/2024</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#ZeroCon23</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12/02/2024</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12/02/2024</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#ZeroCon23</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12/02/2024</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#ZeroCon23</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together@ydas.org.a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119332" y="1289953"/>
            <a:ext cx="11950700" cy="1434024"/>
          </a:xfrm>
        </p:spPr>
        <p:txBody>
          <a:bodyPr>
            <a:normAutofit fontScale="90000"/>
          </a:bodyPr>
          <a:lstStyle/>
          <a:p>
            <a:r>
              <a:rPr lang="en-US" sz="7200" b="1" dirty="0">
                <a:solidFill>
                  <a:srgbClr val="595959"/>
                </a:solidFill>
              </a:rPr>
              <a:t>Together: A </a:t>
            </a:r>
            <a:r>
              <a:rPr lang="en-US" sz="7200" b="1">
                <a:solidFill>
                  <a:srgbClr val="595959"/>
                </a:solidFill>
              </a:rPr>
              <a:t>Co-designed Accessibility Training</a:t>
            </a:r>
            <a:endParaRPr lang="en-GB" b="1" dirty="0">
              <a:solidFill>
                <a:srgbClr val="595959"/>
              </a:solidFill>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79076" y="3045217"/>
            <a:ext cx="12026659" cy="2226961"/>
          </a:xfrm>
        </p:spPr>
        <p:txBody>
          <a:bodyPr>
            <a:normAutofit/>
          </a:bodyPr>
          <a:lstStyle/>
          <a:p>
            <a:r>
              <a:rPr lang="en-US" sz="2800" dirty="0">
                <a:solidFill>
                  <a:srgbClr val="595959"/>
                </a:solidFill>
              </a:rPr>
              <a:t>Is Hay (he/they)</a:t>
            </a:r>
          </a:p>
          <a:p>
            <a:r>
              <a:rPr lang="en-US" sz="2800" dirty="0">
                <a:solidFill>
                  <a:srgbClr val="595959"/>
                </a:solidFill>
              </a:rPr>
              <a:t>Youth Disability Advocacy Service (YDAS)</a:t>
            </a:r>
          </a:p>
          <a:p>
            <a:r>
              <a:rPr lang="en-US" sz="2800" dirty="0">
                <a:solidFill>
                  <a:srgbClr val="595959"/>
                </a:solidFill>
              </a:rPr>
              <a:t>Australia</a:t>
            </a:r>
          </a:p>
          <a:p>
            <a:r>
              <a:rPr lang="en-GB" sz="2800" dirty="0">
                <a:solidFill>
                  <a:srgbClr val="595959"/>
                </a:solidFill>
              </a:rPr>
              <a:t>Entrepreneurship and leadership development for young people with disabilities</a:t>
            </a: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3903248" y="5509526"/>
            <a:ext cx="4385503"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solidFill>
                  <a:srgbClr val="595959"/>
                </a:solidFill>
                <a:latin typeface="Arial"/>
              </a:rPr>
              <a:t>Thursday February 22</a:t>
            </a:r>
            <a:r>
              <a:rPr lang="en-US" sz="2400" b="1" baseline="30000" dirty="0">
                <a:solidFill>
                  <a:srgbClr val="595959"/>
                </a:solidFill>
                <a:latin typeface="Arial"/>
              </a:rPr>
              <a:t>nd</a:t>
            </a:r>
            <a:r>
              <a:rPr lang="en-US" sz="2400" b="1" dirty="0">
                <a:solidFill>
                  <a:srgbClr val="595959"/>
                </a:solidFill>
                <a:latin typeface="Arial"/>
              </a:rPr>
              <a:t> (14:40 – 16:00 CET)</a:t>
            </a:r>
          </a:p>
        </p:txBody>
      </p:sp>
      <p:sp>
        <p:nvSpPr>
          <p:cNvPr id="6" name="Footer Placeholder 5">
            <a:extLst>
              <a:ext uri="{FF2B5EF4-FFF2-40B4-BE49-F238E27FC236}">
                <a16:creationId xmlns:a16="http://schemas.microsoft.com/office/drawing/2014/main" id="{EA6B4AAB-13CC-0101-7D17-6ABAF03583F8}"/>
              </a:ext>
            </a:extLst>
          </p:cNvPr>
          <p:cNvSpPr>
            <a:spLocks noGrp="1"/>
          </p:cNvSpPr>
          <p:nvPr>
            <p:ph type="ftr" sz="quarter" idx="11"/>
          </p:nvPr>
        </p:nvSpPr>
        <p:spPr/>
        <p:txBody>
          <a:bodyPr/>
          <a:lstStyle/>
          <a:p>
            <a:r>
              <a:rPr lang="en-US" dirty="0"/>
              <a:t>#ZeroCon24</a:t>
            </a:r>
            <a:endParaRPr lang="en-GB" dirty="0"/>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t>1</a:t>
            </a:fld>
            <a:endParaRPr lang="en-GB"/>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a:xfrm>
            <a:off x="723181" y="393880"/>
            <a:ext cx="10515600" cy="1325563"/>
          </a:xfrm>
        </p:spPr>
        <p:txBody>
          <a:bodyPr/>
          <a:lstStyle/>
          <a:p>
            <a:r>
              <a:rPr lang="en-US" b="1" dirty="0">
                <a:solidFill>
                  <a:srgbClr val="595959"/>
                </a:solidFill>
              </a:rPr>
              <a:t>The story of Together</a:t>
            </a:r>
            <a:endParaRPr lang="en-GB" b="1"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838200" y="1792517"/>
            <a:ext cx="10515600" cy="4366235"/>
          </a:xfrm>
        </p:spPr>
        <p:txBody>
          <a:bodyPr vert="horz" lIns="91440" tIns="45720" rIns="91440" bIns="45720" rtlCol="0" anchor="t">
            <a:normAutofit fontScale="85000" lnSpcReduction="20000"/>
          </a:bodyPr>
          <a:lstStyle/>
          <a:p>
            <a:pPr>
              <a:lnSpc>
                <a:spcPct val="150000"/>
              </a:lnSpc>
            </a:pPr>
            <a:r>
              <a:rPr lang="en-GB" sz="3100" dirty="0">
                <a:solidFill>
                  <a:srgbClr val="595959"/>
                </a:solidFill>
                <a:cs typeface="Calibri"/>
              </a:rPr>
              <a:t>Grant funded</a:t>
            </a:r>
          </a:p>
          <a:p>
            <a:pPr>
              <a:lnSpc>
                <a:spcPct val="150000"/>
              </a:lnSpc>
            </a:pPr>
            <a:r>
              <a:rPr lang="en-GB" sz="3100" dirty="0">
                <a:solidFill>
                  <a:srgbClr val="595959"/>
                </a:solidFill>
              </a:rPr>
              <a:t>Entirely disabled-led recruitment and project team</a:t>
            </a:r>
            <a:endParaRPr lang="en-US" sz="3100" dirty="0">
              <a:solidFill>
                <a:srgbClr val="595959"/>
              </a:solidFill>
              <a:cs typeface="Calibri"/>
            </a:endParaRPr>
          </a:p>
          <a:p>
            <a:pPr>
              <a:lnSpc>
                <a:spcPct val="150000"/>
              </a:lnSpc>
            </a:pPr>
            <a:r>
              <a:rPr lang="en-GB" sz="3100" dirty="0">
                <a:solidFill>
                  <a:srgbClr val="595959"/>
                </a:solidFill>
              </a:rPr>
              <a:t>Co-design and content development</a:t>
            </a:r>
            <a:endParaRPr lang="en-GB" sz="3100" dirty="0">
              <a:solidFill>
                <a:srgbClr val="595959"/>
              </a:solidFill>
              <a:cs typeface="Calibri" panose="020F0502020204030204"/>
            </a:endParaRPr>
          </a:p>
          <a:p>
            <a:pPr>
              <a:lnSpc>
                <a:spcPct val="150000"/>
              </a:lnSpc>
            </a:pPr>
            <a:r>
              <a:rPr lang="en-GB" sz="3100" dirty="0">
                <a:solidFill>
                  <a:srgbClr val="595959"/>
                </a:solidFill>
              </a:rPr>
              <a:t>Together in delivery &amp; practice</a:t>
            </a:r>
            <a:endParaRPr lang="en-GB" sz="3100" dirty="0">
              <a:solidFill>
                <a:srgbClr val="595959"/>
              </a:solidFill>
              <a:cs typeface="Calibri" panose="020F0502020204030204"/>
            </a:endParaRPr>
          </a:p>
          <a:p>
            <a:pPr lvl="1">
              <a:lnSpc>
                <a:spcPct val="150000"/>
              </a:lnSpc>
            </a:pPr>
            <a:r>
              <a:rPr lang="en-GB" sz="3100" dirty="0">
                <a:solidFill>
                  <a:srgbClr val="595959"/>
                </a:solidFill>
              </a:rPr>
              <a:t>Free Organisation &amp; Open Training</a:t>
            </a:r>
            <a:endParaRPr lang="en-GB" sz="3100" dirty="0">
              <a:solidFill>
                <a:srgbClr val="595959"/>
              </a:solidFill>
              <a:cs typeface="Calibri" panose="020F0502020204030204"/>
            </a:endParaRPr>
          </a:p>
          <a:p>
            <a:pPr lvl="1">
              <a:lnSpc>
                <a:spcPct val="150000"/>
              </a:lnSpc>
            </a:pPr>
            <a:r>
              <a:rPr lang="en-GB" sz="3100" dirty="0">
                <a:solidFill>
                  <a:srgbClr val="595959"/>
                </a:solidFill>
              </a:rPr>
              <a:t>Paid Training Model</a:t>
            </a:r>
            <a:endParaRPr lang="en-GB" sz="3100" dirty="0">
              <a:solidFill>
                <a:srgbClr val="595959"/>
              </a:solidFill>
              <a:cs typeface="Calibri" panose="020F0502020204030204"/>
            </a:endParaRPr>
          </a:p>
          <a:p>
            <a:pPr>
              <a:lnSpc>
                <a:spcPct val="150000"/>
              </a:lnSpc>
            </a:pPr>
            <a:r>
              <a:rPr lang="en-GB" sz="3100" dirty="0">
                <a:solidFill>
                  <a:srgbClr val="595959"/>
                </a:solidFill>
              </a:rPr>
              <a:t>Fully accessible online delivery</a:t>
            </a:r>
            <a:endParaRPr lang="en-GB" sz="3100" dirty="0">
              <a:solidFill>
                <a:srgbClr val="595959"/>
              </a:solidFill>
              <a:cs typeface="Calibri"/>
            </a:endParaRPr>
          </a:p>
          <a:p>
            <a:endParaRPr lang="en-GB" dirty="0">
              <a:solidFill>
                <a:srgbClr val="595959"/>
              </a:solidFill>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spTree>
    <p:extLst>
      <p:ext uri="{BB962C8B-B14F-4D97-AF65-F5344CB8AC3E}">
        <p14:creationId xmlns:p14="http://schemas.microsoft.com/office/powerpoint/2010/main" val="205623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dirty="0">
                <a:solidFill>
                  <a:srgbClr val="595959"/>
                </a:solidFill>
              </a:rPr>
              <a:t>Impact</a:t>
            </a:r>
            <a:endParaRPr lang="en-GB"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p:txBody>
          <a:bodyPr vert="horz" lIns="91440" tIns="45720" rIns="91440" bIns="45720" rtlCol="0" anchor="t">
            <a:normAutofit/>
          </a:bodyPr>
          <a:lstStyle/>
          <a:p>
            <a:r>
              <a:rPr lang="en-GB" dirty="0">
                <a:solidFill>
                  <a:srgbClr val="595959"/>
                </a:solidFill>
              </a:rPr>
              <a:t>Impact for organisations &amp; workers</a:t>
            </a:r>
          </a:p>
          <a:p>
            <a:pPr lvl="1"/>
            <a:r>
              <a:rPr lang="en-GB" dirty="0">
                <a:solidFill>
                  <a:srgbClr val="595959"/>
                </a:solidFill>
              </a:rPr>
              <a:t>Nearly 2,000 workers have completed the training</a:t>
            </a:r>
          </a:p>
          <a:p>
            <a:pPr lvl="1"/>
            <a:r>
              <a:rPr lang="en-GB" dirty="0">
                <a:solidFill>
                  <a:srgbClr val="595959"/>
                </a:solidFill>
              </a:rPr>
              <a:t>At least 95% of participants feel confident working and communicating with disabled young people, planning accessible events, implementing inclusion into their work, finding resources and understanding access needs.</a:t>
            </a:r>
          </a:p>
          <a:p>
            <a:pPr marL="457200" lvl="1" indent="0">
              <a:buNone/>
            </a:pPr>
            <a:endParaRPr lang="en-GB" dirty="0">
              <a:solidFill>
                <a:srgbClr val="595959"/>
              </a:solidFill>
            </a:endParaRPr>
          </a:p>
          <a:p>
            <a:r>
              <a:rPr lang="en-GB" dirty="0">
                <a:solidFill>
                  <a:srgbClr val="595959"/>
                </a:solidFill>
              </a:rPr>
              <a:t>Impact for disabled young people &amp; our team</a:t>
            </a:r>
          </a:p>
          <a:p>
            <a:pPr lvl="1"/>
            <a:r>
              <a:rPr lang="en-GB" dirty="0">
                <a:solidFill>
                  <a:srgbClr val="595959"/>
                </a:solidFill>
              </a:rPr>
              <a:t>Skills and career development</a:t>
            </a:r>
          </a:p>
          <a:p>
            <a:pPr lvl="1"/>
            <a:r>
              <a:rPr lang="en-GB" dirty="0">
                <a:solidFill>
                  <a:srgbClr val="595959"/>
                </a:solidFill>
              </a:rPr>
              <a:t>Influencing youth, community and disability sectors</a:t>
            </a:r>
          </a:p>
          <a:p>
            <a:pPr lvl="1"/>
            <a:endParaRPr lang="en-GB" dirty="0">
              <a:solidFill>
                <a:srgbClr val="595959"/>
              </a:solidFill>
            </a:endParaRPr>
          </a:p>
          <a:p>
            <a:pPr lvl="1"/>
            <a:endParaRPr lang="en-GB" dirty="0">
              <a:solidFill>
                <a:srgbClr val="595959"/>
              </a:solidFill>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3</a:t>
            </a:fld>
            <a:endParaRPr lang="en-GB"/>
          </a:p>
        </p:txBody>
      </p:sp>
    </p:spTree>
    <p:extLst>
      <p:ext uri="{BB962C8B-B14F-4D97-AF65-F5344CB8AC3E}">
        <p14:creationId xmlns:p14="http://schemas.microsoft.com/office/powerpoint/2010/main" val="2744013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dirty="0">
                <a:solidFill>
                  <a:srgbClr val="595959"/>
                </a:solidFill>
              </a:rPr>
              <a:t>Success Stories</a:t>
            </a:r>
            <a:endParaRPr lang="en-GB"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p:txBody>
          <a:bodyPr vert="horz" lIns="91440" tIns="45720" rIns="91440" bIns="45720" rtlCol="0" anchor="t">
            <a:normAutofit/>
          </a:bodyPr>
          <a:lstStyle/>
          <a:p>
            <a:pPr>
              <a:lnSpc>
                <a:spcPct val="150000"/>
              </a:lnSpc>
            </a:pPr>
            <a:r>
              <a:rPr lang="en-GB" dirty="0">
                <a:solidFill>
                  <a:srgbClr val="595959"/>
                </a:solidFill>
              </a:rPr>
              <a:t>Sector-wide Access Key development &amp; utilisation</a:t>
            </a:r>
            <a:endParaRPr lang="en-US" dirty="0">
              <a:solidFill>
                <a:srgbClr val="595959"/>
              </a:solidFill>
            </a:endParaRPr>
          </a:p>
          <a:p>
            <a:pPr>
              <a:lnSpc>
                <a:spcPct val="150000"/>
              </a:lnSpc>
            </a:pPr>
            <a:r>
              <a:rPr lang="en-GB" dirty="0">
                <a:solidFill>
                  <a:srgbClr val="595959"/>
                </a:solidFill>
              </a:rPr>
              <a:t>Creation and distribution of Social Scripts in a variety of contexts </a:t>
            </a:r>
            <a:endParaRPr lang="en-GB" dirty="0">
              <a:solidFill>
                <a:srgbClr val="595959"/>
              </a:solidFill>
              <a:cs typeface="Calibri" panose="020F0502020204030204"/>
            </a:endParaRPr>
          </a:p>
          <a:p>
            <a:pPr>
              <a:lnSpc>
                <a:spcPct val="150000"/>
              </a:lnSpc>
            </a:pPr>
            <a:r>
              <a:rPr lang="en-GB" dirty="0">
                <a:solidFill>
                  <a:srgbClr val="595959"/>
                </a:solidFill>
              </a:rPr>
              <a:t>Development of YDAS’s Lived Experience Social Enterprise Offerings</a:t>
            </a:r>
            <a:endParaRPr lang="en-GB" dirty="0">
              <a:solidFill>
                <a:srgbClr val="595959"/>
              </a:solidFill>
              <a:cs typeface="Calibri" panose="020F0502020204030204"/>
            </a:endParaRPr>
          </a:p>
          <a:p>
            <a:pPr>
              <a:lnSpc>
                <a:spcPct val="150000"/>
              </a:lnSpc>
            </a:pPr>
            <a:r>
              <a:rPr lang="en-GB" dirty="0">
                <a:solidFill>
                  <a:srgbClr val="595959"/>
                </a:solidFill>
              </a:rPr>
              <a:t>Disabled young team member progression within YDAS and across other organisations</a:t>
            </a:r>
            <a:endParaRPr lang="en-GB" dirty="0">
              <a:solidFill>
                <a:srgbClr val="595959"/>
              </a:solidFill>
              <a:cs typeface="Calibri" panose="020F0502020204030204"/>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4</a:t>
            </a:fld>
            <a:endParaRPr lang="en-GB"/>
          </a:p>
        </p:txBody>
      </p:sp>
    </p:spTree>
    <p:extLst>
      <p:ext uri="{BB962C8B-B14F-4D97-AF65-F5344CB8AC3E}">
        <p14:creationId xmlns:p14="http://schemas.microsoft.com/office/powerpoint/2010/main" val="741355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4B858-7758-0A52-B774-34A6669B7487}"/>
              </a:ext>
            </a:extLst>
          </p:cNvPr>
          <p:cNvSpPr>
            <a:spLocks noGrp="1"/>
          </p:cNvSpPr>
          <p:nvPr>
            <p:ph type="title"/>
          </p:nvPr>
        </p:nvSpPr>
        <p:spPr/>
        <p:txBody>
          <a:bodyPr/>
          <a:lstStyle/>
          <a:p>
            <a:r>
              <a:rPr lang="en-US" dirty="0">
                <a:solidFill>
                  <a:srgbClr val="595959"/>
                </a:solidFill>
              </a:rPr>
              <a:t>The Future…</a:t>
            </a:r>
            <a:endParaRPr lang="en-GB" dirty="0">
              <a:solidFill>
                <a:srgbClr val="595959"/>
              </a:solidFill>
            </a:endParaRPr>
          </a:p>
        </p:txBody>
      </p:sp>
      <p:sp>
        <p:nvSpPr>
          <p:cNvPr id="3" name="Content Placeholder 2">
            <a:extLst>
              <a:ext uri="{FF2B5EF4-FFF2-40B4-BE49-F238E27FC236}">
                <a16:creationId xmlns:a16="http://schemas.microsoft.com/office/drawing/2014/main" id="{8CEBED0F-B7D1-D1EC-C777-64C4019550C4}"/>
              </a:ext>
            </a:extLst>
          </p:cNvPr>
          <p:cNvSpPr>
            <a:spLocks noGrp="1"/>
          </p:cNvSpPr>
          <p:nvPr>
            <p:ph idx="1"/>
          </p:nvPr>
        </p:nvSpPr>
        <p:spPr>
          <a:xfrm>
            <a:off x="651163" y="1663412"/>
            <a:ext cx="7003473" cy="4584988"/>
          </a:xfrm>
        </p:spPr>
        <p:txBody>
          <a:bodyPr>
            <a:normAutofit/>
          </a:bodyPr>
          <a:lstStyle/>
          <a:p>
            <a:r>
              <a:rPr lang="en-GB" dirty="0">
                <a:solidFill>
                  <a:srgbClr val="595959"/>
                </a:solidFill>
              </a:rPr>
              <a:t>Further YDAS Programs Co-design &amp; Development</a:t>
            </a:r>
          </a:p>
          <a:p>
            <a:r>
              <a:rPr lang="en-GB" dirty="0">
                <a:solidFill>
                  <a:srgbClr val="595959"/>
                </a:solidFill>
              </a:rPr>
              <a:t>Innovation of accessible in-person and hybrid (online &amp; in-person at the same time) delivery models</a:t>
            </a:r>
          </a:p>
          <a:p>
            <a:endParaRPr lang="en-GB" dirty="0">
              <a:solidFill>
                <a:srgbClr val="595959"/>
              </a:solidFill>
            </a:endParaRPr>
          </a:p>
          <a:p>
            <a:endParaRPr lang="en-GB" dirty="0">
              <a:solidFill>
                <a:srgbClr val="595959"/>
              </a:solidFill>
            </a:endParaRPr>
          </a:p>
          <a:p>
            <a:r>
              <a:rPr lang="en-GB" dirty="0">
                <a:solidFill>
                  <a:srgbClr val="595959"/>
                </a:solidFill>
              </a:rPr>
              <a:t>Find out more by going to our website (using the QR code) or contacting our team by emailing </a:t>
            </a:r>
            <a:r>
              <a:rPr lang="en-GB" dirty="0">
                <a:solidFill>
                  <a:srgbClr val="595959"/>
                </a:solidFill>
                <a:hlinkClick r:id="rId3">
                  <a:extLst>
                    <a:ext uri="{A12FA001-AC4F-418D-AE19-62706E023703}">
                      <ahyp:hlinkClr xmlns:ahyp="http://schemas.microsoft.com/office/drawing/2018/hyperlinkcolor" val="tx"/>
                    </a:ext>
                  </a:extLst>
                </a:hlinkClick>
              </a:rPr>
              <a:t>together@ydas.org.au</a:t>
            </a:r>
            <a:r>
              <a:rPr lang="en-GB" dirty="0">
                <a:solidFill>
                  <a:srgbClr val="595959"/>
                </a:solidFill>
              </a:rPr>
              <a:t> </a:t>
            </a:r>
          </a:p>
          <a:p>
            <a:endParaRPr lang="en-GB" dirty="0">
              <a:solidFill>
                <a:srgbClr val="595959"/>
              </a:solidFill>
            </a:endParaRPr>
          </a:p>
          <a:p>
            <a:pPr marL="0" indent="0">
              <a:buNone/>
            </a:pPr>
            <a:endParaRPr lang="en-GB" dirty="0">
              <a:solidFill>
                <a:srgbClr val="595959"/>
              </a:solidFill>
            </a:endParaRPr>
          </a:p>
          <a:p>
            <a:endParaRPr lang="en-GB" dirty="0">
              <a:solidFill>
                <a:srgbClr val="595959"/>
              </a:solidFill>
            </a:endParaRPr>
          </a:p>
        </p:txBody>
      </p:sp>
      <p:sp>
        <p:nvSpPr>
          <p:cNvPr id="5" name="Footer Placeholder 4">
            <a:extLst>
              <a:ext uri="{FF2B5EF4-FFF2-40B4-BE49-F238E27FC236}">
                <a16:creationId xmlns:a16="http://schemas.microsoft.com/office/drawing/2014/main" id="{493486FE-45C2-3C89-C954-3B3AC63FE8B8}"/>
              </a:ext>
            </a:extLst>
          </p:cNvPr>
          <p:cNvSpPr>
            <a:spLocks noGrp="1"/>
          </p:cNvSpPr>
          <p:nvPr>
            <p:ph type="ftr" sz="quarter" idx="11"/>
          </p:nvPr>
        </p:nvSpPr>
        <p:spPr>
          <a:xfrm>
            <a:off x="4038600" y="6356350"/>
            <a:ext cx="4114800" cy="365125"/>
          </a:xfrm>
        </p:spPr>
        <p:txBody>
          <a:bodyPr/>
          <a:lstStyle/>
          <a:p>
            <a:r>
              <a:rPr lang="en-US" dirty="0"/>
              <a:t>#ZeroCon24</a:t>
            </a:r>
            <a:endParaRPr lang="en-GB" dirty="0"/>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5</a:t>
            </a:fld>
            <a:endParaRPr lang="en-GB"/>
          </a:p>
        </p:txBody>
      </p:sp>
      <p:pic>
        <p:nvPicPr>
          <p:cNvPr id="7" name="Picture 6" descr="A qr code on a white background. The QR code takes you to YDAS's Programs page which details all our offerings.">
            <a:extLst>
              <a:ext uri="{FF2B5EF4-FFF2-40B4-BE49-F238E27FC236}">
                <a16:creationId xmlns:a16="http://schemas.microsoft.com/office/drawing/2014/main" id="{4613809D-408E-35D2-8AF4-E0FEF5AD52E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70587" y="1793875"/>
            <a:ext cx="3270250" cy="3270250"/>
          </a:xfrm>
          <a:prstGeom prst="rect">
            <a:avLst/>
          </a:prstGeom>
        </p:spPr>
      </p:pic>
    </p:spTree>
    <p:extLst>
      <p:ext uri="{BB962C8B-B14F-4D97-AF65-F5344CB8AC3E}">
        <p14:creationId xmlns:p14="http://schemas.microsoft.com/office/powerpoint/2010/main" val="3823434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1786C16EB966F47BDFC93BD484AFF9D" ma:contentTypeVersion="19" ma:contentTypeDescription="Create a new document." ma:contentTypeScope="" ma:versionID="679453690ab47a48b247129dc4c6cc68">
  <xsd:schema xmlns:xsd="http://www.w3.org/2001/XMLSchema" xmlns:xs="http://www.w3.org/2001/XMLSchema" xmlns:p="http://schemas.microsoft.com/office/2006/metadata/properties" xmlns:ns2="5cde0772-3a60-4796-87d2-188a3b963878" xmlns:ns3="35eff307-e906-49b6-85c3-8a501d8fc18c" targetNamespace="http://schemas.microsoft.com/office/2006/metadata/properties" ma:root="true" ma:fieldsID="66c2eb356c7673aa0a430b4e711e92b9" ns2:_="" ns3:_="">
    <xsd:import namespace="5cde0772-3a60-4796-87d2-188a3b963878"/>
    <xsd:import namespace="35eff307-e906-49b6-85c3-8a501d8fc18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AutoKeyPoints" minOccurs="0"/>
                <xsd:element ref="ns2:MediaServiceKeyPoints" minOccurs="0"/>
                <xsd:element ref="ns2:mwlt"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de0772-3a60-4796-87d2-188a3b9638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wlt" ma:index="20" nillable="true" ma:displayName="Person or Group" ma:list="UserInfo" ma:internalName="mwl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10e2598-e47b-48ca-859c-0fb1b7a07f2b" ma:termSetId="09814cd3-568e-fe90-9814-8d621ff8fb84" ma:anchorId="fba54fb3-c3e1-fe81-a776-ca4b69148c4d" ma:open="true" ma:isKeyword="false">
      <xsd:complexType>
        <xsd:sequence>
          <xsd:element ref="pc:Terms" minOccurs="0" maxOccurs="1"/>
        </xsd:sequence>
      </xsd:complex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eff307-e906-49b6-85c3-8a501d8fc18c"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971b9c4e-bdd5-4c6e-9245-8c0a23adccf9}" ma:internalName="TaxCatchAll" ma:showField="CatchAllData" ma:web="35eff307-e906-49b6-85c3-8a501d8fc18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5eff307-e906-49b6-85c3-8a501d8fc18c" xsi:nil="true"/>
    <mwlt xmlns="5cde0772-3a60-4796-87d2-188a3b963878">
      <UserInfo>
        <DisplayName/>
        <AccountId xsi:nil="true"/>
        <AccountType/>
      </UserInfo>
    </mwlt>
    <lcf76f155ced4ddcb4097134ff3c332f xmlns="5cde0772-3a60-4796-87d2-188a3b963878">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D0F803-A4E8-49DD-A76A-10EC4CD2DFE5}">
  <ds:schemaRefs>
    <ds:schemaRef ds:uri="35eff307-e906-49b6-85c3-8a501d8fc18c"/>
    <ds:schemaRef ds:uri="5cde0772-3a60-4796-87d2-188a3b9638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256BE69-F969-4FCC-B9C0-ED62ADAE6168}">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35eff307-e906-49b6-85c3-8a501d8fc18c"/>
    <ds:schemaRef ds:uri="http://schemas.microsoft.com/office/infopath/2007/PartnerControls"/>
    <ds:schemaRef ds:uri="5cde0772-3a60-4796-87d2-188a3b963878"/>
    <ds:schemaRef ds:uri="http://www.w3.org/XML/1998/namespace"/>
    <ds:schemaRef ds:uri="http://purl.org/dc/dcmitype/"/>
  </ds:schemaRefs>
</ds:datastoreItem>
</file>

<file path=customXml/itemProps3.xml><?xml version="1.0" encoding="utf-8"?>
<ds:datastoreItem xmlns:ds="http://schemas.openxmlformats.org/officeDocument/2006/customXml" ds:itemID="{5C7C6694-D2C0-4C4F-AC2D-D46DA51B0E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298</TotalTime>
  <Words>777</Words>
  <Application>Microsoft Macintosh PowerPoint</Application>
  <PresentationFormat>Widescreen</PresentationFormat>
  <Paragraphs>73</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Together: A Co-designed Accessibility Training</vt:lpstr>
      <vt:lpstr>The story of Together</vt:lpstr>
      <vt:lpstr>Impact</vt:lpstr>
      <vt:lpstr>Success Stories</vt:lpstr>
      <vt:lpstr>The Future…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Robin Tim Weis</cp:lastModifiedBy>
  <cp:revision>11</cp:revision>
  <dcterms:created xsi:type="dcterms:W3CDTF">2022-12-05T13:52:15Z</dcterms:created>
  <dcterms:modified xsi:type="dcterms:W3CDTF">2024-02-12T20:58:16Z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0x01010031786C16EB966F47BDFC93BD484AFF9D</vt:lpwstr>
  </property>
  <property fmtid="{D5CDD505-2E9C-101B-9397-08002B2CF9AE}" pid="3" name="MediaServiceImageTags">
    <vt:lpwstr/>
  </property>
</Properties>
</file>