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8" r:id="rId1"/>
  </p:sldMasterIdLst>
  <p:notesMasterIdLst>
    <p:notesMasterId r:id="rId9"/>
  </p:notesMasterIdLst>
  <p:handoutMasterIdLst>
    <p:handoutMasterId r:id="rId10"/>
  </p:handoutMasterIdLst>
  <p:sldIdLst>
    <p:sldId id="270" r:id="rId2"/>
    <p:sldId id="279" r:id="rId3"/>
    <p:sldId id="317" r:id="rId4"/>
    <p:sldId id="319" r:id="rId5"/>
    <p:sldId id="322" r:id="rId6"/>
    <p:sldId id="320" r:id="rId7"/>
    <p:sldId id="321" r:id="rId8"/>
  </p:sldIdLst>
  <p:sldSz cx="12192000" cy="6858000"/>
  <p:notesSz cx="6858000" cy="9144000"/>
  <p:embeddedFontLs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
      <p:font typeface="Candara Light" panose="020E0502030303020204" pitchFamily="34" charset="0"/>
      <p:regular r:id="rId17"/>
      <p:italic r:id="rId18"/>
    </p:embeddedFont>
  </p:embeddedFontLst>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78F"/>
    <a:srgbClr val="004AAD"/>
    <a:srgbClr val="E02929"/>
    <a:srgbClr val="E42828"/>
    <a:srgbClr val="CC2C36"/>
    <a:srgbClr val="035890"/>
    <a:srgbClr val="E42928"/>
    <a:srgbClr val="025891"/>
    <a:srgbClr val="0E5D92"/>
    <a:srgbClr val="D82C3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5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00092F-D89F-4EC3-9A4A-57370BB4139C}" type="datetimeFigureOut">
              <a:rPr lang="sk-SK" smtClean="0"/>
              <a:t>2. 5. 2024</a:t>
            </a:fld>
            <a:endParaRPr lang="sk-SK"/>
          </a:p>
        </p:txBody>
      </p:sp>
      <p:sp>
        <p:nvSpPr>
          <p:cNvPr id="4" name="Zástupný objekt pre pät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7DA939-E84D-4650-9416-292A2B5DD457}" type="slidenum">
              <a:rPr lang="sk-SK" smtClean="0"/>
              <a:t>‹#›</a:t>
            </a:fld>
            <a:endParaRPr lang="sk-SK"/>
          </a:p>
        </p:txBody>
      </p:sp>
      <p:pic>
        <p:nvPicPr>
          <p:cNvPr id="7" name="Obrázok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6868886" cy="1120547"/>
          </a:xfrm>
          <a:prstGeom prst="rect">
            <a:avLst/>
          </a:prstGeom>
        </p:spPr>
      </p:pic>
    </p:spTree>
    <p:extLst>
      <p:ext uri="{BB962C8B-B14F-4D97-AF65-F5344CB8AC3E}">
        <p14:creationId xmlns:p14="http://schemas.microsoft.com/office/powerpoint/2010/main" val="32490177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96803-C52E-4AA1-B492-5533C74C4520}" type="datetimeFigureOut">
              <a:rPr lang="sk-SK" smtClean="0"/>
              <a:t>2. 5. 2024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6654B-E7E0-414F-A679-02668B267BE6}" type="slidenum">
              <a:rPr lang="sk-SK" smtClean="0"/>
              <a:t>‹#›</a:t>
            </a:fld>
            <a:endParaRPr lang="sk-SK"/>
          </a:p>
        </p:txBody>
      </p:sp>
    </p:spTree>
    <p:extLst>
      <p:ext uri="{BB962C8B-B14F-4D97-AF65-F5344CB8AC3E}">
        <p14:creationId xmlns:p14="http://schemas.microsoft.com/office/powerpoint/2010/main" val="3324171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BCBDE2-13E3-3541-B9EC-E979C19A01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62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ADF38B-621D-4BCD-89A9-FBD666408DA6}" type="slidenum">
              <a:rPr lang="nb-NO" smtClean="0"/>
              <a:t>4</a:t>
            </a:fld>
            <a:endParaRPr lang="nb-NO"/>
          </a:p>
        </p:txBody>
      </p:sp>
    </p:spTree>
    <p:extLst>
      <p:ext uri="{BB962C8B-B14F-4D97-AF65-F5344CB8AC3E}">
        <p14:creationId xmlns:p14="http://schemas.microsoft.com/office/powerpoint/2010/main" val="362439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a:t>Upravte štýly predlohy textu</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p>
        </p:txBody>
      </p:sp>
      <p:sp>
        <p:nvSpPr>
          <p:cNvPr id="4" name="Zástupný objekt pre dátum 3"/>
          <p:cNvSpPr>
            <a:spLocks noGrp="1"/>
          </p:cNvSpPr>
          <p:nvPr>
            <p:ph type="dt" sz="half" idx="10"/>
          </p:nvPr>
        </p:nvSpPr>
        <p:spPr/>
        <p:txBody>
          <a:bodyPr/>
          <a:lstStyle/>
          <a:p>
            <a:fld id="{79745D47-148A-4A3B-82F5-E3A034142841}" type="datetime1">
              <a:rPr lang="sk-SK" smtClean="0"/>
              <a:t>2. 5. 2024</a:t>
            </a:fld>
            <a:endParaRPr lang="sk-SK"/>
          </a:p>
        </p:txBody>
      </p:sp>
      <p:sp>
        <p:nvSpPr>
          <p:cNvPr id="5" name="Zástupný objekt pre pätu 4"/>
          <p:cNvSpPr>
            <a:spLocks noGrp="1"/>
          </p:cNvSpPr>
          <p:nvPr>
            <p:ph type="ftr" sz="quarter" idx="11"/>
          </p:nvPr>
        </p:nvSpPr>
        <p:spPr/>
        <p:txBody>
          <a:bodyPr/>
          <a:lstStyle/>
          <a:p>
            <a:r>
              <a:rPr lang="en-US"/>
              <a:t>Name and email of proposer/presenter</a:t>
            </a:r>
            <a:endParaRPr lang="sk-SK"/>
          </a:p>
        </p:txBody>
      </p:sp>
      <p:sp>
        <p:nvSpPr>
          <p:cNvPr id="6" name="Zástupný objekt pre číslo snímky 5"/>
          <p:cNvSpPr>
            <a:spLocks noGrp="1"/>
          </p:cNvSpPr>
          <p:nvPr>
            <p:ph type="sldNum" sz="quarter" idx="12"/>
          </p:nvPr>
        </p:nvSpPr>
        <p:spPr/>
        <p:txBody>
          <a:bodyPr/>
          <a:lstStyle/>
          <a:p>
            <a:fld id="{D6762AA1-B005-4D36-9A85-4369E37391D0}" type="slidenum">
              <a:rPr lang="sk-SK" smtClean="0"/>
              <a:t>‹#›</a:t>
            </a:fld>
            <a:endParaRPr lang="sk-SK"/>
          </a:p>
        </p:txBody>
      </p:sp>
    </p:spTree>
    <p:extLst>
      <p:ext uri="{BB962C8B-B14F-4D97-AF65-F5344CB8AC3E}">
        <p14:creationId xmlns:p14="http://schemas.microsoft.com/office/powerpoint/2010/main" val="163017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zvislý text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10"/>
          </p:nvPr>
        </p:nvSpPr>
        <p:spPr/>
        <p:txBody>
          <a:bodyPr/>
          <a:lstStyle/>
          <a:p>
            <a:fld id="{4ED282F0-29E9-434A-8CD4-E40ED680863C}" type="datetime1">
              <a:rPr lang="sk-SK" smtClean="0"/>
              <a:t>2. 5. 2024</a:t>
            </a:fld>
            <a:endParaRPr lang="sk-SK"/>
          </a:p>
        </p:txBody>
      </p:sp>
      <p:sp>
        <p:nvSpPr>
          <p:cNvPr id="5" name="Zástupný objekt pre pätu 4"/>
          <p:cNvSpPr>
            <a:spLocks noGrp="1"/>
          </p:cNvSpPr>
          <p:nvPr>
            <p:ph type="ftr" sz="quarter" idx="11"/>
          </p:nvPr>
        </p:nvSpPr>
        <p:spPr/>
        <p:txBody>
          <a:bodyPr/>
          <a:lstStyle/>
          <a:p>
            <a:r>
              <a:rPr lang="en-US"/>
              <a:t>Name and email of proposer/presenter</a:t>
            </a:r>
            <a:endParaRPr lang="sk-SK"/>
          </a:p>
        </p:txBody>
      </p:sp>
      <p:sp>
        <p:nvSpPr>
          <p:cNvPr id="6" name="Zástupný objekt pre číslo snímky 5"/>
          <p:cNvSpPr>
            <a:spLocks noGrp="1"/>
          </p:cNvSpPr>
          <p:nvPr>
            <p:ph type="sldNum" sz="quarter" idx="12"/>
          </p:nvPr>
        </p:nvSpPr>
        <p:spPr/>
        <p:txBody>
          <a:bodyPr/>
          <a:lstStyle/>
          <a:p>
            <a:fld id="{D6762AA1-B005-4D36-9A85-4369E37391D0}" type="slidenum">
              <a:rPr lang="sk-SK" smtClean="0"/>
              <a:t>‹#›</a:t>
            </a:fld>
            <a:endParaRPr lang="sk-SK"/>
          </a:p>
        </p:txBody>
      </p:sp>
    </p:spTree>
    <p:extLst>
      <p:ext uri="{BB962C8B-B14F-4D97-AF65-F5344CB8AC3E}">
        <p14:creationId xmlns:p14="http://schemas.microsoft.com/office/powerpoint/2010/main" val="163930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a:t>Upravte štýly predlohy textu</a:t>
            </a:r>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10"/>
          </p:nvPr>
        </p:nvSpPr>
        <p:spPr/>
        <p:txBody>
          <a:bodyPr/>
          <a:lstStyle/>
          <a:p>
            <a:fld id="{624C5797-890F-45BE-A441-D19943EE6517}" type="datetime1">
              <a:rPr lang="sk-SK" smtClean="0"/>
              <a:t>2. 5. 2024</a:t>
            </a:fld>
            <a:endParaRPr lang="sk-SK"/>
          </a:p>
        </p:txBody>
      </p:sp>
      <p:sp>
        <p:nvSpPr>
          <p:cNvPr id="5" name="Zástupný objekt pre pätu 4"/>
          <p:cNvSpPr>
            <a:spLocks noGrp="1"/>
          </p:cNvSpPr>
          <p:nvPr>
            <p:ph type="ftr" sz="quarter" idx="11"/>
          </p:nvPr>
        </p:nvSpPr>
        <p:spPr/>
        <p:txBody>
          <a:bodyPr/>
          <a:lstStyle/>
          <a:p>
            <a:r>
              <a:rPr lang="en-US"/>
              <a:t>Name and email of proposer/presenter</a:t>
            </a:r>
            <a:endParaRPr lang="sk-SK"/>
          </a:p>
        </p:txBody>
      </p:sp>
      <p:sp>
        <p:nvSpPr>
          <p:cNvPr id="6" name="Zástupný objekt pre číslo snímky 5"/>
          <p:cNvSpPr>
            <a:spLocks noGrp="1"/>
          </p:cNvSpPr>
          <p:nvPr>
            <p:ph type="sldNum" sz="quarter" idx="12"/>
          </p:nvPr>
        </p:nvSpPr>
        <p:spPr/>
        <p:txBody>
          <a:bodyPr/>
          <a:lstStyle/>
          <a:p>
            <a:fld id="{D6762AA1-B005-4D36-9A85-4369E37391D0}" type="slidenum">
              <a:rPr lang="sk-SK" smtClean="0"/>
              <a:t>‹#›</a:t>
            </a:fld>
            <a:endParaRPr lang="sk-SK"/>
          </a:p>
        </p:txBody>
      </p:sp>
    </p:spTree>
    <p:extLst>
      <p:ext uri="{BB962C8B-B14F-4D97-AF65-F5344CB8AC3E}">
        <p14:creationId xmlns:p14="http://schemas.microsoft.com/office/powerpoint/2010/main" val="70095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obsah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10"/>
          </p:nvPr>
        </p:nvSpPr>
        <p:spPr/>
        <p:txBody>
          <a:bodyPr/>
          <a:lstStyle/>
          <a:p>
            <a:fld id="{071CFC2E-E7D2-4BDB-A4CA-B7F94A84432E}" type="datetime1">
              <a:rPr lang="sk-SK" smtClean="0"/>
              <a:t>2. 5. 2024</a:t>
            </a:fld>
            <a:endParaRPr lang="sk-SK"/>
          </a:p>
        </p:txBody>
      </p:sp>
      <p:sp>
        <p:nvSpPr>
          <p:cNvPr id="5" name="Zástupný objekt pre pätu 4"/>
          <p:cNvSpPr>
            <a:spLocks noGrp="1"/>
          </p:cNvSpPr>
          <p:nvPr>
            <p:ph type="ftr" sz="quarter" idx="11"/>
          </p:nvPr>
        </p:nvSpPr>
        <p:spPr/>
        <p:txBody>
          <a:bodyPr/>
          <a:lstStyle/>
          <a:p>
            <a:r>
              <a:rPr lang="en-US"/>
              <a:t>Name and email of proposer/presenter</a:t>
            </a:r>
            <a:endParaRPr lang="sk-SK"/>
          </a:p>
        </p:txBody>
      </p:sp>
      <p:sp>
        <p:nvSpPr>
          <p:cNvPr id="6" name="Zástupný objekt pre číslo snímky 5"/>
          <p:cNvSpPr>
            <a:spLocks noGrp="1"/>
          </p:cNvSpPr>
          <p:nvPr>
            <p:ph type="sldNum" sz="quarter" idx="12"/>
          </p:nvPr>
        </p:nvSpPr>
        <p:spPr/>
        <p:txBody>
          <a:bodyPr/>
          <a:lstStyle/>
          <a:p>
            <a:fld id="{D6762AA1-B005-4D36-9A85-4369E37391D0}" type="slidenum">
              <a:rPr lang="sk-SK" smtClean="0"/>
              <a:t>‹#›</a:t>
            </a:fld>
            <a:endParaRPr lang="sk-SK"/>
          </a:p>
        </p:txBody>
      </p:sp>
    </p:spTree>
    <p:extLst>
      <p:ext uri="{BB962C8B-B14F-4D97-AF65-F5344CB8AC3E}">
        <p14:creationId xmlns:p14="http://schemas.microsoft.com/office/powerpoint/2010/main" val="170475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a:t>Upravte štýly predlohy textu</a:t>
            </a:r>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p:cNvSpPr>
            <a:spLocks noGrp="1"/>
          </p:cNvSpPr>
          <p:nvPr>
            <p:ph type="dt" sz="half" idx="10"/>
          </p:nvPr>
        </p:nvSpPr>
        <p:spPr/>
        <p:txBody>
          <a:bodyPr/>
          <a:lstStyle/>
          <a:p>
            <a:fld id="{FF11884C-9735-40AC-94D3-A1E05D30DC95}" type="datetime1">
              <a:rPr lang="sk-SK" smtClean="0"/>
              <a:t>2. 5. 2024</a:t>
            </a:fld>
            <a:endParaRPr lang="sk-SK"/>
          </a:p>
        </p:txBody>
      </p:sp>
      <p:sp>
        <p:nvSpPr>
          <p:cNvPr id="5" name="Zástupný objekt pre pätu 4"/>
          <p:cNvSpPr>
            <a:spLocks noGrp="1"/>
          </p:cNvSpPr>
          <p:nvPr>
            <p:ph type="ftr" sz="quarter" idx="11"/>
          </p:nvPr>
        </p:nvSpPr>
        <p:spPr/>
        <p:txBody>
          <a:bodyPr/>
          <a:lstStyle/>
          <a:p>
            <a:r>
              <a:rPr lang="en-US"/>
              <a:t>Name and email of proposer/presenter</a:t>
            </a:r>
            <a:endParaRPr lang="sk-SK"/>
          </a:p>
        </p:txBody>
      </p:sp>
      <p:sp>
        <p:nvSpPr>
          <p:cNvPr id="6" name="Zástupný objekt pre číslo snímky 5"/>
          <p:cNvSpPr>
            <a:spLocks noGrp="1"/>
          </p:cNvSpPr>
          <p:nvPr>
            <p:ph type="sldNum" sz="quarter" idx="12"/>
          </p:nvPr>
        </p:nvSpPr>
        <p:spPr/>
        <p:txBody>
          <a:bodyPr/>
          <a:lstStyle/>
          <a:p>
            <a:fld id="{D6762AA1-B005-4D36-9A85-4369E37391D0}" type="slidenum">
              <a:rPr lang="sk-SK" smtClean="0"/>
              <a:t>‹#›</a:t>
            </a:fld>
            <a:endParaRPr lang="sk-SK"/>
          </a:p>
        </p:txBody>
      </p:sp>
    </p:spTree>
    <p:extLst>
      <p:ext uri="{BB962C8B-B14F-4D97-AF65-F5344CB8AC3E}">
        <p14:creationId xmlns:p14="http://schemas.microsoft.com/office/powerpoint/2010/main" val="641106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obsah 2"/>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p:cNvSpPr>
            <a:spLocks noGrp="1"/>
          </p:cNvSpPr>
          <p:nvPr>
            <p:ph type="dt" sz="half" idx="10"/>
          </p:nvPr>
        </p:nvSpPr>
        <p:spPr/>
        <p:txBody>
          <a:bodyPr/>
          <a:lstStyle/>
          <a:p>
            <a:fld id="{2C7E1512-0506-4B94-BD98-87461A81F064}" type="datetime1">
              <a:rPr lang="sk-SK" smtClean="0"/>
              <a:t>2. 5. 2024</a:t>
            </a:fld>
            <a:endParaRPr lang="sk-SK"/>
          </a:p>
        </p:txBody>
      </p:sp>
      <p:sp>
        <p:nvSpPr>
          <p:cNvPr id="6" name="Zástupný objekt pre pätu 5"/>
          <p:cNvSpPr>
            <a:spLocks noGrp="1"/>
          </p:cNvSpPr>
          <p:nvPr>
            <p:ph type="ftr" sz="quarter" idx="11"/>
          </p:nvPr>
        </p:nvSpPr>
        <p:spPr/>
        <p:txBody>
          <a:bodyPr/>
          <a:lstStyle/>
          <a:p>
            <a:r>
              <a:rPr lang="en-US"/>
              <a:t>Name and email of proposer/presenter</a:t>
            </a:r>
            <a:endParaRPr lang="sk-SK"/>
          </a:p>
        </p:txBody>
      </p:sp>
      <p:sp>
        <p:nvSpPr>
          <p:cNvPr id="7" name="Zástupný objekt pre číslo snímky 6"/>
          <p:cNvSpPr>
            <a:spLocks noGrp="1"/>
          </p:cNvSpPr>
          <p:nvPr>
            <p:ph type="sldNum" sz="quarter" idx="12"/>
          </p:nvPr>
        </p:nvSpPr>
        <p:spPr/>
        <p:txBody>
          <a:bodyPr/>
          <a:lstStyle/>
          <a:p>
            <a:fld id="{D6762AA1-B005-4D36-9A85-4369E37391D0}" type="slidenum">
              <a:rPr lang="sk-SK" smtClean="0"/>
              <a:t>‹#›</a:t>
            </a:fld>
            <a:endParaRPr lang="sk-SK"/>
          </a:p>
        </p:txBody>
      </p:sp>
    </p:spTree>
    <p:extLst>
      <p:ext uri="{BB962C8B-B14F-4D97-AF65-F5344CB8AC3E}">
        <p14:creationId xmlns:p14="http://schemas.microsoft.com/office/powerpoint/2010/main" val="249055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a:t>Upravte štýly predlohy textu</a:t>
            </a:r>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p:cNvSpPr>
            <a:spLocks noGrp="1"/>
          </p:cNvSpPr>
          <p:nvPr>
            <p:ph type="dt" sz="half" idx="10"/>
          </p:nvPr>
        </p:nvSpPr>
        <p:spPr/>
        <p:txBody>
          <a:bodyPr/>
          <a:lstStyle/>
          <a:p>
            <a:fld id="{D56CFC25-48F5-4773-8B2E-DB598337F01B}" type="datetime1">
              <a:rPr lang="sk-SK" smtClean="0"/>
              <a:t>2. 5. 2024</a:t>
            </a:fld>
            <a:endParaRPr lang="sk-SK"/>
          </a:p>
        </p:txBody>
      </p:sp>
      <p:sp>
        <p:nvSpPr>
          <p:cNvPr id="8" name="Zástupný objekt pre pätu 7"/>
          <p:cNvSpPr>
            <a:spLocks noGrp="1"/>
          </p:cNvSpPr>
          <p:nvPr>
            <p:ph type="ftr" sz="quarter" idx="11"/>
          </p:nvPr>
        </p:nvSpPr>
        <p:spPr/>
        <p:txBody>
          <a:bodyPr/>
          <a:lstStyle/>
          <a:p>
            <a:r>
              <a:rPr lang="en-US"/>
              <a:t>Name and email of proposer/presenter</a:t>
            </a:r>
            <a:endParaRPr lang="sk-SK"/>
          </a:p>
        </p:txBody>
      </p:sp>
      <p:sp>
        <p:nvSpPr>
          <p:cNvPr id="9" name="Zástupný objekt pre číslo snímky 8"/>
          <p:cNvSpPr>
            <a:spLocks noGrp="1"/>
          </p:cNvSpPr>
          <p:nvPr>
            <p:ph type="sldNum" sz="quarter" idx="12"/>
          </p:nvPr>
        </p:nvSpPr>
        <p:spPr/>
        <p:txBody>
          <a:bodyPr/>
          <a:lstStyle/>
          <a:p>
            <a:fld id="{D6762AA1-B005-4D36-9A85-4369E37391D0}" type="slidenum">
              <a:rPr lang="sk-SK" smtClean="0"/>
              <a:t>‹#›</a:t>
            </a:fld>
            <a:endParaRPr lang="sk-SK"/>
          </a:p>
        </p:txBody>
      </p:sp>
    </p:spTree>
    <p:extLst>
      <p:ext uri="{BB962C8B-B14F-4D97-AF65-F5344CB8AC3E}">
        <p14:creationId xmlns:p14="http://schemas.microsoft.com/office/powerpoint/2010/main" val="316413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objekt pre dátum 2"/>
          <p:cNvSpPr>
            <a:spLocks noGrp="1"/>
          </p:cNvSpPr>
          <p:nvPr>
            <p:ph type="dt" sz="half" idx="10"/>
          </p:nvPr>
        </p:nvSpPr>
        <p:spPr/>
        <p:txBody>
          <a:bodyPr/>
          <a:lstStyle/>
          <a:p>
            <a:fld id="{192B8D21-ED04-45E9-AB99-E0BF176BA6EE}" type="datetime1">
              <a:rPr lang="sk-SK" smtClean="0"/>
              <a:t>2. 5. 2024</a:t>
            </a:fld>
            <a:endParaRPr lang="sk-SK"/>
          </a:p>
        </p:txBody>
      </p:sp>
      <p:sp>
        <p:nvSpPr>
          <p:cNvPr id="4" name="Zástupný objekt pre pätu 3"/>
          <p:cNvSpPr>
            <a:spLocks noGrp="1"/>
          </p:cNvSpPr>
          <p:nvPr>
            <p:ph type="ftr" sz="quarter" idx="11"/>
          </p:nvPr>
        </p:nvSpPr>
        <p:spPr/>
        <p:txBody>
          <a:bodyPr/>
          <a:lstStyle/>
          <a:p>
            <a:r>
              <a:rPr lang="en-US"/>
              <a:t>Name and email of proposer/presenter</a:t>
            </a:r>
            <a:endParaRPr lang="sk-SK"/>
          </a:p>
        </p:txBody>
      </p:sp>
      <p:sp>
        <p:nvSpPr>
          <p:cNvPr id="5" name="Zástupný objekt pre číslo snímky 4"/>
          <p:cNvSpPr>
            <a:spLocks noGrp="1"/>
          </p:cNvSpPr>
          <p:nvPr>
            <p:ph type="sldNum" sz="quarter" idx="12"/>
          </p:nvPr>
        </p:nvSpPr>
        <p:spPr/>
        <p:txBody>
          <a:bodyPr/>
          <a:lstStyle/>
          <a:p>
            <a:fld id="{D6762AA1-B005-4D36-9A85-4369E37391D0}" type="slidenum">
              <a:rPr lang="sk-SK" smtClean="0"/>
              <a:t>‹#›</a:t>
            </a:fld>
            <a:endParaRPr lang="sk-SK"/>
          </a:p>
        </p:txBody>
      </p:sp>
    </p:spTree>
    <p:extLst>
      <p:ext uri="{BB962C8B-B14F-4D97-AF65-F5344CB8AC3E}">
        <p14:creationId xmlns:p14="http://schemas.microsoft.com/office/powerpoint/2010/main" val="3536565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D1196B5C-CB67-420E-AC17-F4370FC4EED5}" type="datetime1">
              <a:rPr lang="sk-SK" smtClean="0"/>
              <a:t>2. 5. 2024</a:t>
            </a:fld>
            <a:endParaRPr lang="sk-SK"/>
          </a:p>
        </p:txBody>
      </p:sp>
      <p:sp>
        <p:nvSpPr>
          <p:cNvPr id="3" name="Zástupný objekt pre pätu 2"/>
          <p:cNvSpPr>
            <a:spLocks noGrp="1"/>
          </p:cNvSpPr>
          <p:nvPr>
            <p:ph type="ftr" sz="quarter" idx="11"/>
          </p:nvPr>
        </p:nvSpPr>
        <p:spPr/>
        <p:txBody>
          <a:bodyPr/>
          <a:lstStyle/>
          <a:p>
            <a:r>
              <a:rPr lang="en-US"/>
              <a:t>Name and email of proposer/presenter</a:t>
            </a:r>
            <a:endParaRPr lang="sk-SK"/>
          </a:p>
        </p:txBody>
      </p:sp>
      <p:sp>
        <p:nvSpPr>
          <p:cNvPr id="4" name="Zástupný objekt pre číslo snímky 3"/>
          <p:cNvSpPr>
            <a:spLocks noGrp="1"/>
          </p:cNvSpPr>
          <p:nvPr>
            <p:ph type="sldNum" sz="quarter" idx="12"/>
          </p:nvPr>
        </p:nvSpPr>
        <p:spPr/>
        <p:txBody>
          <a:bodyPr/>
          <a:lstStyle/>
          <a:p>
            <a:fld id="{D6762AA1-B005-4D36-9A85-4369E37391D0}" type="slidenum">
              <a:rPr lang="sk-SK" smtClean="0"/>
              <a:t>‹#›</a:t>
            </a:fld>
            <a:endParaRPr lang="sk-SK"/>
          </a:p>
        </p:txBody>
      </p:sp>
    </p:spTree>
    <p:extLst>
      <p:ext uri="{BB962C8B-B14F-4D97-AF65-F5344CB8AC3E}">
        <p14:creationId xmlns:p14="http://schemas.microsoft.com/office/powerpoint/2010/main" val="2302373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p:cNvSpPr>
            <a:spLocks noGrp="1"/>
          </p:cNvSpPr>
          <p:nvPr>
            <p:ph type="dt" sz="half" idx="10"/>
          </p:nvPr>
        </p:nvSpPr>
        <p:spPr/>
        <p:txBody>
          <a:bodyPr/>
          <a:lstStyle/>
          <a:p>
            <a:fld id="{F6348825-8E3D-4B23-B5DE-529BA3F9D16A}" type="datetime1">
              <a:rPr lang="sk-SK" smtClean="0"/>
              <a:t>2. 5. 2024</a:t>
            </a:fld>
            <a:endParaRPr lang="sk-SK"/>
          </a:p>
        </p:txBody>
      </p:sp>
      <p:sp>
        <p:nvSpPr>
          <p:cNvPr id="6" name="Zástupný objekt pre pätu 5"/>
          <p:cNvSpPr>
            <a:spLocks noGrp="1"/>
          </p:cNvSpPr>
          <p:nvPr>
            <p:ph type="ftr" sz="quarter" idx="11"/>
          </p:nvPr>
        </p:nvSpPr>
        <p:spPr/>
        <p:txBody>
          <a:bodyPr/>
          <a:lstStyle/>
          <a:p>
            <a:r>
              <a:rPr lang="en-US"/>
              <a:t>Name and email of proposer/presenter</a:t>
            </a:r>
            <a:endParaRPr lang="sk-SK"/>
          </a:p>
        </p:txBody>
      </p:sp>
      <p:sp>
        <p:nvSpPr>
          <p:cNvPr id="7" name="Zástupný objekt pre číslo snímky 6"/>
          <p:cNvSpPr>
            <a:spLocks noGrp="1"/>
          </p:cNvSpPr>
          <p:nvPr>
            <p:ph type="sldNum" sz="quarter" idx="12"/>
          </p:nvPr>
        </p:nvSpPr>
        <p:spPr/>
        <p:txBody>
          <a:bodyPr/>
          <a:lstStyle/>
          <a:p>
            <a:fld id="{D6762AA1-B005-4D36-9A85-4369E37391D0}" type="slidenum">
              <a:rPr lang="sk-SK" smtClean="0"/>
              <a:t>‹#›</a:t>
            </a:fld>
            <a:endParaRPr lang="sk-SK"/>
          </a:p>
        </p:txBody>
      </p:sp>
    </p:spTree>
    <p:extLst>
      <p:ext uri="{BB962C8B-B14F-4D97-AF65-F5344CB8AC3E}">
        <p14:creationId xmlns:p14="http://schemas.microsoft.com/office/powerpoint/2010/main" val="4228826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p:cNvSpPr>
            <a:spLocks noGrp="1"/>
          </p:cNvSpPr>
          <p:nvPr>
            <p:ph type="dt" sz="half" idx="10"/>
          </p:nvPr>
        </p:nvSpPr>
        <p:spPr/>
        <p:txBody>
          <a:bodyPr/>
          <a:lstStyle/>
          <a:p>
            <a:fld id="{677C409B-49DF-4F6D-9829-A4BF7927F875}" type="datetime1">
              <a:rPr lang="sk-SK" smtClean="0"/>
              <a:t>2. 5. 2024</a:t>
            </a:fld>
            <a:endParaRPr lang="sk-SK"/>
          </a:p>
        </p:txBody>
      </p:sp>
      <p:sp>
        <p:nvSpPr>
          <p:cNvPr id="6" name="Zástupný objekt pre pätu 5"/>
          <p:cNvSpPr>
            <a:spLocks noGrp="1"/>
          </p:cNvSpPr>
          <p:nvPr>
            <p:ph type="ftr" sz="quarter" idx="11"/>
          </p:nvPr>
        </p:nvSpPr>
        <p:spPr/>
        <p:txBody>
          <a:bodyPr/>
          <a:lstStyle/>
          <a:p>
            <a:r>
              <a:rPr lang="en-US"/>
              <a:t>Name and email of proposer/presenter</a:t>
            </a:r>
            <a:endParaRPr lang="sk-SK"/>
          </a:p>
        </p:txBody>
      </p:sp>
      <p:sp>
        <p:nvSpPr>
          <p:cNvPr id="7" name="Zástupný objekt pre číslo snímky 6"/>
          <p:cNvSpPr>
            <a:spLocks noGrp="1"/>
          </p:cNvSpPr>
          <p:nvPr>
            <p:ph type="sldNum" sz="quarter" idx="12"/>
          </p:nvPr>
        </p:nvSpPr>
        <p:spPr/>
        <p:txBody>
          <a:bodyPr/>
          <a:lstStyle/>
          <a:p>
            <a:fld id="{D6762AA1-B005-4D36-9A85-4369E37391D0}" type="slidenum">
              <a:rPr lang="sk-SK" smtClean="0"/>
              <a:t>‹#›</a:t>
            </a:fld>
            <a:endParaRPr lang="sk-SK"/>
          </a:p>
        </p:txBody>
      </p:sp>
    </p:spTree>
    <p:extLst>
      <p:ext uri="{BB962C8B-B14F-4D97-AF65-F5344CB8AC3E}">
        <p14:creationId xmlns:p14="http://schemas.microsoft.com/office/powerpoint/2010/main" val="173035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F0A48-1FAB-477B-A820-67D43F96EA56}" type="datetime1">
              <a:rPr lang="sk-SK" smtClean="0"/>
              <a:t>2. 5. 2024</a:t>
            </a:fld>
            <a:endParaRPr lang="sk-SK"/>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Name and email of proposer/presenter</a:t>
            </a:r>
            <a:endParaRPr lang="sk-SK"/>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62AA1-B005-4D36-9A85-4369E37391D0}" type="slidenum">
              <a:rPr lang="sk-SK" smtClean="0"/>
              <a:t>‹#›</a:t>
            </a:fld>
            <a:endParaRPr lang="sk-SK"/>
          </a:p>
        </p:txBody>
      </p:sp>
    </p:spTree>
    <p:extLst>
      <p:ext uri="{BB962C8B-B14F-4D97-AF65-F5344CB8AC3E}">
        <p14:creationId xmlns:p14="http://schemas.microsoft.com/office/powerpoint/2010/main" val="27899098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horizon-cl3-2024-bm-01-05;callCode=null;freeTextSearchKeyword=HORIZON-CL3-2024-bm-01;matchWholeText=true;typeCodes=0,1,2,8;statusCodes=31094501,31094502,3109" TargetMode="External"/><Relationship Id="rId2" Type="http://schemas.openxmlformats.org/officeDocument/2006/relationships/hyperlink" Target="mailto:naim.Ajlouni@atlas.edu.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okTextu 6"/>
          <p:cNvSpPr txBox="1"/>
          <p:nvPr/>
        </p:nvSpPr>
        <p:spPr>
          <a:xfrm>
            <a:off x="457622" y="1881458"/>
            <a:ext cx="9435506" cy="2123658"/>
          </a:xfrm>
          <a:prstGeom prst="rect">
            <a:avLst/>
          </a:prstGeom>
          <a:noFill/>
        </p:spPr>
        <p:txBody>
          <a:bodyPr wrap="square" rtlCol="0">
            <a:spAutoFit/>
          </a:bodyPr>
          <a:lstStyle/>
          <a:p>
            <a:r>
              <a:rPr lang="en-GB" sz="4400" b="1" dirty="0">
                <a:solidFill>
                  <a:schemeClr val="accent1">
                    <a:lumMod val="50000"/>
                  </a:schemeClr>
                </a:solidFill>
                <a:effectLst>
                  <a:outerShdw blurRad="38100" dist="38100" dir="2700000" algn="tl">
                    <a:srgbClr val="000000">
                      <a:alpha val="43137"/>
                    </a:srgbClr>
                  </a:outerShdw>
                </a:effectLst>
              </a:rPr>
              <a:t>Secure Societies 2024: Horizon Europe Cluster 3 Brokerage Event in Istanbul</a:t>
            </a:r>
            <a:endParaRPr lang="en-US" sz="4400" b="1" dirty="0">
              <a:solidFill>
                <a:schemeClr val="accent1">
                  <a:lumMod val="50000"/>
                </a:schemeClr>
              </a:solidFill>
              <a:effectLst>
                <a:outerShdw blurRad="38100" dist="38100" dir="2700000" algn="tl">
                  <a:srgbClr val="000000">
                    <a:alpha val="43137"/>
                  </a:srgbClr>
                </a:outerShdw>
              </a:effectLst>
            </a:endParaRPr>
          </a:p>
          <a:p>
            <a:r>
              <a:rPr lang="en-US" sz="4400" b="1" dirty="0">
                <a:solidFill>
                  <a:schemeClr val="accent1">
                    <a:lumMod val="50000"/>
                  </a:schemeClr>
                </a:solidFill>
                <a:effectLst>
                  <a:outerShdw blurRad="38100" dist="38100" dir="2700000" algn="tl">
                    <a:srgbClr val="000000">
                      <a:alpha val="43137"/>
                    </a:srgbClr>
                  </a:outerShdw>
                </a:effectLst>
              </a:rPr>
              <a:t>Pitch Presentation Template</a:t>
            </a:r>
          </a:p>
        </p:txBody>
      </p:sp>
      <p:sp>
        <p:nvSpPr>
          <p:cNvPr id="3" name="TextBox 2">
            <a:extLst>
              <a:ext uri="{FF2B5EF4-FFF2-40B4-BE49-F238E27FC236}">
                <a16:creationId xmlns:a16="http://schemas.microsoft.com/office/drawing/2014/main" id="{4964B3A9-37CF-0BA3-2E5D-3FCC824E129D}"/>
              </a:ext>
            </a:extLst>
          </p:cNvPr>
          <p:cNvSpPr txBox="1"/>
          <p:nvPr/>
        </p:nvSpPr>
        <p:spPr>
          <a:xfrm>
            <a:off x="6491514" y="4253944"/>
            <a:ext cx="5245000" cy="1384995"/>
          </a:xfrm>
          <a:prstGeom prst="rect">
            <a:avLst/>
          </a:prstGeom>
          <a:noFill/>
        </p:spPr>
        <p:txBody>
          <a:bodyPr wrap="square" rtlCol="0">
            <a:spAutoFit/>
          </a:bodyPr>
          <a:lstStyle/>
          <a:p>
            <a:pPr algn="r"/>
            <a:r>
              <a:rPr lang="en-GB" sz="2800" dirty="0" err="1" smtClean="0"/>
              <a:t>Prof.</a:t>
            </a:r>
            <a:r>
              <a:rPr lang="en-GB" sz="2800" dirty="0" smtClean="0"/>
              <a:t> Dr. Naim Ajlouni</a:t>
            </a:r>
            <a:endParaRPr lang="en-GB" sz="2800" dirty="0"/>
          </a:p>
          <a:p>
            <a:pPr algn="r"/>
            <a:r>
              <a:rPr lang="en-GB" sz="2800" dirty="0" smtClean="0"/>
              <a:t>Istanbul Atlas University</a:t>
            </a:r>
            <a:endParaRPr lang="en-GB" sz="2800" dirty="0"/>
          </a:p>
          <a:p>
            <a:pPr algn="r"/>
            <a:endParaRPr lang="en-GB" sz="2800" dirty="0"/>
          </a:p>
        </p:txBody>
      </p:sp>
      <p:pic>
        <p:nvPicPr>
          <p:cNvPr id="4" name="Resim 3"/>
          <p:cNvPicPr>
            <a:picLocks noChangeAspect="1"/>
          </p:cNvPicPr>
          <p:nvPr/>
        </p:nvPicPr>
        <p:blipFill rotWithShape="1">
          <a:blip r:embed="rId2"/>
          <a:srcRect t="711"/>
          <a:stretch/>
        </p:blipFill>
        <p:spPr>
          <a:xfrm>
            <a:off x="322621" y="5874679"/>
            <a:ext cx="4022725" cy="810333"/>
          </a:xfrm>
          <a:prstGeom prst="rect">
            <a:avLst/>
          </a:prstGeom>
        </p:spPr>
      </p:pic>
      <p:pic>
        <p:nvPicPr>
          <p:cNvPr id="8" name="Resim 7"/>
          <p:cNvPicPr>
            <a:picLocks noChangeAspect="1"/>
          </p:cNvPicPr>
          <p:nvPr/>
        </p:nvPicPr>
        <p:blipFill rotWithShape="1">
          <a:blip r:embed="rId3"/>
          <a:srcRect l="12038" r="10262"/>
          <a:stretch/>
        </p:blipFill>
        <p:spPr>
          <a:xfrm>
            <a:off x="11201400" y="5858146"/>
            <a:ext cx="628650" cy="826866"/>
          </a:xfrm>
          <a:prstGeom prst="rect">
            <a:avLst/>
          </a:prstGeom>
        </p:spPr>
      </p:pic>
      <p:pic>
        <p:nvPicPr>
          <p:cNvPr id="9" name="Resim 8"/>
          <p:cNvPicPr>
            <a:picLocks noChangeAspect="1"/>
          </p:cNvPicPr>
          <p:nvPr/>
        </p:nvPicPr>
        <p:blipFill rotWithShape="1">
          <a:blip r:embed="rId4"/>
          <a:srcRect t="1175" b="675"/>
          <a:stretch/>
        </p:blipFill>
        <p:spPr>
          <a:xfrm>
            <a:off x="7311009" y="5890443"/>
            <a:ext cx="1905456" cy="795337"/>
          </a:xfrm>
          <a:prstGeom prst="rect">
            <a:avLst/>
          </a:prstGeom>
        </p:spPr>
      </p:pic>
      <p:pic>
        <p:nvPicPr>
          <p:cNvPr id="10" name="Resim 9"/>
          <p:cNvPicPr>
            <a:picLocks noChangeAspect="1"/>
          </p:cNvPicPr>
          <p:nvPr/>
        </p:nvPicPr>
        <p:blipFill rotWithShape="1">
          <a:blip r:embed="rId5"/>
          <a:srcRect l="2648" r="1052"/>
          <a:stretch/>
        </p:blipFill>
        <p:spPr>
          <a:xfrm>
            <a:off x="9808882" y="5887767"/>
            <a:ext cx="800100" cy="818599"/>
          </a:xfrm>
          <a:prstGeom prst="rect">
            <a:avLst/>
          </a:prstGeom>
        </p:spPr>
      </p:pic>
      <p:pic>
        <p:nvPicPr>
          <p:cNvPr id="1032" name="Picture 8" descr="EEN Enterprise Europe Network | FUEIB"/>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26462" t="3710" r="26696" b="3291"/>
          <a:stretch/>
        </p:blipFill>
        <p:spPr bwMode="auto">
          <a:xfrm>
            <a:off x="4639950" y="5874679"/>
            <a:ext cx="2373906" cy="826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2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dĺžnik 18"/>
          <p:cNvSpPr/>
          <p:nvPr/>
        </p:nvSpPr>
        <p:spPr>
          <a:xfrm>
            <a:off x="499900" y="1556363"/>
            <a:ext cx="11510391" cy="4329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buNone/>
            </a:pPr>
            <a:endParaRPr lang="en-US" sz="2400" i="1" dirty="0">
              <a:solidFill>
                <a:srgbClr val="C00000"/>
              </a:solidFill>
              <a:ea typeface="+mn-lt"/>
              <a:cs typeface="+mn-lt"/>
            </a:endParaRPr>
          </a:p>
          <a:p>
            <a:pPr indent="0">
              <a:buNone/>
            </a:pPr>
            <a:r>
              <a:rPr lang="en-US" sz="2800" dirty="0">
                <a:solidFill>
                  <a:schemeClr val="tx1"/>
                </a:solidFill>
              </a:rPr>
              <a:t>Contact Details</a:t>
            </a:r>
          </a:p>
          <a:p>
            <a:pPr marL="457200" indent="-457200">
              <a:buFont typeface="Arial" panose="020B0604020202020204" pitchFamily="34" charset="0"/>
              <a:buChar char="•"/>
            </a:pPr>
            <a:r>
              <a:rPr lang="tr-TR" sz="2800" dirty="0">
                <a:solidFill>
                  <a:schemeClr val="tx1"/>
                </a:solidFill>
              </a:rPr>
              <a:t>N</a:t>
            </a:r>
            <a:r>
              <a:rPr lang="en-US" sz="2800" dirty="0">
                <a:solidFill>
                  <a:schemeClr val="tx1"/>
                </a:solidFill>
              </a:rPr>
              <a:t>am</a:t>
            </a:r>
            <a:r>
              <a:rPr lang="tr-TR" sz="2800" dirty="0">
                <a:solidFill>
                  <a:schemeClr val="tx1"/>
                </a:solidFill>
              </a:rPr>
              <a:t>e:		</a:t>
            </a:r>
            <a:r>
              <a:rPr lang="en-US" sz="2800" dirty="0">
                <a:solidFill>
                  <a:schemeClr val="tx1"/>
                </a:solidFill>
              </a:rPr>
              <a:t>Naim Ajlouni</a:t>
            </a:r>
            <a:endParaRPr lang="tr-TR" sz="2800" dirty="0">
              <a:solidFill>
                <a:schemeClr val="tx1"/>
              </a:solidFill>
            </a:endParaRPr>
          </a:p>
          <a:p>
            <a:pPr marL="457200" indent="-457200">
              <a:buFont typeface="Arial" panose="020B0604020202020204" pitchFamily="34" charset="0"/>
              <a:buChar char="•"/>
            </a:pPr>
            <a:r>
              <a:rPr lang="tr-TR" sz="2800" dirty="0">
                <a:solidFill>
                  <a:schemeClr val="tx1"/>
                </a:solidFill>
              </a:rPr>
              <a:t>Organisation</a:t>
            </a:r>
            <a:r>
              <a:rPr lang="en-US" sz="2800" dirty="0">
                <a:solidFill>
                  <a:schemeClr val="tx1"/>
                </a:solidFill>
              </a:rPr>
              <a:t>:</a:t>
            </a:r>
            <a:r>
              <a:rPr lang="tr-TR" sz="2800" dirty="0">
                <a:solidFill>
                  <a:schemeClr val="tx1"/>
                </a:solidFill>
              </a:rPr>
              <a:t>	</a:t>
            </a:r>
            <a:r>
              <a:rPr lang="en-US" sz="2800" dirty="0">
                <a:solidFill>
                  <a:schemeClr val="tx1"/>
                </a:solidFill>
              </a:rPr>
              <a:t>Istanbul Atlas University</a:t>
            </a:r>
          </a:p>
          <a:p>
            <a:pPr marL="457200" indent="-457200">
              <a:buFont typeface="Arial" panose="020B0604020202020204" pitchFamily="34" charset="0"/>
              <a:buChar char="•"/>
            </a:pPr>
            <a:r>
              <a:rPr lang="en-US" sz="2800" dirty="0">
                <a:solidFill>
                  <a:schemeClr val="tx1"/>
                </a:solidFill>
              </a:rPr>
              <a:t>E</a:t>
            </a:r>
            <a:r>
              <a:rPr lang="tr-TR" sz="2800" dirty="0">
                <a:solidFill>
                  <a:schemeClr val="tx1"/>
                </a:solidFill>
              </a:rPr>
              <a:t>-</a:t>
            </a:r>
            <a:r>
              <a:rPr lang="en-US" sz="2800" dirty="0">
                <a:solidFill>
                  <a:schemeClr val="tx1"/>
                </a:solidFill>
              </a:rPr>
              <a:t>mail:</a:t>
            </a:r>
            <a:r>
              <a:rPr lang="tr-TR" sz="2800" dirty="0">
                <a:solidFill>
                  <a:schemeClr val="tx1"/>
                </a:solidFill>
              </a:rPr>
              <a:t>		</a:t>
            </a:r>
            <a:r>
              <a:rPr lang="en-US" sz="2800" dirty="0">
                <a:solidFill>
                  <a:schemeClr val="tx1"/>
                </a:solidFill>
                <a:hlinkClick r:id="rId2"/>
              </a:rPr>
              <a:t>naim.Ajlouni@atlas.edu.tr</a:t>
            </a:r>
            <a:r>
              <a:rPr lang="en-US" sz="2800" dirty="0">
                <a:solidFill>
                  <a:schemeClr val="tx1"/>
                </a:solidFill>
              </a:rPr>
              <a:t> </a:t>
            </a:r>
          </a:p>
          <a:p>
            <a:pPr marL="457200" indent="-457200">
              <a:buFont typeface="Arial" panose="020B0604020202020204" pitchFamily="34" charset="0"/>
              <a:buChar char="•"/>
            </a:pPr>
            <a:r>
              <a:rPr lang="en-US" sz="2800" dirty="0">
                <a:solidFill>
                  <a:schemeClr val="tx1"/>
                </a:solidFill>
              </a:rPr>
              <a:t>Telephone:</a:t>
            </a:r>
            <a:r>
              <a:rPr lang="tr-TR" sz="2800" dirty="0">
                <a:solidFill>
                  <a:schemeClr val="tx1"/>
                </a:solidFill>
              </a:rPr>
              <a:t>	</a:t>
            </a:r>
            <a:r>
              <a:rPr lang="en-US" sz="2800" dirty="0">
                <a:solidFill>
                  <a:schemeClr val="tx1"/>
                </a:solidFill>
              </a:rPr>
              <a:t>+905422932858</a:t>
            </a:r>
          </a:p>
          <a:p>
            <a:pPr marL="457200" indent="-457200">
              <a:buFont typeface="Arial" panose="020B0604020202020204" pitchFamily="34" charset="0"/>
              <a:buChar char="•"/>
            </a:pPr>
            <a:r>
              <a:rPr lang="en-US" sz="2800" dirty="0">
                <a:solidFill>
                  <a:schemeClr val="tx1"/>
                </a:solidFill>
              </a:rPr>
              <a:t>Country:</a:t>
            </a:r>
            <a:r>
              <a:rPr lang="tr-TR" sz="2800" dirty="0">
                <a:solidFill>
                  <a:schemeClr val="tx1"/>
                </a:solidFill>
              </a:rPr>
              <a:t>		</a:t>
            </a:r>
            <a:r>
              <a:rPr lang="en-US" sz="2800" dirty="0">
                <a:solidFill>
                  <a:schemeClr val="tx1"/>
                </a:solidFill>
              </a:rPr>
              <a:t>Turkey</a:t>
            </a:r>
          </a:p>
          <a:p>
            <a:endParaRPr lang="en-US" sz="2400" i="1" dirty="0">
              <a:solidFill>
                <a:srgbClr val="C00000"/>
              </a:solidFill>
              <a:ea typeface="+mn-lt"/>
              <a:cs typeface="+mn-lt"/>
            </a:endParaRPr>
          </a:p>
          <a:p>
            <a:r>
              <a:rPr lang="en-US" sz="2800" dirty="0">
                <a:solidFill>
                  <a:schemeClr val="tx1"/>
                </a:solidFill>
              </a:rPr>
              <a:t>Proposal activity: </a:t>
            </a:r>
            <a:r>
              <a:rPr lang="en-US" sz="2400" dirty="0">
                <a:hlinkClick r:id="rId3"/>
              </a:rPr>
              <a:t>HORIZON-CL3-2024-BM-01-05</a:t>
            </a:r>
            <a:r>
              <a:rPr lang="en-US" sz="1800" dirty="0">
                <a:solidFill>
                  <a:schemeClr val="bg2">
                    <a:lumMod val="50000"/>
                  </a:schemeClr>
                </a:solidFill>
                <a:ea typeface="+mn-lt"/>
                <a:cs typeface="+mn-lt"/>
              </a:rPr>
              <a:t>  </a:t>
            </a:r>
            <a:endParaRPr lang="en-US" sz="1800" dirty="0">
              <a:solidFill>
                <a:schemeClr val="bg2">
                  <a:lumMod val="50000"/>
                </a:schemeClr>
              </a:solidFill>
            </a:endParaRPr>
          </a:p>
          <a:p>
            <a:pPr marL="0" indent="0">
              <a:buNone/>
            </a:pPr>
            <a:endParaRPr lang="en-GB" sz="2400" b="1" i="1" dirty="0">
              <a:solidFill>
                <a:schemeClr val="tx1">
                  <a:lumMod val="50000"/>
                  <a:lumOff val="50000"/>
                </a:schemeClr>
              </a:solidFill>
              <a:ea typeface="+mn-lt"/>
              <a:cs typeface="+mn-lt"/>
            </a:endParaRPr>
          </a:p>
          <a:p>
            <a:pPr marL="0" indent="0">
              <a:buNone/>
            </a:pPr>
            <a:endParaRPr lang="sk-SK" b="1" i="1" dirty="0">
              <a:solidFill>
                <a:schemeClr val="tx1">
                  <a:lumMod val="95000"/>
                  <a:lumOff val="5000"/>
                </a:schemeClr>
              </a:solidFill>
            </a:endParaRPr>
          </a:p>
          <a:p>
            <a:pPr algn="just">
              <a:lnSpc>
                <a:spcPct val="200000"/>
              </a:lnSpc>
            </a:pPr>
            <a:endParaRPr lang="sk-SK" b="1" i="1" dirty="0">
              <a:solidFill>
                <a:schemeClr val="tx1">
                  <a:lumMod val="95000"/>
                  <a:lumOff val="5000"/>
                </a:schemeClr>
              </a:solidFill>
            </a:endParaRPr>
          </a:p>
        </p:txBody>
      </p:sp>
      <p:cxnSp>
        <p:nvCxnSpPr>
          <p:cNvPr id="10" name="Rovná spojnica 9"/>
          <p:cNvCxnSpPr/>
          <p:nvPr/>
        </p:nvCxnSpPr>
        <p:spPr>
          <a:xfrm flipV="1">
            <a:off x="-8313" y="548637"/>
            <a:ext cx="10814859" cy="1"/>
          </a:xfrm>
          <a:prstGeom prst="line">
            <a:avLst/>
          </a:prstGeom>
          <a:ln w="19050" cap="flat" cmpd="sng">
            <a:solidFill>
              <a:schemeClr val="accent1">
                <a:lumMod val="50000"/>
              </a:schemeClr>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7" name="Nadpis 3">
            <a:extLst>
              <a:ext uri="{FF2B5EF4-FFF2-40B4-BE49-F238E27FC236}">
                <a16:creationId xmlns:a16="http://schemas.microsoft.com/office/drawing/2014/main" id="{4D195822-4101-3ACB-85DE-97D2BCD6069C}"/>
              </a:ext>
            </a:extLst>
          </p:cNvPr>
          <p:cNvSpPr txBox="1">
            <a:spLocks/>
          </p:cNvSpPr>
          <p:nvPr/>
        </p:nvSpPr>
        <p:spPr>
          <a:xfrm>
            <a:off x="499901" y="583774"/>
            <a:ext cx="9976658" cy="103459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Intelligent Detection and Identification Scheme for concealed Objects</a:t>
            </a:r>
            <a:endParaRPr lang="en-GB" b="1" i="1" dirty="0">
              <a:solidFill>
                <a:schemeClr val="accent1">
                  <a:lumMod val="50000"/>
                </a:schemeClr>
              </a:solidFill>
              <a:effectLst>
                <a:outerShdw blurRad="38100" dist="38100" dir="2700000" algn="tl">
                  <a:srgbClr val="000000">
                    <a:alpha val="43137"/>
                  </a:srgbClr>
                </a:outerShdw>
              </a:effectLst>
              <a:latin typeface="+mn-lt"/>
              <a:ea typeface="+mn-ea"/>
              <a:cs typeface="+mn-cs"/>
            </a:endParaRPr>
          </a:p>
        </p:txBody>
      </p:sp>
      <p:sp>
        <p:nvSpPr>
          <p:cNvPr id="11" name="Tekstvak 6"/>
          <p:cNvSpPr txBox="1"/>
          <p:nvPr/>
        </p:nvSpPr>
        <p:spPr>
          <a:xfrm>
            <a:off x="0" y="6384222"/>
            <a:ext cx="12192000" cy="369332"/>
          </a:xfrm>
          <a:prstGeom prst="rect">
            <a:avLst/>
          </a:prstGeom>
          <a:solidFill>
            <a:srgbClr val="03578F"/>
          </a:solid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solidFill>
            </a:endParaRPr>
          </a:p>
        </p:txBody>
      </p:sp>
      <p:sp>
        <p:nvSpPr>
          <p:cNvPr id="2" name="Altbilgi Yer Tutucusu 1"/>
          <p:cNvSpPr>
            <a:spLocks noGrp="1"/>
          </p:cNvSpPr>
          <p:nvPr>
            <p:ph type="ftr" sz="quarter" idx="11"/>
          </p:nvPr>
        </p:nvSpPr>
        <p:spPr>
          <a:xfrm>
            <a:off x="2269249" y="6384222"/>
            <a:ext cx="7971691" cy="365125"/>
          </a:xfrm>
        </p:spPr>
        <p:txBody>
          <a:bodyPr/>
          <a:lstStyle/>
          <a:p>
            <a:r>
              <a:rPr lang="en-US" sz="3200" dirty="0"/>
              <a:t>Name and email of proposer/presenter</a:t>
            </a:r>
            <a:endParaRPr lang="sk-SK" sz="3200" dirty="0"/>
          </a:p>
        </p:txBody>
      </p:sp>
    </p:spTree>
    <p:extLst>
      <p:ext uri="{BB962C8B-B14F-4D97-AF65-F5344CB8AC3E}">
        <p14:creationId xmlns:p14="http://schemas.microsoft.com/office/powerpoint/2010/main" val="236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3">
            <a:extLst>
              <a:ext uri="{FF2B5EF4-FFF2-40B4-BE49-F238E27FC236}">
                <a16:creationId xmlns:a16="http://schemas.microsoft.com/office/drawing/2014/main" id="{CAA9C3F4-A0B2-AE49-8656-6DE108FDD579}"/>
              </a:ext>
            </a:extLst>
          </p:cNvPr>
          <p:cNvSpPr txBox="1">
            <a:spLocks/>
          </p:cNvSpPr>
          <p:nvPr/>
        </p:nvSpPr>
        <p:spPr>
          <a:xfrm>
            <a:off x="838200" y="1690688"/>
            <a:ext cx="10389609" cy="382597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marR="5080" indent="-228600" algn="just">
              <a:buFont typeface="Arial" panose="020B0604020202020204" pitchFamily="34" charset="0"/>
              <a:buChar char="•"/>
              <a:tabLst>
                <a:tab pos="356235" algn="l"/>
                <a:tab pos="3681095" algn="l"/>
              </a:tabLst>
            </a:pPr>
            <a:r>
              <a:rPr lang="en-US" sz="2800" i="1" dirty="0">
                <a:latin typeface="+mj-lt"/>
              </a:rPr>
              <a:t>The Istanbul Atlas University (IAU) has participated in three prior Horizon Europe project proposal submissions as part of a sizable consortium. Regrettably, in all past endeavors, we fell short of securing funding. </a:t>
            </a:r>
          </a:p>
          <a:p>
            <a:pPr marL="228600" marR="5080" indent="-228600" algn="just">
              <a:buFont typeface="Arial" panose="020B0604020202020204" pitchFamily="34" charset="0"/>
              <a:buChar char="•"/>
              <a:tabLst>
                <a:tab pos="356235" algn="l"/>
                <a:tab pos="3681095" algn="l"/>
              </a:tabLst>
            </a:pPr>
            <a:endParaRPr lang="en-US" sz="2800" i="1" dirty="0">
              <a:latin typeface="+mj-lt"/>
            </a:endParaRPr>
          </a:p>
          <a:p>
            <a:pPr marL="228600" marR="5080" indent="-228600" algn="just">
              <a:buFont typeface="Arial" panose="020B0604020202020204" pitchFamily="34" charset="0"/>
              <a:buChar char="•"/>
              <a:tabLst>
                <a:tab pos="356235" algn="l"/>
                <a:tab pos="3681095" algn="l"/>
              </a:tabLst>
            </a:pPr>
            <a:r>
              <a:rPr lang="en-US" sz="2800" i="1" dirty="0">
                <a:latin typeface="+mj-lt"/>
              </a:rPr>
              <a:t>Despite this setback, the IAU and our team are actively engaged in various projects, including those funded by TUSEB and several industrial initiatives. </a:t>
            </a:r>
          </a:p>
          <a:p>
            <a:pPr marL="228600" marR="5080" indent="-228600" algn="just">
              <a:buFont typeface="Arial" panose="020B0604020202020204" pitchFamily="34" charset="0"/>
              <a:buChar char="•"/>
              <a:tabLst>
                <a:tab pos="356235" algn="l"/>
                <a:tab pos="3681095" algn="l"/>
              </a:tabLst>
            </a:pPr>
            <a:endParaRPr lang="en-US" sz="2800" i="1" dirty="0">
              <a:latin typeface="+mj-lt"/>
            </a:endParaRPr>
          </a:p>
          <a:p>
            <a:pPr marL="228600" marR="5080" indent="-228600" algn="just">
              <a:buFont typeface="Arial" panose="020B0604020202020204" pitchFamily="34" charset="0"/>
              <a:buChar char="•"/>
              <a:tabLst>
                <a:tab pos="356235" algn="l"/>
                <a:tab pos="3681095" algn="l"/>
              </a:tabLst>
            </a:pPr>
            <a:r>
              <a:rPr lang="en-US" sz="2800" i="1" dirty="0">
                <a:latin typeface="+mj-lt"/>
              </a:rPr>
              <a:t>Our specialization lies in the realm of artificial intelligence (AI), machine learning (ML), and intelligent systems, particularly focusing on sensor fusion and robotics.</a:t>
            </a:r>
            <a:endParaRPr lang="en-GB" sz="2800" i="1" dirty="0">
              <a:latin typeface="+mj-lt"/>
            </a:endParaRPr>
          </a:p>
        </p:txBody>
      </p:sp>
      <p:cxnSp>
        <p:nvCxnSpPr>
          <p:cNvPr id="5" name="Rovná spojnica 9"/>
          <p:cNvCxnSpPr/>
          <p:nvPr/>
        </p:nvCxnSpPr>
        <p:spPr>
          <a:xfrm flipV="1">
            <a:off x="-8313" y="548637"/>
            <a:ext cx="10814859" cy="1"/>
          </a:xfrm>
          <a:prstGeom prst="line">
            <a:avLst/>
          </a:prstGeom>
          <a:ln w="19050" cap="flat" cmpd="sng">
            <a:solidFill>
              <a:schemeClr val="accent1">
                <a:lumMod val="50000"/>
              </a:schemeClr>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6" name="Tekstvak 6"/>
          <p:cNvSpPr txBox="1"/>
          <p:nvPr/>
        </p:nvSpPr>
        <p:spPr>
          <a:xfrm>
            <a:off x="0" y="6384222"/>
            <a:ext cx="12192000" cy="369332"/>
          </a:xfrm>
          <a:prstGeom prst="rect">
            <a:avLst/>
          </a:prstGeom>
          <a:solidFill>
            <a:srgbClr val="03578F"/>
          </a:solid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solidFill>
            </a:endParaRPr>
          </a:p>
        </p:txBody>
      </p:sp>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Description of the Organization</a:t>
            </a:r>
            <a:endParaRPr lang="en-US" dirty="0"/>
          </a:p>
        </p:txBody>
      </p:sp>
      <p:sp>
        <p:nvSpPr>
          <p:cNvPr id="9" name="Altbilgi Yer Tutucusu 1"/>
          <p:cNvSpPr>
            <a:spLocks noGrp="1"/>
          </p:cNvSpPr>
          <p:nvPr>
            <p:ph type="ftr" sz="quarter" idx="11"/>
          </p:nvPr>
        </p:nvSpPr>
        <p:spPr>
          <a:xfrm>
            <a:off x="2269249" y="6384222"/>
            <a:ext cx="8537297" cy="365125"/>
          </a:xfrm>
        </p:spPr>
        <p:txBody>
          <a:bodyPr/>
          <a:lstStyle/>
          <a:p>
            <a:r>
              <a:rPr lang="en-US" sz="3200" dirty="0"/>
              <a:t>Prof. Dr. Naim Ajlouni (naim.Ajlouni@atlas.edu.tr )</a:t>
            </a:r>
            <a:endParaRPr lang="sk-SK" sz="3200" dirty="0"/>
          </a:p>
        </p:txBody>
      </p:sp>
    </p:spTree>
    <p:extLst>
      <p:ext uri="{BB962C8B-B14F-4D97-AF65-F5344CB8AC3E}">
        <p14:creationId xmlns:p14="http://schemas.microsoft.com/office/powerpoint/2010/main" val="1130308168"/>
      </p:ext>
    </p:extLst>
  </p:cSld>
  <p:clrMapOvr>
    <a:masterClrMapping/>
  </p:clrMapOvr>
  <mc:AlternateContent xmlns:mc="http://schemas.openxmlformats.org/markup-compatibility/2006" xmlns:p14="http://schemas.microsoft.com/office/powerpoint/2010/main">
    <mc:Choice Requires="p14">
      <p:transition spd="slow" p14:dur="2000" advTm="24933"/>
    </mc:Choice>
    <mc:Fallback xmlns="">
      <p:transition spd="slow" advTm="249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 y="548636"/>
            <a:ext cx="12091416" cy="7104891"/>
          </a:xfrm>
        </p:spPr>
        <p:txBody>
          <a:bodyPr vert="horz" lIns="91440" tIns="45720" rIns="91440" bIns="45720" rtlCol="0" anchor="t">
            <a:noAutofit/>
          </a:bodyPr>
          <a:lstStyle/>
          <a:p>
            <a:pPr>
              <a:lnSpc>
                <a:spcPct val="100000"/>
              </a:lnSpc>
            </a:pPr>
            <a:r>
              <a:rPr lang="en-GB" sz="2000" i="1" dirty="0">
                <a:latin typeface="+mj-lt"/>
                <a:cs typeface="Times New Roman" panose="02020603050405020304" pitchFamily="18" charset="0"/>
              </a:rPr>
              <a:t>We are involved in the proposed project as a partner.</a:t>
            </a:r>
          </a:p>
          <a:p>
            <a:pPr algn="just">
              <a:lnSpc>
                <a:spcPct val="100000"/>
              </a:lnSpc>
            </a:pPr>
            <a:r>
              <a:rPr lang="en-US" sz="2000" i="1" dirty="0" smtClean="0">
                <a:latin typeface="+mj-lt"/>
                <a:cs typeface="Times New Roman" panose="02020603050405020304" pitchFamily="18" charset="0"/>
              </a:rPr>
              <a:t>The </a:t>
            </a:r>
            <a:r>
              <a:rPr lang="en-US" sz="2000" i="1" dirty="0">
                <a:latin typeface="+mj-lt"/>
                <a:cs typeface="Times New Roman" panose="02020603050405020304" pitchFamily="18" charset="0"/>
              </a:rPr>
              <a:t>project aims to develop an intelligent system for detecting and identifying concealed objects such as weapons, explosives, drugs, and currency within clothing, bags, and individuals. It will predict risk levels by analyzing the composition of detected objects and cross-referencing carriers with EU security databases. Security cameras and drones will be deployed for tracking targets based on predefined risk thresholds. The system will operate effectively in crowded areas and open spaces, utilizing innovative software and hardware tools for detection and identification.</a:t>
            </a:r>
          </a:p>
          <a:p>
            <a:pPr marL="355600" indent="-342900">
              <a:lnSpc>
                <a:spcPct val="100000"/>
              </a:lnSpc>
              <a:buFont typeface="Arial"/>
              <a:buChar char="•"/>
              <a:tabLst>
                <a:tab pos="356235" algn="l"/>
              </a:tabLst>
            </a:pPr>
            <a:r>
              <a:rPr lang="en-US" sz="2000" b="1" i="1" dirty="0" smtClean="0">
                <a:latin typeface="+mj-lt"/>
                <a:cs typeface="Times New Roman" panose="02020603050405020304" pitchFamily="18" charset="0"/>
              </a:rPr>
              <a:t>Objectives</a:t>
            </a:r>
            <a:r>
              <a:rPr lang="en-US" sz="2000" b="1" i="1" dirty="0">
                <a:latin typeface="+mj-lt"/>
                <a:cs typeface="Times New Roman" panose="02020603050405020304" pitchFamily="18" charset="0"/>
              </a:rPr>
              <a:t>:</a:t>
            </a:r>
          </a:p>
          <a:p>
            <a:pPr marL="395288" marR="0" indent="-114300">
              <a:lnSpc>
                <a:spcPct val="100000"/>
              </a:lnSpc>
              <a:spcBef>
                <a:spcPts val="0"/>
              </a:spcBef>
              <a:spcAft>
                <a:spcPts val="800"/>
              </a:spcAft>
              <a:buFont typeface="+mj-lt"/>
              <a:buAutoNum type="arabicPeriod"/>
            </a:pPr>
            <a:r>
              <a:rPr lang="en-US" sz="1800" i="1" dirty="0">
                <a:latin typeface="+mj-lt"/>
                <a:cs typeface="Times New Roman" panose="02020603050405020304" pitchFamily="18" charset="0"/>
              </a:rPr>
              <a:t>Develop an intelligent system capable of detecting concealed objects, including weapons, explosives, drugs, tobacco, and currency, within clothing, bags, and individuals.</a:t>
            </a:r>
          </a:p>
          <a:p>
            <a:pPr marL="395288" marR="0" indent="-114300">
              <a:lnSpc>
                <a:spcPct val="100000"/>
              </a:lnSpc>
              <a:spcBef>
                <a:spcPts val="0"/>
              </a:spcBef>
              <a:spcAft>
                <a:spcPts val="800"/>
              </a:spcAft>
              <a:buFont typeface="+mj-lt"/>
              <a:buAutoNum type="arabicPeriod"/>
            </a:pPr>
            <a:r>
              <a:rPr lang="en-US" sz="1800" i="1" dirty="0">
                <a:latin typeface="+mj-lt"/>
                <a:cs typeface="Times New Roman" panose="02020603050405020304" pitchFamily="18" charset="0"/>
              </a:rPr>
              <a:t>Implement algorithms to identify the composite material of detected objects to predict security risk levels.</a:t>
            </a:r>
          </a:p>
          <a:p>
            <a:pPr marL="395288" marR="0" indent="-114300">
              <a:lnSpc>
                <a:spcPct val="100000"/>
              </a:lnSpc>
              <a:spcBef>
                <a:spcPts val="0"/>
              </a:spcBef>
              <a:spcAft>
                <a:spcPts val="800"/>
              </a:spcAft>
              <a:buFont typeface="+mj-lt"/>
              <a:buAutoNum type="arabicPeriod"/>
            </a:pPr>
            <a:r>
              <a:rPr lang="en-US" sz="1800" i="1" dirty="0">
                <a:latin typeface="+mj-lt"/>
                <a:cs typeface="Times New Roman" panose="02020603050405020304" pitchFamily="18" charset="0"/>
              </a:rPr>
              <a:t>Integrate the system with EU security databases to identify carriers of concealed objects.</a:t>
            </a:r>
          </a:p>
          <a:p>
            <a:pPr marL="395288" marR="0" indent="-114300">
              <a:lnSpc>
                <a:spcPct val="100000"/>
              </a:lnSpc>
              <a:spcBef>
                <a:spcPts val="0"/>
              </a:spcBef>
              <a:spcAft>
                <a:spcPts val="800"/>
              </a:spcAft>
              <a:buFont typeface="+mj-lt"/>
              <a:buAutoNum type="arabicPeriod"/>
            </a:pPr>
            <a:r>
              <a:rPr lang="en-US" sz="1800" i="1" dirty="0">
                <a:latin typeface="+mj-lt"/>
                <a:cs typeface="Times New Roman" panose="02020603050405020304" pitchFamily="18" charset="0"/>
              </a:rPr>
              <a:t>Utilize available security cameras to track movements of detected targets.</a:t>
            </a:r>
          </a:p>
          <a:p>
            <a:pPr marL="395288" marR="0" indent="-114300">
              <a:lnSpc>
                <a:spcPct val="100000"/>
              </a:lnSpc>
              <a:spcBef>
                <a:spcPts val="0"/>
              </a:spcBef>
              <a:spcAft>
                <a:spcPts val="800"/>
              </a:spcAft>
              <a:buFont typeface="+mj-lt"/>
              <a:buAutoNum type="arabicPeriod"/>
            </a:pPr>
            <a:r>
              <a:rPr lang="en-US" sz="1800" i="1" dirty="0">
                <a:latin typeface="+mj-lt"/>
                <a:cs typeface="Times New Roman" panose="02020603050405020304" pitchFamily="18" charset="0"/>
              </a:rPr>
              <a:t>Deploy drones to track targets when risk levels surpass predefined thresholds.</a:t>
            </a:r>
          </a:p>
          <a:p>
            <a:pPr marL="395288" marR="0" indent="-114300">
              <a:lnSpc>
                <a:spcPct val="100000"/>
              </a:lnSpc>
              <a:spcBef>
                <a:spcPts val="0"/>
              </a:spcBef>
              <a:spcAft>
                <a:spcPts val="800"/>
              </a:spcAft>
              <a:buFont typeface="+mj-lt"/>
              <a:buAutoNum type="arabicPeriod"/>
            </a:pPr>
            <a:r>
              <a:rPr lang="en-US" sz="1800" i="1" dirty="0">
                <a:latin typeface="+mj-lt"/>
                <a:cs typeface="Times New Roman" panose="02020603050405020304" pitchFamily="18" charset="0"/>
              </a:rPr>
              <a:t>Ensure the system's effectiveness in monitoring and detecting targets within crowds and open spaces.</a:t>
            </a:r>
          </a:p>
          <a:p>
            <a:pPr marL="395288" marR="0" indent="-114300">
              <a:lnSpc>
                <a:spcPct val="100000"/>
              </a:lnSpc>
              <a:spcBef>
                <a:spcPts val="0"/>
              </a:spcBef>
              <a:spcAft>
                <a:spcPts val="800"/>
              </a:spcAft>
              <a:buFont typeface="+mj-lt"/>
              <a:buAutoNum type="arabicPeriod"/>
            </a:pPr>
            <a:r>
              <a:rPr lang="en-US" sz="1800" i="1" dirty="0">
                <a:latin typeface="+mj-lt"/>
                <a:cs typeface="Times New Roman" panose="02020603050405020304" pitchFamily="18" charset="0"/>
              </a:rPr>
              <a:t>Innovate and develop software and hardware tools for improved object detection, identification, and risk prediction.</a:t>
            </a:r>
          </a:p>
        </p:txBody>
      </p:sp>
      <p:sp>
        <p:nvSpPr>
          <p:cNvPr id="5" name="Altbilgi Yer Tutucusu 4"/>
          <p:cNvSpPr>
            <a:spLocks noGrp="1"/>
          </p:cNvSpPr>
          <p:nvPr>
            <p:ph type="ftr" sz="quarter" idx="11"/>
          </p:nvPr>
        </p:nvSpPr>
        <p:spPr/>
        <p:txBody>
          <a:bodyPr/>
          <a:lstStyle/>
          <a:p>
            <a:r>
              <a:rPr lang="en-US"/>
              <a:t>Name and email of proposer/presenter</a:t>
            </a:r>
            <a:endParaRPr lang="sk-SK"/>
          </a:p>
        </p:txBody>
      </p:sp>
      <p:cxnSp>
        <p:nvCxnSpPr>
          <p:cNvPr id="7" name="Rovná spojnica 9"/>
          <p:cNvCxnSpPr/>
          <p:nvPr/>
        </p:nvCxnSpPr>
        <p:spPr>
          <a:xfrm flipV="1">
            <a:off x="-8313" y="548637"/>
            <a:ext cx="10814859" cy="1"/>
          </a:xfrm>
          <a:prstGeom prst="line">
            <a:avLst/>
          </a:prstGeom>
          <a:ln w="19050" cap="flat" cmpd="sng">
            <a:solidFill>
              <a:schemeClr val="accent1">
                <a:lumMod val="50000"/>
              </a:schemeClr>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8" name="Tekstvak 6"/>
          <p:cNvSpPr txBox="1"/>
          <p:nvPr/>
        </p:nvSpPr>
        <p:spPr>
          <a:xfrm>
            <a:off x="0" y="6384222"/>
            <a:ext cx="12192000" cy="369332"/>
          </a:xfrm>
          <a:prstGeom prst="rect">
            <a:avLst/>
          </a:prstGeom>
          <a:solidFill>
            <a:srgbClr val="03578F"/>
          </a:solid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solidFill>
            </a:endParaRPr>
          </a:p>
        </p:txBody>
      </p:sp>
      <p:sp>
        <p:nvSpPr>
          <p:cNvPr id="10" name="Title 1"/>
          <p:cNvSpPr txBox="1">
            <a:spLocks/>
          </p:cNvSpPr>
          <p:nvPr/>
        </p:nvSpPr>
        <p:spPr>
          <a:xfrm>
            <a:off x="50292" y="79642"/>
            <a:ext cx="10515600" cy="468995"/>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200" b="1" dirty="0"/>
              <a:t>Proposal </a:t>
            </a:r>
            <a:r>
              <a:rPr lang="nb-NO" sz="3200" b="1" dirty="0" smtClean="0"/>
              <a:t>idea</a:t>
            </a:r>
            <a:endParaRPr lang="en-US" sz="3200" b="1" dirty="0"/>
          </a:p>
        </p:txBody>
      </p:sp>
      <p:sp>
        <p:nvSpPr>
          <p:cNvPr id="12" name="Altbilgi Yer Tutucusu 1"/>
          <p:cNvSpPr txBox="1">
            <a:spLocks/>
          </p:cNvSpPr>
          <p:nvPr/>
        </p:nvSpPr>
        <p:spPr>
          <a:xfrm>
            <a:off x="2269249" y="6384222"/>
            <a:ext cx="7971691" cy="365125"/>
          </a:xfrm>
          <a:prstGeom prst="rect">
            <a:avLst/>
          </a:prstGeom>
        </p:spPr>
        <p:txBody>
          <a:bodyPr vert="horz" lIns="91440" tIns="45720" rIns="91440" bIns="45720" rtlCol="0" anchor="ctr"/>
          <a:lstStyle>
            <a:defPPr>
              <a:defRPr lang="sk-S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t>Name and email of proposer/presenter</a:t>
            </a:r>
            <a:endParaRPr lang="sk-SK" sz="3200" dirty="0"/>
          </a:p>
        </p:txBody>
      </p:sp>
    </p:spTree>
    <p:extLst>
      <p:ext uri="{BB962C8B-B14F-4D97-AF65-F5344CB8AC3E}">
        <p14:creationId xmlns:p14="http://schemas.microsoft.com/office/powerpoint/2010/main" val="577774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ovná spojnica 9">
            <a:extLst>
              <a:ext uri="{FF2B5EF4-FFF2-40B4-BE49-F238E27FC236}">
                <a16:creationId xmlns:a16="http://schemas.microsoft.com/office/drawing/2014/main" id="{5EB863CB-52B4-6326-710D-9463E222CA89}"/>
              </a:ext>
            </a:extLst>
          </p:cNvPr>
          <p:cNvCxnSpPr/>
          <p:nvPr/>
        </p:nvCxnSpPr>
        <p:spPr>
          <a:xfrm flipV="1">
            <a:off x="36661" y="614625"/>
            <a:ext cx="10814859" cy="1"/>
          </a:xfrm>
          <a:prstGeom prst="line">
            <a:avLst/>
          </a:prstGeom>
          <a:ln w="19050" cap="flat" cmpd="sng">
            <a:solidFill>
              <a:schemeClr val="accent1">
                <a:lumMod val="50000"/>
              </a:schemeClr>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6" name="Tekstvak 6">
            <a:extLst>
              <a:ext uri="{FF2B5EF4-FFF2-40B4-BE49-F238E27FC236}">
                <a16:creationId xmlns:a16="http://schemas.microsoft.com/office/drawing/2014/main" id="{D9A8701C-C3D5-ECDF-5C64-91FA92489DF5}"/>
              </a:ext>
            </a:extLst>
          </p:cNvPr>
          <p:cNvSpPr txBox="1"/>
          <p:nvPr/>
        </p:nvSpPr>
        <p:spPr>
          <a:xfrm>
            <a:off x="0" y="6488668"/>
            <a:ext cx="12192000" cy="584775"/>
          </a:xfrm>
          <a:prstGeom prst="rect">
            <a:avLst/>
          </a:prstGeom>
          <a:solidFill>
            <a:srgbClr val="03578F"/>
          </a:solid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chemeClr val="tx1">
                    <a:tint val="75000"/>
                  </a:schemeClr>
                </a:solidFill>
              </a:rPr>
              <a:t>Prof. Dr. Naim Ajlouni (naim.Ajlouni@atlas.edu.tr )</a:t>
            </a:r>
            <a:endParaRPr lang="sk-SK" sz="3200" dirty="0">
              <a:solidFill>
                <a:schemeClr val="tx1">
                  <a:tint val="75000"/>
                </a:schemeClr>
              </a:solidFill>
            </a:endParaRPr>
          </a:p>
        </p:txBody>
      </p:sp>
      <p:sp>
        <p:nvSpPr>
          <p:cNvPr id="8" name="TextBox 7">
            <a:extLst>
              <a:ext uri="{FF2B5EF4-FFF2-40B4-BE49-F238E27FC236}">
                <a16:creationId xmlns:a16="http://schemas.microsoft.com/office/drawing/2014/main" id="{0ED98533-574C-E676-5C39-AD1E69B1563A}"/>
              </a:ext>
            </a:extLst>
          </p:cNvPr>
          <p:cNvSpPr txBox="1"/>
          <p:nvPr/>
        </p:nvSpPr>
        <p:spPr>
          <a:xfrm>
            <a:off x="136144" y="614625"/>
            <a:ext cx="11879072" cy="5496954"/>
          </a:xfrm>
          <a:prstGeom prst="rect">
            <a:avLst/>
          </a:prstGeom>
          <a:noFill/>
        </p:spPr>
        <p:txBody>
          <a:bodyPr wrap="square">
            <a:spAutoFit/>
          </a:bodyPr>
          <a:lstStyle/>
          <a:p>
            <a:pPr marL="355600" indent="-342900">
              <a:lnSpc>
                <a:spcPct val="100000"/>
              </a:lnSpc>
              <a:buFont typeface="Arial"/>
              <a:buChar char="•"/>
              <a:tabLst>
                <a:tab pos="356235" algn="l"/>
              </a:tabLst>
            </a:pPr>
            <a:r>
              <a:rPr lang="en-US" b="1" i="1" dirty="0">
                <a:latin typeface="Candara Light" panose="020E0502030303020204" pitchFamily="34" charset="0"/>
                <a:cs typeface="Arial"/>
              </a:rPr>
              <a:t>E</a:t>
            </a:r>
            <a:r>
              <a:rPr lang="en-US" b="1" i="1" spc="-10" dirty="0">
                <a:latin typeface="Candara Light" panose="020E0502030303020204" pitchFamily="34" charset="0"/>
                <a:cs typeface="Arial"/>
              </a:rPr>
              <a:t>x</a:t>
            </a:r>
            <a:r>
              <a:rPr lang="en-US" b="1" i="1" dirty="0">
                <a:latin typeface="Candara Light" panose="020E0502030303020204" pitchFamily="34" charset="0"/>
                <a:cs typeface="Arial"/>
              </a:rPr>
              <a:t>pe</a:t>
            </a:r>
            <a:r>
              <a:rPr lang="en-US" b="1" i="1" spc="5" dirty="0">
                <a:latin typeface="Candara Light" panose="020E0502030303020204" pitchFamily="34" charset="0"/>
                <a:cs typeface="Arial"/>
              </a:rPr>
              <a:t>c</a:t>
            </a:r>
            <a:r>
              <a:rPr lang="en-US" b="1" i="1" dirty="0">
                <a:latin typeface="Candara Light" panose="020E0502030303020204" pitchFamily="34" charset="0"/>
                <a:cs typeface="Arial"/>
              </a:rPr>
              <a:t>ted</a:t>
            </a:r>
            <a:r>
              <a:rPr lang="en-US" b="1" i="1" spc="-20" dirty="0">
                <a:latin typeface="Candara Light" panose="020E0502030303020204" pitchFamily="34" charset="0"/>
                <a:cs typeface="Arial"/>
              </a:rPr>
              <a:t> </a:t>
            </a:r>
            <a:r>
              <a:rPr lang="en-US" b="1" i="1" dirty="0">
                <a:latin typeface="Candara Light" panose="020E0502030303020204" pitchFamily="34" charset="0"/>
                <a:cs typeface="Arial"/>
              </a:rPr>
              <a:t>res</a:t>
            </a:r>
            <a:r>
              <a:rPr lang="en-US" b="1" i="1" spc="5" dirty="0">
                <a:latin typeface="Candara Light" panose="020E0502030303020204" pitchFamily="34" charset="0"/>
                <a:cs typeface="Arial"/>
              </a:rPr>
              <a:t>u</a:t>
            </a:r>
            <a:r>
              <a:rPr lang="en-US" b="1" i="1" dirty="0">
                <a:latin typeface="Candara Light" panose="020E0502030303020204" pitchFamily="34" charset="0"/>
                <a:cs typeface="Arial"/>
              </a:rPr>
              <a:t>lts</a:t>
            </a:r>
          </a:p>
          <a:p>
            <a:pPr marL="0" marR="0">
              <a:lnSpc>
                <a:spcPct val="107000"/>
              </a:lnSpc>
              <a:spcBef>
                <a:spcPts val="0"/>
              </a:spcBef>
              <a:spcAft>
                <a:spcPts val="800"/>
              </a:spcAft>
            </a:pPr>
            <a:r>
              <a:rPr lang="en-US" i="1" kern="100" dirty="0">
                <a:effectLst/>
                <a:latin typeface="Candara Light" panose="020E0502030303020204" pitchFamily="34" charset="0"/>
                <a:ea typeface="Aptos" panose="020B0004020202020204" pitchFamily="34" charset="0"/>
                <a:cs typeface="Times New Roman" panose="02020603050405020304" pitchFamily="18" charset="0"/>
              </a:rPr>
              <a:t>With the development and testing of a prototype, the expected outcomes would encompass:</a:t>
            </a:r>
          </a:p>
          <a:p>
            <a:pPr marL="400050" marR="0" lvl="0" indent="-171450" algn="just">
              <a:lnSpc>
                <a:spcPct val="107000"/>
              </a:lnSpc>
              <a:spcBef>
                <a:spcPts val="0"/>
              </a:spcBef>
              <a:spcAft>
                <a:spcPts val="0"/>
              </a:spcAft>
              <a:buFont typeface="+mj-lt"/>
              <a:buAutoNum type="arabicPeriod"/>
            </a:pPr>
            <a:r>
              <a:rPr lang="en-US" i="1" kern="100" dirty="0">
                <a:effectLst/>
                <a:latin typeface="Candara Light" panose="020E0502030303020204" pitchFamily="34" charset="0"/>
                <a:ea typeface="Aptos" panose="020B0004020202020204" pitchFamily="34" charset="0"/>
                <a:cs typeface="Times New Roman" panose="02020603050405020304" pitchFamily="18" charset="0"/>
              </a:rPr>
              <a:t>Enhanced detection capabilities: The prototype should demonstrate improved detection rates of concealed objects, accurately identifying various materials and substances.</a:t>
            </a:r>
          </a:p>
          <a:p>
            <a:pPr marL="400050" marR="0" lvl="0" indent="-171450" algn="just">
              <a:lnSpc>
                <a:spcPct val="107000"/>
              </a:lnSpc>
              <a:spcBef>
                <a:spcPts val="0"/>
              </a:spcBef>
              <a:spcAft>
                <a:spcPts val="0"/>
              </a:spcAft>
              <a:buFont typeface="+mj-lt"/>
              <a:buAutoNum type="arabicPeriod"/>
            </a:pPr>
            <a:r>
              <a:rPr lang="en-US" i="1" kern="100" dirty="0">
                <a:effectLst/>
                <a:latin typeface="Candara Light" panose="020E0502030303020204" pitchFamily="34" charset="0"/>
                <a:ea typeface="Aptos" panose="020B0004020202020204" pitchFamily="34" charset="0"/>
                <a:cs typeface="Times New Roman" panose="02020603050405020304" pitchFamily="18" charset="0"/>
              </a:rPr>
              <a:t>Increased security: By effectively identifying potential threats such as weapons, explosives, and illicit substances, the prototype should contribute to enhanced security measures in diverse environments.</a:t>
            </a:r>
          </a:p>
          <a:p>
            <a:pPr marL="400050" marR="0" lvl="0" indent="-171450" algn="just">
              <a:lnSpc>
                <a:spcPct val="107000"/>
              </a:lnSpc>
              <a:spcBef>
                <a:spcPts val="0"/>
              </a:spcBef>
              <a:spcAft>
                <a:spcPts val="0"/>
              </a:spcAft>
              <a:buFont typeface="+mj-lt"/>
              <a:buAutoNum type="arabicPeriod"/>
            </a:pPr>
            <a:r>
              <a:rPr lang="en-US" i="1" kern="100" dirty="0">
                <a:solidFill>
                  <a:srgbClr val="0D0D0D"/>
                </a:solidFill>
                <a:effectLst/>
                <a:latin typeface="Candara Light" panose="020E0502030303020204" pitchFamily="34" charset="0"/>
                <a:ea typeface="Aptos" panose="020B0004020202020204" pitchFamily="34" charset="0"/>
                <a:cs typeface="Times New Roman" panose="02020603050405020304" pitchFamily="18" charset="0"/>
              </a:rPr>
              <a:t>Decrease false positives: Implement algorithms and refine detection mechanisms to minimize false alarms, ensuring that the system accurately identifies threats while minimizing unnecessary disruptions and false alerts.</a:t>
            </a:r>
            <a:endParaRPr lang="en-US" i="1" kern="100" dirty="0">
              <a:effectLst/>
              <a:latin typeface="Candara Light" panose="020E0502030303020204" pitchFamily="34" charset="0"/>
              <a:ea typeface="Aptos" panose="020B0004020202020204" pitchFamily="34" charset="0"/>
              <a:cs typeface="Times New Roman" panose="02020603050405020304" pitchFamily="18" charset="0"/>
            </a:endParaRPr>
          </a:p>
          <a:p>
            <a:pPr marL="400050" marR="0" lvl="0" indent="-171450" algn="just">
              <a:lnSpc>
                <a:spcPct val="107000"/>
              </a:lnSpc>
              <a:spcBef>
                <a:spcPts val="0"/>
              </a:spcBef>
              <a:spcAft>
                <a:spcPts val="0"/>
              </a:spcAft>
              <a:buFont typeface="+mj-lt"/>
              <a:buAutoNum type="arabicPeriod"/>
            </a:pPr>
            <a:r>
              <a:rPr lang="en-US" i="1" kern="100" dirty="0">
                <a:effectLst/>
                <a:latin typeface="Candara Light" panose="020E0502030303020204" pitchFamily="34" charset="0"/>
                <a:ea typeface="Aptos" panose="020B0004020202020204" pitchFamily="34" charset="0"/>
                <a:cs typeface="Times New Roman" panose="02020603050405020304" pitchFamily="18" charset="0"/>
              </a:rPr>
              <a:t>Reduced risks: Through the prediction of security risk levels, the prototype aims to enable preemptive actions, reducing the likelihood of security breaches and potential harm.</a:t>
            </a:r>
          </a:p>
          <a:p>
            <a:pPr marL="400050" marR="0" lvl="0" indent="-171450" algn="just">
              <a:lnSpc>
                <a:spcPct val="107000"/>
              </a:lnSpc>
              <a:spcBef>
                <a:spcPts val="0"/>
              </a:spcBef>
              <a:spcAft>
                <a:spcPts val="0"/>
              </a:spcAft>
              <a:buFont typeface="+mj-lt"/>
              <a:buAutoNum type="arabicPeriod"/>
            </a:pPr>
            <a:r>
              <a:rPr lang="en-US" i="1" kern="100" dirty="0">
                <a:effectLst/>
                <a:latin typeface="Candara Light" panose="020E0502030303020204" pitchFamily="34" charset="0"/>
                <a:ea typeface="Aptos" panose="020B0004020202020204" pitchFamily="34" charset="0"/>
                <a:cs typeface="Times New Roman" panose="02020603050405020304" pitchFamily="18" charset="0"/>
              </a:rPr>
              <a:t>Enhanced tracking and surveillance: The integration of security cameras and drones into the system should facilitate efficient tracking of detected targets, enabling timely responses to suspicious activities.</a:t>
            </a:r>
          </a:p>
          <a:p>
            <a:pPr marL="400050" marR="0" lvl="0" indent="-171450" algn="just">
              <a:lnSpc>
                <a:spcPct val="107000"/>
              </a:lnSpc>
              <a:spcBef>
                <a:spcPts val="0"/>
              </a:spcBef>
              <a:spcAft>
                <a:spcPts val="0"/>
              </a:spcAft>
              <a:buFont typeface="+mj-lt"/>
              <a:buAutoNum type="arabicPeriod"/>
            </a:pPr>
            <a:r>
              <a:rPr lang="en-US" i="1" kern="100" dirty="0">
                <a:effectLst/>
                <a:latin typeface="Candara Light" panose="020E0502030303020204" pitchFamily="34" charset="0"/>
                <a:ea typeface="Aptos" panose="020B0004020202020204" pitchFamily="34" charset="0"/>
                <a:cs typeface="Times New Roman" panose="02020603050405020304" pitchFamily="18" charset="0"/>
              </a:rPr>
              <a:t>Improved adaptability: The prototype should showcase adaptability in different scenarios, including crowded areas and open spaces, demonstrating its efficacy across various operational environments.</a:t>
            </a:r>
          </a:p>
          <a:p>
            <a:pPr marL="400050" marR="0" lvl="0" indent="-171450" algn="just">
              <a:lnSpc>
                <a:spcPct val="107000"/>
              </a:lnSpc>
              <a:spcBef>
                <a:spcPts val="0"/>
              </a:spcBef>
              <a:spcAft>
                <a:spcPts val="0"/>
              </a:spcAft>
              <a:buFont typeface="+mj-lt"/>
              <a:buAutoNum type="arabicPeriod"/>
            </a:pPr>
            <a:r>
              <a:rPr lang="en-US" i="1" kern="100" dirty="0">
                <a:effectLst/>
                <a:latin typeface="Candara Light" panose="020E0502030303020204" pitchFamily="34" charset="0"/>
                <a:ea typeface="Aptos" panose="020B0004020202020204" pitchFamily="34" charset="0"/>
                <a:cs typeface="Times New Roman" panose="02020603050405020304" pitchFamily="18" charset="0"/>
              </a:rPr>
              <a:t>Validation of innovation: Successful demonstration of innovative software and hardware tools within the prototype will validate their effectiveness in detecting, identifying, and predicting security risks.</a:t>
            </a:r>
          </a:p>
          <a:p>
            <a:pPr marL="400050" marR="0" lvl="0" indent="-171450" algn="just">
              <a:lnSpc>
                <a:spcPct val="107000"/>
              </a:lnSpc>
              <a:spcBef>
                <a:spcPts val="0"/>
              </a:spcBef>
              <a:spcAft>
                <a:spcPts val="800"/>
              </a:spcAft>
              <a:buFont typeface="+mj-lt"/>
              <a:buAutoNum type="arabicPeriod"/>
            </a:pPr>
            <a:r>
              <a:rPr lang="en-US" i="1" kern="100" dirty="0">
                <a:effectLst/>
                <a:latin typeface="Candara Light" panose="020E0502030303020204" pitchFamily="34" charset="0"/>
                <a:ea typeface="Aptos" panose="020B0004020202020204" pitchFamily="34" charset="0"/>
                <a:cs typeface="Times New Roman" panose="02020603050405020304" pitchFamily="18" charset="0"/>
              </a:rPr>
              <a:t>Potential for scalability: The prototype's success lays the groundwork for further development and scalability, potentially leading to broader implementation in security systems nationally and internationally.</a:t>
            </a:r>
          </a:p>
        </p:txBody>
      </p:sp>
    </p:spTree>
    <p:extLst>
      <p:ext uri="{BB962C8B-B14F-4D97-AF65-F5344CB8AC3E}">
        <p14:creationId xmlns:p14="http://schemas.microsoft.com/office/powerpoint/2010/main" val="198194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Project participants</a:t>
            </a:r>
            <a:endParaRPr lang="en-US" dirty="0"/>
          </a:p>
        </p:txBody>
      </p:sp>
      <p:sp>
        <p:nvSpPr>
          <p:cNvPr id="5" name="Title 1"/>
          <p:cNvSpPr txBox="1">
            <a:spLocks/>
          </p:cNvSpPr>
          <p:nvPr/>
        </p:nvSpPr>
        <p:spPr>
          <a:xfrm>
            <a:off x="1524001" y="1492611"/>
            <a:ext cx="8270448" cy="5332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spc="-20" dirty="0">
                <a:latin typeface="+mn-lt"/>
              </a:rPr>
              <a:t>Existing Consortium - profile of known partners (if any)</a:t>
            </a:r>
            <a:endParaRPr lang="en-US" sz="2800" b="1" spc="-20" dirty="0">
              <a:latin typeface="+mn-lt"/>
            </a:endParaRPr>
          </a:p>
        </p:txBody>
      </p:sp>
      <p:graphicFrame>
        <p:nvGraphicFramePr>
          <p:cNvPr id="6" name="object 4">
            <a:extLst>
              <a:ext uri="{FF2B5EF4-FFF2-40B4-BE49-F238E27FC236}">
                <a16:creationId xmlns:a16="http://schemas.microsoft.com/office/drawing/2014/main" id="{C5C91B0A-5D93-3B23-CE5A-FBC530DA584F}"/>
              </a:ext>
            </a:extLst>
          </p:cNvPr>
          <p:cNvGraphicFramePr>
            <a:graphicFrameLocks noGrp="1"/>
          </p:cNvGraphicFramePr>
          <p:nvPr>
            <p:extLst>
              <p:ext uri="{D42A27DB-BD31-4B8C-83A1-F6EECF244321}">
                <p14:modId xmlns:p14="http://schemas.microsoft.com/office/powerpoint/2010/main" val="3306264718"/>
              </p:ext>
            </p:extLst>
          </p:nvPr>
        </p:nvGraphicFramePr>
        <p:xfrm>
          <a:off x="1410880" y="2217618"/>
          <a:ext cx="9143997" cy="4290497"/>
        </p:xfrm>
        <a:graphic>
          <a:graphicData uri="http://schemas.openxmlformats.org/drawingml/2006/table">
            <a:tbl>
              <a:tblPr firstRow="1" bandRow="1">
                <a:tableStyleId>{2D5ABB26-0587-4C30-8999-92F81FD0307C}</a:tableStyleId>
              </a:tblPr>
              <a:tblGrid>
                <a:gridCol w="531042">
                  <a:extLst>
                    <a:ext uri="{9D8B030D-6E8A-4147-A177-3AD203B41FA5}">
                      <a16:colId xmlns:a16="http://schemas.microsoft.com/office/drawing/2014/main" val="20000"/>
                    </a:ext>
                  </a:extLst>
                </a:gridCol>
                <a:gridCol w="2780907">
                  <a:extLst>
                    <a:ext uri="{9D8B030D-6E8A-4147-A177-3AD203B41FA5}">
                      <a16:colId xmlns:a16="http://schemas.microsoft.com/office/drawing/2014/main" val="20001"/>
                    </a:ext>
                  </a:extLst>
                </a:gridCol>
                <a:gridCol w="1018095">
                  <a:extLst>
                    <a:ext uri="{9D8B030D-6E8A-4147-A177-3AD203B41FA5}">
                      <a16:colId xmlns:a16="http://schemas.microsoft.com/office/drawing/2014/main" val="20002"/>
                    </a:ext>
                  </a:extLst>
                </a:gridCol>
                <a:gridCol w="1555422">
                  <a:extLst>
                    <a:ext uri="{9D8B030D-6E8A-4147-A177-3AD203B41FA5}">
                      <a16:colId xmlns:a16="http://schemas.microsoft.com/office/drawing/2014/main" val="20003"/>
                    </a:ext>
                  </a:extLst>
                </a:gridCol>
                <a:gridCol w="3258531">
                  <a:extLst>
                    <a:ext uri="{9D8B030D-6E8A-4147-A177-3AD203B41FA5}">
                      <a16:colId xmlns:a16="http://schemas.microsoft.com/office/drawing/2014/main" val="20004"/>
                    </a:ext>
                  </a:extLst>
                </a:gridCol>
              </a:tblGrid>
              <a:tr h="551179">
                <a:tc>
                  <a:txBody>
                    <a:bodyPr/>
                    <a:lstStyle/>
                    <a:p>
                      <a:pPr marL="100330">
                        <a:lnSpc>
                          <a:spcPct val="100000"/>
                        </a:lnSpc>
                      </a:pPr>
                      <a:r>
                        <a:rPr sz="2000" b="1" spc="5" dirty="0">
                          <a:latin typeface="Arial"/>
                          <a:cs typeface="Arial"/>
                        </a:rPr>
                        <a:t>No</a:t>
                      </a:r>
                      <a:endParaRPr sz="20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260985">
                        <a:lnSpc>
                          <a:spcPct val="100000"/>
                        </a:lnSpc>
                      </a:pPr>
                      <a:r>
                        <a:rPr sz="2000" b="1" dirty="0">
                          <a:latin typeface="Arial"/>
                          <a:cs typeface="Arial"/>
                        </a:rPr>
                        <a:t>Partner</a:t>
                      </a:r>
                      <a:r>
                        <a:rPr sz="2000" b="1" spc="-25" dirty="0">
                          <a:latin typeface="Arial"/>
                          <a:cs typeface="Arial"/>
                        </a:rPr>
                        <a:t> </a:t>
                      </a:r>
                      <a:r>
                        <a:rPr sz="2000" b="1" dirty="0">
                          <a:latin typeface="Arial"/>
                          <a:cs typeface="Arial"/>
                        </a:rPr>
                        <a:t>Name</a:t>
                      </a:r>
                      <a:endParaRPr sz="200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303530">
                        <a:lnSpc>
                          <a:spcPct val="100000"/>
                        </a:lnSpc>
                      </a:pPr>
                      <a:r>
                        <a:rPr sz="2000" b="1" spc="-145" dirty="0">
                          <a:latin typeface="Arial"/>
                          <a:cs typeface="Arial"/>
                        </a:rPr>
                        <a:t>T</a:t>
                      </a:r>
                      <a:r>
                        <a:rPr sz="2000" b="1" spc="-35" dirty="0">
                          <a:latin typeface="Arial"/>
                          <a:cs typeface="Arial"/>
                        </a:rPr>
                        <a:t>y</a:t>
                      </a:r>
                      <a:r>
                        <a:rPr sz="2000" b="1" dirty="0">
                          <a:latin typeface="Arial"/>
                          <a:cs typeface="Arial"/>
                        </a:rPr>
                        <a:t>pe</a:t>
                      </a:r>
                      <a:endParaRPr sz="20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127635">
                        <a:lnSpc>
                          <a:spcPct val="100000"/>
                        </a:lnSpc>
                      </a:pPr>
                      <a:r>
                        <a:rPr sz="2000" b="1" dirty="0">
                          <a:latin typeface="Arial"/>
                          <a:cs typeface="Arial"/>
                        </a:rPr>
                        <a:t>Coun</a:t>
                      </a:r>
                      <a:r>
                        <a:rPr sz="2000" b="1" spc="5" dirty="0">
                          <a:latin typeface="Arial"/>
                          <a:cs typeface="Arial"/>
                        </a:rPr>
                        <a:t>t</a:t>
                      </a:r>
                      <a:r>
                        <a:rPr sz="2000" b="1" dirty="0">
                          <a:latin typeface="Arial"/>
                          <a:cs typeface="Arial"/>
                        </a:rPr>
                        <a:t>ry</a:t>
                      </a:r>
                      <a:endParaRPr sz="200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512445">
                        <a:lnSpc>
                          <a:spcPct val="100000"/>
                        </a:lnSpc>
                      </a:pPr>
                      <a:r>
                        <a:rPr sz="2000" b="1" spc="5" dirty="0">
                          <a:latin typeface="Arial"/>
                          <a:cs typeface="Arial"/>
                        </a:rPr>
                        <a:t>R</a:t>
                      </a:r>
                      <a:r>
                        <a:rPr sz="2000" b="1" dirty="0">
                          <a:latin typeface="Arial"/>
                          <a:cs typeface="Arial"/>
                        </a:rPr>
                        <a:t>ole</a:t>
                      </a:r>
                      <a:r>
                        <a:rPr sz="2000" b="1" spc="-15" dirty="0">
                          <a:latin typeface="Arial"/>
                          <a:cs typeface="Arial"/>
                        </a:rPr>
                        <a:t> </a:t>
                      </a:r>
                      <a:r>
                        <a:rPr sz="2000" b="1" dirty="0">
                          <a:latin typeface="Arial"/>
                          <a:cs typeface="Arial"/>
                        </a:rPr>
                        <a:t>in the</a:t>
                      </a:r>
                      <a:r>
                        <a:rPr sz="2000" b="1" spc="-5" dirty="0">
                          <a:latin typeface="Arial"/>
                          <a:cs typeface="Arial"/>
                        </a:rPr>
                        <a:t> </a:t>
                      </a:r>
                      <a:r>
                        <a:rPr sz="2000" b="1" dirty="0">
                          <a:latin typeface="Arial"/>
                          <a:cs typeface="Arial"/>
                        </a:rPr>
                        <a:t>Proje</a:t>
                      </a:r>
                      <a:r>
                        <a:rPr sz="2000" b="1" spc="5" dirty="0">
                          <a:latin typeface="Arial"/>
                          <a:cs typeface="Arial"/>
                        </a:rPr>
                        <a:t>c</a:t>
                      </a:r>
                      <a:r>
                        <a:rPr sz="2000" b="1" dirty="0">
                          <a:latin typeface="Arial"/>
                          <a:cs typeface="Arial"/>
                        </a:rPr>
                        <a:t>t</a:t>
                      </a:r>
                      <a:endParaRPr sz="20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1"/>
                  </a:ext>
                </a:extLst>
              </a:tr>
              <a:tr h="533400">
                <a:tc>
                  <a:txBody>
                    <a:bodyPr/>
                    <a:lstStyle/>
                    <a:p>
                      <a:pPr marL="187325">
                        <a:lnSpc>
                          <a:spcPct val="100000"/>
                        </a:lnSpc>
                      </a:pPr>
                      <a:r>
                        <a:rPr sz="1800" b="1" spc="-5" dirty="0">
                          <a:latin typeface="Arial"/>
                          <a:cs typeface="Arial"/>
                        </a:rPr>
                        <a:t>01</a:t>
                      </a:r>
                      <a:endParaRPr sz="1800" b="1"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800" dirty="0">
                          <a:latin typeface="Arial"/>
                          <a:cs typeface="Arial"/>
                        </a:rPr>
                        <a:t>Mr. </a:t>
                      </a:r>
                      <a:r>
                        <a:rPr lang="en-US" dirty="0"/>
                        <a:t>Andreas </a:t>
                      </a:r>
                      <a:r>
                        <a:rPr lang="en-US" dirty="0" err="1"/>
                        <a:t>Kötter</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6162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800" kern="1200" dirty="0">
                          <a:solidFill>
                            <a:schemeClr val="tx1"/>
                          </a:solidFill>
                          <a:latin typeface="Arial"/>
                          <a:ea typeface="+mn-ea"/>
                          <a:cs typeface="Arial"/>
                        </a:rPr>
                        <a:t>RTD</a:t>
                      </a:r>
                    </a:p>
                    <a:p>
                      <a:pPr marL="261620">
                        <a:lnSpc>
                          <a:spcPct val="100000"/>
                        </a:lnSpc>
                      </a:pP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800" dirty="0">
                          <a:latin typeface="Arial"/>
                          <a:cs typeface="Arial"/>
                        </a:rPr>
                        <a:t>Germany</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800" dirty="0" smtClean="0">
                          <a:latin typeface="Arial"/>
                          <a:cs typeface="Arial"/>
                        </a:rPr>
                        <a:t>Coordinator</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577402">
                <a:tc>
                  <a:txBody>
                    <a:bodyPr/>
                    <a:lstStyle/>
                    <a:p>
                      <a:pPr marL="187325">
                        <a:lnSpc>
                          <a:spcPct val="100000"/>
                        </a:lnSpc>
                      </a:pPr>
                      <a:r>
                        <a:rPr sz="1800" b="1" spc="-5" dirty="0">
                          <a:latin typeface="Arial"/>
                          <a:cs typeface="Arial"/>
                        </a:rPr>
                        <a:t>02</a:t>
                      </a:r>
                      <a:endParaRPr sz="1800" b="1"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r>
                        <a:rPr lang="en-US" sz="1800" dirty="0">
                          <a:latin typeface="Arial"/>
                          <a:cs typeface="Arial"/>
                        </a:rPr>
                        <a:t>Prof. Dr. Andrzej </a:t>
                      </a:r>
                      <a:r>
                        <a:rPr lang="en-US" sz="1800" dirty="0" err="1">
                          <a:latin typeface="Arial"/>
                          <a:cs typeface="Arial"/>
                        </a:rPr>
                        <a:t>Dziech</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261620">
                        <a:lnSpc>
                          <a:spcPct val="100000"/>
                        </a:lnSpc>
                      </a:pPr>
                      <a:r>
                        <a:rPr lang="en-US" dirty="0"/>
                        <a:t>Res </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r>
                        <a:rPr lang="en-US" sz="1800" dirty="0">
                          <a:latin typeface="Arial"/>
                          <a:cs typeface="Arial"/>
                        </a:rPr>
                        <a:t>Poland</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r>
                        <a:rPr lang="en-US" sz="1800" dirty="0">
                          <a:latin typeface="Arial"/>
                          <a:cs typeface="Arial"/>
                        </a:rPr>
                        <a:t>Partner</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3"/>
                  </a:ext>
                </a:extLst>
              </a:tr>
              <a:tr h="500252">
                <a:tc>
                  <a:txBody>
                    <a:bodyPr/>
                    <a:lstStyle/>
                    <a:p>
                      <a:pPr marL="187325">
                        <a:lnSpc>
                          <a:spcPct val="100000"/>
                        </a:lnSpc>
                      </a:pPr>
                      <a:r>
                        <a:rPr sz="1800" b="1" spc="-5" dirty="0">
                          <a:latin typeface="Arial"/>
                          <a:cs typeface="Arial"/>
                        </a:rPr>
                        <a:t>03</a:t>
                      </a:r>
                      <a:endParaRPr sz="1800" b="1"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800" dirty="0">
                          <a:latin typeface="Arial"/>
                          <a:cs typeface="Arial"/>
                        </a:rPr>
                        <a:t>Prof. Dr. Naim Ajlouni</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61620">
                        <a:lnSpc>
                          <a:spcPct val="100000"/>
                        </a:lnSpc>
                      </a:pPr>
                      <a:r>
                        <a:rPr lang="en-US" sz="1800" dirty="0">
                          <a:latin typeface="Arial"/>
                          <a:cs typeface="Arial"/>
                        </a:rPr>
                        <a:t>Res</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800" dirty="0">
                          <a:latin typeface="Arial"/>
                          <a:cs typeface="Arial"/>
                        </a:rPr>
                        <a:t>Turkey</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800" dirty="0">
                          <a:latin typeface="Arial"/>
                          <a:cs typeface="Arial"/>
                        </a:rPr>
                        <a:t>Partner</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12268">
                <a:tc>
                  <a:txBody>
                    <a:bodyPr/>
                    <a:lstStyle/>
                    <a:p>
                      <a:pPr marL="187325">
                        <a:lnSpc>
                          <a:spcPct val="100000"/>
                        </a:lnSpc>
                      </a:pPr>
                      <a:r>
                        <a:rPr lang="en-US" sz="1800" b="1" dirty="0">
                          <a:latin typeface="Arial"/>
                          <a:cs typeface="Arial"/>
                        </a:rPr>
                        <a:t>04</a:t>
                      </a:r>
                      <a:endParaRPr sz="1800" b="1"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r>
                        <a:rPr lang="en-US" sz="1800" dirty="0">
                          <a:latin typeface="Arial"/>
                          <a:cs typeface="Arial"/>
                        </a:rPr>
                        <a:t>Prof. Daniel White</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325755">
                        <a:lnSpc>
                          <a:spcPct val="100000"/>
                        </a:lnSpc>
                      </a:pPr>
                      <a:r>
                        <a:rPr lang="en-US" sz="1800" dirty="0">
                          <a:latin typeface="Arial"/>
                          <a:cs typeface="Arial"/>
                        </a:rPr>
                        <a:t>Res</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r>
                        <a:rPr lang="en-US" sz="1800" dirty="0">
                          <a:latin typeface="Arial"/>
                          <a:cs typeface="Arial"/>
                        </a:rPr>
                        <a:t>UK</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r>
                        <a:rPr lang="en-US" sz="1800" dirty="0">
                          <a:latin typeface="Arial"/>
                          <a:cs typeface="Arial"/>
                        </a:rPr>
                        <a:t>Partner</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802429145"/>
                  </a:ext>
                </a:extLst>
              </a:tr>
              <a:tr h="500252">
                <a:tc>
                  <a:txBody>
                    <a:bodyPr/>
                    <a:lstStyle/>
                    <a:p>
                      <a:pPr marL="187325">
                        <a:lnSpc>
                          <a:spcPct val="100000"/>
                        </a:lnSpc>
                      </a:pPr>
                      <a:r>
                        <a:rPr sz="1800" b="1" kern="1200" dirty="0">
                          <a:solidFill>
                            <a:schemeClr val="tx1"/>
                          </a:solidFill>
                          <a:latin typeface="Arial"/>
                          <a:ea typeface="+mn-ea"/>
                          <a:cs typeface="Arial"/>
                        </a:rPr>
                        <a:t>0</a:t>
                      </a:r>
                      <a:r>
                        <a:rPr lang="en-US" sz="1800" b="1" kern="1200" dirty="0">
                          <a:solidFill>
                            <a:schemeClr val="tx1"/>
                          </a:solidFill>
                          <a:latin typeface="Arial"/>
                          <a:ea typeface="+mn-ea"/>
                          <a:cs typeface="Arial"/>
                        </a:rPr>
                        <a:t>5</a:t>
                      </a:r>
                      <a:endParaRPr sz="1800" b="1" kern="1200" dirty="0">
                        <a:solidFill>
                          <a:schemeClr val="tx1"/>
                        </a:solidFill>
                        <a:latin typeface="Arial"/>
                        <a:ea typeface="+mn-ea"/>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800" dirty="0">
                          <a:latin typeface="Arial"/>
                          <a:cs typeface="Arial"/>
                        </a:rPr>
                        <a:t>Dr. </a:t>
                      </a:r>
                      <a:r>
                        <a:rPr lang="en-US" dirty="0"/>
                        <a:t>Michal</a:t>
                      </a:r>
                      <a:r>
                        <a:rPr lang="en-US" sz="1800" dirty="0">
                          <a:latin typeface="Arial"/>
                          <a:cs typeface="Arial"/>
                        </a:rPr>
                        <a:t> Miroslav</a:t>
                      </a:r>
                      <a:endParaRPr sz="1800" dirty="0">
                        <a:latin typeface="Arial"/>
                        <a:cs typeface="Arial"/>
                      </a:endParaRPr>
                    </a:p>
                  </a:txBody>
                  <a:tcPr marL="0" marR="0" marT="0" marB="0">
                    <a:lnL>
                      <a:noFill/>
                    </a:lnL>
                    <a:lnT>
                      <a:noFill/>
                    </a:lnT>
                    <a:lnB>
                      <a:noFill/>
                    </a:lnB>
                    <a:noFill/>
                  </a:tcPr>
                </a:tc>
                <a:tc>
                  <a:txBody>
                    <a:bodyPr/>
                    <a:lstStyle/>
                    <a:p>
                      <a:pPr marL="325755">
                        <a:lnSpc>
                          <a:spcPct val="100000"/>
                        </a:lnSpc>
                      </a:pPr>
                      <a:r>
                        <a:rPr lang="en-US" sz="1800" dirty="0">
                          <a:latin typeface="Arial"/>
                          <a:cs typeface="Arial"/>
                        </a:rPr>
                        <a:t>Res</a:t>
                      </a:r>
                      <a:endParaRPr sz="1800" dirty="0">
                        <a:latin typeface="Arial"/>
                        <a:cs typeface="Arial"/>
                      </a:endParaRPr>
                    </a:p>
                  </a:txBody>
                  <a:tcPr marL="0" marR="0" marT="0" marB="0">
                    <a:lnT>
                      <a:noFill/>
                    </a:lnT>
                    <a:lnB>
                      <a:noFill/>
                    </a:lnB>
                    <a:noFill/>
                  </a:tcPr>
                </a:tc>
                <a:tc>
                  <a:txBody>
                    <a:bodyPr/>
                    <a:lstStyle/>
                    <a:p>
                      <a:r>
                        <a:rPr lang="en-US" dirty="0"/>
                        <a:t>CZECHIA</a:t>
                      </a:r>
                      <a:endParaRPr sz="1800" dirty="0">
                        <a:latin typeface="Arial"/>
                        <a:cs typeface="Arial"/>
                      </a:endParaRPr>
                    </a:p>
                  </a:txBody>
                  <a:tcPr marL="0" marR="0" marT="0" marB="0">
                    <a:lnT>
                      <a:noFill/>
                    </a:lnT>
                    <a:lnB>
                      <a:noFill/>
                    </a:lnB>
                    <a:noFill/>
                  </a:tcPr>
                </a:tc>
                <a:tc>
                  <a:txBody>
                    <a:bodyPr/>
                    <a:lstStyle/>
                    <a:p>
                      <a:r>
                        <a:rPr lang="en-US" sz="1800" dirty="0">
                          <a:latin typeface="Arial"/>
                          <a:cs typeface="Arial"/>
                        </a:rPr>
                        <a:t>Partner</a:t>
                      </a:r>
                      <a:endParaRPr sz="1800" dirty="0">
                        <a:latin typeface="Arial"/>
                        <a:cs typeface="Arial"/>
                      </a:endParaRPr>
                    </a:p>
                  </a:txBody>
                  <a:tcPr marL="0" marR="0" marT="0" marB="0">
                    <a:lnT>
                      <a:noFill/>
                    </a:lnT>
                    <a:lnB>
                      <a:noFill/>
                    </a:lnB>
                    <a:noFill/>
                  </a:tcPr>
                </a:tc>
                <a:extLst>
                  <a:ext uri="{0D108BD9-81ED-4DB2-BD59-A6C34878D82A}">
                    <a16:rowId xmlns:a16="http://schemas.microsoft.com/office/drawing/2014/main" val="10006"/>
                  </a:ext>
                </a:extLst>
              </a:tr>
              <a:tr h="500252">
                <a:tc>
                  <a:txBody>
                    <a:bodyPr/>
                    <a:lstStyle/>
                    <a:p>
                      <a:pPr marL="187325">
                        <a:lnSpc>
                          <a:spcPct val="100000"/>
                        </a:lnSpc>
                      </a:pPr>
                      <a:r>
                        <a:rPr lang="en-US" sz="1800" b="1" kern="1200" dirty="0">
                          <a:solidFill>
                            <a:schemeClr val="tx1"/>
                          </a:solidFill>
                          <a:latin typeface="Arial"/>
                          <a:ea typeface="+mn-ea"/>
                          <a:cs typeface="Arial"/>
                        </a:rPr>
                        <a:t>06</a:t>
                      </a:r>
                      <a:endParaRPr sz="1800" b="1" kern="1200" dirty="0">
                        <a:solidFill>
                          <a:schemeClr val="tx1"/>
                        </a:solidFill>
                        <a:latin typeface="Arial"/>
                        <a:ea typeface="+mn-ea"/>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r>
                        <a:rPr lang="en-US" dirty="0"/>
                        <a:t>CESNET</a:t>
                      </a:r>
                      <a:endParaRPr sz="1800" kern="1200" dirty="0">
                        <a:solidFill>
                          <a:schemeClr val="tx1"/>
                        </a:solidFill>
                        <a:latin typeface="Arial"/>
                        <a:ea typeface="+mn-ea"/>
                        <a:cs typeface="Arial"/>
                      </a:endParaRPr>
                    </a:p>
                  </a:txBody>
                  <a:tcPr marL="0" marR="0" marT="0" marB="0">
                    <a:lnL>
                      <a:noFill/>
                    </a:lnL>
                    <a:lnT>
                      <a:noFill/>
                    </a:lnT>
                    <a:lnB>
                      <a:noFill/>
                    </a:lnB>
                    <a:solidFill>
                      <a:schemeClr val="accent5">
                        <a:lumMod val="60000"/>
                        <a:lumOff val="40000"/>
                      </a:schemeClr>
                    </a:solidFill>
                  </a:tcPr>
                </a:tc>
                <a:tc>
                  <a:txBody>
                    <a:bodyPr/>
                    <a:lstStyle/>
                    <a:p>
                      <a:pPr marL="325755">
                        <a:lnSpc>
                          <a:spcPct val="100000"/>
                        </a:lnSpc>
                      </a:pPr>
                      <a:r>
                        <a:rPr lang="en-US" sz="1800" kern="1200" dirty="0">
                          <a:solidFill>
                            <a:schemeClr val="tx1"/>
                          </a:solidFill>
                          <a:latin typeface="Arial"/>
                          <a:ea typeface="+mn-ea"/>
                          <a:cs typeface="Arial"/>
                        </a:rPr>
                        <a:t>SME</a:t>
                      </a:r>
                      <a:endParaRPr sz="1800" kern="1200" dirty="0">
                        <a:solidFill>
                          <a:schemeClr val="tx1"/>
                        </a:solidFill>
                        <a:latin typeface="Arial"/>
                        <a:ea typeface="+mn-ea"/>
                        <a:cs typeface="Arial"/>
                      </a:endParaRPr>
                    </a:p>
                  </a:txBody>
                  <a:tcPr marL="0" marR="0" marT="0" marB="0">
                    <a:lnT>
                      <a:noFill/>
                    </a:lnT>
                    <a:lnB>
                      <a:noFill/>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CZECHIA</a:t>
                      </a:r>
                      <a:endParaRPr lang="en-US" sz="1800" dirty="0">
                        <a:latin typeface="Arial"/>
                        <a:cs typeface="Arial"/>
                      </a:endParaRPr>
                    </a:p>
                  </a:txBody>
                  <a:tcPr marL="0" marR="0" marT="0" marB="0">
                    <a:lnT>
                      <a:noFill/>
                    </a:lnT>
                    <a:lnB>
                      <a:noFill/>
                    </a:lnB>
                    <a:solidFill>
                      <a:schemeClr val="accent5">
                        <a:lumMod val="60000"/>
                        <a:lumOff val="40000"/>
                      </a:schemeClr>
                    </a:solidFill>
                  </a:tcPr>
                </a:tc>
                <a:tc>
                  <a:txBody>
                    <a:bodyPr/>
                    <a:lstStyle/>
                    <a:p>
                      <a:r>
                        <a:rPr lang="en-US" sz="1800" kern="1200" dirty="0">
                          <a:solidFill>
                            <a:schemeClr val="tx1"/>
                          </a:solidFill>
                          <a:latin typeface="Arial"/>
                          <a:ea typeface="+mn-ea"/>
                          <a:cs typeface="Arial"/>
                        </a:rPr>
                        <a:t>Partner</a:t>
                      </a:r>
                      <a:endParaRPr sz="1800" kern="1200" dirty="0">
                        <a:solidFill>
                          <a:schemeClr val="tx1"/>
                        </a:solidFill>
                        <a:latin typeface="Arial"/>
                        <a:ea typeface="+mn-ea"/>
                        <a:cs typeface="Arial"/>
                      </a:endParaRPr>
                    </a:p>
                  </a:txBody>
                  <a:tcPr marL="0" marR="0" marT="0" marB="0">
                    <a:lnT>
                      <a:noFill/>
                    </a:lnT>
                    <a:lnB>
                      <a:noFill/>
                    </a:lnB>
                    <a:solidFill>
                      <a:schemeClr val="accent5">
                        <a:lumMod val="60000"/>
                        <a:lumOff val="40000"/>
                      </a:schemeClr>
                    </a:solidFill>
                  </a:tcPr>
                </a:tc>
                <a:extLst>
                  <a:ext uri="{0D108BD9-81ED-4DB2-BD59-A6C34878D82A}">
                    <a16:rowId xmlns:a16="http://schemas.microsoft.com/office/drawing/2014/main" val="3098513897"/>
                  </a:ext>
                </a:extLst>
              </a:tr>
              <a:tr h="500252">
                <a:tc>
                  <a:txBody>
                    <a:bodyPr/>
                    <a:lstStyle/>
                    <a:p>
                      <a:pPr marL="187325">
                        <a:lnSpc>
                          <a:spcPct val="100000"/>
                        </a:lnSpc>
                      </a:pPr>
                      <a:r>
                        <a:rPr lang="en-US" sz="1800" b="1" kern="1200" dirty="0">
                          <a:solidFill>
                            <a:schemeClr val="tx1"/>
                          </a:solidFill>
                          <a:latin typeface="Arial"/>
                          <a:ea typeface="+mn-ea"/>
                          <a:cs typeface="Arial"/>
                        </a:rPr>
                        <a:t>07</a:t>
                      </a:r>
                      <a:endParaRPr sz="1800" b="1" kern="1200" dirty="0">
                        <a:solidFill>
                          <a:schemeClr val="tx1"/>
                        </a:solidFill>
                        <a:latin typeface="Arial"/>
                        <a:ea typeface="+mn-ea"/>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sz="1800" kern="1200" dirty="0">
                        <a:solidFill>
                          <a:schemeClr val="tx1"/>
                        </a:solidFill>
                        <a:latin typeface="Arial"/>
                        <a:ea typeface="+mn-ea"/>
                        <a:cs typeface="Arial"/>
                      </a:endParaRPr>
                    </a:p>
                  </a:txBody>
                  <a:tcPr marL="0" marR="0" marT="0" marB="0">
                    <a:lnL>
                      <a:noFill/>
                    </a:lnL>
                    <a:lnT>
                      <a:noFill/>
                    </a:lnT>
                    <a:noFill/>
                  </a:tcPr>
                </a:tc>
                <a:tc>
                  <a:txBody>
                    <a:bodyPr/>
                    <a:lstStyle/>
                    <a:p>
                      <a:pPr marL="325755">
                        <a:lnSpc>
                          <a:spcPct val="100000"/>
                        </a:lnSpc>
                      </a:pPr>
                      <a:endParaRPr sz="1800" kern="1200" dirty="0">
                        <a:solidFill>
                          <a:schemeClr val="tx1"/>
                        </a:solidFill>
                        <a:latin typeface="Arial"/>
                        <a:ea typeface="+mn-ea"/>
                        <a:cs typeface="Arial"/>
                      </a:endParaRPr>
                    </a:p>
                  </a:txBody>
                  <a:tcPr marL="0" marR="0" marT="0" marB="0">
                    <a:lnT>
                      <a:noFill/>
                    </a:lnT>
                    <a:noFill/>
                  </a:tcPr>
                </a:tc>
                <a:tc>
                  <a:txBody>
                    <a:bodyPr/>
                    <a:lstStyle/>
                    <a:p>
                      <a:endParaRPr sz="1800" kern="1200" dirty="0">
                        <a:solidFill>
                          <a:schemeClr val="tx1"/>
                        </a:solidFill>
                        <a:latin typeface="Arial"/>
                        <a:ea typeface="+mn-ea"/>
                        <a:cs typeface="Arial"/>
                      </a:endParaRPr>
                    </a:p>
                  </a:txBody>
                  <a:tcPr marL="0" marR="0" marT="0" marB="0">
                    <a:lnT>
                      <a:noFill/>
                    </a:lnT>
                    <a:noFill/>
                  </a:tcPr>
                </a:tc>
                <a:tc>
                  <a:txBody>
                    <a:bodyPr/>
                    <a:lstStyle/>
                    <a:p>
                      <a:endParaRPr sz="1800" kern="1200" dirty="0">
                        <a:solidFill>
                          <a:schemeClr val="tx1"/>
                        </a:solidFill>
                        <a:latin typeface="Arial"/>
                        <a:ea typeface="+mn-ea"/>
                        <a:cs typeface="Arial"/>
                      </a:endParaRPr>
                    </a:p>
                  </a:txBody>
                  <a:tcPr marL="0" marR="0" marT="0" marB="0">
                    <a:lnT>
                      <a:noFill/>
                    </a:lnT>
                    <a:noFill/>
                  </a:tcPr>
                </a:tc>
                <a:extLst>
                  <a:ext uri="{0D108BD9-81ED-4DB2-BD59-A6C34878D82A}">
                    <a16:rowId xmlns:a16="http://schemas.microsoft.com/office/drawing/2014/main" val="1372512455"/>
                  </a:ext>
                </a:extLst>
              </a:tr>
            </a:tbl>
          </a:graphicData>
        </a:graphic>
      </p:graphicFrame>
      <p:sp>
        <p:nvSpPr>
          <p:cNvPr id="3" name="Altbilgi Yer Tutucusu 2"/>
          <p:cNvSpPr>
            <a:spLocks noGrp="1"/>
          </p:cNvSpPr>
          <p:nvPr>
            <p:ph type="ftr" sz="quarter" idx="11"/>
          </p:nvPr>
        </p:nvSpPr>
        <p:spPr/>
        <p:txBody>
          <a:bodyPr/>
          <a:lstStyle/>
          <a:p>
            <a:r>
              <a:rPr lang="en-US"/>
              <a:t>Name and email of proposer/presenter</a:t>
            </a:r>
            <a:endParaRPr lang="sk-SK"/>
          </a:p>
        </p:txBody>
      </p:sp>
      <p:cxnSp>
        <p:nvCxnSpPr>
          <p:cNvPr id="7" name="Rovná spojnica 9"/>
          <p:cNvCxnSpPr/>
          <p:nvPr/>
        </p:nvCxnSpPr>
        <p:spPr>
          <a:xfrm flipV="1">
            <a:off x="-8313" y="548637"/>
            <a:ext cx="10814859" cy="1"/>
          </a:xfrm>
          <a:prstGeom prst="line">
            <a:avLst/>
          </a:prstGeom>
          <a:ln w="19050" cap="flat" cmpd="sng">
            <a:solidFill>
              <a:schemeClr val="accent1">
                <a:lumMod val="50000"/>
              </a:schemeClr>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8" name="Tekstvak 6"/>
          <p:cNvSpPr txBox="1"/>
          <p:nvPr/>
        </p:nvSpPr>
        <p:spPr>
          <a:xfrm>
            <a:off x="0" y="6384222"/>
            <a:ext cx="12192000" cy="369332"/>
          </a:xfrm>
          <a:prstGeom prst="rect">
            <a:avLst/>
          </a:prstGeom>
          <a:solidFill>
            <a:srgbClr val="03578F"/>
          </a:solid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solidFill>
            </a:endParaRPr>
          </a:p>
        </p:txBody>
      </p:sp>
      <p:sp>
        <p:nvSpPr>
          <p:cNvPr id="10" name="Altbilgi Yer Tutucusu 1"/>
          <p:cNvSpPr txBox="1">
            <a:spLocks/>
          </p:cNvSpPr>
          <p:nvPr/>
        </p:nvSpPr>
        <p:spPr>
          <a:xfrm>
            <a:off x="2269249" y="6384222"/>
            <a:ext cx="7971691" cy="365125"/>
          </a:xfrm>
          <a:prstGeom prst="rect">
            <a:avLst/>
          </a:prstGeom>
        </p:spPr>
        <p:txBody>
          <a:bodyPr vert="horz" lIns="91440" tIns="45720" rIns="91440" bIns="45720" rtlCol="0" anchor="ctr"/>
          <a:lstStyle>
            <a:defPPr>
              <a:defRPr lang="sk-S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t>Name and email of proposer/presenter</a:t>
            </a:r>
            <a:endParaRPr lang="sk-SK" sz="3200" dirty="0"/>
          </a:p>
        </p:txBody>
      </p:sp>
    </p:spTree>
    <p:extLst>
      <p:ext uri="{BB962C8B-B14F-4D97-AF65-F5344CB8AC3E}">
        <p14:creationId xmlns:p14="http://schemas.microsoft.com/office/powerpoint/2010/main" val="1535005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2849" y="1690688"/>
            <a:ext cx="9143997" cy="4806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kern="0" spc="-20" dirty="0">
                <a:solidFill>
                  <a:prstClr val="black"/>
                </a:solidFill>
                <a:latin typeface="Calibri"/>
                <a:cs typeface="Calibri"/>
              </a:rPr>
              <a:t>Co</a:t>
            </a:r>
            <a:r>
              <a:rPr lang="en-GB" sz="2800" b="1" kern="0" spc="-25" dirty="0">
                <a:solidFill>
                  <a:prstClr val="black"/>
                </a:solidFill>
                <a:latin typeface="Calibri"/>
                <a:cs typeface="Calibri"/>
              </a:rPr>
              <a:t>n</a:t>
            </a:r>
            <a:r>
              <a:rPr lang="en-GB" sz="2800" b="1" kern="0" spc="-15" dirty="0">
                <a:solidFill>
                  <a:prstClr val="black"/>
                </a:solidFill>
                <a:latin typeface="Calibri"/>
                <a:cs typeface="Calibri"/>
              </a:rPr>
              <a:t>sortium</a:t>
            </a:r>
            <a:r>
              <a:rPr lang="en-GB" sz="2800" b="1" kern="0" spc="15" dirty="0">
                <a:solidFill>
                  <a:prstClr val="black"/>
                </a:solidFill>
                <a:latin typeface="Calibri"/>
                <a:cs typeface="Calibri"/>
              </a:rPr>
              <a:t> </a:t>
            </a:r>
            <a:r>
              <a:rPr lang="en-GB" sz="2800" b="1" kern="0" spc="-10" dirty="0">
                <a:solidFill>
                  <a:prstClr val="black"/>
                </a:solidFill>
                <a:latin typeface="Calibri"/>
                <a:cs typeface="Calibri"/>
              </a:rPr>
              <a:t>–</a:t>
            </a:r>
            <a:r>
              <a:rPr lang="en-GB" sz="2800" b="1" kern="0" spc="10" dirty="0">
                <a:solidFill>
                  <a:prstClr val="black"/>
                </a:solidFill>
                <a:latin typeface="Calibri"/>
                <a:cs typeface="Calibri"/>
              </a:rPr>
              <a:t> </a:t>
            </a:r>
            <a:r>
              <a:rPr lang="en-GB" sz="2800" b="1" kern="0" spc="-45" dirty="0">
                <a:solidFill>
                  <a:prstClr val="black"/>
                </a:solidFill>
                <a:latin typeface="Calibri"/>
                <a:cs typeface="Calibri"/>
              </a:rPr>
              <a:t>r</a:t>
            </a:r>
            <a:r>
              <a:rPr lang="en-GB" sz="2800" b="1" kern="0" spc="-20" dirty="0">
                <a:solidFill>
                  <a:prstClr val="black"/>
                </a:solidFill>
                <a:latin typeface="Calibri"/>
                <a:cs typeface="Calibri"/>
              </a:rPr>
              <a:t>equi</a:t>
            </a:r>
            <a:r>
              <a:rPr lang="en-GB" sz="2800" b="1" kern="0" spc="-40" dirty="0">
                <a:solidFill>
                  <a:prstClr val="black"/>
                </a:solidFill>
                <a:latin typeface="Calibri"/>
                <a:cs typeface="Calibri"/>
              </a:rPr>
              <a:t>r</a:t>
            </a:r>
            <a:r>
              <a:rPr lang="en-GB" sz="2800" b="1" kern="0" spc="-20" dirty="0">
                <a:solidFill>
                  <a:prstClr val="black"/>
                </a:solidFill>
                <a:latin typeface="Calibri"/>
                <a:cs typeface="Calibri"/>
              </a:rPr>
              <a:t>e</a:t>
            </a:r>
            <a:r>
              <a:rPr lang="en-GB" sz="2800" b="1" kern="0" spc="-15" dirty="0">
                <a:solidFill>
                  <a:prstClr val="black"/>
                </a:solidFill>
                <a:latin typeface="Calibri"/>
                <a:cs typeface="Calibri"/>
              </a:rPr>
              <a:t>d</a:t>
            </a:r>
            <a:r>
              <a:rPr lang="en-GB" sz="2800" b="1" kern="0" spc="50" dirty="0">
                <a:solidFill>
                  <a:prstClr val="black"/>
                </a:solidFill>
                <a:latin typeface="Calibri"/>
                <a:cs typeface="Calibri"/>
              </a:rPr>
              <a:t> </a:t>
            </a:r>
            <a:r>
              <a:rPr lang="en-GB" sz="2800" b="1" kern="0" spc="-15" dirty="0">
                <a:solidFill>
                  <a:prstClr val="black"/>
                </a:solidFill>
                <a:latin typeface="Calibri"/>
                <a:cs typeface="Calibri"/>
              </a:rPr>
              <a:t>partne</a:t>
            </a:r>
            <a:r>
              <a:rPr lang="en-GB" sz="2800" b="1" kern="0" spc="-45" dirty="0">
                <a:solidFill>
                  <a:prstClr val="black"/>
                </a:solidFill>
                <a:latin typeface="Calibri"/>
                <a:cs typeface="Calibri"/>
              </a:rPr>
              <a:t>r</a:t>
            </a:r>
            <a:r>
              <a:rPr lang="en-GB" sz="2800" b="1" kern="0" spc="-15" dirty="0">
                <a:solidFill>
                  <a:prstClr val="black"/>
                </a:solidFill>
                <a:latin typeface="Calibri"/>
                <a:cs typeface="Calibri"/>
              </a:rPr>
              <a:t>s</a:t>
            </a:r>
            <a:endParaRPr lang="en-US" sz="2500" b="1" spc="-20" dirty="0">
              <a:latin typeface="+mn-lt"/>
            </a:endParaRPr>
          </a:p>
        </p:txBody>
      </p:sp>
      <p:graphicFrame>
        <p:nvGraphicFramePr>
          <p:cNvPr id="8" name="object 3">
            <a:extLst>
              <a:ext uri="{FF2B5EF4-FFF2-40B4-BE49-F238E27FC236}">
                <a16:creationId xmlns:a16="http://schemas.microsoft.com/office/drawing/2014/main" id="{32E4ADFD-AD9D-375B-FEA5-71534E0A3A19}"/>
              </a:ext>
            </a:extLst>
          </p:cNvPr>
          <p:cNvGraphicFramePr>
            <a:graphicFrameLocks noGrp="1"/>
          </p:cNvGraphicFramePr>
          <p:nvPr>
            <p:extLst>
              <p:ext uri="{D42A27DB-BD31-4B8C-83A1-F6EECF244321}">
                <p14:modId xmlns:p14="http://schemas.microsoft.com/office/powerpoint/2010/main" val="3274581527"/>
              </p:ext>
            </p:extLst>
          </p:nvPr>
        </p:nvGraphicFramePr>
        <p:xfrm>
          <a:off x="1522849" y="2264338"/>
          <a:ext cx="9143997" cy="2784425"/>
        </p:xfrm>
        <a:graphic>
          <a:graphicData uri="http://schemas.openxmlformats.org/drawingml/2006/table">
            <a:tbl>
              <a:tblPr firstRow="1" bandRow="1">
                <a:tableStyleId>{2D5ABB26-0587-4C30-8999-92F81FD0307C}</a:tableStyleId>
              </a:tblPr>
              <a:tblGrid>
                <a:gridCol w="588755">
                  <a:extLst>
                    <a:ext uri="{9D8B030D-6E8A-4147-A177-3AD203B41FA5}">
                      <a16:colId xmlns:a16="http://schemas.microsoft.com/office/drawing/2014/main" val="20000"/>
                    </a:ext>
                  </a:extLst>
                </a:gridCol>
                <a:gridCol w="2705493">
                  <a:extLst>
                    <a:ext uri="{9D8B030D-6E8A-4147-A177-3AD203B41FA5}">
                      <a16:colId xmlns:a16="http://schemas.microsoft.com/office/drawing/2014/main" val="20001"/>
                    </a:ext>
                  </a:extLst>
                </a:gridCol>
                <a:gridCol w="999241">
                  <a:extLst>
                    <a:ext uri="{9D8B030D-6E8A-4147-A177-3AD203B41FA5}">
                      <a16:colId xmlns:a16="http://schemas.microsoft.com/office/drawing/2014/main" val="20002"/>
                    </a:ext>
                  </a:extLst>
                </a:gridCol>
                <a:gridCol w="2073897">
                  <a:extLst>
                    <a:ext uri="{9D8B030D-6E8A-4147-A177-3AD203B41FA5}">
                      <a16:colId xmlns:a16="http://schemas.microsoft.com/office/drawing/2014/main" val="20003"/>
                    </a:ext>
                  </a:extLst>
                </a:gridCol>
                <a:gridCol w="2776611">
                  <a:extLst>
                    <a:ext uri="{9D8B030D-6E8A-4147-A177-3AD203B41FA5}">
                      <a16:colId xmlns:a16="http://schemas.microsoft.com/office/drawing/2014/main" val="20004"/>
                    </a:ext>
                  </a:extLst>
                </a:gridCol>
              </a:tblGrid>
              <a:tr h="277435">
                <a:tc>
                  <a:txBody>
                    <a:bodyPr/>
                    <a:lstStyle/>
                    <a:p>
                      <a:endParaRP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539507">
                <a:tc>
                  <a:txBody>
                    <a:bodyPr/>
                    <a:lstStyle/>
                    <a:p>
                      <a:pPr marL="96520">
                        <a:lnSpc>
                          <a:spcPct val="100000"/>
                        </a:lnSpc>
                      </a:pPr>
                      <a:r>
                        <a:rPr sz="2000" b="1" spc="5" dirty="0">
                          <a:latin typeface="Arial"/>
                          <a:cs typeface="Arial"/>
                        </a:rPr>
                        <a:t>No</a:t>
                      </a:r>
                      <a:endParaRPr sz="200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20040">
                        <a:lnSpc>
                          <a:spcPct val="100000"/>
                        </a:lnSpc>
                      </a:pPr>
                      <a:r>
                        <a:rPr sz="2000" b="1" dirty="0">
                          <a:latin typeface="Arial"/>
                          <a:cs typeface="Arial"/>
                        </a:rPr>
                        <a:t>Expertise</a:t>
                      </a:r>
                      <a:endParaRPr sz="200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32105">
                        <a:lnSpc>
                          <a:spcPct val="100000"/>
                        </a:lnSpc>
                      </a:pPr>
                      <a:r>
                        <a:rPr sz="2000" b="1" spc="-145" dirty="0">
                          <a:latin typeface="Arial"/>
                          <a:cs typeface="Arial"/>
                        </a:rPr>
                        <a:t>T</a:t>
                      </a:r>
                      <a:r>
                        <a:rPr sz="2000" b="1" spc="-35" dirty="0">
                          <a:latin typeface="Arial"/>
                          <a:cs typeface="Arial"/>
                        </a:rPr>
                        <a:t>y</a:t>
                      </a:r>
                      <a:r>
                        <a:rPr sz="2000" b="1" dirty="0">
                          <a:latin typeface="Arial"/>
                          <a:cs typeface="Arial"/>
                        </a:rPr>
                        <a:t>pe</a:t>
                      </a:r>
                      <a:endParaRPr sz="200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120014">
                        <a:lnSpc>
                          <a:spcPct val="100000"/>
                        </a:lnSpc>
                      </a:pPr>
                      <a:r>
                        <a:rPr sz="2000" b="1" dirty="0">
                          <a:latin typeface="Arial"/>
                          <a:cs typeface="Arial"/>
                        </a:rPr>
                        <a:t>Coun</a:t>
                      </a:r>
                      <a:r>
                        <a:rPr sz="2000" b="1" spc="5" dirty="0">
                          <a:latin typeface="Arial"/>
                          <a:cs typeface="Arial"/>
                        </a:rPr>
                        <a:t>t</a:t>
                      </a:r>
                      <a:r>
                        <a:rPr sz="2000" b="1" dirty="0">
                          <a:latin typeface="Arial"/>
                          <a:cs typeface="Arial"/>
                        </a:rPr>
                        <a:t>ry</a:t>
                      </a:r>
                      <a:endParaRPr sz="200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591185">
                        <a:lnSpc>
                          <a:spcPct val="100000"/>
                        </a:lnSpc>
                      </a:pPr>
                      <a:r>
                        <a:rPr sz="2000" b="1" dirty="0">
                          <a:latin typeface="Arial"/>
                          <a:cs typeface="Arial"/>
                        </a:rPr>
                        <a:t>Role</a:t>
                      </a:r>
                      <a:r>
                        <a:rPr sz="2000" b="1" spc="-15" dirty="0">
                          <a:latin typeface="Arial"/>
                          <a:cs typeface="Arial"/>
                        </a:rPr>
                        <a:t> </a:t>
                      </a:r>
                      <a:r>
                        <a:rPr sz="2000" b="1" dirty="0">
                          <a:latin typeface="Arial"/>
                          <a:cs typeface="Arial"/>
                        </a:rPr>
                        <a:t>in</a:t>
                      </a:r>
                      <a:r>
                        <a:rPr sz="2000" b="1" spc="-10" dirty="0">
                          <a:latin typeface="Arial"/>
                          <a:cs typeface="Arial"/>
                        </a:rPr>
                        <a:t> </a:t>
                      </a:r>
                      <a:r>
                        <a:rPr sz="2000" b="1" dirty="0">
                          <a:latin typeface="Arial"/>
                          <a:cs typeface="Arial"/>
                        </a:rPr>
                        <a:t>the</a:t>
                      </a:r>
                      <a:r>
                        <a:rPr sz="2000" b="1" spc="-15" dirty="0">
                          <a:latin typeface="Arial"/>
                          <a:cs typeface="Arial"/>
                        </a:rPr>
                        <a:t> </a:t>
                      </a:r>
                      <a:r>
                        <a:rPr sz="2000" b="1" dirty="0">
                          <a:latin typeface="Arial"/>
                          <a:cs typeface="Arial"/>
                        </a:rPr>
                        <a:t>project</a:t>
                      </a:r>
                      <a:endParaRPr sz="20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525790">
                <a:tc>
                  <a:txBody>
                    <a:bodyPr/>
                    <a:lstStyle/>
                    <a:p>
                      <a:pPr marL="187325">
                        <a:lnSpc>
                          <a:spcPct val="100000"/>
                        </a:lnSpc>
                      </a:pPr>
                      <a:r>
                        <a:rPr sz="1800" b="1" spc="-5" dirty="0">
                          <a:latin typeface="Arial"/>
                          <a:cs typeface="Arial"/>
                        </a:rPr>
                        <a:t>01</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rPr>
                        <a:t>Customs Administration / Border Security Agencies</a:t>
                      </a:r>
                    </a:p>
                    <a:p>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364490">
                        <a:lnSpc>
                          <a:spcPct val="100000"/>
                        </a:lnSpc>
                      </a:pPr>
                      <a:endParaRPr sz="16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a:cs typeface="Arial"/>
                        </a:rPr>
                        <a:t> European/Supporting Country</a:t>
                      </a:r>
                    </a:p>
                    <a:p>
                      <a:endParaRPr sz="16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r>
                        <a:rPr lang="en-US" sz="1600" dirty="0">
                          <a:latin typeface="Arial"/>
                          <a:cs typeface="Arial"/>
                        </a:rPr>
                        <a:t> Partner (End Users)</a:t>
                      </a:r>
                      <a:endParaRPr sz="16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2"/>
                  </a:ext>
                </a:extLst>
              </a:tr>
              <a:tr h="525763">
                <a:tc>
                  <a:txBody>
                    <a:bodyPr/>
                    <a:lstStyle/>
                    <a:p>
                      <a:pPr marL="187325">
                        <a:lnSpc>
                          <a:spcPct val="100000"/>
                        </a:lnSpc>
                      </a:pPr>
                      <a:r>
                        <a:rPr sz="1800" b="1" spc="-10" dirty="0">
                          <a:latin typeface="Arial"/>
                          <a:cs typeface="Arial"/>
                        </a:rPr>
                        <a:t>02</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800" dirty="0">
                          <a:latin typeface="Arial"/>
                          <a:cs typeface="Arial"/>
                        </a:rPr>
                        <a:t> Manufacturing Organization</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64490">
                        <a:lnSpc>
                          <a:spcPct val="100000"/>
                        </a:lnSpc>
                      </a:pPr>
                      <a:r>
                        <a:rPr sz="1600" dirty="0">
                          <a:latin typeface="Arial"/>
                          <a:cs typeface="Arial"/>
                        </a:rPr>
                        <a:t>SME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dirty="0">
                          <a:latin typeface="Arial"/>
                          <a:cs typeface="Arial"/>
                        </a:rPr>
                        <a:t>European/Supporting Country</a:t>
                      </a:r>
                      <a:endParaRPr sz="16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1600" dirty="0">
                          <a:latin typeface="Arial"/>
                          <a:cs typeface="Arial"/>
                        </a:rPr>
                        <a:t> Partners (End Users)</a:t>
                      </a:r>
                      <a:endParaRPr sz="16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525790">
                <a:tc>
                  <a:txBody>
                    <a:bodyPr/>
                    <a:lstStyle/>
                    <a:p>
                      <a:pPr marL="187325">
                        <a:lnSpc>
                          <a:spcPct val="100000"/>
                        </a:lnSpc>
                      </a:pPr>
                      <a:r>
                        <a:rPr sz="1800" b="1" spc="-10" dirty="0">
                          <a:latin typeface="Arial"/>
                          <a:cs typeface="Arial"/>
                        </a:rPr>
                        <a:t>03</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r>
                        <a:rPr lang="en-US" sz="1800" dirty="0">
                          <a:latin typeface="Arial"/>
                          <a:cs typeface="Arial"/>
                        </a:rPr>
                        <a:t>Research Organization</a:t>
                      </a:r>
                      <a:endParaRPr sz="18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364490">
                        <a:lnSpc>
                          <a:spcPct val="100000"/>
                        </a:lnSpc>
                      </a:pPr>
                      <a:r>
                        <a:rPr lang="en-US" sz="1600" dirty="0">
                          <a:latin typeface="Arial"/>
                          <a:cs typeface="Arial"/>
                        </a:rPr>
                        <a:t>SME</a:t>
                      </a:r>
                      <a:endParaRPr sz="16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a:cs typeface="Arial"/>
                        </a:rPr>
                        <a:t>European/Supporting Country</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tc>
                  <a:txBody>
                    <a:bodyPr/>
                    <a:lstStyle/>
                    <a:p>
                      <a:endParaRPr sz="160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004"/>
                  </a:ext>
                </a:extLst>
              </a:tr>
            </a:tbl>
          </a:graphicData>
        </a:graphic>
      </p:graphicFrame>
      <p:sp>
        <p:nvSpPr>
          <p:cNvPr id="3" name="Altbilgi Yer Tutucusu 2"/>
          <p:cNvSpPr>
            <a:spLocks noGrp="1"/>
          </p:cNvSpPr>
          <p:nvPr>
            <p:ph type="ftr" sz="quarter" idx="11"/>
          </p:nvPr>
        </p:nvSpPr>
        <p:spPr/>
        <p:txBody>
          <a:bodyPr/>
          <a:lstStyle/>
          <a:p>
            <a:r>
              <a:rPr lang="en-US"/>
              <a:t>Name and email of proposer/presenter</a:t>
            </a:r>
            <a:endParaRPr lang="sk-SK"/>
          </a:p>
        </p:txBody>
      </p:sp>
      <p:cxnSp>
        <p:nvCxnSpPr>
          <p:cNvPr id="9" name="Rovná spojnica 9"/>
          <p:cNvCxnSpPr/>
          <p:nvPr/>
        </p:nvCxnSpPr>
        <p:spPr>
          <a:xfrm flipV="1">
            <a:off x="-8313" y="548637"/>
            <a:ext cx="10814859" cy="1"/>
          </a:xfrm>
          <a:prstGeom prst="line">
            <a:avLst/>
          </a:prstGeom>
          <a:ln w="19050" cap="flat" cmpd="sng">
            <a:solidFill>
              <a:schemeClr val="accent1">
                <a:lumMod val="50000"/>
              </a:schemeClr>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10" name="Tekstvak 6"/>
          <p:cNvSpPr txBox="1"/>
          <p:nvPr/>
        </p:nvSpPr>
        <p:spPr>
          <a:xfrm>
            <a:off x="0" y="6384222"/>
            <a:ext cx="12192000" cy="369332"/>
          </a:xfrm>
          <a:prstGeom prst="rect">
            <a:avLst/>
          </a:prstGeom>
          <a:solidFill>
            <a:srgbClr val="03578F"/>
          </a:solid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nl-NL" dirty="0">
              <a:solidFill>
                <a:schemeClr val="bg1"/>
              </a:solidFill>
            </a:endParaRPr>
          </a:p>
        </p:txBody>
      </p:sp>
      <p:sp>
        <p:nvSpPr>
          <p:cNvPr id="12" name="Title 1"/>
          <p:cNvSpPr>
            <a:spLocks noGrp="1"/>
          </p:cNvSpPr>
          <p:nvPr>
            <p:ph type="title"/>
          </p:nvPr>
        </p:nvSpPr>
        <p:spPr>
          <a:xfrm>
            <a:off x="838200" y="365125"/>
            <a:ext cx="10515600" cy="1325563"/>
          </a:xfrm>
        </p:spPr>
        <p:txBody>
          <a:bodyPr/>
          <a:lstStyle/>
          <a:p>
            <a:r>
              <a:rPr lang="nb-NO" dirty="0"/>
              <a:t>Project participants</a:t>
            </a:r>
            <a:endParaRPr lang="en-US" dirty="0"/>
          </a:p>
        </p:txBody>
      </p:sp>
      <p:sp>
        <p:nvSpPr>
          <p:cNvPr id="13" name="Altbilgi Yer Tutucusu 1"/>
          <p:cNvSpPr txBox="1">
            <a:spLocks/>
          </p:cNvSpPr>
          <p:nvPr/>
        </p:nvSpPr>
        <p:spPr>
          <a:xfrm>
            <a:off x="2269249" y="6384222"/>
            <a:ext cx="7971691" cy="365125"/>
          </a:xfrm>
          <a:prstGeom prst="rect">
            <a:avLst/>
          </a:prstGeom>
        </p:spPr>
        <p:txBody>
          <a:bodyPr vert="horz" lIns="91440" tIns="45720" rIns="91440" bIns="45720" rtlCol="0" anchor="ctr"/>
          <a:lstStyle>
            <a:defPPr>
              <a:defRPr lang="sk-S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t>Name and email of proposer/presenter</a:t>
            </a:r>
            <a:endParaRPr lang="sk-SK" sz="3200" dirty="0"/>
          </a:p>
        </p:txBody>
      </p:sp>
    </p:spTree>
    <p:extLst>
      <p:ext uri="{BB962C8B-B14F-4D97-AF65-F5344CB8AC3E}">
        <p14:creationId xmlns:p14="http://schemas.microsoft.com/office/powerpoint/2010/main" val="2336041074"/>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TotalTime>
  <Words>777</Words>
  <Application>Microsoft Office PowerPoint</Application>
  <PresentationFormat>Widescreen</PresentationFormat>
  <Paragraphs>111</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 Light</vt:lpstr>
      <vt:lpstr>Calibri</vt:lpstr>
      <vt:lpstr>Times New Roman</vt:lpstr>
      <vt:lpstr>Aptos</vt:lpstr>
      <vt:lpstr>Candara Light</vt:lpstr>
      <vt:lpstr>Arial</vt:lpstr>
      <vt:lpstr>Motív balíka Office</vt:lpstr>
      <vt:lpstr>PowerPoint Presentation</vt:lpstr>
      <vt:lpstr>PowerPoint Presentation</vt:lpstr>
      <vt:lpstr>PowerPoint Presentation</vt:lpstr>
      <vt:lpstr>PowerPoint Presentation</vt:lpstr>
      <vt:lpstr>PowerPoint Presentation</vt:lpstr>
      <vt:lpstr>Project participants</vt:lpstr>
      <vt:lpstr>Project participants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Krivjanska Anna</dc:creator>
  <cp:lastModifiedBy>Naim Mahmood Musleh AJLOUNI</cp:lastModifiedBy>
  <cp:revision>43</cp:revision>
  <dcterms:created xsi:type="dcterms:W3CDTF">2022-09-22T19:55:36Z</dcterms:created>
  <dcterms:modified xsi:type="dcterms:W3CDTF">2024-05-02T08:00:28Z</dcterms:modified>
</cp:coreProperties>
</file>