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DM Sans Bold" charset="1" panose="00000000000000000000"/>
      <p:regular r:id="rId17"/>
    </p:embeddedFont>
    <p:embeddedFont>
      <p:font typeface="Inter Medium" charset="1" panose="02000503000000020004"/>
      <p:regular r:id="rId18"/>
    </p:embeddedFont>
    <p:embeddedFont>
      <p:font typeface="Inter Italics" charset="1" panose="020B0502030000000004"/>
      <p:regular r:id="rId20"/>
    </p:embeddedFont>
    <p:embeddedFont>
      <p:font typeface="Inter Bold" charset="1" panose="020B0802030000000004"/>
      <p:regular r:id="rId21"/>
    </p:embeddedFont>
    <p:embeddedFont>
      <p:font typeface="Inter" charset="1" panose="020B05020300000000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notesMasters/notesMaster1.xml" Type="http://schemas.openxmlformats.org/officeDocument/2006/relationships/notesMaster"/><Relationship Id="rId15" Target="theme/theme2.xml" Type="http://schemas.openxmlformats.org/officeDocument/2006/relationships/theme"/><Relationship Id="rId16" Target="notesSlides/notesSlide1.xml" Type="http://schemas.openxmlformats.org/officeDocument/2006/relationships/notes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notesSlides/notesSlide2.xml" Type="http://schemas.openxmlformats.org/officeDocument/2006/relationships/notes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notesSlides/notesSlide3.xml" Type="http://schemas.openxmlformats.org/officeDocument/2006/relationships/notesSlide"/><Relationship Id="rId23" Target="notesSlides/notesSlide4.xml" Type="http://schemas.openxmlformats.org/officeDocument/2006/relationships/notesSlide"/><Relationship Id="rId24" Target="notesSlides/notesSlide5.xml" Type="http://schemas.openxmlformats.org/officeDocument/2006/relationships/notesSlide"/><Relationship Id="rId25" Target="fonts/font25.fntdata" Type="http://schemas.openxmlformats.org/officeDocument/2006/relationships/font"/><Relationship Id="rId26" Target="notesSlides/notesSlide6.xml" Type="http://schemas.openxmlformats.org/officeDocument/2006/relationships/notesSlide"/><Relationship Id="rId27" Target="notesSlides/notesSlide7.xml" Type="http://schemas.openxmlformats.org/officeDocument/2006/relationships/notesSlide"/><Relationship Id="rId28" Target="notesSlides/notesSlide8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7500" t="0" r="-8750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813774" y="2162667"/>
            <a:ext cx="9445526" cy="4448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030303"/>
                </a:solidFill>
                <a:latin typeface="DM Sans Bold"/>
                <a:ea typeface="DM Sans Bold"/>
                <a:cs typeface="DM Sans Bold"/>
                <a:sym typeface="DM Sans Bold"/>
              </a:rPr>
              <a:t>Integrating AI into TVET: Demystifying Skills, Simplifying Learning, and Preparing Uganda's Workforce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813774" y="6867518"/>
            <a:ext cx="9445526" cy="94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23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A practical approach to enhancing Technical and Vocational Education and Training through artificial intelligence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48593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92237" y="2182714"/>
            <a:ext cx="4607421" cy="58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3625" b="true">
                <a:solidFill>
                  <a:srgbClr val="030303"/>
                </a:solidFill>
                <a:latin typeface="DM Sans Bold"/>
                <a:ea typeface="DM Sans Bold"/>
                <a:cs typeface="DM Sans Bold"/>
                <a:sym typeface="DM Sans Bold"/>
              </a:rPr>
              <a:t>Introduction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2237" y="3181889"/>
            <a:ext cx="7927032" cy="92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0"/>
              </a:lnSpc>
            </a:pPr>
            <a:r>
              <a:rPr lang="en-US" sz="233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Your Excellency the First Lady, Hon. Ministers, Distinguished Guests, Good morning.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2237" y="4663334"/>
            <a:ext cx="7927032" cy="1226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72"/>
              </a:lnSpc>
            </a:pPr>
            <a:r>
              <a:rPr lang="en-US" sz="233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I Lead a Ugandan team that builds AI models </a:t>
            </a:r>
            <a:r>
              <a:rPr lang="en-US" sz="2337" i="true">
                <a:solidFill>
                  <a:srgbClr val="000000"/>
                </a:solidFill>
                <a:latin typeface="Inter Italics"/>
                <a:ea typeface="Inter Italics"/>
                <a:cs typeface="Inter Italics"/>
                <a:sym typeface="Inter Italics"/>
              </a:rPr>
              <a:t>for us, by us</a:t>
            </a:r>
            <a:r>
              <a:rPr lang="en-US" sz="233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.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9378255" y="2480221"/>
            <a:ext cx="7927032" cy="5423744"/>
            <a:chOff x="0" y="0"/>
            <a:chExt cx="10569377" cy="7231658"/>
          </a:xfrm>
        </p:grpSpPr>
        <p:sp>
          <p:nvSpPr>
            <p:cNvPr name="Freeform 10" id="10" descr="preencoded.png"/>
            <p:cNvSpPr/>
            <p:nvPr/>
          </p:nvSpPr>
          <p:spPr>
            <a:xfrm flipH="false" flipV="false" rot="0">
              <a:off x="0" y="0"/>
              <a:ext cx="10569321" cy="7231634"/>
            </a:xfrm>
            <a:custGeom>
              <a:avLst/>
              <a:gdLst/>
              <a:ahLst/>
              <a:cxnLst/>
              <a:rect r="r" b="b" t="t" l="l"/>
              <a:pathLst>
                <a:path h="7231634" w="10569321">
                  <a:moveTo>
                    <a:pt x="0" y="0"/>
                  </a:moveTo>
                  <a:lnTo>
                    <a:pt x="10569321" y="0"/>
                  </a:lnTo>
                  <a:lnTo>
                    <a:pt x="10569321" y="7231634"/>
                  </a:lnTo>
                  <a:lnTo>
                    <a:pt x="0" y="7231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" t="0" r="-23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378255" y="8016031"/>
            <a:ext cx="7927032" cy="1879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8"/>
              </a:lnSpc>
            </a:pPr>
            <a:r>
              <a:rPr lang="en-US" sz="233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Today, my goal is simple: </a:t>
            </a:r>
          </a:p>
          <a:p>
            <a:pPr algn="l">
              <a:lnSpc>
                <a:spcPts val="3760"/>
              </a:lnSpc>
            </a:pPr>
            <a:r>
              <a:rPr lang="en-US" sz="2337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To demystify the TVET pathway,</a:t>
            </a:r>
            <a:r>
              <a:rPr lang="en-US" sz="233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to show how AI can make our skilling system more practical, clearer, and easier for every stakeholder in Uganda.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18288000" cy="3189685"/>
            <a:chOff x="0" y="0"/>
            <a:chExt cx="24384000" cy="4252913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24384000" cy="4252976"/>
            </a:xfrm>
            <a:custGeom>
              <a:avLst/>
              <a:gdLst/>
              <a:ahLst/>
              <a:cxnLst/>
              <a:rect r="r" b="b" t="t" l="l"/>
              <a:pathLst>
                <a:path h="4252976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252976"/>
                  </a:lnTo>
                  <a:lnTo>
                    <a:pt x="0" y="4252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8" r="0" b="-17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4056460"/>
            <a:ext cx="9805689" cy="78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sz="4999" b="true">
                <a:solidFill>
                  <a:srgbClr val="030303"/>
                </a:solidFill>
                <a:latin typeface="DM Sans Bold"/>
                <a:ea typeface="DM Sans Bold"/>
                <a:cs typeface="DM Sans Bold"/>
                <a:sym typeface="DM Sans Bold"/>
              </a:rPr>
              <a:t>The Challenge We're Tackling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77950" y="5250805"/>
            <a:ext cx="8052792" cy="1964234"/>
            <a:chOff x="0" y="0"/>
            <a:chExt cx="10737057" cy="261897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737088" cy="2618994"/>
            </a:xfrm>
            <a:custGeom>
              <a:avLst/>
              <a:gdLst/>
              <a:ahLst/>
              <a:cxnLst/>
              <a:rect r="r" b="b" t="t" l="l"/>
              <a:pathLst>
                <a:path h="2618994" w="10737088">
                  <a:moveTo>
                    <a:pt x="0" y="201930"/>
                  </a:moveTo>
                  <a:cubicBezTo>
                    <a:pt x="0" y="90170"/>
                    <a:pt x="91567" y="0"/>
                    <a:pt x="203962" y="0"/>
                  </a:cubicBezTo>
                  <a:lnTo>
                    <a:pt x="10533126" y="0"/>
                  </a:lnTo>
                  <a:lnTo>
                    <a:pt x="10533126" y="19050"/>
                  </a:lnTo>
                  <a:lnTo>
                    <a:pt x="10533126" y="0"/>
                  </a:lnTo>
                  <a:cubicBezTo>
                    <a:pt x="10645521" y="0"/>
                    <a:pt x="10737088" y="90170"/>
                    <a:pt x="10737088" y="201930"/>
                  </a:cubicBezTo>
                  <a:lnTo>
                    <a:pt x="10718038" y="201930"/>
                  </a:lnTo>
                  <a:lnTo>
                    <a:pt x="10737088" y="201930"/>
                  </a:lnTo>
                  <a:lnTo>
                    <a:pt x="10737088" y="2417064"/>
                  </a:lnTo>
                  <a:lnTo>
                    <a:pt x="10718038" y="2417064"/>
                  </a:lnTo>
                  <a:lnTo>
                    <a:pt x="10737088" y="2417064"/>
                  </a:lnTo>
                  <a:cubicBezTo>
                    <a:pt x="10737088" y="2528824"/>
                    <a:pt x="10645521" y="2618994"/>
                    <a:pt x="10533126" y="2618994"/>
                  </a:cubicBezTo>
                  <a:lnTo>
                    <a:pt x="10533126" y="2599944"/>
                  </a:lnTo>
                  <a:lnTo>
                    <a:pt x="10533126" y="2618994"/>
                  </a:lnTo>
                  <a:lnTo>
                    <a:pt x="203962" y="2618994"/>
                  </a:lnTo>
                  <a:lnTo>
                    <a:pt x="203962" y="2599944"/>
                  </a:lnTo>
                  <a:lnTo>
                    <a:pt x="203962" y="2618994"/>
                  </a:lnTo>
                  <a:cubicBezTo>
                    <a:pt x="91567" y="2618994"/>
                    <a:pt x="0" y="2528824"/>
                    <a:pt x="0" y="2417064"/>
                  </a:cubicBezTo>
                  <a:lnTo>
                    <a:pt x="0" y="201930"/>
                  </a:lnTo>
                  <a:lnTo>
                    <a:pt x="19050" y="201930"/>
                  </a:lnTo>
                  <a:lnTo>
                    <a:pt x="0" y="201930"/>
                  </a:lnTo>
                  <a:moveTo>
                    <a:pt x="38100" y="201930"/>
                  </a:moveTo>
                  <a:lnTo>
                    <a:pt x="38100" y="2417064"/>
                  </a:lnTo>
                  <a:lnTo>
                    <a:pt x="19050" y="2417064"/>
                  </a:lnTo>
                  <a:lnTo>
                    <a:pt x="38100" y="2417064"/>
                  </a:lnTo>
                  <a:cubicBezTo>
                    <a:pt x="38100" y="2507361"/>
                    <a:pt x="112141" y="2580894"/>
                    <a:pt x="203962" y="2580894"/>
                  </a:cubicBezTo>
                  <a:lnTo>
                    <a:pt x="10533126" y="2580894"/>
                  </a:lnTo>
                  <a:cubicBezTo>
                    <a:pt x="10624947" y="2580894"/>
                    <a:pt x="10698988" y="2507361"/>
                    <a:pt x="10698988" y="2417064"/>
                  </a:cubicBezTo>
                  <a:lnTo>
                    <a:pt x="10698988" y="201930"/>
                  </a:lnTo>
                  <a:cubicBezTo>
                    <a:pt x="10698988" y="111633"/>
                    <a:pt x="10624947" y="38100"/>
                    <a:pt x="10533126" y="38100"/>
                  </a:cubicBezTo>
                  <a:lnTo>
                    <a:pt x="203962" y="38100"/>
                  </a:lnTo>
                  <a:lnTo>
                    <a:pt x="203962" y="19050"/>
                  </a:lnTo>
                  <a:lnTo>
                    <a:pt x="203962" y="38100"/>
                  </a:lnTo>
                  <a:cubicBezTo>
                    <a:pt x="112141" y="38100"/>
                    <a:pt x="38100" y="111633"/>
                    <a:pt x="38100" y="20193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63662" y="5265092"/>
            <a:ext cx="114300" cy="1935659"/>
            <a:chOff x="0" y="0"/>
            <a:chExt cx="152400" cy="258087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2400" cy="2580894"/>
            </a:xfrm>
            <a:custGeom>
              <a:avLst/>
              <a:gdLst/>
              <a:ahLst/>
              <a:cxnLst/>
              <a:rect r="r" b="b" t="t" l="l"/>
              <a:pathLst>
                <a:path h="2580894" w="152400">
                  <a:moveTo>
                    <a:pt x="0" y="51054"/>
                  </a:moveTo>
                  <a:cubicBezTo>
                    <a:pt x="0" y="22860"/>
                    <a:pt x="22860" y="0"/>
                    <a:pt x="51054" y="0"/>
                  </a:cubicBezTo>
                  <a:lnTo>
                    <a:pt x="101346" y="0"/>
                  </a:lnTo>
                  <a:cubicBezTo>
                    <a:pt x="129540" y="0"/>
                    <a:pt x="152400" y="22860"/>
                    <a:pt x="152400" y="51054"/>
                  </a:cubicBezTo>
                  <a:lnTo>
                    <a:pt x="152400" y="2529840"/>
                  </a:lnTo>
                  <a:cubicBezTo>
                    <a:pt x="152400" y="2558034"/>
                    <a:pt x="129540" y="2580894"/>
                    <a:pt x="101346" y="2580894"/>
                  </a:cubicBezTo>
                  <a:lnTo>
                    <a:pt x="51054" y="2580894"/>
                  </a:lnTo>
                  <a:cubicBezTo>
                    <a:pt x="22860" y="2580894"/>
                    <a:pt x="0" y="2558034"/>
                    <a:pt x="0" y="2529840"/>
                  </a:cubicBezTo>
                  <a:close/>
                </a:path>
              </a:pathLst>
            </a:custGeom>
            <a:solidFill>
              <a:srgbClr val="1C9770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361629" y="5529709"/>
            <a:ext cx="4057799" cy="39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Generic Skills Delivery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61629" y="6024116"/>
            <a:ext cx="7371160" cy="892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000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Training programs often lack personalization to individual learner needs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9257259" y="5250805"/>
            <a:ext cx="8052792" cy="1964234"/>
            <a:chOff x="0" y="0"/>
            <a:chExt cx="10737057" cy="261897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737088" cy="2618994"/>
            </a:xfrm>
            <a:custGeom>
              <a:avLst/>
              <a:gdLst/>
              <a:ahLst/>
              <a:cxnLst/>
              <a:rect r="r" b="b" t="t" l="l"/>
              <a:pathLst>
                <a:path h="2618994" w="10737088">
                  <a:moveTo>
                    <a:pt x="0" y="201930"/>
                  </a:moveTo>
                  <a:cubicBezTo>
                    <a:pt x="0" y="90170"/>
                    <a:pt x="91567" y="0"/>
                    <a:pt x="203962" y="0"/>
                  </a:cubicBezTo>
                  <a:lnTo>
                    <a:pt x="10533126" y="0"/>
                  </a:lnTo>
                  <a:lnTo>
                    <a:pt x="10533126" y="19050"/>
                  </a:lnTo>
                  <a:lnTo>
                    <a:pt x="10533126" y="0"/>
                  </a:lnTo>
                  <a:cubicBezTo>
                    <a:pt x="10645521" y="0"/>
                    <a:pt x="10737088" y="90170"/>
                    <a:pt x="10737088" y="201930"/>
                  </a:cubicBezTo>
                  <a:lnTo>
                    <a:pt x="10718038" y="201930"/>
                  </a:lnTo>
                  <a:lnTo>
                    <a:pt x="10737088" y="201930"/>
                  </a:lnTo>
                  <a:lnTo>
                    <a:pt x="10737088" y="2417064"/>
                  </a:lnTo>
                  <a:lnTo>
                    <a:pt x="10718038" y="2417064"/>
                  </a:lnTo>
                  <a:lnTo>
                    <a:pt x="10737088" y="2417064"/>
                  </a:lnTo>
                  <a:cubicBezTo>
                    <a:pt x="10737088" y="2528824"/>
                    <a:pt x="10645521" y="2618994"/>
                    <a:pt x="10533126" y="2618994"/>
                  </a:cubicBezTo>
                  <a:lnTo>
                    <a:pt x="10533126" y="2599944"/>
                  </a:lnTo>
                  <a:lnTo>
                    <a:pt x="10533126" y="2618994"/>
                  </a:lnTo>
                  <a:lnTo>
                    <a:pt x="203962" y="2618994"/>
                  </a:lnTo>
                  <a:lnTo>
                    <a:pt x="203962" y="2599944"/>
                  </a:lnTo>
                  <a:lnTo>
                    <a:pt x="203962" y="2618994"/>
                  </a:lnTo>
                  <a:cubicBezTo>
                    <a:pt x="91567" y="2618994"/>
                    <a:pt x="0" y="2528824"/>
                    <a:pt x="0" y="2417064"/>
                  </a:cubicBezTo>
                  <a:lnTo>
                    <a:pt x="0" y="201930"/>
                  </a:lnTo>
                  <a:lnTo>
                    <a:pt x="19050" y="201930"/>
                  </a:lnTo>
                  <a:lnTo>
                    <a:pt x="0" y="201930"/>
                  </a:lnTo>
                  <a:moveTo>
                    <a:pt x="38100" y="201930"/>
                  </a:moveTo>
                  <a:lnTo>
                    <a:pt x="38100" y="2417064"/>
                  </a:lnTo>
                  <a:lnTo>
                    <a:pt x="19050" y="2417064"/>
                  </a:lnTo>
                  <a:lnTo>
                    <a:pt x="38100" y="2417064"/>
                  </a:lnTo>
                  <a:cubicBezTo>
                    <a:pt x="38100" y="2507361"/>
                    <a:pt x="112141" y="2580894"/>
                    <a:pt x="203962" y="2580894"/>
                  </a:cubicBezTo>
                  <a:lnTo>
                    <a:pt x="10533126" y="2580894"/>
                  </a:lnTo>
                  <a:cubicBezTo>
                    <a:pt x="10624947" y="2580894"/>
                    <a:pt x="10698988" y="2507361"/>
                    <a:pt x="10698988" y="2417064"/>
                  </a:cubicBezTo>
                  <a:lnTo>
                    <a:pt x="10698988" y="201930"/>
                  </a:lnTo>
                  <a:cubicBezTo>
                    <a:pt x="10698988" y="111633"/>
                    <a:pt x="10624947" y="38100"/>
                    <a:pt x="10533126" y="38100"/>
                  </a:cubicBezTo>
                  <a:lnTo>
                    <a:pt x="203962" y="38100"/>
                  </a:lnTo>
                  <a:lnTo>
                    <a:pt x="203962" y="19050"/>
                  </a:lnTo>
                  <a:lnTo>
                    <a:pt x="203962" y="38100"/>
                  </a:lnTo>
                  <a:cubicBezTo>
                    <a:pt x="112141" y="38100"/>
                    <a:pt x="38100" y="111633"/>
                    <a:pt x="38100" y="20193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242971" y="5265092"/>
            <a:ext cx="114300" cy="1935659"/>
            <a:chOff x="0" y="0"/>
            <a:chExt cx="152400" cy="258087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52400" cy="2580894"/>
            </a:xfrm>
            <a:custGeom>
              <a:avLst/>
              <a:gdLst/>
              <a:ahLst/>
              <a:cxnLst/>
              <a:rect r="r" b="b" t="t" l="l"/>
              <a:pathLst>
                <a:path h="2580894" w="152400">
                  <a:moveTo>
                    <a:pt x="0" y="51054"/>
                  </a:moveTo>
                  <a:cubicBezTo>
                    <a:pt x="0" y="22860"/>
                    <a:pt x="22860" y="0"/>
                    <a:pt x="51054" y="0"/>
                  </a:cubicBezTo>
                  <a:lnTo>
                    <a:pt x="101346" y="0"/>
                  </a:lnTo>
                  <a:cubicBezTo>
                    <a:pt x="129540" y="0"/>
                    <a:pt x="152400" y="22860"/>
                    <a:pt x="152400" y="51054"/>
                  </a:cubicBezTo>
                  <a:lnTo>
                    <a:pt x="152400" y="2529840"/>
                  </a:lnTo>
                  <a:cubicBezTo>
                    <a:pt x="152400" y="2558034"/>
                    <a:pt x="129540" y="2580894"/>
                    <a:pt x="101346" y="2580894"/>
                  </a:cubicBezTo>
                  <a:lnTo>
                    <a:pt x="51054" y="2580894"/>
                  </a:lnTo>
                  <a:cubicBezTo>
                    <a:pt x="22860" y="2580894"/>
                    <a:pt x="0" y="2558034"/>
                    <a:pt x="0" y="2529840"/>
                  </a:cubicBezTo>
                  <a:close/>
                </a:path>
              </a:pathLst>
            </a:custGeom>
            <a:solidFill>
              <a:srgbClr val="1C9770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9640938" y="5529709"/>
            <a:ext cx="3189685" cy="417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Language Barriers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640938" y="6024116"/>
            <a:ext cx="7371160" cy="892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000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Many learners struggle with technical English, limiting their ability to master concepts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977950" y="7441555"/>
            <a:ext cx="8052792" cy="1964234"/>
            <a:chOff x="0" y="0"/>
            <a:chExt cx="10737057" cy="261897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737088" cy="2618994"/>
            </a:xfrm>
            <a:custGeom>
              <a:avLst/>
              <a:gdLst/>
              <a:ahLst/>
              <a:cxnLst/>
              <a:rect r="r" b="b" t="t" l="l"/>
              <a:pathLst>
                <a:path h="2618994" w="10737088">
                  <a:moveTo>
                    <a:pt x="0" y="201930"/>
                  </a:moveTo>
                  <a:cubicBezTo>
                    <a:pt x="0" y="90170"/>
                    <a:pt x="91567" y="0"/>
                    <a:pt x="203962" y="0"/>
                  </a:cubicBezTo>
                  <a:lnTo>
                    <a:pt x="10533126" y="0"/>
                  </a:lnTo>
                  <a:lnTo>
                    <a:pt x="10533126" y="19050"/>
                  </a:lnTo>
                  <a:lnTo>
                    <a:pt x="10533126" y="0"/>
                  </a:lnTo>
                  <a:cubicBezTo>
                    <a:pt x="10645521" y="0"/>
                    <a:pt x="10737088" y="90170"/>
                    <a:pt x="10737088" y="201930"/>
                  </a:cubicBezTo>
                  <a:lnTo>
                    <a:pt x="10718038" y="201930"/>
                  </a:lnTo>
                  <a:lnTo>
                    <a:pt x="10737088" y="201930"/>
                  </a:lnTo>
                  <a:lnTo>
                    <a:pt x="10737088" y="2417064"/>
                  </a:lnTo>
                  <a:lnTo>
                    <a:pt x="10718038" y="2417064"/>
                  </a:lnTo>
                  <a:lnTo>
                    <a:pt x="10737088" y="2417064"/>
                  </a:lnTo>
                  <a:cubicBezTo>
                    <a:pt x="10737088" y="2528824"/>
                    <a:pt x="10645521" y="2618994"/>
                    <a:pt x="10533126" y="2618994"/>
                  </a:cubicBezTo>
                  <a:lnTo>
                    <a:pt x="10533126" y="2599944"/>
                  </a:lnTo>
                  <a:lnTo>
                    <a:pt x="10533126" y="2618994"/>
                  </a:lnTo>
                  <a:lnTo>
                    <a:pt x="203962" y="2618994"/>
                  </a:lnTo>
                  <a:lnTo>
                    <a:pt x="203962" y="2599944"/>
                  </a:lnTo>
                  <a:lnTo>
                    <a:pt x="203962" y="2618994"/>
                  </a:lnTo>
                  <a:cubicBezTo>
                    <a:pt x="91567" y="2618994"/>
                    <a:pt x="0" y="2528824"/>
                    <a:pt x="0" y="2417064"/>
                  </a:cubicBezTo>
                  <a:lnTo>
                    <a:pt x="0" y="201930"/>
                  </a:lnTo>
                  <a:lnTo>
                    <a:pt x="19050" y="201930"/>
                  </a:lnTo>
                  <a:lnTo>
                    <a:pt x="0" y="201930"/>
                  </a:lnTo>
                  <a:moveTo>
                    <a:pt x="38100" y="201930"/>
                  </a:moveTo>
                  <a:lnTo>
                    <a:pt x="38100" y="2417064"/>
                  </a:lnTo>
                  <a:lnTo>
                    <a:pt x="19050" y="2417064"/>
                  </a:lnTo>
                  <a:lnTo>
                    <a:pt x="38100" y="2417064"/>
                  </a:lnTo>
                  <a:cubicBezTo>
                    <a:pt x="38100" y="2507361"/>
                    <a:pt x="112141" y="2580894"/>
                    <a:pt x="203962" y="2580894"/>
                  </a:cubicBezTo>
                  <a:lnTo>
                    <a:pt x="10533126" y="2580894"/>
                  </a:lnTo>
                  <a:cubicBezTo>
                    <a:pt x="10624947" y="2580894"/>
                    <a:pt x="10698988" y="2507361"/>
                    <a:pt x="10698988" y="2417064"/>
                  </a:cubicBezTo>
                  <a:lnTo>
                    <a:pt x="10698988" y="201930"/>
                  </a:lnTo>
                  <a:cubicBezTo>
                    <a:pt x="10698988" y="111633"/>
                    <a:pt x="10624947" y="38100"/>
                    <a:pt x="10533126" y="38100"/>
                  </a:cubicBezTo>
                  <a:lnTo>
                    <a:pt x="203962" y="38100"/>
                  </a:lnTo>
                  <a:lnTo>
                    <a:pt x="203962" y="19050"/>
                  </a:lnTo>
                  <a:lnTo>
                    <a:pt x="203962" y="38100"/>
                  </a:lnTo>
                  <a:cubicBezTo>
                    <a:pt x="112141" y="38100"/>
                    <a:pt x="38100" y="111633"/>
                    <a:pt x="38100" y="20193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963662" y="7455842"/>
            <a:ext cx="114300" cy="1935659"/>
            <a:chOff x="0" y="0"/>
            <a:chExt cx="152400" cy="258087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52400" cy="2580894"/>
            </a:xfrm>
            <a:custGeom>
              <a:avLst/>
              <a:gdLst/>
              <a:ahLst/>
              <a:cxnLst/>
              <a:rect r="r" b="b" t="t" l="l"/>
              <a:pathLst>
                <a:path h="2580894" w="152400">
                  <a:moveTo>
                    <a:pt x="0" y="51054"/>
                  </a:moveTo>
                  <a:cubicBezTo>
                    <a:pt x="0" y="22860"/>
                    <a:pt x="22860" y="0"/>
                    <a:pt x="51054" y="0"/>
                  </a:cubicBezTo>
                  <a:lnTo>
                    <a:pt x="101346" y="0"/>
                  </a:lnTo>
                  <a:cubicBezTo>
                    <a:pt x="129540" y="0"/>
                    <a:pt x="152400" y="22860"/>
                    <a:pt x="152400" y="51054"/>
                  </a:cubicBezTo>
                  <a:lnTo>
                    <a:pt x="152400" y="2529840"/>
                  </a:lnTo>
                  <a:cubicBezTo>
                    <a:pt x="152400" y="2558034"/>
                    <a:pt x="129540" y="2580894"/>
                    <a:pt x="101346" y="2580894"/>
                  </a:cubicBezTo>
                  <a:lnTo>
                    <a:pt x="51054" y="2580894"/>
                  </a:lnTo>
                  <a:cubicBezTo>
                    <a:pt x="22860" y="2580894"/>
                    <a:pt x="0" y="2558034"/>
                    <a:pt x="0" y="2529840"/>
                  </a:cubicBezTo>
                  <a:close/>
                </a:path>
              </a:pathLst>
            </a:custGeom>
            <a:solidFill>
              <a:srgbClr val="1C9770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361629" y="7720459"/>
            <a:ext cx="4263317" cy="39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Overburdened Trainers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61629" y="8214866"/>
            <a:ext cx="7371160" cy="892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000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Instructors spend too much time on administration instead of hands-on mentoring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9257259" y="7441555"/>
            <a:ext cx="8052792" cy="1964234"/>
            <a:chOff x="0" y="0"/>
            <a:chExt cx="10737057" cy="261897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0737088" cy="2618994"/>
            </a:xfrm>
            <a:custGeom>
              <a:avLst/>
              <a:gdLst/>
              <a:ahLst/>
              <a:cxnLst/>
              <a:rect r="r" b="b" t="t" l="l"/>
              <a:pathLst>
                <a:path h="2618994" w="10737088">
                  <a:moveTo>
                    <a:pt x="0" y="201930"/>
                  </a:moveTo>
                  <a:cubicBezTo>
                    <a:pt x="0" y="90170"/>
                    <a:pt x="91567" y="0"/>
                    <a:pt x="203962" y="0"/>
                  </a:cubicBezTo>
                  <a:lnTo>
                    <a:pt x="10533126" y="0"/>
                  </a:lnTo>
                  <a:lnTo>
                    <a:pt x="10533126" y="19050"/>
                  </a:lnTo>
                  <a:lnTo>
                    <a:pt x="10533126" y="0"/>
                  </a:lnTo>
                  <a:cubicBezTo>
                    <a:pt x="10645521" y="0"/>
                    <a:pt x="10737088" y="90170"/>
                    <a:pt x="10737088" y="201930"/>
                  </a:cubicBezTo>
                  <a:lnTo>
                    <a:pt x="10718038" y="201930"/>
                  </a:lnTo>
                  <a:lnTo>
                    <a:pt x="10737088" y="201930"/>
                  </a:lnTo>
                  <a:lnTo>
                    <a:pt x="10737088" y="2417064"/>
                  </a:lnTo>
                  <a:lnTo>
                    <a:pt x="10718038" y="2417064"/>
                  </a:lnTo>
                  <a:lnTo>
                    <a:pt x="10737088" y="2417064"/>
                  </a:lnTo>
                  <a:cubicBezTo>
                    <a:pt x="10737088" y="2528824"/>
                    <a:pt x="10645521" y="2618994"/>
                    <a:pt x="10533126" y="2618994"/>
                  </a:cubicBezTo>
                  <a:lnTo>
                    <a:pt x="10533126" y="2599944"/>
                  </a:lnTo>
                  <a:lnTo>
                    <a:pt x="10533126" y="2618994"/>
                  </a:lnTo>
                  <a:lnTo>
                    <a:pt x="203962" y="2618994"/>
                  </a:lnTo>
                  <a:lnTo>
                    <a:pt x="203962" y="2599944"/>
                  </a:lnTo>
                  <a:lnTo>
                    <a:pt x="203962" y="2618994"/>
                  </a:lnTo>
                  <a:cubicBezTo>
                    <a:pt x="91567" y="2618994"/>
                    <a:pt x="0" y="2528824"/>
                    <a:pt x="0" y="2417064"/>
                  </a:cubicBezTo>
                  <a:lnTo>
                    <a:pt x="0" y="201930"/>
                  </a:lnTo>
                  <a:lnTo>
                    <a:pt x="19050" y="201930"/>
                  </a:lnTo>
                  <a:lnTo>
                    <a:pt x="0" y="201930"/>
                  </a:lnTo>
                  <a:moveTo>
                    <a:pt x="38100" y="201930"/>
                  </a:moveTo>
                  <a:lnTo>
                    <a:pt x="38100" y="2417064"/>
                  </a:lnTo>
                  <a:lnTo>
                    <a:pt x="19050" y="2417064"/>
                  </a:lnTo>
                  <a:lnTo>
                    <a:pt x="38100" y="2417064"/>
                  </a:lnTo>
                  <a:cubicBezTo>
                    <a:pt x="38100" y="2507361"/>
                    <a:pt x="112141" y="2580894"/>
                    <a:pt x="203962" y="2580894"/>
                  </a:cubicBezTo>
                  <a:lnTo>
                    <a:pt x="10533126" y="2580894"/>
                  </a:lnTo>
                  <a:cubicBezTo>
                    <a:pt x="10624947" y="2580894"/>
                    <a:pt x="10698988" y="2507361"/>
                    <a:pt x="10698988" y="2417064"/>
                  </a:cubicBezTo>
                  <a:lnTo>
                    <a:pt x="10698988" y="201930"/>
                  </a:lnTo>
                  <a:cubicBezTo>
                    <a:pt x="10698988" y="111633"/>
                    <a:pt x="10624947" y="38100"/>
                    <a:pt x="10533126" y="38100"/>
                  </a:cubicBezTo>
                  <a:lnTo>
                    <a:pt x="203962" y="38100"/>
                  </a:lnTo>
                  <a:lnTo>
                    <a:pt x="203962" y="19050"/>
                  </a:lnTo>
                  <a:lnTo>
                    <a:pt x="203962" y="38100"/>
                  </a:lnTo>
                  <a:cubicBezTo>
                    <a:pt x="112141" y="38100"/>
                    <a:pt x="38100" y="111633"/>
                    <a:pt x="38100" y="20193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9242971" y="7455842"/>
            <a:ext cx="114300" cy="1935659"/>
            <a:chOff x="0" y="0"/>
            <a:chExt cx="152400" cy="258087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52400" cy="2580894"/>
            </a:xfrm>
            <a:custGeom>
              <a:avLst/>
              <a:gdLst/>
              <a:ahLst/>
              <a:cxnLst/>
              <a:rect r="r" b="b" t="t" l="l"/>
              <a:pathLst>
                <a:path h="2580894" w="152400">
                  <a:moveTo>
                    <a:pt x="0" y="51054"/>
                  </a:moveTo>
                  <a:cubicBezTo>
                    <a:pt x="0" y="22860"/>
                    <a:pt x="22860" y="0"/>
                    <a:pt x="51054" y="0"/>
                  </a:cubicBezTo>
                  <a:lnTo>
                    <a:pt x="101346" y="0"/>
                  </a:lnTo>
                  <a:cubicBezTo>
                    <a:pt x="129540" y="0"/>
                    <a:pt x="152400" y="22860"/>
                    <a:pt x="152400" y="51054"/>
                  </a:cubicBezTo>
                  <a:lnTo>
                    <a:pt x="152400" y="2529840"/>
                  </a:lnTo>
                  <a:cubicBezTo>
                    <a:pt x="152400" y="2558034"/>
                    <a:pt x="129540" y="2580894"/>
                    <a:pt x="101346" y="2580894"/>
                  </a:cubicBezTo>
                  <a:lnTo>
                    <a:pt x="51054" y="2580894"/>
                  </a:lnTo>
                  <a:cubicBezTo>
                    <a:pt x="22860" y="2580894"/>
                    <a:pt x="0" y="2558034"/>
                    <a:pt x="0" y="2529840"/>
                  </a:cubicBezTo>
                  <a:close/>
                </a:path>
              </a:pathLst>
            </a:custGeom>
            <a:solidFill>
              <a:srgbClr val="1C9770"/>
            </a:solid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9640937" y="7720459"/>
            <a:ext cx="3642718" cy="39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Resource Limitations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640938" y="8214866"/>
            <a:ext cx="7371160" cy="892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000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Some skilling hubs lack stable internet or updated learning materials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92238" y="1460153"/>
            <a:ext cx="8825805" cy="905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030303"/>
                </a:solidFill>
                <a:latin typeface="DM Sans Bold"/>
                <a:ea typeface="DM Sans Bold"/>
                <a:cs typeface="DM Sans Bold"/>
                <a:sym typeface="DM Sans Bold"/>
              </a:rPr>
              <a:t>The Opportunity AI Brings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92238" y="2932211"/>
            <a:ext cx="708720" cy="708720"/>
            <a:chOff x="0" y="0"/>
            <a:chExt cx="944960" cy="944960"/>
          </a:xfrm>
        </p:grpSpPr>
        <p:sp>
          <p:nvSpPr>
            <p:cNvPr name="Freeform 8" id="8" descr="preencoded.png"/>
            <p:cNvSpPr/>
            <p:nvPr/>
          </p:nvSpPr>
          <p:spPr>
            <a:xfrm flipH="false" flipV="false" rot="0">
              <a:off x="0" y="0"/>
              <a:ext cx="945007" cy="945007"/>
            </a:xfrm>
            <a:custGeom>
              <a:avLst/>
              <a:gdLst/>
              <a:ahLst/>
              <a:cxnLst/>
              <a:rect r="r" b="b" t="t" l="l"/>
              <a:pathLst>
                <a:path h="945007" w="945007">
                  <a:moveTo>
                    <a:pt x="0" y="0"/>
                  </a:moveTo>
                  <a:lnTo>
                    <a:pt x="945007" y="0"/>
                  </a:lnTo>
                  <a:lnTo>
                    <a:pt x="945007" y="945007"/>
                  </a:lnTo>
                  <a:lnTo>
                    <a:pt x="0" y="945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4" b="4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92238" y="3985766"/>
            <a:ext cx="3627239" cy="452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Language Translation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2238" y="4522589"/>
            <a:ext cx="7974509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Translates lessons into local languages, so every child learns in the language they understand best</a:t>
            </a: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9321105" y="2932211"/>
            <a:ext cx="708720" cy="708720"/>
            <a:chOff x="0" y="0"/>
            <a:chExt cx="944960" cy="944960"/>
          </a:xfrm>
        </p:grpSpPr>
        <p:sp>
          <p:nvSpPr>
            <p:cNvPr name="Freeform 12" id="12" descr="preencoded.png"/>
            <p:cNvSpPr/>
            <p:nvPr/>
          </p:nvSpPr>
          <p:spPr>
            <a:xfrm flipH="false" flipV="false" rot="0">
              <a:off x="0" y="0"/>
              <a:ext cx="945007" cy="945007"/>
            </a:xfrm>
            <a:custGeom>
              <a:avLst/>
              <a:gdLst/>
              <a:ahLst/>
              <a:cxnLst/>
              <a:rect r="r" b="b" t="t" l="l"/>
              <a:pathLst>
                <a:path h="945007" w="945007">
                  <a:moveTo>
                    <a:pt x="0" y="0"/>
                  </a:moveTo>
                  <a:lnTo>
                    <a:pt x="945007" y="0"/>
                  </a:lnTo>
                  <a:lnTo>
                    <a:pt x="945007" y="945007"/>
                  </a:lnTo>
                  <a:lnTo>
                    <a:pt x="0" y="945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4" b="4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9321105" y="3985766"/>
            <a:ext cx="3713261" cy="452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Simplifies Complexity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321105" y="4522589"/>
            <a:ext cx="7974658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Breaks down complex topics into everyday language that's easier to understand</a:t>
            </a:r>
          </a:p>
        </p:txBody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992238" y="6224290"/>
            <a:ext cx="708720" cy="708720"/>
            <a:chOff x="0" y="0"/>
            <a:chExt cx="944960" cy="944960"/>
          </a:xfrm>
        </p:grpSpPr>
        <p:sp>
          <p:nvSpPr>
            <p:cNvPr name="Freeform 16" id="16" descr="preencoded.png"/>
            <p:cNvSpPr/>
            <p:nvPr/>
          </p:nvSpPr>
          <p:spPr>
            <a:xfrm flipH="false" flipV="false" rot="0">
              <a:off x="0" y="0"/>
              <a:ext cx="945007" cy="945007"/>
            </a:xfrm>
            <a:custGeom>
              <a:avLst/>
              <a:gdLst/>
              <a:ahLst/>
              <a:cxnLst/>
              <a:rect r="r" b="b" t="t" l="l"/>
              <a:pathLst>
                <a:path h="945007" w="945007">
                  <a:moveTo>
                    <a:pt x="0" y="0"/>
                  </a:moveTo>
                  <a:lnTo>
                    <a:pt x="945007" y="0"/>
                  </a:lnTo>
                  <a:lnTo>
                    <a:pt x="945007" y="945007"/>
                  </a:lnTo>
                  <a:lnTo>
                    <a:pt x="0" y="945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4" b="4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992238" y="7277844"/>
            <a:ext cx="3544044" cy="452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Works Offline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2238" y="7814667"/>
            <a:ext cx="7974509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Functions without internet connection, perfect for rural training hubs with limited connectivity</a:t>
            </a:r>
          </a:p>
        </p:txBody>
      </p: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9321105" y="6224290"/>
            <a:ext cx="708720" cy="708720"/>
            <a:chOff x="0" y="0"/>
            <a:chExt cx="944960" cy="944960"/>
          </a:xfrm>
        </p:grpSpPr>
        <p:sp>
          <p:nvSpPr>
            <p:cNvPr name="Freeform 20" id="20" descr="preencoded.png"/>
            <p:cNvSpPr/>
            <p:nvPr/>
          </p:nvSpPr>
          <p:spPr>
            <a:xfrm flipH="false" flipV="false" rot="0">
              <a:off x="0" y="0"/>
              <a:ext cx="945007" cy="945007"/>
            </a:xfrm>
            <a:custGeom>
              <a:avLst/>
              <a:gdLst/>
              <a:ahLst/>
              <a:cxnLst/>
              <a:rect r="r" b="b" t="t" l="l"/>
              <a:pathLst>
                <a:path h="945007" w="945007">
                  <a:moveTo>
                    <a:pt x="0" y="0"/>
                  </a:moveTo>
                  <a:lnTo>
                    <a:pt x="945007" y="0"/>
                  </a:lnTo>
                  <a:lnTo>
                    <a:pt x="945007" y="945007"/>
                  </a:lnTo>
                  <a:lnTo>
                    <a:pt x="0" y="945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4" b="4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9321105" y="7277844"/>
            <a:ext cx="3544044" cy="452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Automates Tasks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321105" y="7814667"/>
            <a:ext cx="7974658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Handles marking and record-keeping, freeing trainers to focus on hands-on mentoring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21544" y="695474"/>
            <a:ext cx="5595045" cy="727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4375" b="true">
                <a:solidFill>
                  <a:srgbClr val="030303"/>
                </a:solidFill>
                <a:latin typeface="DM Sans Bold"/>
                <a:ea typeface="DM Sans Bold"/>
                <a:cs typeface="DM Sans Bold"/>
                <a:sym typeface="DM Sans Bold"/>
              </a:rPr>
              <a:t>What We Are Doing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21544" y="2010519"/>
            <a:ext cx="7949505" cy="7949505"/>
            <a:chOff x="0" y="0"/>
            <a:chExt cx="10599340" cy="10599340"/>
          </a:xfrm>
        </p:grpSpPr>
        <p:sp>
          <p:nvSpPr>
            <p:cNvPr name="Freeform 8" id="8" descr="preencoded.png"/>
            <p:cNvSpPr/>
            <p:nvPr/>
          </p:nvSpPr>
          <p:spPr>
            <a:xfrm flipH="false" flipV="false" rot="0">
              <a:off x="0" y="0"/>
              <a:ext cx="10599293" cy="10599293"/>
            </a:xfrm>
            <a:custGeom>
              <a:avLst/>
              <a:gdLst/>
              <a:ahLst/>
              <a:cxnLst/>
              <a:rect r="r" b="b" t="t" l="l"/>
              <a:pathLst>
                <a:path h="10599293" w="10599293">
                  <a:moveTo>
                    <a:pt x="0" y="0"/>
                  </a:moveTo>
                  <a:lnTo>
                    <a:pt x="10599293" y="0"/>
                  </a:lnTo>
                  <a:lnTo>
                    <a:pt x="10599293" y="10599293"/>
                  </a:lnTo>
                  <a:lnTo>
                    <a:pt x="0" y="10599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426476" y="2010519"/>
            <a:ext cx="503485" cy="503485"/>
            <a:chOff x="0" y="0"/>
            <a:chExt cx="671313" cy="67131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71195" cy="671322"/>
            </a:xfrm>
            <a:custGeom>
              <a:avLst/>
              <a:gdLst/>
              <a:ahLst/>
              <a:cxnLst/>
              <a:rect r="r" b="b" t="t" l="l"/>
              <a:pathLst>
                <a:path h="671322" w="671195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626491" y="0"/>
                  </a:lnTo>
                  <a:cubicBezTo>
                    <a:pt x="651256" y="0"/>
                    <a:pt x="671195" y="20066"/>
                    <a:pt x="671195" y="44704"/>
                  </a:cubicBezTo>
                  <a:lnTo>
                    <a:pt x="671195" y="626491"/>
                  </a:lnTo>
                  <a:cubicBezTo>
                    <a:pt x="671195" y="651256"/>
                    <a:pt x="651129" y="671195"/>
                    <a:pt x="626491" y="671195"/>
                  </a:cubicBezTo>
                  <a:lnTo>
                    <a:pt x="44704" y="671195"/>
                  </a:lnTo>
                  <a:cubicBezTo>
                    <a:pt x="20066" y="671322"/>
                    <a:pt x="0" y="651256"/>
                    <a:pt x="0" y="626491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510340" y="2109564"/>
            <a:ext cx="335608" cy="362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625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53650" y="2068265"/>
            <a:ext cx="2797522" cy="382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1"/>
              </a:lnSpc>
            </a:pPr>
            <a:r>
              <a:rPr lang="en-US" sz="2387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The Crane Models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53650" y="2565499"/>
            <a:ext cx="7222331" cy="1402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6"/>
              </a:lnSpc>
            </a:pPr>
            <a:r>
              <a:rPr lang="en-US" sz="234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Uganda's first sovereign AI models trained on local languages and cultural knowledge e.g </a:t>
            </a:r>
            <a:r>
              <a:rPr lang="en-US" sz="2349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Luganda, Runyankole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9426476" y="4624874"/>
            <a:ext cx="503485" cy="503485"/>
            <a:chOff x="0" y="0"/>
            <a:chExt cx="671313" cy="67131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71195" cy="671322"/>
            </a:xfrm>
            <a:custGeom>
              <a:avLst/>
              <a:gdLst/>
              <a:ahLst/>
              <a:cxnLst/>
              <a:rect r="r" b="b" t="t" l="l"/>
              <a:pathLst>
                <a:path h="671322" w="671195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626491" y="0"/>
                  </a:lnTo>
                  <a:cubicBezTo>
                    <a:pt x="651256" y="0"/>
                    <a:pt x="671195" y="20066"/>
                    <a:pt x="671195" y="44704"/>
                  </a:cubicBezTo>
                  <a:lnTo>
                    <a:pt x="671195" y="626491"/>
                  </a:lnTo>
                  <a:cubicBezTo>
                    <a:pt x="671195" y="651256"/>
                    <a:pt x="651129" y="671195"/>
                    <a:pt x="626491" y="671195"/>
                  </a:cubicBezTo>
                  <a:lnTo>
                    <a:pt x="44704" y="671195"/>
                  </a:lnTo>
                  <a:cubicBezTo>
                    <a:pt x="20066" y="671322"/>
                    <a:pt x="0" y="651256"/>
                    <a:pt x="0" y="626491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9510340" y="4723919"/>
            <a:ext cx="335608" cy="362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625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153650" y="4682619"/>
            <a:ext cx="3168372" cy="382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1"/>
              </a:lnSpc>
            </a:pPr>
            <a:r>
              <a:rPr lang="en-US" sz="2387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Offline-Ready Tools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153650" y="5179854"/>
            <a:ext cx="7222331" cy="92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6"/>
              </a:lnSpc>
            </a:pPr>
            <a:r>
              <a:rPr lang="en-US" sz="234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AI applications that can run on simple devices without constant internet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9426476" y="6724880"/>
            <a:ext cx="503485" cy="503485"/>
            <a:chOff x="0" y="0"/>
            <a:chExt cx="671313" cy="67131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71195" cy="671322"/>
            </a:xfrm>
            <a:custGeom>
              <a:avLst/>
              <a:gdLst/>
              <a:ahLst/>
              <a:cxnLst/>
              <a:rect r="r" b="b" t="t" l="l"/>
              <a:pathLst>
                <a:path h="671322" w="671195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626491" y="0"/>
                  </a:lnTo>
                  <a:cubicBezTo>
                    <a:pt x="651256" y="0"/>
                    <a:pt x="671195" y="20066"/>
                    <a:pt x="671195" y="44704"/>
                  </a:cubicBezTo>
                  <a:lnTo>
                    <a:pt x="671195" y="626491"/>
                  </a:lnTo>
                  <a:cubicBezTo>
                    <a:pt x="671195" y="651256"/>
                    <a:pt x="651129" y="671195"/>
                    <a:pt x="626491" y="671195"/>
                  </a:cubicBezTo>
                  <a:lnTo>
                    <a:pt x="44704" y="671195"/>
                  </a:lnTo>
                  <a:cubicBezTo>
                    <a:pt x="20066" y="671322"/>
                    <a:pt x="0" y="651256"/>
                    <a:pt x="0" y="626491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9510340" y="6823925"/>
            <a:ext cx="335608" cy="362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625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3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153650" y="6782625"/>
            <a:ext cx="3055504" cy="382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1"/>
              </a:lnSpc>
            </a:pPr>
            <a:r>
              <a:rPr lang="en-US" sz="2387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Open Data</a:t>
            </a:r>
            <a:r>
              <a:rPr lang="en-US" sz="2387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Platform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153650" y="7279860"/>
            <a:ext cx="7222331" cy="92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6"/>
              </a:lnSpc>
            </a:pPr>
            <a:r>
              <a:rPr lang="en-US" sz="234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Bu</a:t>
            </a:r>
            <a:r>
              <a:rPr lang="en-US" sz="234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ilding relevant digital content for Uganda's unique trades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92238" y="1435150"/>
            <a:ext cx="7088237" cy="905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030303"/>
                </a:solidFill>
                <a:latin typeface="DM Sans Bold"/>
                <a:ea typeface="DM Sans Bold"/>
                <a:cs typeface="DM Sans Bold"/>
                <a:sym typeface="DM Sans Bold"/>
              </a:rPr>
              <a:t>Practical Examples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73188" y="2888159"/>
            <a:ext cx="5283547" cy="5963542"/>
            <a:chOff x="0" y="0"/>
            <a:chExt cx="7044730" cy="79513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044817" cy="7951343"/>
            </a:xfrm>
            <a:custGeom>
              <a:avLst/>
              <a:gdLst/>
              <a:ahLst/>
              <a:cxnLst/>
              <a:rect r="r" b="b" t="t" l="l"/>
              <a:pathLst>
                <a:path h="7951343" w="7044817">
                  <a:moveTo>
                    <a:pt x="0" y="82169"/>
                  </a:moveTo>
                  <a:cubicBezTo>
                    <a:pt x="0" y="36830"/>
                    <a:pt x="36703" y="0"/>
                    <a:pt x="82169" y="0"/>
                  </a:cubicBezTo>
                  <a:lnTo>
                    <a:pt x="6962648" y="0"/>
                  </a:lnTo>
                  <a:lnTo>
                    <a:pt x="6962648" y="25400"/>
                  </a:lnTo>
                  <a:lnTo>
                    <a:pt x="6962648" y="0"/>
                  </a:lnTo>
                  <a:cubicBezTo>
                    <a:pt x="7007987" y="0"/>
                    <a:pt x="7044817" y="36830"/>
                    <a:pt x="7044817" y="82169"/>
                  </a:cubicBezTo>
                  <a:lnTo>
                    <a:pt x="7019417" y="82169"/>
                  </a:lnTo>
                  <a:lnTo>
                    <a:pt x="7044817" y="82169"/>
                  </a:lnTo>
                  <a:lnTo>
                    <a:pt x="7044817" y="7869174"/>
                  </a:lnTo>
                  <a:lnTo>
                    <a:pt x="7019417" y="7869174"/>
                  </a:lnTo>
                  <a:lnTo>
                    <a:pt x="7044817" y="7869174"/>
                  </a:lnTo>
                  <a:cubicBezTo>
                    <a:pt x="7044817" y="7914513"/>
                    <a:pt x="7008114" y="7951343"/>
                    <a:pt x="6962648" y="7951343"/>
                  </a:cubicBezTo>
                  <a:lnTo>
                    <a:pt x="6962648" y="7925943"/>
                  </a:lnTo>
                  <a:lnTo>
                    <a:pt x="6962648" y="7951343"/>
                  </a:lnTo>
                  <a:lnTo>
                    <a:pt x="82169" y="7951343"/>
                  </a:lnTo>
                  <a:lnTo>
                    <a:pt x="82169" y="7925943"/>
                  </a:lnTo>
                  <a:lnTo>
                    <a:pt x="82169" y="7951343"/>
                  </a:lnTo>
                  <a:cubicBezTo>
                    <a:pt x="36830" y="7951343"/>
                    <a:pt x="0" y="7914513"/>
                    <a:pt x="0" y="7869174"/>
                  </a:cubicBezTo>
                  <a:lnTo>
                    <a:pt x="0" y="82169"/>
                  </a:lnTo>
                  <a:lnTo>
                    <a:pt x="25400" y="82169"/>
                  </a:lnTo>
                  <a:lnTo>
                    <a:pt x="0" y="82169"/>
                  </a:lnTo>
                  <a:moveTo>
                    <a:pt x="50800" y="82169"/>
                  </a:moveTo>
                  <a:lnTo>
                    <a:pt x="50800" y="7869174"/>
                  </a:lnTo>
                  <a:lnTo>
                    <a:pt x="25400" y="7869174"/>
                  </a:lnTo>
                  <a:lnTo>
                    <a:pt x="50800" y="7869174"/>
                  </a:lnTo>
                  <a:cubicBezTo>
                    <a:pt x="50800" y="7886573"/>
                    <a:pt x="64897" y="7900543"/>
                    <a:pt x="82169" y="7900543"/>
                  </a:cubicBezTo>
                  <a:lnTo>
                    <a:pt x="6962648" y="7900543"/>
                  </a:lnTo>
                  <a:cubicBezTo>
                    <a:pt x="6979920" y="7900543"/>
                    <a:pt x="6994017" y="7886573"/>
                    <a:pt x="6994017" y="7869174"/>
                  </a:cubicBezTo>
                  <a:lnTo>
                    <a:pt x="6994017" y="82169"/>
                  </a:lnTo>
                  <a:cubicBezTo>
                    <a:pt x="6993890" y="64770"/>
                    <a:pt x="6979920" y="50800"/>
                    <a:pt x="6962648" y="50800"/>
                  </a:cubicBezTo>
                  <a:lnTo>
                    <a:pt x="82169" y="50800"/>
                  </a:lnTo>
                  <a:lnTo>
                    <a:pt x="82169" y="25400"/>
                  </a:lnTo>
                  <a:lnTo>
                    <a:pt x="82169" y="50800"/>
                  </a:lnTo>
                  <a:cubicBezTo>
                    <a:pt x="64897" y="50800"/>
                    <a:pt x="50800" y="64770"/>
                    <a:pt x="50800" y="82169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313855" y="3228826"/>
            <a:ext cx="4602212" cy="3148756"/>
            <a:chOff x="0" y="0"/>
            <a:chExt cx="6136283" cy="4198342"/>
          </a:xfrm>
        </p:grpSpPr>
        <p:sp>
          <p:nvSpPr>
            <p:cNvPr name="Freeform 10" id="10" descr="preencoded.png"/>
            <p:cNvSpPr/>
            <p:nvPr/>
          </p:nvSpPr>
          <p:spPr>
            <a:xfrm flipH="false" flipV="false" rot="0">
              <a:off x="0" y="0"/>
              <a:ext cx="6136259" cy="4198366"/>
            </a:xfrm>
            <a:custGeom>
              <a:avLst/>
              <a:gdLst/>
              <a:ahLst/>
              <a:cxnLst/>
              <a:rect r="r" b="b" t="t" l="l"/>
              <a:pathLst>
                <a:path h="4198366" w="6136259">
                  <a:moveTo>
                    <a:pt x="0" y="0"/>
                  </a:moveTo>
                  <a:lnTo>
                    <a:pt x="6136259" y="0"/>
                  </a:lnTo>
                  <a:lnTo>
                    <a:pt x="6136259" y="4198366"/>
                  </a:lnTo>
                  <a:lnTo>
                    <a:pt x="0" y="4198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81" r="0" b="-81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313855" y="6610796"/>
            <a:ext cx="4602212" cy="1900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A student at an industrial hub asks the AI: </a:t>
            </a:r>
            <a:r>
              <a:rPr lang="en-US" sz="2187" i="true">
                <a:solidFill>
                  <a:srgbClr val="000000"/>
                </a:solidFill>
                <a:latin typeface="Inter Italics"/>
                <a:ea typeface="Inter Italics"/>
                <a:cs typeface="Inter Italics"/>
                <a:sym typeface="Inter Italics"/>
              </a:rPr>
              <a:t>"How do I safely fix this machine part?"</a:t>
            </a:r>
            <a:r>
              <a:rPr lang="en-US" sz="21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— and gets an answer </a:t>
            </a:r>
            <a:r>
              <a:rPr lang="en-US" sz="2187" i="true">
                <a:solidFill>
                  <a:srgbClr val="000000"/>
                </a:solidFill>
                <a:latin typeface="Inter Italics"/>
                <a:ea typeface="Inter Italics"/>
                <a:cs typeface="Inter Italics"/>
                <a:sym typeface="Inter Italics"/>
              </a:rPr>
              <a:t>in Luganda</a:t>
            </a:r>
            <a:r>
              <a:rPr lang="en-US" sz="21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6502152" y="2888159"/>
            <a:ext cx="5283547" cy="5963542"/>
            <a:chOff x="0" y="0"/>
            <a:chExt cx="7044730" cy="79513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044817" cy="7951343"/>
            </a:xfrm>
            <a:custGeom>
              <a:avLst/>
              <a:gdLst/>
              <a:ahLst/>
              <a:cxnLst/>
              <a:rect r="r" b="b" t="t" l="l"/>
              <a:pathLst>
                <a:path h="7951343" w="7044817">
                  <a:moveTo>
                    <a:pt x="0" y="82169"/>
                  </a:moveTo>
                  <a:cubicBezTo>
                    <a:pt x="0" y="36830"/>
                    <a:pt x="36703" y="0"/>
                    <a:pt x="82169" y="0"/>
                  </a:cubicBezTo>
                  <a:lnTo>
                    <a:pt x="6962648" y="0"/>
                  </a:lnTo>
                  <a:lnTo>
                    <a:pt x="6962648" y="25400"/>
                  </a:lnTo>
                  <a:lnTo>
                    <a:pt x="6962648" y="0"/>
                  </a:lnTo>
                  <a:cubicBezTo>
                    <a:pt x="7007987" y="0"/>
                    <a:pt x="7044817" y="36830"/>
                    <a:pt x="7044817" y="82169"/>
                  </a:cubicBezTo>
                  <a:lnTo>
                    <a:pt x="7019417" y="82169"/>
                  </a:lnTo>
                  <a:lnTo>
                    <a:pt x="7044817" y="82169"/>
                  </a:lnTo>
                  <a:lnTo>
                    <a:pt x="7044817" y="7869174"/>
                  </a:lnTo>
                  <a:lnTo>
                    <a:pt x="7019417" y="7869174"/>
                  </a:lnTo>
                  <a:lnTo>
                    <a:pt x="7044817" y="7869174"/>
                  </a:lnTo>
                  <a:cubicBezTo>
                    <a:pt x="7044817" y="7914513"/>
                    <a:pt x="7008114" y="7951343"/>
                    <a:pt x="6962648" y="7951343"/>
                  </a:cubicBezTo>
                  <a:lnTo>
                    <a:pt x="6962648" y="7925943"/>
                  </a:lnTo>
                  <a:lnTo>
                    <a:pt x="6962648" y="7951343"/>
                  </a:lnTo>
                  <a:lnTo>
                    <a:pt x="82169" y="7951343"/>
                  </a:lnTo>
                  <a:lnTo>
                    <a:pt x="82169" y="7925943"/>
                  </a:lnTo>
                  <a:lnTo>
                    <a:pt x="82169" y="7951343"/>
                  </a:lnTo>
                  <a:cubicBezTo>
                    <a:pt x="36830" y="7951343"/>
                    <a:pt x="0" y="7914513"/>
                    <a:pt x="0" y="7869174"/>
                  </a:cubicBezTo>
                  <a:lnTo>
                    <a:pt x="0" y="82169"/>
                  </a:lnTo>
                  <a:lnTo>
                    <a:pt x="25400" y="82169"/>
                  </a:lnTo>
                  <a:lnTo>
                    <a:pt x="0" y="82169"/>
                  </a:lnTo>
                  <a:moveTo>
                    <a:pt x="50800" y="82169"/>
                  </a:moveTo>
                  <a:lnTo>
                    <a:pt x="50800" y="7869174"/>
                  </a:lnTo>
                  <a:lnTo>
                    <a:pt x="25400" y="7869174"/>
                  </a:lnTo>
                  <a:lnTo>
                    <a:pt x="50800" y="7869174"/>
                  </a:lnTo>
                  <a:cubicBezTo>
                    <a:pt x="50800" y="7886573"/>
                    <a:pt x="64897" y="7900543"/>
                    <a:pt x="82169" y="7900543"/>
                  </a:cubicBezTo>
                  <a:lnTo>
                    <a:pt x="6962648" y="7900543"/>
                  </a:lnTo>
                  <a:cubicBezTo>
                    <a:pt x="6979920" y="7900543"/>
                    <a:pt x="6994017" y="7886573"/>
                    <a:pt x="6994017" y="7869174"/>
                  </a:cubicBezTo>
                  <a:lnTo>
                    <a:pt x="6994017" y="82169"/>
                  </a:lnTo>
                  <a:cubicBezTo>
                    <a:pt x="6993890" y="64770"/>
                    <a:pt x="6979920" y="50800"/>
                    <a:pt x="6962648" y="50800"/>
                  </a:cubicBezTo>
                  <a:lnTo>
                    <a:pt x="82169" y="50800"/>
                  </a:lnTo>
                  <a:lnTo>
                    <a:pt x="82169" y="25400"/>
                  </a:lnTo>
                  <a:lnTo>
                    <a:pt x="82169" y="50800"/>
                  </a:lnTo>
                  <a:cubicBezTo>
                    <a:pt x="64897" y="50800"/>
                    <a:pt x="50800" y="64770"/>
                    <a:pt x="50800" y="82169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6842820" y="3228826"/>
            <a:ext cx="4602212" cy="3148756"/>
            <a:chOff x="0" y="0"/>
            <a:chExt cx="6136283" cy="4198342"/>
          </a:xfrm>
        </p:grpSpPr>
        <p:sp>
          <p:nvSpPr>
            <p:cNvPr name="Freeform 15" id="15" descr="preencoded.png"/>
            <p:cNvSpPr/>
            <p:nvPr/>
          </p:nvSpPr>
          <p:spPr>
            <a:xfrm flipH="false" flipV="false" rot="0">
              <a:off x="0" y="0"/>
              <a:ext cx="6136259" cy="4198366"/>
            </a:xfrm>
            <a:custGeom>
              <a:avLst/>
              <a:gdLst/>
              <a:ahLst/>
              <a:cxnLst/>
              <a:rect r="r" b="b" t="t" l="l"/>
              <a:pathLst>
                <a:path h="4198366" w="6136259">
                  <a:moveTo>
                    <a:pt x="0" y="0"/>
                  </a:moveTo>
                  <a:lnTo>
                    <a:pt x="6136259" y="0"/>
                  </a:lnTo>
                  <a:lnTo>
                    <a:pt x="6136259" y="4198366"/>
                  </a:lnTo>
                  <a:lnTo>
                    <a:pt x="0" y="4198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81" r="0" b="-81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842820" y="6610796"/>
            <a:ext cx="4602212" cy="1900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A young hairdresser asks: </a:t>
            </a:r>
            <a:r>
              <a:rPr lang="en-US" sz="2187" i="true">
                <a:solidFill>
                  <a:srgbClr val="000000"/>
                </a:solidFill>
                <a:latin typeface="Inter Italics"/>
                <a:ea typeface="Inter Italics"/>
                <a:cs typeface="Inter Italics"/>
                <a:sym typeface="Inter Italics"/>
              </a:rPr>
              <a:t>"How do I market my services on social media?"</a:t>
            </a:r>
            <a:r>
              <a:rPr lang="en-US" sz="21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— the AI explains in plain Runyankole.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2031116" y="2888159"/>
            <a:ext cx="5283547" cy="5963542"/>
            <a:chOff x="0" y="0"/>
            <a:chExt cx="7044730" cy="795139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044817" cy="7951343"/>
            </a:xfrm>
            <a:custGeom>
              <a:avLst/>
              <a:gdLst/>
              <a:ahLst/>
              <a:cxnLst/>
              <a:rect r="r" b="b" t="t" l="l"/>
              <a:pathLst>
                <a:path h="7951343" w="7044817">
                  <a:moveTo>
                    <a:pt x="0" y="82169"/>
                  </a:moveTo>
                  <a:cubicBezTo>
                    <a:pt x="0" y="36830"/>
                    <a:pt x="36703" y="0"/>
                    <a:pt x="82169" y="0"/>
                  </a:cubicBezTo>
                  <a:lnTo>
                    <a:pt x="6962648" y="0"/>
                  </a:lnTo>
                  <a:lnTo>
                    <a:pt x="6962648" y="25400"/>
                  </a:lnTo>
                  <a:lnTo>
                    <a:pt x="6962648" y="0"/>
                  </a:lnTo>
                  <a:cubicBezTo>
                    <a:pt x="7007987" y="0"/>
                    <a:pt x="7044817" y="36830"/>
                    <a:pt x="7044817" y="82169"/>
                  </a:cubicBezTo>
                  <a:lnTo>
                    <a:pt x="7019417" y="82169"/>
                  </a:lnTo>
                  <a:lnTo>
                    <a:pt x="7044817" y="82169"/>
                  </a:lnTo>
                  <a:lnTo>
                    <a:pt x="7044817" y="7869174"/>
                  </a:lnTo>
                  <a:lnTo>
                    <a:pt x="7019417" y="7869174"/>
                  </a:lnTo>
                  <a:lnTo>
                    <a:pt x="7044817" y="7869174"/>
                  </a:lnTo>
                  <a:cubicBezTo>
                    <a:pt x="7044817" y="7914513"/>
                    <a:pt x="7008114" y="7951343"/>
                    <a:pt x="6962648" y="7951343"/>
                  </a:cubicBezTo>
                  <a:lnTo>
                    <a:pt x="6962648" y="7925943"/>
                  </a:lnTo>
                  <a:lnTo>
                    <a:pt x="6962648" y="7951343"/>
                  </a:lnTo>
                  <a:lnTo>
                    <a:pt x="82169" y="7951343"/>
                  </a:lnTo>
                  <a:lnTo>
                    <a:pt x="82169" y="7925943"/>
                  </a:lnTo>
                  <a:lnTo>
                    <a:pt x="82169" y="7951343"/>
                  </a:lnTo>
                  <a:cubicBezTo>
                    <a:pt x="36830" y="7951343"/>
                    <a:pt x="0" y="7914513"/>
                    <a:pt x="0" y="7869174"/>
                  </a:cubicBezTo>
                  <a:lnTo>
                    <a:pt x="0" y="82169"/>
                  </a:lnTo>
                  <a:lnTo>
                    <a:pt x="25400" y="82169"/>
                  </a:lnTo>
                  <a:lnTo>
                    <a:pt x="0" y="82169"/>
                  </a:lnTo>
                  <a:moveTo>
                    <a:pt x="50800" y="82169"/>
                  </a:moveTo>
                  <a:lnTo>
                    <a:pt x="50800" y="7869174"/>
                  </a:lnTo>
                  <a:lnTo>
                    <a:pt x="25400" y="7869174"/>
                  </a:lnTo>
                  <a:lnTo>
                    <a:pt x="50800" y="7869174"/>
                  </a:lnTo>
                  <a:cubicBezTo>
                    <a:pt x="50800" y="7886573"/>
                    <a:pt x="64897" y="7900543"/>
                    <a:pt x="82169" y="7900543"/>
                  </a:cubicBezTo>
                  <a:lnTo>
                    <a:pt x="6962648" y="7900543"/>
                  </a:lnTo>
                  <a:cubicBezTo>
                    <a:pt x="6979920" y="7900543"/>
                    <a:pt x="6994017" y="7886573"/>
                    <a:pt x="6994017" y="7869174"/>
                  </a:cubicBezTo>
                  <a:lnTo>
                    <a:pt x="6994017" y="82169"/>
                  </a:lnTo>
                  <a:cubicBezTo>
                    <a:pt x="6993890" y="64770"/>
                    <a:pt x="6979920" y="50800"/>
                    <a:pt x="6962648" y="50800"/>
                  </a:cubicBezTo>
                  <a:lnTo>
                    <a:pt x="82169" y="50800"/>
                  </a:lnTo>
                  <a:lnTo>
                    <a:pt x="82169" y="25400"/>
                  </a:lnTo>
                  <a:lnTo>
                    <a:pt x="82169" y="50800"/>
                  </a:lnTo>
                  <a:cubicBezTo>
                    <a:pt x="64897" y="50800"/>
                    <a:pt x="50800" y="64770"/>
                    <a:pt x="50800" y="82169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12371784" y="3228826"/>
            <a:ext cx="4602213" cy="3148756"/>
            <a:chOff x="0" y="0"/>
            <a:chExt cx="6136283" cy="4198342"/>
          </a:xfrm>
        </p:grpSpPr>
        <p:sp>
          <p:nvSpPr>
            <p:cNvPr name="Freeform 20" id="20" descr="preencoded.png"/>
            <p:cNvSpPr/>
            <p:nvPr/>
          </p:nvSpPr>
          <p:spPr>
            <a:xfrm flipH="false" flipV="false" rot="0">
              <a:off x="0" y="0"/>
              <a:ext cx="6136259" cy="4198366"/>
            </a:xfrm>
            <a:custGeom>
              <a:avLst/>
              <a:gdLst/>
              <a:ahLst/>
              <a:cxnLst/>
              <a:rect r="r" b="b" t="t" l="l"/>
              <a:pathLst>
                <a:path h="4198366" w="6136259">
                  <a:moveTo>
                    <a:pt x="0" y="0"/>
                  </a:moveTo>
                  <a:lnTo>
                    <a:pt x="6136259" y="0"/>
                  </a:lnTo>
                  <a:lnTo>
                    <a:pt x="6136259" y="4198366"/>
                  </a:lnTo>
                  <a:lnTo>
                    <a:pt x="0" y="4198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81" r="0" b="-81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2371784" y="6610796"/>
            <a:ext cx="4602213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A trainer saves hours each week because AI marks quizzes automatically.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834908" y="920354"/>
            <a:ext cx="6978402" cy="91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12"/>
              </a:lnSpc>
            </a:pPr>
            <a:r>
              <a:rPr lang="en-US" sz="5437" b="true">
                <a:solidFill>
                  <a:srgbClr val="030303"/>
                </a:solidFill>
                <a:latin typeface="DM Sans Bold"/>
                <a:ea typeface="DM Sans Bold"/>
                <a:cs typeface="DM Sans Bold"/>
                <a:sym typeface="DM Sans Bold"/>
              </a:rPr>
              <a:t>Expected Outcomes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7834908" y="2249389"/>
            <a:ext cx="1395561" cy="2054870"/>
            <a:chOff x="0" y="0"/>
            <a:chExt cx="1860748" cy="2739827"/>
          </a:xfrm>
        </p:grpSpPr>
        <p:sp>
          <p:nvSpPr>
            <p:cNvPr name="Freeform 10" id="10" descr="preencoded.png"/>
            <p:cNvSpPr/>
            <p:nvPr/>
          </p:nvSpPr>
          <p:spPr>
            <a:xfrm flipH="false" flipV="false" rot="0">
              <a:off x="0" y="0"/>
              <a:ext cx="1860804" cy="2739771"/>
            </a:xfrm>
            <a:custGeom>
              <a:avLst/>
              <a:gdLst/>
              <a:ahLst/>
              <a:cxnLst/>
              <a:rect r="r" b="b" t="t" l="l"/>
              <a:pathLst>
                <a:path h="2739771" w="1860804">
                  <a:moveTo>
                    <a:pt x="0" y="0"/>
                  </a:moveTo>
                  <a:lnTo>
                    <a:pt x="1860804" y="0"/>
                  </a:lnTo>
                  <a:lnTo>
                    <a:pt x="1860804" y="2739771"/>
                  </a:lnTo>
                  <a:lnTo>
                    <a:pt x="0" y="2739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3" t="0" r="-100" b="-2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509522" y="2518916"/>
            <a:ext cx="3489126" cy="445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Clearer Delivery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09522" y="3027164"/>
            <a:ext cx="7801570" cy="935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9"/>
              </a:lnSpc>
            </a:pPr>
            <a:r>
              <a:rPr lang="en-US" sz="23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Complex skills broken down into understandable components</a:t>
            </a:r>
          </a:p>
        </p:txBody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7834908" y="4304259"/>
            <a:ext cx="1395561" cy="1674763"/>
            <a:chOff x="0" y="0"/>
            <a:chExt cx="1860748" cy="2233017"/>
          </a:xfrm>
        </p:grpSpPr>
        <p:sp>
          <p:nvSpPr>
            <p:cNvPr name="Freeform 14" id="14" descr="preencoded.png"/>
            <p:cNvSpPr/>
            <p:nvPr/>
          </p:nvSpPr>
          <p:spPr>
            <a:xfrm flipH="false" flipV="false" rot="0">
              <a:off x="0" y="0"/>
              <a:ext cx="1860804" cy="2233041"/>
            </a:xfrm>
            <a:custGeom>
              <a:avLst/>
              <a:gdLst/>
              <a:ahLst/>
              <a:cxnLst/>
              <a:rect r="r" b="b" t="t" l="l"/>
              <a:pathLst>
                <a:path h="2233041" w="1860804">
                  <a:moveTo>
                    <a:pt x="0" y="0"/>
                  </a:moveTo>
                  <a:lnTo>
                    <a:pt x="1860804" y="0"/>
                  </a:lnTo>
                  <a:lnTo>
                    <a:pt x="1860804" y="2233041"/>
                  </a:lnTo>
                  <a:lnTo>
                    <a:pt x="0" y="2233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6" t="0" r="-113" b="1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9509522" y="4573786"/>
            <a:ext cx="4129831" cy="445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Local Language Learning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509522" y="5082034"/>
            <a:ext cx="7801570" cy="459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9"/>
              </a:lnSpc>
            </a:pPr>
            <a:r>
              <a:rPr lang="en-US" sz="23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Skills taught in languages students understand best</a:t>
            </a:r>
          </a:p>
        </p:txBody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7834908" y="5979021"/>
            <a:ext cx="1395561" cy="1674762"/>
            <a:chOff x="0" y="0"/>
            <a:chExt cx="1860748" cy="2233017"/>
          </a:xfrm>
        </p:grpSpPr>
        <p:sp>
          <p:nvSpPr>
            <p:cNvPr name="Freeform 18" id="18" descr="preencoded.png"/>
            <p:cNvSpPr/>
            <p:nvPr/>
          </p:nvSpPr>
          <p:spPr>
            <a:xfrm flipH="false" flipV="false" rot="0">
              <a:off x="0" y="0"/>
              <a:ext cx="1860804" cy="2233041"/>
            </a:xfrm>
            <a:custGeom>
              <a:avLst/>
              <a:gdLst/>
              <a:ahLst/>
              <a:cxnLst/>
              <a:rect r="r" b="b" t="t" l="l"/>
              <a:pathLst>
                <a:path h="2233041" w="1860804">
                  <a:moveTo>
                    <a:pt x="0" y="0"/>
                  </a:moveTo>
                  <a:lnTo>
                    <a:pt x="1860804" y="0"/>
                  </a:lnTo>
                  <a:lnTo>
                    <a:pt x="1860804" y="2233041"/>
                  </a:lnTo>
                  <a:lnTo>
                    <a:pt x="0" y="2233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6" t="0" r="-113" b="1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9509522" y="6248549"/>
            <a:ext cx="3489126" cy="445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Empowered Trainers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509522" y="6756797"/>
            <a:ext cx="7801570" cy="459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9"/>
              </a:lnSpc>
            </a:pPr>
            <a:r>
              <a:rPr lang="en-US" sz="23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Instructors focus on mentoring, not administration</a:t>
            </a:r>
          </a:p>
        </p:txBody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7834908" y="7653784"/>
            <a:ext cx="1395561" cy="1674763"/>
            <a:chOff x="0" y="0"/>
            <a:chExt cx="1860748" cy="2233017"/>
          </a:xfrm>
        </p:grpSpPr>
        <p:sp>
          <p:nvSpPr>
            <p:cNvPr name="Freeform 22" id="22" descr="preencoded.png"/>
            <p:cNvSpPr/>
            <p:nvPr/>
          </p:nvSpPr>
          <p:spPr>
            <a:xfrm flipH="false" flipV="false" rot="0">
              <a:off x="0" y="0"/>
              <a:ext cx="1860804" cy="2233041"/>
            </a:xfrm>
            <a:custGeom>
              <a:avLst/>
              <a:gdLst/>
              <a:ahLst/>
              <a:cxnLst/>
              <a:rect r="r" b="b" t="t" l="l"/>
              <a:pathLst>
                <a:path h="2233041" w="1860804">
                  <a:moveTo>
                    <a:pt x="0" y="0"/>
                  </a:moveTo>
                  <a:lnTo>
                    <a:pt x="1860804" y="0"/>
                  </a:lnTo>
                  <a:lnTo>
                    <a:pt x="1860804" y="2233041"/>
                  </a:lnTo>
                  <a:lnTo>
                    <a:pt x="0" y="2233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6" t="0" r="-113" b="1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9509522" y="7923311"/>
            <a:ext cx="3489126" cy="445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Job-Ready Youth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509522" y="8431560"/>
            <a:ext cx="7801570" cy="935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9"/>
              </a:lnSpc>
            </a:pPr>
            <a:r>
              <a:rPr lang="en-US" sz="23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Young people prepared for real employment opportunities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49226" y="726728"/>
            <a:ext cx="4407396" cy="569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37" b="true">
                <a:solidFill>
                  <a:srgbClr val="030303"/>
                </a:solidFill>
                <a:latin typeface="DM Sans Bold"/>
                <a:ea typeface="DM Sans Bold"/>
                <a:cs typeface="DM Sans Bold"/>
                <a:sym typeface="DM Sans Bold"/>
              </a:rPr>
              <a:t>Our Commitment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49226" y="1759149"/>
            <a:ext cx="7979717" cy="7979717"/>
            <a:chOff x="0" y="0"/>
            <a:chExt cx="10639623" cy="10639623"/>
          </a:xfrm>
        </p:grpSpPr>
        <p:sp>
          <p:nvSpPr>
            <p:cNvPr name="Freeform 8" id="8" descr="preencoded.png"/>
            <p:cNvSpPr/>
            <p:nvPr/>
          </p:nvSpPr>
          <p:spPr>
            <a:xfrm flipH="false" flipV="false" rot="0">
              <a:off x="0" y="0"/>
              <a:ext cx="10639679" cy="10639679"/>
            </a:xfrm>
            <a:custGeom>
              <a:avLst/>
              <a:gdLst/>
              <a:ahLst/>
              <a:cxnLst/>
              <a:rect r="r" b="b" t="t" l="l"/>
              <a:pathLst>
                <a:path h="10639679" w="10639679">
                  <a:moveTo>
                    <a:pt x="0" y="0"/>
                  </a:moveTo>
                  <a:lnTo>
                    <a:pt x="10639679" y="0"/>
                  </a:lnTo>
                  <a:lnTo>
                    <a:pt x="10639679" y="10639679"/>
                  </a:lnTo>
                  <a:lnTo>
                    <a:pt x="0" y="1063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632900" y="1663899"/>
            <a:ext cx="7715399" cy="1882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8"/>
              </a:lnSpc>
            </a:pPr>
            <a:r>
              <a:rPr lang="en-US" sz="2374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At </a:t>
            </a:r>
            <a:r>
              <a:rPr lang="en-US" sz="2374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AI Studio Uganda</a:t>
            </a:r>
            <a:r>
              <a:rPr lang="en-US" sz="2374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, we pledge to partner with the Ministry, the Presidential Industrial Skilling Program, and development agencies like Enabel to pilot, test, and scale these solutions.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340275" y="1759149"/>
            <a:ext cx="47356" cy="1402931"/>
            <a:chOff x="0" y="0"/>
            <a:chExt cx="25400" cy="7524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5400" cy="752475"/>
            </a:xfrm>
            <a:custGeom>
              <a:avLst/>
              <a:gdLst/>
              <a:ahLst/>
              <a:cxnLst/>
              <a:rect r="r" b="b" t="t" l="l"/>
              <a:pathLst>
                <a:path h="752475" w="25400">
                  <a:moveTo>
                    <a:pt x="0" y="0"/>
                  </a:moveTo>
                  <a:lnTo>
                    <a:pt x="25400" y="0"/>
                  </a:lnTo>
                  <a:lnTo>
                    <a:pt x="25400" y="752475"/>
                  </a:lnTo>
                  <a:lnTo>
                    <a:pt x="0" y="752475"/>
                  </a:lnTo>
                  <a:close/>
                </a:path>
              </a:pathLst>
            </a:custGeom>
            <a:solidFill>
              <a:srgbClr val="1C9770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387631" y="4392828"/>
            <a:ext cx="7979717" cy="1406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8"/>
              </a:lnSpc>
            </a:pPr>
            <a:r>
              <a:rPr lang="en-US" sz="2374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Together, let's make TVET simpler, clearer, and unlock Uganda's workforce potential, one skill at a time.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87631" y="6390400"/>
            <a:ext cx="7979717" cy="453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8"/>
              </a:lnSpc>
            </a:pPr>
            <a:r>
              <a:rPr lang="en-US" sz="2374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Thank you.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DAGtM1mEuqU</dc:identifier>
  <dcterms:modified xsi:type="dcterms:W3CDTF">2011-08-01T06:04:30Z</dcterms:modified>
  <cp:revision>1</cp:revision>
  <dc:title>Integrating-AI-into-TVET-Demystifying-Skills-Simplifying-Learning-and-Preparing-Ugandas-Workforce.pptx</dc:title>
</cp:coreProperties>
</file>