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C3"/>
    <a:srgbClr val="003192"/>
    <a:srgbClr val="070793"/>
    <a:srgbClr val="2BBFC3"/>
    <a:srgbClr val="72D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5195-5129-E17C-E488-C41C6C7D1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8BF42-981D-E3F1-B0ED-AD2A55117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154EC-3C80-47A6-CB49-BAD099AD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29E-4289-4243-9D8F-FCB8C181C402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A462E-6519-E699-332C-D67E6BE5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BF0E9-85C8-529D-DA81-937F37DA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1ABE-5803-4FD5-AB4C-7ECA82F2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1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8636-3470-0995-F8CE-22DB3487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EF8AE-75BE-A0D8-F71E-A4168999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09CC1-D6B8-0415-7268-387FC581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29E-4289-4243-9D8F-FCB8C181C402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9547D-68B3-3A94-1C3C-FDC2E6E4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8CCF-DE56-6B3D-5B11-C685E8E0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1ABE-5803-4FD5-AB4C-7ECA82F2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4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68E01-92F9-2A5F-BD28-678886EE7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0EFAB-85AB-B666-A16A-1CBCFCA7B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00E12-AC25-E591-740C-5ACFC4A5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29E-4289-4243-9D8F-FCB8C181C402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CFBD1-1D3C-D4BD-ECBE-B0F87DED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A6194-F9B1-80A4-4E2F-08BA13B5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1ABE-5803-4FD5-AB4C-7ECA82F2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50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782A-F023-A234-48B2-79E6076E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9F52-9256-C08D-A277-B444F1EDA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B22C3-9045-6C86-00D2-63F4779A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29E-4289-4243-9D8F-FCB8C181C402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06554-F46D-5A3B-69A1-11D60778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4A48E-7E87-1F03-8D6C-D73E2C1B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1ABE-5803-4FD5-AB4C-7ECA82F2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26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48D04-9A8E-55C2-9FDD-691360C2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D5E7C-E0ED-E638-3E7C-52F03451D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41E6-3A56-CEF1-403D-B9964F13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29E-4289-4243-9D8F-FCB8C181C402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F9120-876D-F33E-B7B2-92EEB9EC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80642-5D55-6F5D-E830-832B0BC5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1ABE-5803-4FD5-AB4C-7ECA82F2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9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20F5-EE73-C3F5-55A4-AA31E710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F872-4266-58EF-0A0C-1967A5B3C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2DA81-1526-3584-BB26-D403F4D21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EB9BD-9847-7115-E8EB-06598CF8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29E-4289-4243-9D8F-FCB8C181C402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519B5-D9C3-FC5E-D75F-6AA92C46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A64BD-FC21-48C7-E4D3-3EA1BCBE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1ABE-5803-4FD5-AB4C-7ECA82F2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1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8AF5-0083-3CE9-F535-71241F1D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F5B1B-97D5-7C4E-023D-42883B61A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04B47-9E11-A0B4-CC1A-F31DCD963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65E9D-4527-1149-A9E7-4E4FE1070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DCE92-5C90-0A4E-2218-3E7C19C7E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5CC174-E9DE-0F2B-DCDD-D48F0835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29E-4289-4243-9D8F-FCB8C181C402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D55D40-3DA4-7522-FDF7-288C4A15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CB62F-D402-88E2-08DF-02725CF4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1ABE-5803-4FD5-AB4C-7ECA82F2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70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9194-04C8-5174-1446-4BD909CD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8A840-63AF-0AC9-FEBC-670535B3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29E-4289-4243-9D8F-FCB8C181C402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CBD9-F39E-850C-4A56-B0689E58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388A5-5E00-A15A-4334-68C290F7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1ABE-5803-4FD5-AB4C-7ECA82F2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7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6F13A-23E9-7AAF-5863-939E6556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29E-4289-4243-9D8F-FCB8C181C402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6A832-D96E-0419-8CB1-DC3901D5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7C31F-0475-97D1-C2A1-00D98346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1ABE-5803-4FD5-AB4C-7ECA82F2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6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2A88-3873-98CA-02D5-DAF5E298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02A8B-729C-0CE6-ADF9-79CB231D5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C4BFD-1752-26A4-6B05-E9D92F2D9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4DBE2-1F18-E73A-AFDD-074B1D41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29E-4289-4243-9D8F-FCB8C181C402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78D10-79AD-15B0-70C2-0C7F38CF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273E7-3489-1325-EACF-5CE53E16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1ABE-5803-4FD5-AB4C-7ECA82F2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5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A0FF-B580-7005-4795-4469707F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94D3A-78AB-9033-14D2-8C7F0E376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A3191-F1DE-DB60-37C5-FEB5319B4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56353-4F23-96CC-8713-5645A59C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29E-4289-4243-9D8F-FCB8C181C402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B551C-8B6A-3896-53C1-8A1013DF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D1DEB-31B2-3BD4-FFC8-6E5F7EF3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1ABE-5803-4FD5-AB4C-7ECA82F2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9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124F1-468A-9D28-1E9E-BD574EF6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72FD1-BE46-E276-D5D6-7B0D06291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15849-A779-DD54-3C70-EB3C7517B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D29E-4289-4243-9D8F-FCB8C181C402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89190-1016-B344-ABC5-C12259CF3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F8EE4-713A-06A5-62D5-76427C097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1ABE-5803-4FD5-AB4C-7ECA82F2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BBFC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ED8F4-55D6-5AEA-1797-2152A69D0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360" y="1791030"/>
            <a:ext cx="11115040" cy="1000443"/>
          </a:xfrm>
        </p:spPr>
        <p:txBody>
          <a:bodyPr>
            <a:normAutofit/>
          </a:bodyPr>
          <a:lstStyle/>
          <a:p>
            <a:r>
              <a:rPr lang="en-GB" sz="6200" dirty="0">
                <a:solidFill>
                  <a:srgbClr val="070793"/>
                </a:solidFill>
                <a:latin typeface="Bahnschrift SemiBold Condensed" panose="020B0502040204020203" pitchFamily="34" charset="0"/>
              </a:rPr>
              <a:t>EPN Consulting Research and Innovation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D5739-6317-7594-6879-65D7C00A8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70793"/>
                </a:solidFill>
                <a:latin typeface="Bahnschrift SemiBold Condensed" panose="020B0502040204020203" pitchFamily="34" charset="0"/>
              </a:rPr>
              <a:t>Dublin, Ireland</a:t>
            </a:r>
          </a:p>
        </p:txBody>
      </p:sp>
      <p:pic>
        <p:nvPicPr>
          <p:cNvPr id="9" name="Picture 8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E9CF62E-361E-E1EC-20DC-A12D59ACE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6149645"/>
            <a:ext cx="2951480" cy="7083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72F6AF-8D63-EACF-1DC1-63E1AE8C5E60}"/>
              </a:ext>
            </a:extLst>
          </p:cNvPr>
          <p:cNvCxnSpPr/>
          <p:nvPr/>
        </p:nvCxnSpPr>
        <p:spPr>
          <a:xfrm>
            <a:off x="0" y="6068365"/>
            <a:ext cx="12192000" cy="0"/>
          </a:xfrm>
          <a:prstGeom prst="line">
            <a:avLst/>
          </a:prstGeom>
          <a:ln w="57150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26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BBFC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8D5739-6317-7594-6879-65D7C00A8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" y="564196"/>
            <a:ext cx="11369040" cy="5054281"/>
          </a:xfrm>
        </p:spPr>
        <p:txBody>
          <a:bodyPr>
            <a:noAutofit/>
          </a:bodyPr>
          <a:lstStyle/>
          <a:p>
            <a:pPr algn="l"/>
            <a:r>
              <a:rPr lang="en-US" sz="2800" b="0" i="0" dirty="0">
                <a:solidFill>
                  <a:srgbClr val="003192"/>
                </a:solidFill>
                <a:effectLst/>
                <a:latin typeface="Bahnschrift SemiBold Condensed" panose="020B0502040204020203" pitchFamily="34" charset="0"/>
                <a:cs typeface="Prompt" panose="00000500000000000000" pitchFamily="2" charset="-34"/>
              </a:rPr>
              <a:t>EPN Consulting Research and Innovation Ltd. was established in </a:t>
            </a:r>
            <a:r>
              <a:rPr lang="en-US" sz="2800" b="0" i="0" dirty="0">
                <a:solidFill>
                  <a:srgbClr val="003192"/>
                </a:solidFill>
                <a:effectLst/>
                <a:highlight>
                  <a:srgbClr val="00FFFF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Dublin (Ireland) </a:t>
            </a:r>
            <a:r>
              <a:rPr lang="en-US" sz="2800" b="0" i="0" dirty="0">
                <a:solidFill>
                  <a:srgbClr val="003192"/>
                </a:solidFill>
                <a:effectLst/>
                <a:latin typeface="Bahnschrift SemiBold Condensed" panose="020B0502040204020203" pitchFamily="34" charset="0"/>
                <a:cs typeface="Prompt" panose="00000500000000000000" pitchFamily="2" charset="-34"/>
              </a:rPr>
              <a:t>in February 2022 by Dr Ing Stefano Mainero who, previously in 2009, founded EPN Consulting Ltd. in London.</a:t>
            </a:r>
            <a:br>
              <a:rPr lang="en-US" sz="2800" dirty="0">
                <a:solidFill>
                  <a:srgbClr val="003192"/>
                </a:solidFill>
                <a:latin typeface="Bahnschrift SemiBold Condensed" panose="020B0502040204020203" pitchFamily="34" charset="0"/>
              </a:rPr>
            </a:br>
            <a:br>
              <a:rPr lang="en-US" sz="2800" dirty="0">
                <a:solidFill>
                  <a:srgbClr val="003192"/>
                </a:solidFill>
                <a:latin typeface="Bahnschrift SemiBold Condensed" panose="020B0502040204020203" pitchFamily="34" charset="0"/>
              </a:rPr>
            </a:br>
            <a:r>
              <a:rPr lang="en-US" sz="2800" b="0" i="0" dirty="0">
                <a:solidFill>
                  <a:srgbClr val="003192"/>
                </a:solidFill>
                <a:effectLst/>
                <a:latin typeface="Bahnschrift SemiBold Condensed" panose="020B0502040204020203" pitchFamily="34" charset="0"/>
                <a:cs typeface="Prompt" panose="00000500000000000000" pitchFamily="2" charset="-34"/>
              </a:rPr>
              <a:t>The Dublin-based company carries out Research &amp; Innovation activities on </a:t>
            </a:r>
            <a:r>
              <a:rPr lang="en-US" sz="2800" b="0" i="0" dirty="0">
                <a:solidFill>
                  <a:srgbClr val="003192"/>
                </a:solidFill>
                <a:effectLst/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Smart &amp; Sustainable Transport</a:t>
            </a:r>
            <a:r>
              <a:rPr lang="en-US" sz="2800" b="0" i="0" dirty="0">
                <a:solidFill>
                  <a:srgbClr val="003192"/>
                </a:solidFill>
                <a:effectLst/>
                <a:latin typeface="Bahnschrift SemiBold Condensed" panose="020B0502040204020203" pitchFamily="34" charset="0"/>
                <a:cs typeface="Prompt" panose="00000500000000000000" pitchFamily="2" charset="-34"/>
              </a:rPr>
              <a:t>, </a:t>
            </a:r>
            <a:r>
              <a:rPr lang="en-US" sz="2800" b="0" i="0" dirty="0">
                <a:solidFill>
                  <a:srgbClr val="003192"/>
                </a:solidFill>
                <a:effectLst/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Smart Cities</a:t>
            </a:r>
            <a:r>
              <a:rPr lang="en-US" sz="2800" b="0" i="0" dirty="0">
                <a:solidFill>
                  <a:srgbClr val="003192"/>
                </a:solidFill>
                <a:effectLst/>
                <a:latin typeface="Bahnschrift SemiBold Condensed" panose="020B0502040204020203" pitchFamily="34" charset="0"/>
                <a:cs typeface="Prompt" panose="00000500000000000000" pitchFamily="2" charset="-34"/>
              </a:rPr>
              <a:t>, </a:t>
            </a:r>
            <a:r>
              <a:rPr lang="en-US" sz="2800" b="0" i="0" dirty="0">
                <a:solidFill>
                  <a:srgbClr val="003192"/>
                </a:solidFill>
                <a:effectLst/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Climate Change Adaptation and Resilience</a:t>
            </a:r>
            <a:r>
              <a:rPr lang="en-US" sz="2800" b="0" i="0" dirty="0">
                <a:solidFill>
                  <a:srgbClr val="003192"/>
                </a:solidFill>
                <a:effectLst/>
                <a:latin typeface="Bahnschrift SemiBold Condensed" panose="020B0502040204020203" pitchFamily="34" charset="0"/>
                <a:cs typeface="Prompt" panose="00000500000000000000" pitchFamily="2" charset="-34"/>
              </a:rPr>
              <a:t>, and</a:t>
            </a:r>
            <a:r>
              <a:rPr lang="en-US" sz="2800" b="0" i="0" dirty="0">
                <a:solidFill>
                  <a:srgbClr val="003192"/>
                </a:solidFill>
                <a:effectLst/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 Circular Economy</a:t>
            </a:r>
            <a:r>
              <a:rPr lang="en-US" sz="2800" b="0" i="0" dirty="0">
                <a:solidFill>
                  <a:srgbClr val="003192"/>
                </a:solidFill>
                <a:effectLst/>
                <a:latin typeface="Bahnschrift SemiBold Condensed" panose="020B0502040204020203" pitchFamily="34" charset="0"/>
                <a:cs typeface="Prompt" panose="00000500000000000000" pitchFamily="2" charset="-34"/>
              </a:rPr>
              <a:t>, thanks to an international team of high-level professionals boasting decades of experience and a </a:t>
            </a:r>
            <a:r>
              <a:rPr lang="en-US" sz="2800" b="0" i="0" dirty="0">
                <a:solidFill>
                  <a:srgbClr val="003192"/>
                </a:solidFill>
                <a:effectLst/>
                <a:highlight>
                  <a:srgbClr val="00FFFF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network of 3,000+ professional contacts in Europe</a:t>
            </a:r>
            <a:r>
              <a:rPr lang="en-US" sz="2800" b="0" i="0" dirty="0">
                <a:solidFill>
                  <a:srgbClr val="003192"/>
                </a:solidFill>
                <a:effectLst/>
                <a:latin typeface="Bahnschrift SemiBold Condensed" panose="020B0502040204020203" pitchFamily="34" charset="0"/>
                <a:cs typeface="Prompt" panose="00000500000000000000" pitchFamily="2" charset="-34"/>
              </a:rPr>
              <a:t>.</a:t>
            </a:r>
            <a:br>
              <a:rPr lang="en-US" sz="2800" dirty="0">
                <a:solidFill>
                  <a:srgbClr val="003192"/>
                </a:solidFill>
                <a:latin typeface="Bahnschrift SemiBold Condensed" panose="020B0502040204020203" pitchFamily="34" charset="0"/>
              </a:rPr>
            </a:br>
            <a:br>
              <a:rPr lang="en-US" sz="2800" dirty="0">
                <a:solidFill>
                  <a:srgbClr val="003192"/>
                </a:solidFill>
                <a:latin typeface="Bahnschrift SemiBold Condensed" panose="020B0502040204020203" pitchFamily="34" charset="0"/>
              </a:rPr>
            </a:br>
            <a:r>
              <a:rPr lang="en-US" sz="2800" b="0" i="0" dirty="0">
                <a:solidFill>
                  <a:srgbClr val="003192"/>
                </a:solidFill>
                <a:effectLst/>
                <a:latin typeface="Bahnschrift SemiBold Condensed" panose="020B0502040204020203" pitchFamily="34" charset="0"/>
                <a:cs typeface="Prompt" panose="00000500000000000000" pitchFamily="2" charset="-34"/>
              </a:rPr>
              <a:t>Besides, EPN Consulting R&amp;I provides advice to professional clients (</a:t>
            </a:r>
            <a:r>
              <a:rPr lang="en-US" sz="2800" b="0" i="0" dirty="0">
                <a:solidFill>
                  <a:srgbClr val="003192"/>
                </a:solidFill>
                <a:effectLst/>
                <a:highlight>
                  <a:srgbClr val="00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SMEs, Start-Ups, large </a:t>
            </a:r>
            <a:r>
              <a:rPr lang="en-US" sz="2800" b="0" i="0" dirty="0" err="1">
                <a:solidFill>
                  <a:srgbClr val="003192"/>
                </a:solidFill>
                <a:effectLst/>
                <a:highlight>
                  <a:srgbClr val="00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organisations</a:t>
            </a:r>
            <a:r>
              <a:rPr lang="en-US" sz="2800" b="0" i="0" dirty="0">
                <a:solidFill>
                  <a:srgbClr val="003192"/>
                </a:solidFill>
                <a:effectLst/>
                <a:highlight>
                  <a:srgbClr val="00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, Local &amp; National Authorities as well as Universities</a:t>
            </a:r>
            <a:r>
              <a:rPr lang="en-US" sz="2800" b="0" i="0" dirty="0">
                <a:solidFill>
                  <a:srgbClr val="003192"/>
                </a:solidFill>
                <a:effectLst/>
                <a:latin typeface="Bahnschrift SemiBold Condensed" panose="020B0502040204020203" pitchFamily="34" charset="0"/>
                <a:cs typeface="Prompt" panose="00000500000000000000" pitchFamily="2" charset="-34"/>
              </a:rPr>
              <a:t>) on how to convert innovative ideas into </a:t>
            </a:r>
            <a:r>
              <a:rPr lang="en-US" sz="2800" b="0" i="0" dirty="0">
                <a:solidFill>
                  <a:srgbClr val="003192"/>
                </a:solidFill>
                <a:effectLst/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EU-funded projects </a:t>
            </a:r>
            <a:r>
              <a:rPr lang="en-US" sz="2800" b="0" i="0" dirty="0">
                <a:solidFill>
                  <a:srgbClr val="003192"/>
                </a:solidFill>
                <a:effectLst/>
                <a:latin typeface="Bahnschrift SemiBold Condensed" panose="020B0502040204020203" pitchFamily="34" charset="0"/>
                <a:cs typeface="Prompt" panose="00000500000000000000" pitchFamily="2" charset="-34"/>
              </a:rPr>
              <a:t>and help them manage projects once approved for funding.</a:t>
            </a:r>
            <a:endParaRPr lang="en-GB" sz="2800" b="1" dirty="0">
              <a:solidFill>
                <a:srgbClr val="003192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9" name="Picture 8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E9CF62E-361E-E1EC-20DC-A12D59ACE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6149645"/>
            <a:ext cx="2951480" cy="7083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72F6AF-8D63-EACF-1DC1-63E1AE8C5E60}"/>
              </a:ext>
            </a:extLst>
          </p:cNvPr>
          <p:cNvCxnSpPr/>
          <p:nvPr/>
        </p:nvCxnSpPr>
        <p:spPr>
          <a:xfrm>
            <a:off x="0" y="6068365"/>
            <a:ext cx="12192000" cy="0"/>
          </a:xfrm>
          <a:prstGeom prst="line">
            <a:avLst/>
          </a:prstGeom>
          <a:ln w="57150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13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BBFC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8D5739-6317-7594-6879-65D7C00A8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" y="433277"/>
            <a:ext cx="11369040" cy="533084"/>
          </a:xfrm>
        </p:spPr>
        <p:txBody>
          <a:bodyPr>
            <a:noAutofit/>
          </a:bodyPr>
          <a:lstStyle/>
          <a:p>
            <a:pPr algn="l"/>
            <a:r>
              <a:rPr lang="en-US" sz="3200" b="1" i="0" dirty="0">
                <a:solidFill>
                  <a:srgbClr val="003192"/>
                </a:solidFill>
                <a:effectLst/>
                <a:highlight>
                  <a:srgbClr val="00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EPN Consulting Research and Innovation </a:t>
            </a:r>
            <a:r>
              <a:rPr lang="en-US" sz="3200" b="1" dirty="0">
                <a:solidFill>
                  <a:srgbClr val="003192"/>
                </a:solidFill>
                <a:highlight>
                  <a:srgbClr val="00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Ltd. aims to meet the following UN SDGs</a:t>
            </a:r>
          </a:p>
        </p:txBody>
      </p:sp>
      <p:pic>
        <p:nvPicPr>
          <p:cNvPr id="9" name="Picture 8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E9CF62E-361E-E1EC-20DC-A12D59ACE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6149645"/>
            <a:ext cx="2951480" cy="7083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72F6AF-8D63-EACF-1DC1-63E1AE8C5E60}"/>
              </a:ext>
            </a:extLst>
          </p:cNvPr>
          <p:cNvCxnSpPr/>
          <p:nvPr/>
        </p:nvCxnSpPr>
        <p:spPr>
          <a:xfrm>
            <a:off x="0" y="6068365"/>
            <a:ext cx="12192000" cy="0"/>
          </a:xfrm>
          <a:prstGeom prst="line">
            <a:avLst/>
          </a:prstGeom>
          <a:ln w="57150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5EC87C7-DDED-C81B-4277-E06D22BC2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75" y="2035573"/>
            <a:ext cx="1382477" cy="13824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5EF9BF-D321-E08D-9054-2AB551F10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" y="2070956"/>
            <a:ext cx="1382476" cy="138247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4DF746C-DF86-67A6-F059-7E741B97E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06" y="2035573"/>
            <a:ext cx="1415142" cy="1415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A6FA74-082B-8E95-0805-0D91060A6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41" y="2035573"/>
            <a:ext cx="1415141" cy="1415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A9D98B-08F9-D86A-37AE-BED22C7BE3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57" y="2035573"/>
            <a:ext cx="1415141" cy="1415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B43274-C9D4-72CD-602C-1C36A54C2F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73" y="2079113"/>
            <a:ext cx="1382477" cy="138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6CA230-B478-346A-BE24-0D5857CF72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95" y="2079113"/>
            <a:ext cx="1371601" cy="1371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82112B-7131-1961-B87A-B3C9EC57D4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41" y="2079113"/>
            <a:ext cx="1371601" cy="1371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AFA805-8DB8-E417-E1B2-E0CB0A6282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60" y="4473962"/>
            <a:ext cx="1382477" cy="1382477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3475BF69-17E7-30DA-FB7C-4DC2E78273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59" y="4473962"/>
            <a:ext cx="1382477" cy="1382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71B5D6-F865-8E90-02BE-E9739FEEBD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60" y="4473961"/>
            <a:ext cx="1382477" cy="13824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7D6FD0-CF4C-2B15-20B0-31F1862DDEAC}"/>
              </a:ext>
            </a:extLst>
          </p:cNvPr>
          <p:cNvSpPr txBox="1"/>
          <p:nvPr/>
        </p:nvSpPr>
        <p:spPr>
          <a:xfrm>
            <a:off x="4842340" y="1328084"/>
            <a:ext cx="227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3192"/>
                </a:solidFill>
                <a:latin typeface="Bahnschrift SemiBold Condensed" panose="020B0502040204020203" pitchFamily="34" charset="0"/>
              </a:rPr>
              <a:t>Main topics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307BD7-CEBB-A906-325B-7DBC40AAF015}"/>
              </a:ext>
            </a:extLst>
          </p:cNvPr>
          <p:cNvSpPr txBox="1"/>
          <p:nvPr/>
        </p:nvSpPr>
        <p:spPr>
          <a:xfrm>
            <a:off x="4221875" y="3783222"/>
            <a:ext cx="351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3192"/>
                </a:solidFill>
                <a:latin typeface="Bahnschrift SemiBold Condensed" panose="020B0502040204020203" pitchFamily="34" charset="0"/>
              </a:rPr>
              <a:t>Inter-connected topics</a:t>
            </a:r>
          </a:p>
        </p:txBody>
      </p:sp>
    </p:spTree>
    <p:extLst>
      <p:ext uri="{BB962C8B-B14F-4D97-AF65-F5344CB8AC3E}">
        <p14:creationId xmlns:p14="http://schemas.microsoft.com/office/powerpoint/2010/main" val="299123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BBFC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8D5739-6317-7594-6879-65D7C00A8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620" y="462492"/>
            <a:ext cx="10398760" cy="533084"/>
          </a:xfrm>
        </p:spPr>
        <p:txBody>
          <a:bodyPr>
            <a:noAutofit/>
          </a:bodyPr>
          <a:lstStyle/>
          <a:p>
            <a:r>
              <a:rPr lang="en-US" sz="3200" b="1" i="0" dirty="0">
                <a:solidFill>
                  <a:srgbClr val="003192"/>
                </a:solidFill>
                <a:effectLst/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EPN Consulting Research and Innovation </a:t>
            </a:r>
            <a:r>
              <a:rPr lang="en-US" sz="3200" b="1" dirty="0">
                <a:solidFill>
                  <a:srgbClr val="003192"/>
                </a:solidFill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Ltd. works on the following fields</a:t>
            </a:r>
          </a:p>
        </p:txBody>
      </p:sp>
      <p:pic>
        <p:nvPicPr>
          <p:cNvPr id="9" name="Picture 8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E9CF62E-361E-E1EC-20DC-A12D59ACE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6149645"/>
            <a:ext cx="2951480" cy="7083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72F6AF-8D63-EACF-1DC1-63E1AE8C5E60}"/>
              </a:ext>
            </a:extLst>
          </p:cNvPr>
          <p:cNvCxnSpPr/>
          <p:nvPr/>
        </p:nvCxnSpPr>
        <p:spPr>
          <a:xfrm>
            <a:off x="0" y="6068365"/>
            <a:ext cx="12192000" cy="0"/>
          </a:xfrm>
          <a:prstGeom prst="line">
            <a:avLst/>
          </a:prstGeom>
          <a:ln w="57150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screenshot of a smart city&#10;&#10;Description automatically generated with low confidence">
            <a:extLst>
              <a:ext uri="{FF2B5EF4-FFF2-40B4-BE49-F238E27FC236}">
                <a16:creationId xmlns:a16="http://schemas.microsoft.com/office/drawing/2014/main" id="{2AC0B5D6-227D-C4A0-9E60-B29B64D11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" y="1364728"/>
            <a:ext cx="11892280" cy="412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8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BBFC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8D5739-6317-7594-6879-65D7C00A8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335" y="421221"/>
            <a:ext cx="11403330" cy="533084"/>
          </a:xfrm>
        </p:spPr>
        <p:txBody>
          <a:bodyPr>
            <a:noAutofit/>
          </a:bodyPr>
          <a:lstStyle/>
          <a:p>
            <a:r>
              <a:rPr lang="en-US" sz="3200" b="1" i="0" dirty="0">
                <a:solidFill>
                  <a:srgbClr val="003192"/>
                </a:solidFill>
                <a:effectLst/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EPN Consulting Research and Innovation </a:t>
            </a:r>
            <a:r>
              <a:rPr lang="en-US" sz="3200" b="1" dirty="0">
                <a:solidFill>
                  <a:srgbClr val="003192"/>
                </a:solidFill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Ltd. works on the EU Projects and Affairs</a:t>
            </a:r>
          </a:p>
        </p:txBody>
      </p:sp>
      <p:pic>
        <p:nvPicPr>
          <p:cNvPr id="9" name="Picture 8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E9CF62E-361E-E1EC-20DC-A12D59ACE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6149645"/>
            <a:ext cx="2951480" cy="7083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72F6AF-8D63-EACF-1DC1-63E1AE8C5E60}"/>
              </a:ext>
            </a:extLst>
          </p:cNvPr>
          <p:cNvCxnSpPr/>
          <p:nvPr/>
        </p:nvCxnSpPr>
        <p:spPr>
          <a:xfrm>
            <a:off x="0" y="6068365"/>
            <a:ext cx="12192000" cy="0"/>
          </a:xfrm>
          <a:prstGeom prst="line">
            <a:avLst/>
          </a:prstGeom>
          <a:ln w="57150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screenshot, rectangle, font&#10;&#10;Description automatically generated">
            <a:extLst>
              <a:ext uri="{FF2B5EF4-FFF2-40B4-BE49-F238E27FC236}">
                <a16:creationId xmlns:a16="http://schemas.microsoft.com/office/drawing/2014/main" id="{5EA79115-29A7-C079-4403-4941F5F78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160245"/>
            <a:ext cx="117729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2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BBFC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8D5739-6317-7594-6879-65D7C00A8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5967" y="421221"/>
            <a:ext cx="8140065" cy="533084"/>
          </a:xfrm>
        </p:spPr>
        <p:txBody>
          <a:bodyPr>
            <a:noAutofit/>
          </a:bodyPr>
          <a:lstStyle/>
          <a:p>
            <a:r>
              <a:rPr lang="en-US" sz="3200" b="1" i="0" dirty="0">
                <a:solidFill>
                  <a:srgbClr val="003192"/>
                </a:solidFill>
                <a:effectLst/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EPN Consulting Research and Innovation </a:t>
            </a:r>
            <a:r>
              <a:rPr lang="en-US" sz="3200" b="1" dirty="0">
                <a:solidFill>
                  <a:srgbClr val="003192"/>
                </a:solidFill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Ltd. is part of</a:t>
            </a:r>
            <a:r>
              <a:rPr lang="en-US" sz="3200" dirty="0">
                <a:solidFill>
                  <a:srgbClr val="003192"/>
                </a:solidFill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:</a:t>
            </a:r>
          </a:p>
        </p:txBody>
      </p:sp>
      <p:pic>
        <p:nvPicPr>
          <p:cNvPr id="9" name="Picture 8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E9CF62E-361E-E1EC-20DC-A12D59ACE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6149645"/>
            <a:ext cx="2951480" cy="7083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72F6AF-8D63-EACF-1DC1-63E1AE8C5E60}"/>
              </a:ext>
            </a:extLst>
          </p:cNvPr>
          <p:cNvCxnSpPr/>
          <p:nvPr/>
        </p:nvCxnSpPr>
        <p:spPr>
          <a:xfrm>
            <a:off x="0" y="6068365"/>
            <a:ext cx="12192000" cy="0"/>
          </a:xfrm>
          <a:prstGeom prst="line">
            <a:avLst/>
          </a:prstGeom>
          <a:ln w="57150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01F039D-1A63-5093-0BFB-1542F1E57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1" y="1242680"/>
            <a:ext cx="4439918" cy="32442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2A26A5-4745-8363-E5C9-C9EC55792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81" y="1263654"/>
            <a:ext cx="4346258" cy="31711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A57473-6323-FE47-57FE-BF7F06C3160D}"/>
              </a:ext>
            </a:extLst>
          </p:cNvPr>
          <p:cNvSpPr txBox="1"/>
          <p:nvPr/>
        </p:nvSpPr>
        <p:spPr>
          <a:xfrm>
            <a:off x="682308" y="4604257"/>
            <a:ext cx="5148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3192"/>
                </a:solidFill>
                <a:latin typeface="Bahnschrift SemiBold Condensed" panose="020B0502040204020203" pitchFamily="34" charset="0"/>
              </a:rPr>
              <a:t>The </a:t>
            </a:r>
            <a:r>
              <a:rPr lang="en-GB" sz="2400" b="1" dirty="0" err="1">
                <a:solidFill>
                  <a:srgbClr val="003192"/>
                </a:solidFill>
                <a:latin typeface="Bahnschrift SemiBold Condensed" panose="020B0502040204020203" pitchFamily="34" charset="0"/>
              </a:rPr>
              <a:t>Sustainability@GEC</a:t>
            </a:r>
            <a:r>
              <a:rPr lang="en-GB" sz="2400" b="1" dirty="0">
                <a:solidFill>
                  <a:srgbClr val="003192"/>
                </a:solidFill>
                <a:latin typeface="Bahnschrift SemiBold Condensed" panose="020B0502040204020203" pitchFamily="34" charset="0"/>
              </a:rPr>
              <a:t> Cluster</a:t>
            </a:r>
            <a:endParaRPr lang="en-GB" dirty="0">
              <a:latin typeface="Bahnschrift SemiBold Condensed" panose="020B0502040204020203" pitchFamily="34" charset="0"/>
            </a:endParaRPr>
          </a:p>
          <a:p>
            <a:endParaRPr lang="en-GB" sz="1600" dirty="0">
              <a:latin typeface="Bahnschrift SemiBold Condensed" panose="020B0502040204020203" pitchFamily="34" charset="0"/>
            </a:endParaRPr>
          </a:p>
          <a:p>
            <a:r>
              <a:rPr lang="en-GB" sz="1600" dirty="0">
                <a:latin typeface="Bahnschrift SemiBold Condensed" panose="020B0502040204020203" pitchFamily="34" charset="0"/>
              </a:rPr>
              <a:t>GEC=Guinness Enterprise Centre, an excellent business incubator based in Dublin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C77CC7-FEF4-544E-5B03-DBD1F801BB37}"/>
              </a:ext>
            </a:extLst>
          </p:cNvPr>
          <p:cNvSpPr txBox="1"/>
          <p:nvPr/>
        </p:nvSpPr>
        <p:spPr>
          <a:xfrm>
            <a:off x="6583680" y="4591037"/>
            <a:ext cx="54333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3192"/>
                </a:solidFill>
                <a:latin typeface="Bahnschrift SemiBold Condensed" panose="020B0502040204020203" pitchFamily="34" charset="0"/>
              </a:rPr>
              <a:t>The ENFUSE Programme</a:t>
            </a:r>
            <a:r>
              <a:rPr lang="en-GB" b="1" dirty="0">
                <a:solidFill>
                  <a:srgbClr val="003192"/>
                </a:solidFill>
                <a:latin typeface="Bahnschrift SemiBold Condensed" panose="020B0502040204020203" pitchFamily="34" charset="0"/>
              </a:rPr>
              <a:t>, sponsored by the Dublin City Council</a:t>
            </a:r>
          </a:p>
          <a:p>
            <a:endParaRPr lang="en-GB" dirty="0">
              <a:latin typeface="Bahnschrift SemiBold Condensed" panose="020B0502040204020203" pitchFamily="34" charset="0"/>
            </a:endParaRPr>
          </a:p>
          <a:p>
            <a:r>
              <a:rPr lang="en-GB" sz="1600" dirty="0">
                <a:latin typeface="Bahnschrift SemiBold Condensed" panose="020B0502040204020203" pitchFamily="34" charset="0"/>
              </a:rPr>
              <a:t>The project designed by EPN Consulting R&amp;I and implemented by a team of students of the National College of Ireland has been added to the finalists list</a:t>
            </a:r>
          </a:p>
        </p:txBody>
      </p:sp>
    </p:spTree>
    <p:extLst>
      <p:ext uri="{BB962C8B-B14F-4D97-AF65-F5344CB8AC3E}">
        <p14:creationId xmlns:p14="http://schemas.microsoft.com/office/powerpoint/2010/main" val="131250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BBFC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8D5739-6317-7594-6879-65D7C00A8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5967" y="421221"/>
            <a:ext cx="8140065" cy="533084"/>
          </a:xfrm>
        </p:spPr>
        <p:txBody>
          <a:bodyPr>
            <a:noAutofit/>
          </a:bodyPr>
          <a:lstStyle/>
          <a:p>
            <a:r>
              <a:rPr lang="en-US" sz="3200" b="1" i="0" dirty="0">
                <a:solidFill>
                  <a:srgbClr val="003192"/>
                </a:solidFill>
                <a:effectLst/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EPN Consulting Research and Innovation </a:t>
            </a:r>
            <a:r>
              <a:rPr lang="en-US" sz="3200" b="1" dirty="0">
                <a:solidFill>
                  <a:srgbClr val="003192"/>
                </a:solidFill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Ltd. is Member of</a:t>
            </a:r>
            <a:r>
              <a:rPr lang="en-US" sz="3200" dirty="0">
                <a:solidFill>
                  <a:srgbClr val="003192"/>
                </a:solidFill>
                <a:highlight>
                  <a:srgbClr val="FFFF00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:</a:t>
            </a:r>
          </a:p>
        </p:txBody>
      </p:sp>
      <p:pic>
        <p:nvPicPr>
          <p:cNvPr id="9" name="Picture 8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E9CF62E-361E-E1EC-20DC-A12D59ACE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6149645"/>
            <a:ext cx="2951480" cy="7083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72F6AF-8D63-EACF-1DC1-63E1AE8C5E60}"/>
              </a:ext>
            </a:extLst>
          </p:cNvPr>
          <p:cNvCxnSpPr/>
          <p:nvPr/>
        </p:nvCxnSpPr>
        <p:spPr>
          <a:xfrm>
            <a:off x="0" y="6068365"/>
            <a:ext cx="12192000" cy="0"/>
          </a:xfrm>
          <a:prstGeom prst="line">
            <a:avLst/>
          </a:prstGeom>
          <a:ln w="57150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56B541F-0EA1-4DCA-F81D-C5CA19249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9" y="1251255"/>
            <a:ext cx="4762500" cy="323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A06723-CC4E-1739-DA5E-63A58BB21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422" y="1251255"/>
            <a:ext cx="4482719" cy="3238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C0BC3F-BEC4-B56F-0B50-D66D39A51AA5}"/>
              </a:ext>
            </a:extLst>
          </p:cNvPr>
          <p:cNvSpPr txBox="1"/>
          <p:nvPr/>
        </p:nvSpPr>
        <p:spPr>
          <a:xfrm>
            <a:off x="620079" y="4694424"/>
            <a:ext cx="51488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3192"/>
                </a:solidFill>
                <a:latin typeface="Bahnschrift SemiBold Condensed" panose="020B0502040204020203" pitchFamily="34" charset="0"/>
              </a:rPr>
              <a:t>The Innovation Exchange Programme (Dublin) </a:t>
            </a:r>
          </a:p>
          <a:p>
            <a:endParaRPr lang="en-US" dirty="0">
              <a:solidFill>
                <a:srgbClr val="003192"/>
              </a:solidFill>
              <a:latin typeface="Bahnschrift SemiBold Condensed" panose="020B0502040204020203" pitchFamily="34" charset="0"/>
              <a:cs typeface="Prompt" panose="00000500000000000000" pitchFamily="2" charset="-34"/>
            </a:endParaRPr>
          </a:p>
          <a:p>
            <a:r>
              <a:rPr lang="en-US" dirty="0">
                <a:solidFill>
                  <a:srgbClr val="003192"/>
                </a:solidFill>
                <a:latin typeface="Bahnschrift SemiBold Condensed" panose="020B0502040204020203" pitchFamily="34" charset="0"/>
                <a:cs typeface="Prompt" panose="00000500000000000000" pitchFamily="2" charset="-34"/>
              </a:rPr>
              <a:t>It facilitates the collaboration between Irish SMEs and large multinationals to boost innovation</a:t>
            </a:r>
            <a:endParaRPr lang="en-GB" dirty="0">
              <a:solidFill>
                <a:srgbClr val="003192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550A5-5DB0-FCD7-DFA5-B609F0DC902F}"/>
              </a:ext>
            </a:extLst>
          </p:cNvPr>
          <p:cNvSpPr txBox="1"/>
          <p:nvPr/>
        </p:nvSpPr>
        <p:spPr>
          <a:xfrm>
            <a:off x="6809422" y="4697618"/>
            <a:ext cx="51488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3192"/>
                </a:solidFill>
                <a:latin typeface="Bahnschrift SemiBold Condensed" panose="020B0502040204020203" pitchFamily="34" charset="0"/>
              </a:rPr>
              <a:t>The Dublin Chamber of Commerce</a:t>
            </a:r>
          </a:p>
          <a:p>
            <a:endParaRPr lang="en-US" dirty="0">
              <a:solidFill>
                <a:srgbClr val="003192"/>
              </a:solidFill>
              <a:latin typeface="Bahnschrift SemiBold Condensed" panose="020B0502040204020203" pitchFamily="34" charset="0"/>
              <a:cs typeface="Prompt" panose="00000500000000000000" pitchFamily="2" charset="-34"/>
            </a:endParaRPr>
          </a:p>
          <a:p>
            <a:r>
              <a:rPr lang="en-US" b="0" i="0" dirty="0">
                <a:solidFill>
                  <a:srgbClr val="003192"/>
                </a:solidFill>
                <a:effectLst/>
                <a:latin typeface="Bahnschrift SemiBold Condensed" panose="020B0502040204020203" pitchFamily="34" charset="0"/>
                <a:cs typeface="Prompt" panose="00000500000000000000" pitchFamily="2" charset="-34"/>
              </a:rPr>
              <a:t>It gives the opportunity to network and connect with over 1,300 of fellow member companies</a:t>
            </a:r>
            <a:endParaRPr lang="en-US" dirty="0">
              <a:solidFill>
                <a:srgbClr val="003192"/>
              </a:solidFill>
              <a:latin typeface="Bahnschrift SemiBold Condensed" panose="020B0502040204020203" pitchFamily="34" charset="0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92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BBFC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8D5739-6317-7594-6879-65D7C00A8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140" y="523092"/>
            <a:ext cx="8427720" cy="533084"/>
          </a:xfrm>
        </p:spPr>
        <p:txBody>
          <a:bodyPr>
            <a:no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highlight>
                  <a:srgbClr val="0909C3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EPN Consulting Research and Innovation </a:t>
            </a:r>
            <a:r>
              <a:rPr lang="en-US" sz="3200" b="1" dirty="0">
                <a:solidFill>
                  <a:schemeClr val="bg1"/>
                </a:solidFill>
                <a:highlight>
                  <a:srgbClr val="0909C3"/>
                </a:highlight>
                <a:latin typeface="Bahnschrift SemiBold Condensed" panose="020B0502040204020203" pitchFamily="34" charset="0"/>
                <a:cs typeface="Prompt" panose="00000500000000000000" pitchFamily="2" charset="-34"/>
              </a:rPr>
              <a:t>Ltd.  contact details</a:t>
            </a:r>
          </a:p>
        </p:txBody>
      </p:sp>
      <p:pic>
        <p:nvPicPr>
          <p:cNvPr id="9" name="Picture 8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E9CF62E-361E-E1EC-20DC-A12D59ACE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6149645"/>
            <a:ext cx="2951480" cy="7083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72F6AF-8D63-EACF-1DC1-63E1AE8C5E60}"/>
              </a:ext>
            </a:extLst>
          </p:cNvPr>
          <p:cNvCxnSpPr/>
          <p:nvPr/>
        </p:nvCxnSpPr>
        <p:spPr>
          <a:xfrm>
            <a:off x="0" y="6068365"/>
            <a:ext cx="12192000" cy="0"/>
          </a:xfrm>
          <a:prstGeom prst="line">
            <a:avLst/>
          </a:prstGeom>
          <a:ln w="57150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A3760C6-2850-41F5-67CA-AF796CC4339C}"/>
              </a:ext>
            </a:extLst>
          </p:cNvPr>
          <p:cNvSpPr txBox="1"/>
          <p:nvPr/>
        </p:nvSpPr>
        <p:spPr>
          <a:xfrm>
            <a:off x="274320" y="1310640"/>
            <a:ext cx="11531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Address: Guinness Enterprise Centre, Taylor’s Lane, Dublin, D08 YE0P, Ireland</a:t>
            </a:r>
          </a:p>
          <a:p>
            <a:endParaRPr lang="en-GB" sz="3200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Website: https://EPNConsultingResearch.eu</a:t>
            </a:r>
          </a:p>
          <a:p>
            <a:endParaRPr lang="en-GB" sz="3200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 Twitter: @EPNConsResearch</a:t>
            </a:r>
          </a:p>
          <a:p>
            <a:endParaRPr lang="en-GB" sz="2400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 Facebook: @EPNConsultingResearchLtd</a:t>
            </a:r>
          </a:p>
          <a:p>
            <a:endParaRPr lang="en-GB" sz="2400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 Instagram: @EPNConsultingResearch</a:t>
            </a:r>
          </a:p>
          <a:p>
            <a:endParaRPr lang="en-GB" sz="2400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 LinkedIn: https://www.linkedin.com/company/epn-consulting-research-innovation-ltd/</a:t>
            </a:r>
          </a:p>
          <a:p>
            <a:endParaRPr lang="en-GB" sz="32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3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371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Bahnschrift SemiBold Condensed</vt:lpstr>
      <vt:lpstr>Calibri</vt:lpstr>
      <vt:lpstr>Calibri Light</vt:lpstr>
      <vt:lpstr>Office Theme</vt:lpstr>
      <vt:lpstr>EPN Consulting Research and Innovation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EPN Consulting Research and Innovation</dc:title>
  <dc:creator>Stefano Mainero</dc:creator>
  <cp:lastModifiedBy>Stefano Mainero</cp:lastModifiedBy>
  <cp:revision>13</cp:revision>
  <dcterms:created xsi:type="dcterms:W3CDTF">2023-05-09T13:02:11Z</dcterms:created>
  <dcterms:modified xsi:type="dcterms:W3CDTF">2023-05-09T14:13:03Z</dcterms:modified>
</cp:coreProperties>
</file>