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slideMasters/slideMaster2.xml" ContentType="application/vnd.openxmlformats-officedocument.presentationml.slideMaster+xml"/>
  <Override PartName="/ppt/slideLayouts/slideLayout3.xml" ContentType="application/vnd.openxmlformats-officedocument.presentationml.slideLayout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4.xml" ContentType="application/vnd.openxmlformats-officedocument.presentationml.slideLayout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slideLayouts/slideLayout5.xml" ContentType="application/vnd.openxmlformats-officedocument.presentationml.slideLayout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slideLayouts/slideLayout6.xml" ContentType="application/vnd.openxmlformats-officedocument.presentationml.slideLayout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slideLayouts/slideLayout7.xml" ContentType="application/vnd.openxmlformats-officedocument.presentationml.slideLayout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slideLayouts/slideLayout8.xml" ContentType="application/vnd.openxmlformats-officedocument.presentationml.slideLayout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slideLayouts/slideLayout9.xml" ContentType="application/vnd.openxmlformats-officedocument.presentationml.slideLayout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slideLayouts/slideLayout11.xml" ContentType="application/vnd.openxmlformats-officedocument.presentationml.slideLayout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slideLayouts/slideLayout12.xml" ContentType="application/vnd.openxmlformats-officedocument.presentationml.slideLayout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slideLayouts/slideLayout13.xml" ContentType="application/vnd.openxmlformats-officedocument.presentationml.slideLayout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slides/slide13.xml" ContentType="application/vnd.openxmlformats-officedocument.presentationml.slid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notesSlides/notesSlide1.xml" ContentType="application/vnd.openxmlformats-officedocument.presentationml.notes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12.xml" ContentType="application/vnd.openxmlformats-officedocument.presentationml.tags+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48" r:id="rId1"/>
    <p:sldMasterId id="2147483649" r:id="rId2"/>
  </p:sldMasterIdLst>
  <p:notesMasterIdLst>
    <p:notesMasterId r:id="rId3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y="7559675" cx="10691495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p="http://schemas.openxmlformats.org/presentationml/2006/main" xmlns:r="http://schemas.openxmlformats.org/officeDocument/2006/relationships" xmlns:a="http://schemas.openxmlformats.org/drawingml/2006/main">
  <p:cmAuthor id="1" name="Junfang Chen" initials="Junfang" lastIdx="0" clrIdx="0"/>
  <p:cmAuthor id="2" name=" " initials="" lastIdx="0" clrIdx="1"/>
  <p:cmAuthor id="3" name="86188" initials="8" lastIdx="0" clrIdx="2"/>
  <p:cmAuthor id="4" name="睿 项" initials="睿" lastIdx="0" clrIdx="3"/>
  <p:cmAuthor id="5" name="项 睿" initials="项" lastIdx="0" clrIdx="4"/>
  <p:cmAuthor id="6" name="yzk" initials="y" lastIdx="0" clrIdx="5"/>
  <p:cmAuthor id="7" name="Administrator" initials="A" lastIdx="0" clrIdx="6"/>
  <p:cmAuthor id="8" name="ipmgba" initials="i" lastIdx="0" clrIdx="7"/>
</p:cmAuthorLst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tableStyles" Target="tableStyles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commentAuthors" Target="commentAuthors.xml"/><Relationship Id="rId27" Type="http://schemas.openxmlformats.org/officeDocument/2006/relationships/theme" Target="theme/theme1.xml"/></Relationships>
</file>

<file path=ppt/charts/_rels/chart1.xml.rels><?xml version="1.0" encoding="UTF-8" standalone="yes"?>
<Relationships xmlns="http://schemas.openxmlformats.org/package/2006/relationships"><Relationship Id="rId1" Type="http://schemas.openxmlformats.org/officeDocument/2006/relationships/package" Target="../embeddings/Microsoft_Office_Excel_2007_Workbook1.xlsx"/><Relationship Id="rId2" Type="http://schemas.microsoft.com/office/2011/relationships/chartStyle" Target="style1.xml"/><Relationship Id="rId3" Type="http://schemas.microsoft.com/office/2011/relationships/chartColorStyle" Target="colors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3973880597015"/>
          <c:y val="0.00463606861381548"/>
          <c:w val="0.628731343283582"/>
          <c:h val="0.833256065523103"/>
        </c:manualLayout>
      </c:layout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rgbClr val="BC8A6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E4AE8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3DAC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股东1</c:v>
                </c:pt>
                <c:pt idx="1">
                  <c:v>股东2</c:v>
                </c:pt>
                <c:pt idx="2">
                  <c:v>股东3</c:v>
                </c:pt>
                <c:pt idx="3">
                  <c:v>股东4</c:v>
                </c:pt>
                <c:pt idx="4">
                  <c:v>股东5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0.4325</c:v>
                </c:pt>
                <c:pt idx="1">
                  <c:v>0.205</c:v>
                </c:pt>
                <c:pt idx="2" formatCode="0%">
                  <c:v>0.2</c:v>
                </c:pt>
                <c:pt idx="3">
                  <c:v>0.1125</c:v>
                </c:pt>
                <c:pt idx="4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MiSans Normal" panose="00000500000000000000" charset="-122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MiSans Normal" panose="00000500000000000000" charset="-122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MiSans Normal" panose="00000500000000000000" charset="-122"/>
              </a:defRPr>
            </a:pPr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zh-CN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MiSans Normal" panose="00000500000000000000" charset="-122"/>
              </a:defRPr>
            </a:pPr>
          </a:p>
        </c:txPr>
      </c:legendEntry>
      <c:legendEntry>
        <c:idx val="4"/>
        <c:txPr>
          <a:bodyPr rot="0" spcFirstLastPara="0" vertOverflow="ellipsis" vert="horz" wrap="square" anchor="ctr" anchorCtr="1"/>
          <a:lstStyle/>
          <a:p>
            <a:pPr>
              <a:defRPr lang="zh-CN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MiSans Normal" panose="00000500000000000000" charset="-122"/>
              </a:defRPr>
            </a:pPr>
          </a:p>
        </c:txPr>
      </c:legendEntry>
      <c:layout>
        <c:manualLayout>
          <c:xMode val="edge"/>
          <c:yMode val="edge"/>
          <c:x val="0.212034916276041"/>
          <c:y val="0.863402440817527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MiSans Normal" panose="00000500000000000000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400" b="1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7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8768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D2A48B96-639E-45A3-A0BA-2464DFDB1FAA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69" name="幻灯片图像占位符 3"/>
          <p:cNvSpPr>
            <a:spLocks noChangeAspect="1" noRot="1" noGrp="1"/>
          </p:cNvSpPr>
          <p:nvPr>
            <p:ph type="sldImg" idx="2"/>
          </p:nvPr>
        </p:nvSpPr>
        <p:spPr>
          <a:xfrm>
            <a:off x="1246696" y="1143000"/>
            <a:ext cx="4364609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altLang="en-US" lang="zh-CN"/>
          </a:p>
        </p:txBody>
      </p:sp>
      <p:sp>
        <p:nvSpPr>
          <p:cNvPr id="1048770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771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8772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A6837353-30EB-4A48-80EB-173D804AEFBD}" type="slidenum">
              <a:rPr altLang="en-US" lang="zh-CN" smtClean="0"/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/>
      </p:grpSpPr>
      <p:sp>
        <p:nvSpPr>
          <p:cNvPr id="1048654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1048655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tags" Target="../tags/tag46.xml"/><Relationship Id="rId2" Type="http://schemas.openxmlformats.org/officeDocument/2006/relationships/tags" Target="../tags/tag47.xml"/><Relationship Id="rId3" Type="http://schemas.openxmlformats.org/officeDocument/2006/relationships/tags" Target="../tags/tag48.xml"/><Relationship Id="rId4" Type="http://schemas.openxmlformats.org/officeDocument/2006/relationships/tags" Target="../tags/tag49.xml"/><Relationship Id="rId5" Type="http://schemas.openxmlformats.org/officeDocument/2006/relationships/tags" Target="../tags/tag50.xml"/><Relationship Id="rId6" Type="http://schemas.openxmlformats.org/officeDocument/2006/relationships/tags" Target="../tags/tag51.xml"/><Relationship Id="rId7" Type="http://schemas.openxmlformats.org/officeDocument/2006/relationships/slideMaster" Target="../slideMasters/slideMaster2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tags" Target="../tags/tag52.xml"/><Relationship Id="rId2" Type="http://schemas.openxmlformats.org/officeDocument/2006/relationships/tags" Target="../tags/tag53.xml"/><Relationship Id="rId3" Type="http://schemas.openxmlformats.org/officeDocument/2006/relationships/tags" Target="../tags/tag54.xml"/><Relationship Id="rId4" Type="http://schemas.openxmlformats.org/officeDocument/2006/relationships/tags" Target="../tags/tag55.xml"/><Relationship Id="rId5" Type="http://schemas.openxmlformats.org/officeDocument/2006/relationships/tags" Target="../tags/tag56.xml"/><Relationship Id="rId6" Type="http://schemas.openxmlformats.org/officeDocument/2006/relationships/slideMaster" Target="../slideMasters/slideMaster2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tags" Target="../tags/tag57.xml"/><Relationship Id="rId2" Type="http://schemas.openxmlformats.org/officeDocument/2006/relationships/tags" Target="../tags/tag58.xml"/><Relationship Id="rId3" Type="http://schemas.openxmlformats.org/officeDocument/2006/relationships/tags" Target="../tags/tag59.xml"/><Relationship Id="rId4" Type="http://schemas.openxmlformats.org/officeDocument/2006/relationships/tags" Target="../tags/tag60.xml"/><Relationship Id="rId5" Type="http://schemas.openxmlformats.org/officeDocument/2006/relationships/slideMaster" Target="../slideMasters/slideMaster2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tags" Target="../tags/tag61.xml"/><Relationship Id="rId2" Type="http://schemas.openxmlformats.org/officeDocument/2006/relationships/tags" Target="../tags/tag62.xml"/><Relationship Id="rId3" Type="http://schemas.openxmlformats.org/officeDocument/2006/relationships/tags" Target="../tags/tag63.xml"/><Relationship Id="rId4" Type="http://schemas.openxmlformats.org/officeDocument/2006/relationships/tags" Target="../tags/tag64.xml"/><Relationship Id="rId5" Type="http://schemas.openxmlformats.org/officeDocument/2006/relationships/tags" Target="../tags/tag65.xml"/><Relationship Id="rId6" Type="http://schemas.openxmlformats.org/officeDocument/2006/relationships/slideMaster" Target="../slideMasters/slideMaster2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tags" Target="../tags/tag2.xml"/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image" Target="../media/image1.jpeg"/><Relationship Id="rId8" Type="http://schemas.openxmlformats.org/officeDocument/2006/relationships/tags" Target="../tags/tag7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tags" Target="../tags/tag8.xml"/><Relationship Id="rId2" Type="http://schemas.openxmlformats.org/officeDocument/2006/relationships/tags" Target="../tags/tag9.xml"/><Relationship Id="rId3" Type="http://schemas.openxmlformats.org/officeDocument/2006/relationships/tags" Target="../tags/tag10.xml"/><Relationship Id="rId4" Type="http://schemas.openxmlformats.org/officeDocument/2006/relationships/tags" Target="../tags/tag11.xml"/><Relationship Id="rId5" Type="http://schemas.openxmlformats.org/officeDocument/2006/relationships/tags" Target="../tags/tag12.xml"/><Relationship Id="rId6" Type="http://schemas.openxmlformats.org/officeDocument/2006/relationships/slideMaster" Target="../slideMasters/slideMaster2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tags" Target="../tags/tag13.xml"/><Relationship Id="rId2" Type="http://schemas.openxmlformats.org/officeDocument/2006/relationships/tags" Target="../tags/tag14.xml"/><Relationship Id="rId3" Type="http://schemas.openxmlformats.org/officeDocument/2006/relationships/tags" Target="../tags/tag15.xml"/><Relationship Id="rId4" Type="http://schemas.openxmlformats.org/officeDocument/2006/relationships/tags" Target="../tags/tag16.xml"/><Relationship Id="rId5" Type="http://schemas.openxmlformats.org/officeDocument/2006/relationships/tags" Target="../tags/tag17.xml"/><Relationship Id="rId6" Type="http://schemas.openxmlformats.org/officeDocument/2006/relationships/tags" Target="../tags/tag18.xml"/><Relationship Id="rId7" Type="http://schemas.openxmlformats.org/officeDocument/2006/relationships/image" Target="../media/image1.jpeg"/><Relationship Id="rId8" Type="http://schemas.openxmlformats.org/officeDocument/2006/relationships/tags" Target="../tags/tag19.xml"/><Relationship Id="rId9" Type="http://schemas.openxmlformats.org/officeDocument/2006/relationships/slideMaster" Target="../slideMasters/slideMaster2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tags" Target="../tags/tag20.xml"/><Relationship Id="rId2" Type="http://schemas.openxmlformats.org/officeDocument/2006/relationships/tags" Target="../tags/tag21.xml"/><Relationship Id="rId3" Type="http://schemas.openxmlformats.org/officeDocument/2006/relationships/tags" Target="../tags/tag22.xml"/><Relationship Id="rId4" Type="http://schemas.openxmlformats.org/officeDocument/2006/relationships/tags" Target="../tags/tag23.xml"/><Relationship Id="rId5" Type="http://schemas.openxmlformats.org/officeDocument/2006/relationships/tags" Target="../tags/tag24.xml"/><Relationship Id="rId6" Type="http://schemas.openxmlformats.org/officeDocument/2006/relationships/slideMaster" Target="../slideMasters/slideMaster2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tags" Target="../tags/tag25.xml"/><Relationship Id="rId2" Type="http://schemas.openxmlformats.org/officeDocument/2006/relationships/tags" Target="../tags/tag26.xml"/><Relationship Id="rId3" Type="http://schemas.openxmlformats.org/officeDocument/2006/relationships/tags" Target="../tags/tag27.xml"/><Relationship Id="rId4" Type="http://schemas.openxmlformats.org/officeDocument/2006/relationships/tags" Target="../tags/tag28.xml"/><Relationship Id="rId5" Type="http://schemas.openxmlformats.org/officeDocument/2006/relationships/tags" Target="../tags/tag29.xml"/><Relationship Id="rId6" Type="http://schemas.openxmlformats.org/officeDocument/2006/relationships/tags" Target="../tags/tag30.xml"/><Relationship Id="rId7" Type="http://schemas.openxmlformats.org/officeDocument/2006/relationships/slideMaster" Target="../slideMasters/slideMaster2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tags" Target="../tags/tag31.xml"/><Relationship Id="rId2" Type="http://schemas.openxmlformats.org/officeDocument/2006/relationships/tags" Target="../tags/tag32.xml"/><Relationship Id="rId3" Type="http://schemas.openxmlformats.org/officeDocument/2006/relationships/tags" Target="../tags/tag33.xml"/><Relationship Id="rId4" Type="http://schemas.openxmlformats.org/officeDocument/2006/relationships/tags" Target="../tags/tag34.xml"/><Relationship Id="rId5" Type="http://schemas.openxmlformats.org/officeDocument/2006/relationships/tags" Target="../tags/tag35.xml"/><Relationship Id="rId6" Type="http://schemas.openxmlformats.org/officeDocument/2006/relationships/tags" Target="../tags/tag36.xml"/><Relationship Id="rId7" Type="http://schemas.openxmlformats.org/officeDocument/2006/relationships/tags" Target="../tags/tag37.xml"/><Relationship Id="rId8" Type="http://schemas.openxmlformats.org/officeDocument/2006/relationships/tags" Target="../tags/tag38.xml"/><Relationship Id="rId9" Type="http://schemas.openxmlformats.org/officeDocument/2006/relationships/slideMaster" Target="../slideMasters/slideMaster2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tags" Target="../tags/tag39.xml"/><Relationship Id="rId2" Type="http://schemas.openxmlformats.org/officeDocument/2006/relationships/tags" Target="../tags/tag40.xml"/><Relationship Id="rId3" Type="http://schemas.openxmlformats.org/officeDocument/2006/relationships/tags" Target="../tags/tag41.xml"/><Relationship Id="rId4" Type="http://schemas.openxmlformats.org/officeDocument/2006/relationships/tags" Target="../tags/tag42.xml"/><Relationship Id="rId5" Type="http://schemas.openxmlformats.org/officeDocument/2006/relationships/slideMaster" Target="../slideMasters/slideMaster2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tags" Target="../tags/tag43.xml"/><Relationship Id="rId2" Type="http://schemas.openxmlformats.org/officeDocument/2006/relationships/tags" Target="../tags/tag44.xml"/><Relationship Id="rId3" Type="http://schemas.openxmlformats.org/officeDocument/2006/relationships/tags" Target="../tags/tag45.xml"/><Relationship Id="rId4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9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33522" y="1714320"/>
            <a:ext cx="4589027" cy="5079467"/>
          </a:xfrm>
        </p:spPr>
        <p:txBody>
          <a:bodyPr bIns="46800" lIns="90000" rIns="90000" rtlCol="0" tIns="46800" vert="horz">
            <a:normAutofit/>
          </a:bodyPr>
          <a:lstStyle>
            <a:lvl1pPr>
              <a:buNone/>
              <a:defRPr sz="1405"/>
            </a:lvl1pPr>
          </a:lstStyle>
          <a:p>
            <a:pPr lvl="0"/>
            <a:endParaRPr altLang="en-US" lang="zh-CN"/>
          </a:p>
        </p:txBody>
      </p:sp>
      <p:sp>
        <p:nvSpPr>
          <p:cNvPr id="1048740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5568838" y="1714320"/>
            <a:ext cx="4583873" cy="5079467"/>
          </a:xfrm>
        </p:spPr>
        <p:txBody>
          <a:bodyPr bIns="46800" lIns="90000" rIns="90000" rtlCol="0" tIns="46800" vert="horz">
            <a:normAutofit/>
          </a:bodyPr>
          <a:lstStyle>
            <a:lvl1pPr>
              <a:buNone/>
              <a:defRPr sz="1405"/>
            </a:lvl1pPr>
          </a:lstStyle>
          <a:p>
            <a:pPr lvl="0"/>
            <a:r>
              <a:rPr altLang="en-US" lang="zh-CN" smtClean="0"/>
              <a:t>单击此处编辑母版文本样式</a:t>
            </a:r>
            <a:endParaRPr altLang="en-US" lang="zh-CN"/>
          </a:p>
        </p:txBody>
      </p:sp>
      <p:sp>
        <p:nvSpPr>
          <p:cNvPr id="1048741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p>
            <a:fld id="{9EFD9D74-47D9-4702-A33C-335B63B48DBF}" type="datetimeFigureOut">
              <a:rPr altLang="en-US" lang="zh-CN" smtClean="0"/>
            </a:fld>
            <a:endParaRPr altLang="en-US" dirty="0" lang="zh-CN"/>
          </a:p>
        </p:txBody>
      </p:sp>
      <p:sp>
        <p:nvSpPr>
          <p:cNvPr id="1048742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altLang="en-US" dirty="0" lang="zh-CN"/>
          </a:p>
        </p:txBody>
      </p:sp>
      <p:sp>
        <p:nvSpPr>
          <p:cNvPr id="1048743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p>
            <a:fld id="{FABC47A4-756D-490B-A52F-7D9E2C9FC05F}" type="slidenum">
              <a:rPr altLang="en-US" lang="zh-CN" smtClean="0"/>
            </a:fld>
            <a:endParaRPr altLang="en-US" lang="zh-CN"/>
          </a:p>
        </p:txBody>
      </p:sp>
      <p:sp>
        <p:nvSpPr>
          <p:cNvPr id="1048744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竖排标题与文本"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8975173" y="1007957"/>
            <a:ext cx="915512" cy="5543762"/>
          </a:xfrm>
        </p:spPr>
        <p:txBody>
          <a:bodyPr anchor="ctr" anchorCtr="0" bIns="46800" lIns="90000" rIns="90000" rtlCol="0" tIns="46800" vert="eaVert">
            <a:normAutofit/>
          </a:bodyPr>
          <a:lstStyle>
            <a:lvl1pPr>
              <a:buNone/>
              <a:defRPr sz="2455"/>
            </a:lvl1pPr>
          </a:lstStyle>
          <a:p>
            <a:pPr lvl="0"/>
            <a:r>
              <a:rPr altLang="en-US" lang="zh-CN" smtClean="0"/>
              <a:t>单击此处编辑标题</a:t>
            </a:r>
            <a:endParaRPr altLang="en-US" lang="zh-CN"/>
          </a:p>
        </p:txBody>
      </p:sp>
      <p:sp>
        <p:nvSpPr>
          <p:cNvPr id="1048732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01862" y="1007957"/>
            <a:ext cx="8040720" cy="5543762"/>
          </a:xfrm>
        </p:spPr>
        <p:txBody>
          <a:bodyPr bIns="46800" lIns="46800" rIns="46800" tIns="46800" vert="eaVert"/>
          <a:lstStyle>
            <a:lvl1pPr indent="-200660" marL="200660">
              <a:spcAft>
                <a:spcPts val="1000"/>
              </a:spcAft>
              <a:defRPr spc="300"/>
            </a:lvl1pPr>
            <a:lvl2pPr indent="-200660" marL="601345">
              <a:defRPr spc="300"/>
            </a:lvl2pPr>
            <a:lvl3pPr indent="-200660" marL="1002030">
              <a:defRPr spc="300"/>
            </a:lvl3pPr>
            <a:lvl4pPr indent="-200660" marL="1403350">
              <a:defRPr spc="300"/>
            </a:lvl4pPr>
            <a:lvl5pPr indent="-200660" marL="1804035">
              <a:defRPr spc="300"/>
            </a:lvl5pPr>
          </a:lstStyle>
          <a:p>
            <a:pPr lvl="0"/>
            <a:r>
              <a:rPr altLang="en-US" dirty="0" lang="zh-CN"/>
              <a:t>单击此处编辑母版文本样式</a:t>
            </a:r>
            <a:endParaRPr altLang="en-US" dirty="0" lang="zh-CN"/>
          </a:p>
          <a:p>
            <a:pPr lvl="1"/>
            <a:r>
              <a:rPr altLang="en-US" dirty="0" lang="zh-CN"/>
              <a:t>第二级</a:t>
            </a:r>
            <a:endParaRPr altLang="en-US" dirty="0" lang="zh-CN"/>
          </a:p>
          <a:p>
            <a:pPr lvl="2"/>
            <a:r>
              <a:rPr altLang="en-US" dirty="0" lang="zh-CN"/>
              <a:t>第三级</a:t>
            </a:r>
            <a:endParaRPr altLang="en-US" dirty="0" lang="zh-CN"/>
          </a:p>
          <a:p>
            <a:pPr lvl="3"/>
            <a:r>
              <a:rPr altLang="en-US" dirty="0" lang="zh-CN"/>
              <a:t>第四级</a:t>
            </a:r>
            <a:endParaRPr altLang="en-US" dirty="0" lang="zh-CN"/>
          </a:p>
          <a:p>
            <a:pPr lvl="4"/>
            <a:r>
              <a:rPr altLang="en-US" dirty="0" lang="zh-CN"/>
              <a:t>第五级</a:t>
            </a:r>
            <a:endParaRPr altLang="en-US" dirty="0" lang="zh-CN"/>
          </a:p>
        </p:txBody>
      </p:sp>
      <p:sp>
        <p:nvSpPr>
          <p:cNvPr id="1048733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34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35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7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28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29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  <p:sp>
        <p:nvSpPr>
          <p:cNvPr id="1048730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33522" y="853192"/>
            <a:ext cx="9622346" cy="6043772"/>
          </a:xfrm>
        </p:spPr>
        <p:txBody>
          <a:bodyPr/>
          <a:p>
            <a:pPr lvl="0"/>
            <a:r>
              <a:rPr altLang="en-US" dirty="0" lang="zh-CN"/>
              <a:t>单击此处编辑母版文本样式</a:t>
            </a:r>
            <a:endParaRPr altLang="en-US" dirty="0" lang="zh-CN"/>
          </a:p>
          <a:p>
            <a:pPr lvl="1"/>
            <a:r>
              <a:rPr altLang="en-US" dirty="0" lang="zh-CN"/>
              <a:t>第二级</a:t>
            </a:r>
            <a:endParaRPr altLang="en-US" dirty="0" lang="zh-CN"/>
          </a:p>
          <a:p>
            <a:pPr lvl="2"/>
            <a:r>
              <a:rPr altLang="en-US" dirty="0" lang="zh-CN"/>
              <a:t>第三级</a:t>
            </a:r>
            <a:endParaRPr altLang="en-US" dirty="0" lang="zh-CN"/>
          </a:p>
          <a:p>
            <a:pPr lvl="3"/>
            <a:r>
              <a:rPr altLang="en-US" dirty="0" lang="zh-CN"/>
              <a:t>第四级</a:t>
            </a:r>
            <a:endParaRPr altLang="en-US" dirty="0" lang="zh-CN"/>
          </a:p>
          <a:p>
            <a:pPr lvl="4"/>
            <a:r>
              <a:rPr altLang="en-US" dirty="0" lang="zh-CN"/>
              <a:t>第五级</a:t>
            </a:r>
            <a:endParaRPr altLang="en-US" dirty="0" 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2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23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24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  <p:sp>
        <p:nvSpPr>
          <p:cNvPr id="1048725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51260" y="2738150"/>
            <a:ext cx="8593184" cy="1123038"/>
          </a:xfrm>
        </p:spPr>
        <p:txBody>
          <a:bodyPr anchor="t" anchorCtr="0" bIns="46800" lIns="90000" rIns="90000" rtlCol="0" tIns="46800" vert="horz">
            <a:normAutofit/>
          </a:bodyPr>
          <a:lstStyle>
            <a:lvl1pPr algn="ctr">
              <a:defRPr sz="5260"/>
            </a:lvl1pPr>
          </a:lstStyle>
          <a:p>
            <a:pPr lvl="0"/>
            <a:r>
              <a:rPr altLang="en-US" lang="zh-CN" smtClean="0"/>
              <a:t>单击此处编辑标题</a:t>
            </a:r>
            <a:endParaRPr altLang="en-US" lang="zh-CN"/>
          </a:p>
        </p:txBody>
      </p:sp>
      <p:sp>
        <p:nvSpPr>
          <p:cNvPr id="1048726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051260" y="3924682"/>
            <a:ext cx="8593184" cy="519852"/>
          </a:xfrm>
        </p:spPr>
        <p:txBody>
          <a:bodyPr bIns="46800" lIns="90000" rIns="90000" tIns="46800">
            <a:normAutofit/>
          </a:bodyPr>
          <a:lstStyle>
            <a:lvl1pPr algn="ctr">
              <a:lnSpc>
                <a:spcPct val="110000"/>
              </a:lnSpc>
              <a:buNone/>
              <a:defRPr sz="2105" spc="200"/>
            </a:lvl1pPr>
          </a:lstStyle>
          <a:p>
            <a:pPr lvl="0"/>
            <a:r>
              <a:rPr altLang="en-US" dirty="0" lang="zh-CN"/>
              <a:t>单击此处编辑母版文本样式</a:t>
            </a:r>
            <a:endParaRPr altLang="en-US" dirty="0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标题和内容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3522" y="670648"/>
            <a:ext cx="9619189" cy="777793"/>
          </a:xfrm>
        </p:spPr>
        <p:txBody>
          <a:bodyPr anchor="ctr" anchorCtr="0" bIns="46800" lIns="90000" rIns="90000" rtlCol="0" tIns="46800" vert="horz">
            <a:normAutofit/>
          </a:bodyPr>
          <a:p>
            <a:pPr lvl="0"/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63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33522" y="1642890"/>
            <a:ext cx="9619189" cy="5246137"/>
          </a:xfrm>
        </p:spPr>
        <p:txBody>
          <a:bodyPr bIns="46800" lIns="90000" rIns="90000" rtlCol="0" tIns="46800" vert="horz">
            <a:normAutofit/>
          </a:bodyPr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3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536679" y="6960457"/>
            <a:ext cx="2367703" cy="349213"/>
          </a:xfrm>
        </p:spPr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3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609432" y="6960457"/>
            <a:ext cx="3472631" cy="349213"/>
          </a:xfrm>
        </p:spPr>
        <p:txBody>
          <a:bodyPr/>
          <a:p>
            <a:endParaRPr altLang="en-US" lang="zh-CN"/>
          </a:p>
        </p:txBody>
      </p:sp>
      <p:sp>
        <p:nvSpPr>
          <p:cNvPr id="104863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7785008" y="6960457"/>
            <a:ext cx="2367703" cy="349213"/>
          </a:xfrm>
        </p:spPr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  <p:pic>
        <p:nvPicPr>
          <p:cNvPr id="2097207" name="图片 6" descr="C:\Users\63135\Desktop\未标题-1.jpg未标题-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xmlns:r="http://schemas.openxmlformats.org/officeDocument/2006/relationships" r:embed="rId7"/>
          <a:srcRect/>
          <a:stretch>
            <a:fillRect/>
          </a:stretch>
        </p:blipFill>
        <p:spPr>
          <a:xfrm>
            <a:off x="0" y="0"/>
            <a:ext cx="10691495" cy="7559675"/>
          </a:xfrm>
          <a:prstGeom prst="rect"/>
        </p:spPr>
      </p:pic>
      <p:sp>
        <p:nvSpPr>
          <p:cNvPr id="1048637" name="矩形 7"/>
          <p:cNvSpPr/>
          <p:nvPr userDrawn="1">
            <p:custDataLst>
              <p:tags r:id="rId8"/>
            </p:custDataLst>
          </p:nvPr>
        </p:nvSpPr>
        <p:spPr>
          <a:xfrm>
            <a:off x="-23388" y="0"/>
            <a:ext cx="10715439" cy="7559675"/>
          </a:xfrm>
          <a:prstGeom prst="rect"/>
          <a:gradFill>
            <a:gsLst>
              <a:gs pos="0">
                <a:schemeClr val="bg1">
                  <a:alpha val="68000"/>
                </a:schemeClr>
              </a:gs>
              <a:gs pos="100000">
                <a:schemeClr val="bg1">
                  <a:alpha val="1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1580" lang="zh-CN">
              <a:cs typeface="MiSans Normal" panose="00000500000000000000" charset="-122"/>
            </a:endParaRPr>
          </a:p>
        </p:txBody>
      </p:sp>
      <p:sp>
        <p:nvSpPr>
          <p:cNvPr id="1048638" name="矩形 8"/>
          <p:cNvSpPr/>
          <p:nvPr userDrawn="1"/>
        </p:nvSpPr>
        <p:spPr>
          <a:xfrm>
            <a:off x="-23388" y="0"/>
            <a:ext cx="10714326" cy="7559675"/>
          </a:xfrm>
          <a:prstGeom prst="rect"/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1580" lang="zh-CN">
              <a:cs typeface="MiSans Normal" panose="00000500000000000000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标题幻灯片"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5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051260" y="1007957"/>
            <a:ext cx="8593184" cy="2833390"/>
          </a:xfrm>
        </p:spPr>
        <p:txBody>
          <a:bodyPr anchor="b" anchorCtr="0" bIns="46800" lIns="90000" rIns="90000" tIns="46800">
            <a:normAutofit/>
          </a:bodyPr>
          <a:lstStyle>
            <a:lvl1pPr algn="ctr">
              <a:defRPr sz="5260"/>
            </a:lvl1pPr>
          </a:lstStyle>
          <a:p>
            <a:r>
              <a:rPr altLang="en-US" dirty="0" lang="zh-CN"/>
              <a:t>单击此处编辑母版标题样式</a:t>
            </a:r>
            <a:endParaRPr altLang="en-US" dirty="0" lang="zh-CN"/>
          </a:p>
        </p:txBody>
      </p:sp>
      <p:sp>
        <p:nvSpPr>
          <p:cNvPr id="1048746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051260" y="3924682"/>
            <a:ext cx="8593184" cy="1623048"/>
          </a:xfrm>
        </p:spPr>
        <p:txBody>
          <a:bodyPr bIns="46800" lIns="90000" rIns="90000" tIns="46800">
            <a:normAutofit/>
          </a:bodyPr>
          <a:lstStyle>
            <a:lvl1pPr algn="ctr" indent="0" marL="0">
              <a:lnSpc>
                <a:spcPct val="110000"/>
              </a:lnSpc>
              <a:buNone/>
              <a:defRPr sz="2105" spc="200"/>
            </a:lvl1pPr>
            <a:lvl2pPr algn="ctr" indent="0" marL="400685">
              <a:buNone/>
              <a:defRPr sz="1755"/>
            </a:lvl2pPr>
            <a:lvl3pPr algn="ctr" indent="0" marL="802005">
              <a:buNone/>
              <a:defRPr sz="1580"/>
            </a:lvl3pPr>
            <a:lvl4pPr algn="ctr" indent="0" marL="1202690">
              <a:buNone/>
              <a:defRPr sz="1405"/>
            </a:lvl4pPr>
            <a:lvl5pPr algn="ctr" indent="0" marL="1604010">
              <a:buNone/>
              <a:defRPr sz="1405"/>
            </a:lvl5pPr>
            <a:lvl6pPr algn="ctr" indent="0" marL="2004695">
              <a:buNone/>
              <a:defRPr sz="1405"/>
            </a:lvl6pPr>
            <a:lvl7pPr algn="ctr" indent="0" marL="2405380">
              <a:buNone/>
              <a:defRPr sz="1405"/>
            </a:lvl7pPr>
            <a:lvl8pPr algn="ctr" indent="0" marL="2806700">
              <a:buNone/>
              <a:defRPr sz="1405"/>
            </a:lvl8pPr>
            <a:lvl9pPr algn="ctr" indent="0" marL="3207385">
              <a:buNone/>
              <a:defRPr sz="1405"/>
            </a:lvl9pPr>
          </a:lstStyle>
          <a:p>
            <a:r>
              <a:rPr altLang="en-US" dirty="0" lang="zh-CN"/>
              <a:t>单击此处编辑母版副标题样式</a:t>
            </a:r>
            <a:endParaRPr altLang="en-US" dirty="0" lang="zh-CN"/>
          </a:p>
        </p:txBody>
      </p:sp>
      <p:sp>
        <p:nvSpPr>
          <p:cNvPr id="1048747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48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altLang="en-US" dirty="0" lang="zh-CN"/>
          </a:p>
        </p:txBody>
      </p:sp>
      <p:sp>
        <p:nvSpPr>
          <p:cNvPr id="1048749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dirty="0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标题和内容"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3522" y="670648"/>
            <a:ext cx="9619189" cy="777793"/>
          </a:xfrm>
        </p:spPr>
        <p:txBody>
          <a:bodyPr anchor="ctr" anchorCtr="0" bIns="46800" lIns="90000" rIns="90000" rtlCol="0" tIns="46800" vert="horz">
            <a:normAutofit/>
          </a:bodyPr>
          <a:p>
            <a:pPr lvl="0"/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667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33522" y="1642890"/>
            <a:ext cx="9619189" cy="5246137"/>
          </a:xfrm>
        </p:spPr>
        <p:txBody>
          <a:bodyPr bIns="46800" lIns="90000" rIns="90000" rtlCol="0" tIns="46800" vert="horz">
            <a:normAutofit/>
          </a:bodyPr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68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69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70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  <p:pic>
        <p:nvPicPr>
          <p:cNvPr id="2097214" name="图片 6" descr="C:\Users\63135\Desktop\未标题-1.jpg未标题-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xmlns:r="http://schemas.openxmlformats.org/officeDocument/2006/relationships" r:embed="rId7"/>
          <a:srcRect/>
          <a:stretch>
            <a:fillRect/>
          </a:stretch>
        </p:blipFill>
        <p:spPr>
          <a:xfrm>
            <a:off x="0" y="0"/>
            <a:ext cx="10691495" cy="7559675"/>
          </a:xfrm>
          <a:prstGeom prst="rect"/>
        </p:spPr>
      </p:pic>
      <p:sp>
        <p:nvSpPr>
          <p:cNvPr id="1048671" name="矩形 7"/>
          <p:cNvSpPr/>
          <p:nvPr userDrawn="1">
            <p:custDataLst>
              <p:tags r:id="rId8"/>
            </p:custDataLst>
          </p:nvPr>
        </p:nvSpPr>
        <p:spPr>
          <a:xfrm>
            <a:off x="-23388" y="0"/>
            <a:ext cx="10715439" cy="7559675"/>
          </a:xfrm>
          <a:prstGeom prst="rect"/>
          <a:gradFill>
            <a:gsLst>
              <a:gs pos="0">
                <a:schemeClr val="bg1">
                  <a:alpha val="68000"/>
                </a:schemeClr>
              </a:gs>
              <a:gs pos="100000">
                <a:schemeClr val="bg1">
                  <a:alpha val="1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1580" lang="zh-CN">
              <a:cs typeface="MiSans Normal" panose="00000500000000000000" charset="-122"/>
            </a:endParaRPr>
          </a:p>
        </p:txBody>
      </p:sp>
      <p:sp>
        <p:nvSpPr>
          <p:cNvPr id="1048672" name="矩形 8"/>
          <p:cNvSpPr/>
          <p:nvPr userDrawn="1"/>
        </p:nvSpPr>
        <p:spPr>
          <a:xfrm>
            <a:off x="-23388" y="0"/>
            <a:ext cx="10714326" cy="7559675"/>
          </a:xfrm>
          <a:prstGeom prst="rect"/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1580" lang="zh-CN">
              <a:cs typeface="MiSans Normal" panose="00000500000000000000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节标题"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0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745786" y="4242148"/>
            <a:ext cx="6812671" cy="845255"/>
          </a:xfrm>
        </p:spPr>
        <p:txBody>
          <a:bodyPr anchor="b" anchorCtr="0" bIns="46800" lIns="90000" rIns="90000" tIns="46800">
            <a:normAutofit/>
          </a:bodyPr>
          <a:lstStyle>
            <a:lvl1pPr>
              <a:defRPr sz="3860"/>
            </a:lvl1pPr>
          </a:lstStyle>
          <a:p>
            <a:r>
              <a:rPr altLang="en-US" dirty="0" lang="zh-CN"/>
              <a:t>单击此处编辑标题</a:t>
            </a:r>
            <a:endParaRPr altLang="en-US" dirty="0" lang="zh-CN"/>
          </a:p>
        </p:txBody>
      </p:sp>
      <p:sp>
        <p:nvSpPr>
          <p:cNvPr id="1048751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745786" y="5087403"/>
            <a:ext cx="6812671" cy="956368"/>
          </a:xfrm>
        </p:spPr>
        <p:txBody>
          <a:bodyPr bIns="46800" lIns="90000" rIns="90000" tIns="46800">
            <a:normAutofit/>
          </a:bodyPr>
          <a:lstStyle>
            <a:lvl1pPr indent="0" marL="0">
              <a:buNone/>
              <a:defRPr sz="158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marL="400685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2pPr>
            <a:lvl3pPr indent="0" marL="802005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3pPr>
            <a:lvl4pPr indent="0" marL="120269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4pPr>
            <a:lvl5pPr indent="0" marL="160401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5pPr>
            <a:lvl6pPr indent="0" marL="2004695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6pPr>
            <a:lvl7pPr indent="0" marL="240538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7pPr>
            <a:lvl8pPr indent="0" marL="280670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8pPr>
            <a:lvl9pPr indent="0" marL="3207385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en-US" dirty="0" lang="zh-CN"/>
              <a:t>单击此处编辑文本</a:t>
            </a:r>
            <a:endParaRPr altLang="en-US" dirty="0" lang="zh-CN"/>
          </a:p>
        </p:txBody>
      </p:sp>
      <p:sp>
        <p:nvSpPr>
          <p:cNvPr id="1048752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53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54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两栏内容"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3522" y="670648"/>
            <a:ext cx="9619189" cy="777793"/>
          </a:xfrm>
        </p:spPr>
        <p:txBody>
          <a:bodyPr anchor="ctr" anchorCtr="0" bIns="46800" lIns="90000" rIns="90000" rtlCol="0" tIns="46800" vert="horz">
            <a:normAutofit/>
          </a:bodyPr>
          <a:p>
            <a:pPr lvl="0"/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717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33522" y="1654795"/>
            <a:ext cx="4539676" cy="5234232"/>
          </a:xfrm>
        </p:spPr>
        <p:txBody>
          <a:bodyPr bIns="46800" lIns="90000" rIns="90000" rtlCol="0" tIns="46800" vert="horz">
            <a:normAutofit/>
          </a:bodyPr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718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622506" y="1654795"/>
            <a:ext cx="4539676" cy="5234232"/>
          </a:xfrm>
        </p:spPr>
        <p:txBody>
          <a:bodyPr bIns="46800" lIns="90000" rIns="90000" tIns="46800">
            <a:normAutofit/>
          </a:bodyPr>
          <a:p>
            <a:pPr lvl="0"/>
            <a:r>
              <a:rPr altLang="en-US" dirty="0" lang="zh-CN"/>
              <a:t>单击此处编辑母版文本样式</a:t>
            </a:r>
            <a:endParaRPr altLang="en-US" dirty="0" lang="zh-CN"/>
          </a:p>
          <a:p>
            <a:pPr lvl="1"/>
            <a:r>
              <a:rPr altLang="en-US" dirty="0" lang="zh-CN"/>
              <a:t>第二级</a:t>
            </a:r>
            <a:endParaRPr altLang="en-US" dirty="0" lang="zh-CN"/>
          </a:p>
          <a:p>
            <a:pPr lvl="2"/>
            <a:r>
              <a:rPr altLang="en-US" dirty="0" lang="zh-CN"/>
              <a:t>第三级</a:t>
            </a:r>
            <a:endParaRPr altLang="en-US" dirty="0" lang="zh-CN"/>
          </a:p>
          <a:p>
            <a:pPr lvl="3"/>
            <a:r>
              <a:rPr altLang="en-US" dirty="0" lang="zh-CN"/>
              <a:t>第四级</a:t>
            </a:r>
            <a:endParaRPr altLang="en-US" dirty="0" lang="zh-CN"/>
          </a:p>
          <a:p>
            <a:pPr lvl="4"/>
            <a:r>
              <a:rPr altLang="en-US" dirty="0" lang="zh-CN"/>
              <a:t>第五级</a:t>
            </a:r>
            <a:endParaRPr altLang="en-US" dirty="0" lang="zh-CN"/>
          </a:p>
        </p:txBody>
      </p:sp>
      <p:sp>
        <p:nvSpPr>
          <p:cNvPr id="1048719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20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21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比较"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5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3522" y="670648"/>
            <a:ext cx="9619189" cy="777793"/>
          </a:xfrm>
        </p:spPr>
        <p:txBody>
          <a:bodyPr anchor="ctr" anchorCtr="0" bIns="46800" lIns="90000" rIns="90000" rtlCol="0" tIns="46800" vert="horz">
            <a:normAutofit/>
          </a:bodyPr>
          <a:p>
            <a:pPr lvl="0"/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756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33522" y="1575428"/>
            <a:ext cx="4684895" cy="420643"/>
          </a:xfrm>
        </p:spPr>
        <p:txBody>
          <a:bodyPr anchor="t" anchorCtr="0" bIns="38100" lIns="101600" rIns="76200" tIns="38100">
            <a:normAutofit/>
          </a:bodyPr>
          <a:lstStyle>
            <a:lvl1pPr indent="0" marL="0">
              <a:lnSpc>
                <a:spcPct val="100000"/>
              </a:lnSpc>
              <a:buNone/>
              <a:defRPr b="1" sz="1755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marL="400685">
              <a:buNone/>
              <a:defRPr b="1" sz="1755"/>
            </a:lvl2pPr>
            <a:lvl3pPr indent="0" marL="802005">
              <a:buNone/>
              <a:defRPr b="1" sz="1580"/>
            </a:lvl3pPr>
            <a:lvl4pPr indent="0" marL="1202690">
              <a:buNone/>
              <a:defRPr b="1" sz="1405"/>
            </a:lvl4pPr>
            <a:lvl5pPr indent="0" marL="1604010">
              <a:buNone/>
              <a:defRPr b="1" sz="1405"/>
            </a:lvl5pPr>
            <a:lvl6pPr indent="0" marL="2004695">
              <a:buNone/>
              <a:defRPr b="1" sz="1405"/>
            </a:lvl6pPr>
            <a:lvl7pPr indent="0" marL="2405380">
              <a:buNone/>
              <a:defRPr b="1" sz="1405"/>
            </a:lvl7pPr>
            <a:lvl8pPr indent="0" marL="2806700">
              <a:buNone/>
              <a:defRPr b="1" sz="1405"/>
            </a:lvl8pPr>
            <a:lvl9pPr indent="0" marL="3207385">
              <a:buNone/>
              <a:defRPr b="1" sz="1405"/>
            </a:lvl9pPr>
          </a:lstStyle>
          <a:p>
            <a:pPr lvl="0"/>
            <a:r>
              <a:rPr altLang="en-US" dirty="0" lang="zh-CN"/>
              <a:t>单击此处编辑文本</a:t>
            </a:r>
            <a:endParaRPr altLang="en-US" dirty="0" lang="zh-CN"/>
          </a:p>
        </p:txBody>
      </p:sp>
      <p:sp>
        <p:nvSpPr>
          <p:cNvPr id="1048757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33522" y="2043692"/>
            <a:ext cx="4684895" cy="4845335"/>
          </a:xfrm>
        </p:spPr>
        <p:txBody>
          <a:bodyPr bIns="0" lIns="101600" rIns="82550" rtlCol="0" tIns="0" vert="horz">
            <a:normAutofit/>
          </a:bodyPr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758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5468298" y="1567193"/>
            <a:ext cx="4684895" cy="420643"/>
          </a:xfrm>
        </p:spPr>
        <p:txBody>
          <a:bodyPr anchor="t" anchorCtr="0" bIns="38100" lIns="101600" rIns="76200" rtlCol="0" tIns="38100" vert="horz">
            <a:normAutofit/>
          </a:bodyPr>
          <a:lstStyle>
            <a:lvl1pPr indent="0" marL="0">
              <a:lnSpc>
                <a:spcPct val="100000"/>
              </a:lnSpc>
              <a:buNone/>
              <a:defRPr b="1" sz="1755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marL="400685">
              <a:buNone/>
              <a:defRPr b="1" sz="1755"/>
            </a:lvl2pPr>
            <a:lvl3pPr indent="0" marL="802005">
              <a:buNone/>
              <a:defRPr b="1" sz="1580"/>
            </a:lvl3pPr>
            <a:lvl4pPr indent="0" marL="1202690">
              <a:buNone/>
              <a:defRPr b="1" sz="1405"/>
            </a:lvl4pPr>
            <a:lvl5pPr indent="0" marL="1604010">
              <a:buNone/>
              <a:defRPr b="1" sz="1405"/>
            </a:lvl5pPr>
            <a:lvl6pPr indent="0" marL="2004695">
              <a:buNone/>
              <a:defRPr b="1" sz="1405"/>
            </a:lvl6pPr>
            <a:lvl7pPr indent="0" marL="2405380">
              <a:buNone/>
              <a:defRPr b="1" sz="1405"/>
            </a:lvl7pPr>
            <a:lvl8pPr indent="0" marL="2806700">
              <a:buNone/>
              <a:defRPr b="1" sz="1405"/>
            </a:lvl8pPr>
            <a:lvl9pPr indent="0" marL="3207385">
              <a:buNone/>
              <a:defRPr b="1" sz="1405"/>
            </a:lvl9pPr>
          </a:lstStyle>
          <a:p>
            <a:pPr lvl="0"/>
            <a:r>
              <a:rPr altLang="en-US" lang="zh-CN" smtClean="0"/>
              <a:t>单击此处编辑文本</a:t>
            </a:r>
            <a:endParaRPr altLang="en-US" lang="zh-CN"/>
          </a:p>
        </p:txBody>
      </p:sp>
      <p:sp>
        <p:nvSpPr>
          <p:cNvPr id="1048759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5468298" y="2043692"/>
            <a:ext cx="4684895" cy="4845335"/>
          </a:xfrm>
        </p:spPr>
        <p:txBody>
          <a:bodyPr bIns="0" lIns="101600" rIns="82550" rtlCol="0" tIns="0" vert="horz">
            <a:normAutofit/>
          </a:bodyPr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760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61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62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仅标题">
    <p:spTree>
      <p:nvGrpSpPr>
        <p:cNvPr id="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3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3522" y="670648"/>
            <a:ext cx="9619189" cy="777793"/>
          </a:xfrm>
        </p:spPr>
        <p:txBody>
          <a:bodyPr anchor="ctr" anchorCtr="0" bIns="46800" lIns="90000" rIns="90000" rtlCol="0" tIns="46800" vert="horz">
            <a:normAutofit/>
          </a:bodyPr>
          <a:p>
            <a:pPr lvl="0"/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76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6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6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空白"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6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37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38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p>
            <a:fld id="{49AE70B2-8BF9-45C0-BB95-33D1B9D3A854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_rels/slideMaster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slideLayout" Target="../slideLayouts/slideLayout8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3.xml"/><Relationship Id="rId12" Type="http://schemas.openxmlformats.org/officeDocument/2006/relationships/tags" Target="../tags/tag66.xml"/><Relationship Id="rId13" Type="http://schemas.openxmlformats.org/officeDocument/2006/relationships/tags" Target="../tags/tag67.xml"/><Relationship Id="rId14" Type="http://schemas.openxmlformats.org/officeDocument/2006/relationships/tags" Target="../tags/tag68.xml"/><Relationship Id="rId15" Type="http://schemas.openxmlformats.org/officeDocument/2006/relationships/tags" Target="../tags/tag69.xml"/><Relationship Id="rId16" Type="http://schemas.openxmlformats.org/officeDocument/2006/relationships/tags" Target="../tags/tag70.xml"/><Relationship Id="rId17" Type="http://schemas.openxmlformats.org/officeDocument/2006/relationships/tags" Target="../tags/tag71.xml"/><Relationship Id="rId1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lt2" tx1="dk1" tx2="dk2" hlink="hlink" folHlink="folHlink"/>
  <p:sldLayoutIdLst>
    <p:sldLayoutId id="2147483650" r:id="rId1"/>
    <p:sldLayoutId id="2147483651" r:id="rId2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33522" y="670648"/>
            <a:ext cx="9619189" cy="777793"/>
          </a:xfrm>
          <a:prstGeom prst="rect"/>
        </p:spPr>
        <p:txBody>
          <a:bodyPr anchor="ctr" anchorCtr="0" bIns="46990" lIns="90170" rIns="90170" rtlCol="0" tIns="46990" vert="horz">
            <a:normAutofit/>
          </a:bodyPr>
          <a:p>
            <a:r>
              <a:rPr altLang="en-US" dirty="0" lang="zh-CN"/>
              <a:t>单击此处编辑母版标题样式</a:t>
            </a:r>
            <a:endParaRPr altLang="en-US" dirty="0" lang="zh-CN"/>
          </a:p>
        </p:txBody>
      </p:sp>
      <p:sp>
        <p:nvSpPr>
          <p:cNvPr id="1048662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533522" y="1642890"/>
            <a:ext cx="9619189" cy="5246137"/>
          </a:xfrm>
          <a:prstGeom prst="rect"/>
        </p:spPr>
        <p:txBody>
          <a:bodyPr bIns="46800" lIns="90000" rIns="90000" rtlCol="0" tIns="46800" vert="horz">
            <a:normAutofit/>
          </a:bodyPr>
          <a:p>
            <a:pPr lvl="0"/>
            <a:r>
              <a:rPr altLang="en-US" dirty="0" lang="zh-CN"/>
              <a:t>单击此处编辑母版文本样式</a:t>
            </a:r>
            <a:endParaRPr altLang="en-US" dirty="0" lang="zh-CN"/>
          </a:p>
          <a:p>
            <a:pPr lvl="1"/>
            <a:r>
              <a:rPr altLang="en-US" dirty="0" lang="zh-CN"/>
              <a:t>第二级</a:t>
            </a:r>
            <a:endParaRPr altLang="en-US" dirty="0" lang="zh-CN"/>
          </a:p>
          <a:p>
            <a:pPr lvl="2"/>
            <a:r>
              <a:rPr altLang="en-US" dirty="0" lang="zh-CN"/>
              <a:t>第三级</a:t>
            </a:r>
            <a:endParaRPr altLang="en-US" dirty="0" lang="zh-CN"/>
          </a:p>
          <a:p>
            <a:pPr lvl="3"/>
            <a:r>
              <a:rPr altLang="en-US" dirty="0" lang="zh-CN"/>
              <a:t>第四级</a:t>
            </a:r>
            <a:endParaRPr altLang="en-US" dirty="0" lang="zh-CN"/>
          </a:p>
          <a:p>
            <a:pPr lvl="4"/>
            <a:r>
              <a:rPr altLang="en-US" dirty="0" lang="zh-CN"/>
              <a:t>第五级</a:t>
            </a:r>
            <a:endParaRPr altLang="en-US" dirty="0" lang="zh-CN"/>
          </a:p>
        </p:txBody>
      </p:sp>
      <p:sp>
        <p:nvSpPr>
          <p:cNvPr id="1048663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536679" y="6960457"/>
            <a:ext cx="2367703" cy="349213"/>
          </a:xfrm>
          <a:prstGeom prst="rect"/>
        </p:spPr>
        <p:txBody>
          <a:bodyPr anchor="ctr" bIns="45720" lIns="91440" rIns="91440" rtlCol="0" tIns="45720" vert="horz">
            <a:normAutofit/>
          </a:bodyPr>
          <a:lstStyle>
            <a:lvl1pPr algn="l">
              <a:defRPr baseline="0" sz="875">
                <a:solidFill>
                  <a:schemeClr val="tx1">
                    <a:tint val="75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defRPr>
            </a:lvl1pPr>
          </a:lstStyle>
          <a:p>
            <a:fld id="{760FBDFE-C587-4B4C-A407-44438C67B59E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64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3609432" y="6960457"/>
            <a:ext cx="3472631" cy="349213"/>
          </a:xfrm>
          <a:prstGeom prst="rect"/>
        </p:spPr>
        <p:txBody>
          <a:bodyPr anchor="ctr" bIns="45720" lIns="91440" rIns="91440" rtlCol="0" tIns="45720" vert="horz">
            <a:normAutofit/>
          </a:bodyPr>
          <a:lstStyle>
            <a:lvl1pPr algn="ctr">
              <a:defRPr baseline="0" sz="875">
                <a:solidFill>
                  <a:schemeClr val="tx1">
                    <a:tint val="75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defRPr>
            </a:lvl1pPr>
          </a:lstStyle>
          <a:p>
            <a:endParaRPr altLang="en-US" dirty="0" lang="zh-CN"/>
          </a:p>
        </p:txBody>
      </p:sp>
      <p:sp>
        <p:nvSpPr>
          <p:cNvPr id="1048665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7785008" y="6960457"/>
            <a:ext cx="2367703" cy="349213"/>
          </a:xfrm>
          <a:prstGeom prst="rect"/>
        </p:spPr>
        <p:txBody>
          <a:bodyPr anchor="ctr" bIns="45720" lIns="91440" rIns="91440" rtlCol="0" tIns="45720" vert="horz">
            <a:normAutofit/>
          </a:bodyPr>
          <a:lstStyle>
            <a:lvl1pPr algn="r">
              <a:defRPr baseline="0" sz="875">
                <a:solidFill>
                  <a:schemeClr val="tx1">
                    <a:tint val="75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defRPr>
            </a:lvl1pPr>
          </a:lstStyle>
          <a:p>
            <a:fld id="{49AE70B2-8BF9-45C0-BB95-33D1B9D3A854}" type="slidenum">
              <a:rPr altLang="en-US" lang="zh-CN" smtClean="0"/>
            </a:fld>
            <a:endParaRPr altLang="en-US" dirty="0" lang="zh-CN"/>
          </a:p>
        </p:txBody>
      </p:sp>
    </p:spTree>
    <p:custDataLst>
      <p:tags r:id="rId17"/>
    </p:custDataLst>
  </p:cSld>
  <p:clrMap accent1="accent1" accent2="accent2" accent3="accent3" accent4="accent4" accent5="accent5" accent6="accent6" bg1="lt1" bg2="lt2" tx1="dk1" tx2="dk2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defTabSz="802005" eaLnBrk="1" fontAlgn="auto" hangingPunct="1" latinLnBrk="0" rtl="0">
        <a:lnSpc>
          <a:spcPct val="100000"/>
        </a:lnSpc>
        <a:spcBef>
          <a:spcPct val="0"/>
        </a:spcBef>
        <a:buNone/>
        <a:defRPr baseline="0" b="1" cap="none" sz="3155" kern="1200" normalizeH="0" spc="300" strike="noStrike" u="none">
          <a:solidFill>
            <a:schemeClr val="tx1">
              <a:lumMod val="85000"/>
              <a:lumOff val="15000"/>
            </a:schemeClr>
          </a:solidFill>
          <a:latin typeface="MiSans Normal" panose="00000500000000000000" charset="-122"/>
          <a:ea typeface="MiSans Normal" panose="00000500000000000000" charset="-122"/>
          <a:cs typeface="MiSans Normal" panose="00000500000000000000" charset="-122"/>
        </a:defRPr>
      </a:lvl1pPr>
    </p:titleStyle>
    <p:bodyStyle>
      <a:lvl1pPr algn="l" defTabSz="802005" eaLnBrk="1" fontAlgn="auto" hangingPunct="1" indent="-200660" latinLnBrk="0" marL="200660" rtl="0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baseline="0" cap="none" sz="1580" kern="1200" normalizeH="0" spc="150" strike="noStrike" u="none">
          <a:solidFill>
            <a:schemeClr val="tx1">
              <a:lumMod val="65000"/>
              <a:lumOff val="35000"/>
            </a:schemeClr>
          </a:solidFill>
          <a:latin typeface="MiSans Normal" panose="00000500000000000000" charset="-122"/>
          <a:ea typeface="MiSans Normal" panose="00000500000000000000" charset="-122"/>
          <a:cs typeface="MiSans Normal" panose="00000500000000000000" charset="-122"/>
        </a:defRPr>
      </a:lvl1pPr>
      <a:lvl2pPr algn="l" defTabSz="802005" eaLnBrk="1" fontAlgn="auto" hangingPunct="1" indent="-200660" latinLnBrk="0" marL="601345" rtl="0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algn="l" pos="1411605"/>
          <a:tab algn="l" pos="1411605"/>
          <a:tab algn="l" pos="1411605"/>
          <a:tab algn="l" pos="1411605"/>
        </a:tabLst>
        <a:defRPr baseline="0" cap="none" sz="1405" kern="1200" normalizeH="0" spc="150" strike="noStrike" u="none">
          <a:solidFill>
            <a:schemeClr val="tx1">
              <a:lumMod val="65000"/>
              <a:lumOff val="35000"/>
            </a:schemeClr>
          </a:solidFill>
          <a:latin typeface="MiSans Normal" panose="00000500000000000000" charset="-122"/>
          <a:ea typeface="MiSans Normal" panose="00000500000000000000" charset="-122"/>
          <a:cs typeface="MiSans Normal" panose="00000500000000000000" charset="-122"/>
        </a:defRPr>
      </a:lvl2pPr>
      <a:lvl3pPr algn="l" defTabSz="802005" eaLnBrk="1" fontAlgn="auto" hangingPunct="1" indent="-200660" latinLnBrk="0" marL="1002030" rtl="0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baseline="0" cap="none" sz="1405" kern="1200" normalizeH="0" spc="150" strike="noStrike" u="none">
          <a:solidFill>
            <a:schemeClr val="tx1">
              <a:lumMod val="65000"/>
              <a:lumOff val="35000"/>
            </a:schemeClr>
          </a:solidFill>
          <a:latin typeface="MiSans Normal" panose="00000500000000000000" charset="-122"/>
          <a:ea typeface="MiSans Normal" panose="00000500000000000000" charset="-122"/>
          <a:cs typeface="MiSans Normal" panose="00000500000000000000" charset="-122"/>
        </a:defRPr>
      </a:lvl3pPr>
      <a:lvl4pPr algn="l" defTabSz="802005" eaLnBrk="1" fontAlgn="auto" hangingPunct="1" indent="-200660" latinLnBrk="0" marL="1403350" rtl="0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baseline="0" cap="none" sz="1230" kern="1200" normalizeH="0" spc="150" strike="noStrike" u="none">
          <a:solidFill>
            <a:schemeClr val="tx1">
              <a:lumMod val="65000"/>
              <a:lumOff val="35000"/>
            </a:schemeClr>
          </a:solidFill>
          <a:latin typeface="MiSans Normal" panose="00000500000000000000" charset="-122"/>
          <a:ea typeface="MiSans Normal" panose="00000500000000000000" charset="-122"/>
          <a:cs typeface="MiSans Normal" panose="00000500000000000000" charset="-122"/>
        </a:defRPr>
      </a:lvl4pPr>
      <a:lvl5pPr algn="l" defTabSz="802005" eaLnBrk="1" fontAlgn="auto" hangingPunct="1" indent="-200660" latinLnBrk="0" marL="1804035" rtl="0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baseline="0" cap="none" sz="1230" kern="1200" normalizeH="0" spc="150" strike="noStrike" u="none">
          <a:solidFill>
            <a:schemeClr val="tx1">
              <a:lumMod val="65000"/>
              <a:lumOff val="35000"/>
            </a:schemeClr>
          </a:solidFill>
          <a:latin typeface="MiSans Normal" panose="00000500000000000000" charset="-122"/>
          <a:ea typeface="MiSans Normal" panose="00000500000000000000" charset="-122"/>
          <a:cs typeface="MiSans Normal" panose="00000500000000000000" charset="-122"/>
        </a:defRPr>
      </a:lvl5pPr>
      <a:lvl6pPr algn="l" defTabSz="802005" eaLnBrk="1" hangingPunct="1" indent="-200660" latinLnBrk="0" marL="2205355" rtl="0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802005" eaLnBrk="1" hangingPunct="1" indent="-200660" latinLnBrk="0" marL="2606040" rtl="0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802005" eaLnBrk="1" hangingPunct="1" indent="-200660" latinLnBrk="0" marL="3006725" rtl="0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802005" eaLnBrk="1" hangingPunct="1" indent="-200660" latinLnBrk="0" marL="3408045" rtl="0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802005" eaLnBrk="1" hangingPunct="1" latinLnBrk="0" marL="0" rtl="0">
        <a:defRPr sz="158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802005" eaLnBrk="1" hangingPunct="1" latinLnBrk="0" marL="400685" rtl="0">
        <a:defRPr sz="158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802005" eaLnBrk="1" hangingPunct="1" latinLnBrk="0" marL="802005" rtl="0">
        <a:defRPr sz="158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802005" eaLnBrk="1" hangingPunct="1" latinLnBrk="0" marL="1202690" rtl="0">
        <a:defRPr sz="158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802005" eaLnBrk="1" hangingPunct="1" latinLnBrk="0" marL="1604010" rtl="0">
        <a:defRPr sz="158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802005" eaLnBrk="1" hangingPunct="1" latinLnBrk="0" marL="2004695" rtl="0"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802005" eaLnBrk="1" hangingPunct="1" latinLnBrk="0" marL="2405380" rtl="0"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802005" eaLnBrk="1" hangingPunct="1" latinLnBrk="0" marL="2806700" rtl="0"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802005" eaLnBrk="1" hangingPunct="1" latinLnBrk="0" marL="3207385" rtl="0"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png"/><Relationship Id="rId3" Type="http://schemas.openxmlformats.org/officeDocument/2006/relationships/image" Target="../media/image4.jpe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35.jpeg"/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5" Type="http://schemas.openxmlformats.org/officeDocument/2006/relationships/image" Target="../media/image38.jpeg"/><Relationship Id="rId6" Type="http://schemas.openxmlformats.org/officeDocument/2006/relationships/image" Target="../media/image39.jpeg"/><Relationship Id="rId7" Type="http://schemas.openxmlformats.org/officeDocument/2006/relationships/image" Target="../media/image40.jpeg"/><Relationship Id="rId8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hyperlink" Target="umol/min.ml" TargetMode="External"/><Relationship Id="rId3" Type="http://schemas.openxmlformats.org/officeDocument/2006/relationships/image" Target="../media/image9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jpeg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9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tags" Target="../tags/tag76.xml"/><Relationship Id="rId2" Type="http://schemas.openxmlformats.org/officeDocument/2006/relationships/tags" Target="../tags/tag77.xml"/><Relationship Id="rId3" Type="http://schemas.openxmlformats.org/officeDocument/2006/relationships/tags" Target="../tags/tag78.xml"/><Relationship Id="rId4" Type="http://schemas.openxmlformats.org/officeDocument/2006/relationships/tags" Target="../tags/tag79.xml"/><Relationship Id="rId5" Type="http://schemas.openxmlformats.org/officeDocument/2006/relationships/tags" Target="../tags/tag80.xml"/><Relationship Id="rId6" Type="http://schemas.openxmlformats.org/officeDocument/2006/relationships/tags" Target="../tags/tag81.xml"/><Relationship Id="rId7" Type="http://schemas.openxmlformats.org/officeDocument/2006/relationships/tags" Target="../tags/tag82.xml"/><Relationship Id="rId8" Type="http://schemas.openxmlformats.org/officeDocument/2006/relationships/tags" Target="../tags/tag83.xml"/><Relationship Id="rId9" Type="http://schemas.openxmlformats.org/officeDocument/2006/relationships/tags" Target="../tags/tag84.xml"/><Relationship Id="rId10" Type="http://schemas.openxmlformats.org/officeDocument/2006/relationships/tags" Target="../tags/tag85.xml"/><Relationship Id="rId11" Type="http://schemas.openxmlformats.org/officeDocument/2006/relationships/tags" Target="../tags/tag86.xml"/><Relationship Id="rId12" Type="http://schemas.openxmlformats.org/officeDocument/2006/relationships/image" Target="../media/image47.png"/><Relationship Id="rId13" Type="http://schemas.openxmlformats.org/officeDocument/2006/relationships/image" Target="../media/image48.png"/><Relationship Id="rId14" Type="http://schemas.openxmlformats.org/officeDocument/2006/relationships/image" Target="../media/image13.png"/><Relationship Id="rId15" Type="http://schemas.openxmlformats.org/officeDocument/2006/relationships/tags" Target="../tags/tag87.xml"/><Relationship Id="rId16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tags" Target="../tags/tag88.xml"/><Relationship Id="rId2" Type="http://schemas.openxmlformats.org/officeDocument/2006/relationships/tags" Target="../tags/tag89.xml"/><Relationship Id="rId3" Type="http://schemas.openxmlformats.org/officeDocument/2006/relationships/image" Target="../media/image49.png"/><Relationship Id="rId4" Type="http://schemas.openxmlformats.org/officeDocument/2006/relationships/tags" Target="../tags/tag90.xml"/><Relationship Id="rId5" Type="http://schemas.openxmlformats.org/officeDocument/2006/relationships/tags" Target="../tags/tag91.xml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50.png"/><Relationship Id="rId3" Type="http://schemas.openxmlformats.org/officeDocument/2006/relationships/slideLayout" Target="../slideLayouts/slideLayout1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tags" Target="../tags/tag92.xml"/><Relationship Id="rId2" Type="http://schemas.openxmlformats.org/officeDocument/2006/relationships/tags" Target="../tags/tag93.xml"/><Relationship Id="rId3" Type="http://schemas.openxmlformats.org/officeDocument/2006/relationships/tags" Target="../tags/tag94.xml"/><Relationship Id="rId4" Type="http://schemas.openxmlformats.org/officeDocument/2006/relationships/image" Target="../media/image51.png"/><Relationship Id="rId5" Type="http://schemas.openxmlformats.org/officeDocument/2006/relationships/tags" Target="../tags/tag95.xml"/><Relationship Id="rId6" Type="http://schemas.openxmlformats.org/officeDocument/2006/relationships/tags" Target="../tags/tag96.xml"/><Relationship Id="rId7" Type="http://schemas.openxmlformats.org/officeDocument/2006/relationships/tags" Target="../tags/tag97.xml"/><Relationship Id="rId8" Type="http://schemas.openxmlformats.org/officeDocument/2006/relationships/tags" Target="../tags/tag98.xml"/><Relationship Id="rId9" Type="http://schemas.openxmlformats.org/officeDocument/2006/relationships/tags" Target="../tags/tag99.xml"/><Relationship Id="rId10" Type="http://schemas.openxmlformats.org/officeDocument/2006/relationships/tags" Target="../tags/tag100.xml"/><Relationship Id="rId11" Type="http://schemas.openxmlformats.org/officeDocument/2006/relationships/image" Target="../media/image52.png"/><Relationship Id="rId12" Type="http://schemas.openxmlformats.org/officeDocument/2006/relationships/tags" Target="../tags/tag101.xml"/><Relationship Id="rId13" Type="http://schemas.openxmlformats.org/officeDocument/2006/relationships/tags" Target="../tags/tag102.xml"/><Relationship Id="rId14" Type="http://schemas.openxmlformats.org/officeDocument/2006/relationships/tags" Target="../tags/tag103.xml"/><Relationship Id="rId15" Type="http://schemas.openxmlformats.org/officeDocument/2006/relationships/tags" Target="../tags/tag104.xml"/><Relationship Id="rId16" Type="http://schemas.openxmlformats.org/officeDocument/2006/relationships/tags" Target="../tags/tag105.xml"/><Relationship Id="rId17" Type="http://schemas.openxmlformats.org/officeDocument/2006/relationships/tags" Target="../tags/tag106.xml"/><Relationship Id="rId18" Type="http://schemas.openxmlformats.org/officeDocument/2006/relationships/tags" Target="../tags/tag107.xml"/><Relationship Id="rId19" Type="http://schemas.openxmlformats.org/officeDocument/2006/relationships/tags" Target="../tags/tag108.xml"/><Relationship Id="rId20" Type="http://schemas.openxmlformats.org/officeDocument/2006/relationships/tags" Target="../tags/tag109.xml"/><Relationship Id="rId21" Type="http://schemas.openxmlformats.org/officeDocument/2006/relationships/tags" Target="../tags/tag110.xml"/><Relationship Id="rId22" Type="http://schemas.openxmlformats.org/officeDocument/2006/relationships/tags" Target="../tags/tag111.xml"/><Relationship Id="rId23" Type="http://schemas.openxmlformats.org/officeDocument/2006/relationships/slideLayout" Target="../slideLayouts/slideLayout4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53.jpeg"/><Relationship Id="rId2" Type="http://schemas.openxmlformats.org/officeDocument/2006/relationships/slideLayout" Target="../slideLayouts/slideLayout1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Relationship Id="rId11" Type="http://schemas.openxmlformats.org/officeDocument/2006/relationships/image" Target="../media/image64.png"/><Relationship Id="rId12" Type="http://schemas.openxmlformats.org/officeDocument/2006/relationships/image" Target="../media/image65.png"/><Relationship Id="rId13" Type="http://schemas.openxmlformats.org/officeDocument/2006/relationships/slideLayout" Target="../slideLayouts/slideLayout1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image" Target="../media/image66.png"/><Relationship Id="rId3" Type="http://schemas.openxmlformats.org/officeDocument/2006/relationships/image" Target="../media/image13.png"/><Relationship Id="rId4" Type="http://schemas.openxmlformats.org/officeDocument/2006/relationships/tags" Target="../tags/tag112.xml"/><Relationship Id="rId5" Type="http://schemas.openxmlformats.org/officeDocument/2006/relationships/slideLayout" Target="../slideLayouts/slideLayout1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67.jpeg"/><Relationship Id="rId2" Type="http://schemas.openxmlformats.org/officeDocument/2006/relationships/image" Target="../media/image68.png"/><Relationship Id="rId3" Type="http://schemas.openxmlformats.org/officeDocument/2006/relationships/image" Target="../media/image69.jpe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jpe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tags" Target="../tags/tag72.xml"/><Relationship Id="rId8" Type="http://schemas.openxmlformats.org/officeDocument/2006/relationships/tags" Target="../tags/tag73.xml"/><Relationship Id="rId9" Type="http://schemas.openxmlformats.org/officeDocument/2006/relationships/tags" Target="../tags/tag74.xml"/><Relationship Id="rId10" Type="http://schemas.openxmlformats.org/officeDocument/2006/relationships/image" Target="../media/image11.png"/><Relationship Id="rId11" Type="http://schemas.openxmlformats.org/officeDocument/2006/relationships/tags" Target="../tags/tag75.xml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jpeg"/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5" Type="http://schemas.openxmlformats.org/officeDocument/2006/relationships/image" Target="../media/image24.png"/><Relationship Id="rId6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13.png"/><Relationship Id="rId6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30.jpeg"/><Relationship Id="rId3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31.jpeg"/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6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15252" y="755266"/>
            <a:ext cx="10676750" cy="6019007"/>
          </a:xfrm>
          <a:prstGeom prst="rect"/>
        </p:spPr>
      </p:pic>
      <p:pic>
        <p:nvPicPr>
          <p:cNvPr id="2097153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21600000">
            <a:off x="584123" y="5265712"/>
            <a:ext cx="2171415" cy="787296"/>
          </a:xfrm>
          <a:prstGeom prst="rect"/>
        </p:spPr>
      </p:pic>
      <p:sp>
        <p:nvSpPr>
          <p:cNvPr id="1048576" name="textbox 6"/>
          <p:cNvSpPr/>
          <p:nvPr/>
        </p:nvSpPr>
        <p:spPr>
          <a:xfrm>
            <a:off x="577225" y="2347036"/>
            <a:ext cx="8640444" cy="4133850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74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91000"/>
              </a:lnSpc>
            </a:pPr>
            <a:r>
              <a:rPr dirty="0" sz="23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Zh</a:t>
            </a:r>
            <a:r>
              <a:rPr dirty="0" sz="25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</a:t>
            </a:r>
            <a:r>
              <a:rPr dirty="0" sz="2500" kern="0" spc="-54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dirty="0" sz="23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</a:t>
            </a:r>
            <a:r>
              <a:rPr dirty="0" sz="25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</a:t>
            </a:r>
            <a:r>
              <a:rPr dirty="0" sz="22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</a:t>
            </a:r>
            <a:r>
              <a:rPr dirty="0" sz="2200" kern="0" spc="4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dirty="0" sz="23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</a:t>
            </a:r>
            <a:r>
              <a:rPr dirty="0" sz="22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</a:t>
            </a:r>
            <a:r>
              <a:rPr dirty="0" sz="25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ao</a:t>
            </a:r>
            <a:r>
              <a:rPr dirty="0" sz="23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</a:t>
            </a:r>
            <a:r>
              <a:rPr dirty="0" sz="25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an</a:t>
            </a:r>
            <a:r>
              <a:rPr dirty="0" sz="2500" kern="0" spc="31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dirty="0" sz="23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</a:t>
            </a:r>
            <a:r>
              <a:rPr dirty="0" sz="22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</a:t>
            </a:r>
            <a:r>
              <a:rPr dirty="0" sz="25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</a:t>
            </a:r>
            <a:r>
              <a:rPr dirty="0" sz="24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</a:t>
            </a:r>
            <a:r>
              <a:rPr dirty="0" sz="25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ec</a:t>
            </a:r>
            <a:r>
              <a:rPr dirty="0" sz="23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</a:t>
            </a:r>
            <a:r>
              <a:rPr dirty="0" sz="25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no</a:t>
            </a:r>
            <a:r>
              <a:rPr dirty="0" sz="23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</a:t>
            </a:r>
            <a:r>
              <a:rPr baseline="-7000" dirty="0" sz="39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</a:t>
            </a:r>
            <a:r>
              <a:rPr baseline="-6000" dirty="0" sz="43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gy</a:t>
            </a:r>
            <a:r>
              <a:rPr dirty="0" sz="2700" kern="0" spc="19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dirty="0" sz="23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</a:t>
            </a:r>
            <a:r>
              <a:rPr dirty="0" sz="25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</a:t>
            </a:r>
            <a:r>
              <a:rPr baseline="-6000" dirty="0" sz="3500" kern="0" spc="-8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</a:t>
            </a:r>
            <a:r>
              <a:rPr dirty="0" sz="2300" kern="0" spc="39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dirty="0" sz="2300" kern="0" spc="-9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</a:t>
            </a:r>
            <a:r>
              <a:rPr dirty="0" sz="2400" kern="0" spc="-9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</a:t>
            </a:r>
            <a:r>
              <a:rPr dirty="0" sz="2300" kern="0" spc="-9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</a:t>
            </a:r>
            <a:r>
              <a:rPr dirty="0" sz="2400" kern="0" spc="-9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</a:t>
            </a:r>
            <a:endParaRPr dirty="0" sz="24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eaLnBrk="0" rtl="0">
              <a:lnSpc>
                <a:spcPct val="86000"/>
              </a:lnSpc>
              <a:spcBef>
                <a:spcPts val="360"/>
              </a:spcBef>
            </a:pPr>
            <a:r>
              <a:rPr dirty="0" sz="6200" kern="0" spc="-590">
                <a:solidFill>
                  <a:srgbClr val="BC87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珠</a:t>
            </a:r>
            <a:r>
              <a:rPr dirty="0" sz="6200" kern="0" spc="-580">
                <a:solidFill>
                  <a:srgbClr val="BC87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海淼瀚生物科技有限公</a:t>
            </a:r>
            <a:r>
              <a:rPr dirty="0" sz="6200" kern="0" spc="-450">
                <a:solidFill>
                  <a:srgbClr val="BC87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司</a:t>
            </a:r>
            <a:endParaRPr dirty="0" sz="6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95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79375" rtl="0">
              <a:lnSpc>
                <a:spcPct val="88000"/>
              </a:lnSpc>
              <a:spcBef>
                <a:spcPts val="760"/>
              </a:spcBef>
            </a:pPr>
            <a:r>
              <a:rPr dirty="0" sz="2500" kern="0" spc="80">
                <a:solidFill>
                  <a:srgbClr val="79797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工业酶制剂（国产替代）项目—丙烯腈酶制剂</a:t>
            </a:r>
            <a:endParaRPr dirty="0" sz="25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eaLnBrk="0" marL="80645" rtl="0">
              <a:lnSpc>
                <a:spcPts val="3705"/>
              </a:lnSpc>
            </a:pPr>
            <a:r>
              <a:rPr dirty="0" sz="2500" kern="0" spc="70">
                <a:solidFill>
                  <a:srgbClr val="79797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全球唯二的产品，替代日本全球唯一垄断制剂</a:t>
            </a:r>
            <a:endParaRPr dirty="0" sz="25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eaLnBrk="0" marL="79375" rtl="0">
              <a:lnSpc>
                <a:spcPct val="88000"/>
              </a:lnSpc>
              <a:spcBef>
                <a:spcPts val="1065"/>
              </a:spcBef>
            </a:pPr>
            <a:r>
              <a:rPr dirty="0" sz="2500" kern="0" spc="90">
                <a:solidFill>
                  <a:srgbClr val="79797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公司愿景成为一个专业工业酶制剂公</a:t>
            </a:r>
            <a:r>
              <a:rPr dirty="0" sz="2500" kern="0" spc="80">
                <a:solidFill>
                  <a:srgbClr val="79797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司</a:t>
            </a:r>
            <a:endParaRPr dirty="0" sz="25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eaLnBrk="0" marL="438785" rtl="0">
              <a:lnSpc>
                <a:spcPts val="3540"/>
              </a:lnSpc>
            </a:pPr>
            <a:r>
              <a:rPr dirty="0" sz="1500" kern="0" spc="-30">
                <a:solidFill>
                  <a:srgbClr val="FFFBF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汇报人</a:t>
            </a:r>
            <a:r>
              <a:rPr baseline="-20000" dirty="0" sz="2400" kern="0" spc="-30">
                <a:solidFill>
                  <a:srgbClr val="FFFBF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dirty="0" sz="1500" kern="0" spc="-120">
                <a:solidFill>
                  <a:srgbClr val="FFFBF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1600" kern="0" spc="-30">
                <a:solidFill>
                  <a:srgbClr val="FFFBF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</a:t>
            </a:r>
            <a:r>
              <a:rPr dirty="0" sz="1500" kern="0" spc="-30">
                <a:solidFill>
                  <a:srgbClr val="FFFBF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波</a:t>
            </a:r>
            <a:endParaRPr dirty="0" sz="15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19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120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120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111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486410" rtl="0">
              <a:lnSpc>
                <a:spcPct val="74000"/>
              </a:lnSpc>
            </a:pPr>
            <a:r>
              <a:rPr dirty="0" sz="1200" kern="0" spc="90">
                <a:solidFill>
                  <a:srgbClr val="84848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18554</a:t>
            </a:r>
            <a:r>
              <a:rPr dirty="0" sz="1300" kern="0" spc="90">
                <a:solidFill>
                  <a:srgbClr val="84848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</a:t>
            </a:r>
            <a:r>
              <a:rPr dirty="0" sz="1200" kern="0" spc="90">
                <a:solidFill>
                  <a:srgbClr val="84848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76911</a:t>
            </a:r>
            <a:endParaRPr dirty="0" sz="12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097154" name="picture 8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21600000">
            <a:off x="438092" y="948280"/>
            <a:ext cx="1460308" cy="1263483"/>
          </a:xfrm>
          <a:prstGeom prst="rect"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3" name="picture 7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0" y="772884"/>
            <a:ext cx="10691996" cy="6014246"/>
          </a:xfrm>
          <a:prstGeom prst="rect"/>
        </p:spPr>
      </p:pic>
      <p:sp>
        <p:nvSpPr>
          <p:cNvPr id="1048627" name="rect 76"/>
          <p:cNvSpPr/>
          <p:nvPr/>
        </p:nvSpPr>
        <p:spPr>
          <a:xfrm>
            <a:off x="0" y="772884"/>
            <a:ext cx="10691996" cy="6014245"/>
          </a:xfrm>
          <a:prstGeom prst="rect"/>
          <a:solidFill>
            <a:srgbClr val="FFFFFF">
              <a:alpha val="76078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pic>
        <p:nvPicPr>
          <p:cNvPr id="2097194" name="picture 78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21600000">
            <a:off x="1460794" y="5203379"/>
            <a:ext cx="7314662" cy="1503561"/>
          </a:xfrm>
          <a:prstGeom prst="rect"/>
        </p:spPr>
      </p:pic>
      <p:pic>
        <p:nvPicPr>
          <p:cNvPr id="2097195" name="picture 80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21600000">
            <a:off x="1553011" y="4140862"/>
            <a:ext cx="7130226" cy="976980"/>
          </a:xfrm>
          <a:prstGeom prst="rect"/>
        </p:spPr>
      </p:pic>
      <p:sp>
        <p:nvSpPr>
          <p:cNvPr id="1048628" name="textbox 82"/>
          <p:cNvSpPr/>
          <p:nvPr/>
        </p:nvSpPr>
        <p:spPr>
          <a:xfrm>
            <a:off x="2828408" y="1736076"/>
            <a:ext cx="6770369" cy="746759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73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580390" rtl="0">
              <a:lnSpc>
                <a:spcPct val="87000"/>
              </a:lnSpc>
            </a:pPr>
            <a:r>
              <a:rPr dirty="0" sz="2100" kern="0" spc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产腈水合酶菌种细胞活</a:t>
            </a:r>
            <a:r>
              <a:rPr dirty="0" sz="2100" kern="0" spc="-1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性稳定性测试</a:t>
            </a:r>
            <a:endParaRPr dirty="0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50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126000"/>
              </a:lnSpc>
            </a:pPr>
            <a:endParaRPr dirty="0" sz="2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eaLnBrk="0" rtl="0">
              <a:lnSpc>
                <a:spcPts val="1395"/>
              </a:lnSpc>
              <a:spcBef>
                <a:spcPts val="0"/>
              </a:spcBef>
            </a:pPr>
            <a:r>
              <a:rPr dirty="0" sz="1000" kern="0" spc="1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明场图                                                                </a:t>
            </a:r>
            <a:r>
              <a:rPr dirty="0" sz="1000" kern="0" spc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荧光死活染色图（活细胞为绿色</a:t>
            </a:r>
            <a:r>
              <a:rPr dirty="0" sz="1000" kern="0" spc="-11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1000" kern="0" spc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，死细胞为红色）</a:t>
            </a:r>
            <a:endParaRPr dirty="0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97196" name="picture 84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 rot="21600000">
            <a:off x="8403908" y="2681406"/>
            <a:ext cx="1375257" cy="1375257"/>
          </a:xfrm>
          <a:prstGeom prst="rect"/>
        </p:spPr>
      </p:pic>
      <p:pic>
        <p:nvPicPr>
          <p:cNvPr id="2097197" name="picture 86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 rot="21600000">
            <a:off x="3180868" y="2681405"/>
            <a:ext cx="1383277" cy="1285712"/>
          </a:xfrm>
          <a:prstGeom prst="rect"/>
        </p:spPr>
      </p:pic>
      <p:pic>
        <p:nvPicPr>
          <p:cNvPr id="2097198" name="picture 88"/>
          <p:cNvPicPr>
            <a:picLocks noChangeAspect="1"/>
          </p:cNvPicPr>
          <p:nvPr/>
        </p:nvPicPr>
        <p:blipFill>
          <a:blip xmlns:r="http://schemas.openxmlformats.org/officeDocument/2006/relationships" r:embed="rId6"/>
          <a:stretch>
            <a:fillRect/>
          </a:stretch>
        </p:blipFill>
        <p:spPr>
          <a:xfrm rot="21600000">
            <a:off x="6407179" y="2681406"/>
            <a:ext cx="1324471" cy="1328480"/>
          </a:xfrm>
          <a:prstGeom prst="rect"/>
        </p:spPr>
      </p:pic>
      <p:pic>
        <p:nvPicPr>
          <p:cNvPr id="2097199" name="picture 90"/>
          <p:cNvPicPr>
            <a:picLocks noChangeAspect="1"/>
          </p:cNvPicPr>
          <p:nvPr/>
        </p:nvPicPr>
        <p:blipFill>
          <a:blip xmlns:r="http://schemas.openxmlformats.org/officeDocument/2006/relationships" r:embed="rId7"/>
          <a:stretch>
            <a:fillRect/>
          </a:stretch>
        </p:blipFill>
        <p:spPr>
          <a:xfrm rot="21600000">
            <a:off x="1460794" y="2681405"/>
            <a:ext cx="1285712" cy="1285712"/>
          </a:xfrm>
          <a:prstGeom prst="rect"/>
        </p:spPr>
      </p:pic>
      <p:sp>
        <p:nvSpPr>
          <p:cNvPr id="1048629" name="textbox 92"/>
          <p:cNvSpPr/>
          <p:nvPr/>
        </p:nvSpPr>
        <p:spPr>
          <a:xfrm>
            <a:off x="625834" y="1383197"/>
            <a:ext cx="1704975" cy="433705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94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86000"/>
              </a:lnSpc>
            </a:pPr>
            <a:r>
              <a:rPr b="1" dirty="0" sz="3100" kern="0" spc="20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实验数据</a:t>
            </a:r>
            <a:endParaRPr dirty="0" sz="3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0" name="picture 9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0" y="772884"/>
            <a:ext cx="10692003" cy="6014246"/>
          </a:xfrm>
          <a:prstGeom prst="rect"/>
        </p:spPr>
      </p:pic>
      <p:graphicFrame>
        <p:nvGraphicFramePr>
          <p:cNvPr id="4194305" name="table 96"/>
          <p:cNvGraphicFramePr>
            <a:graphicFrameLocks noGrp="1"/>
          </p:cNvGraphicFramePr>
          <p:nvPr/>
        </p:nvGraphicFramePr>
        <p:xfrm>
          <a:off x="818839" y="2766611"/>
          <a:ext cx="4792980" cy="2950210"/>
        </p:xfrm>
        <a:graphic>
          <a:graphicData uri="http://schemas.openxmlformats.org/drawingml/2006/table">
            <a:tbl>
              <a:tblPr/>
              <a:tblGrid>
                <a:gridCol w="1597660"/>
                <a:gridCol w="1597660"/>
                <a:gridCol w="1597660"/>
              </a:tblGrid>
              <a:tr h="662305">
                <a:tc>
                  <a:txBody>
                    <a:bodyPr/>
                    <a:p>
                      <a:pPr algn="l" eaLnBrk="0" rtl="0">
                        <a:lnSpc>
                          <a:spcPct val="10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A55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A55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  <a:headEnd type="none" w="med" len="med"/>
                      <a:tailEnd type="none" w="med" len="med"/>
                    </a:lnR>
                    <a:lnT>
                      <a:noFill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A55"/>
                    </a:solidFill>
                  </a:tcPr>
                </a:tc>
              </a:tr>
              <a:tr h="716915">
                <a:tc>
                  <a:txBody>
                    <a:bodyPr/>
                    <a:p>
                      <a:pPr algn="l" eaLnBrk="0" rtl="0">
                        <a:lnSpc>
                          <a:spcPct val="176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38760" rtl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dirty="0" sz="1500" kern="0" spc="9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乙酰胺峰面积</a:t>
                      </a:r>
                      <a:endParaRPr dirty="0" sz="15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1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101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488950" rtl="0">
                        <a:lnSpc>
                          <a:spcPct val="79000"/>
                        </a:lnSpc>
                      </a:pPr>
                      <a:r>
                        <a:rPr dirty="0" sz="1500" kern="0" spc="-1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282124</a:t>
                      </a:r>
                      <a:endParaRPr dirty="0" sz="1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1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101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465455" rtl="0">
                        <a:lnSpc>
                          <a:spcPct val="79000"/>
                        </a:lnSpc>
                      </a:pPr>
                      <a:r>
                        <a:rPr dirty="0" sz="1500" kern="0" spc="5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977808</a:t>
                      </a:r>
                      <a:endParaRPr dirty="0" sz="1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1"/>
                    </a:solidFill>
                  </a:tcPr>
                </a:tc>
              </a:tr>
              <a:tr h="716280">
                <a:tc>
                  <a:txBody>
                    <a:bodyPr/>
                    <a:p>
                      <a:pPr algn="l" eaLnBrk="0" rtl="0">
                        <a:lnSpc>
                          <a:spcPct val="176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122555" rtl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dirty="0" sz="1500" kern="0" spc="12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丙烯酰胺峰面积</a:t>
                      </a:r>
                      <a:endParaRPr dirty="0" sz="15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9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101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481330" rtl="0">
                        <a:lnSpc>
                          <a:spcPct val="79000"/>
                        </a:lnSpc>
                        <a:spcBef>
                          <a:spcPts val="0"/>
                        </a:spcBef>
                      </a:pPr>
                      <a:r>
                        <a:rPr dirty="0" sz="1500" kern="0" spc="4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526326</a:t>
                      </a:r>
                      <a:endParaRPr dirty="0" sz="1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9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101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465455" rtl="0">
                        <a:lnSpc>
                          <a:spcPct val="79000"/>
                        </a:lnSpc>
                        <a:spcBef>
                          <a:spcPts val="0"/>
                        </a:spcBef>
                      </a:pPr>
                      <a:r>
                        <a:rPr dirty="0" sz="1500" kern="0" spc="-4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1351673</a:t>
                      </a:r>
                      <a:endParaRPr dirty="0" sz="1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9"/>
                    </a:solidFill>
                  </a:tcPr>
                </a:tc>
              </a:tr>
              <a:tr h="452119">
                <a:tc rowSpan="2">
                  <a:txBody>
                    <a:bodyPr/>
                    <a:p>
                      <a:pPr algn="l" eaLnBrk="0" rtl="0">
                        <a:lnSpc>
                          <a:spcPct val="114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114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9000"/>
                        </a:lnSpc>
                      </a:pPr>
                      <a:endParaRPr dirty="0" sz="1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621030" rtl="0">
                        <a:lnSpc>
                          <a:spcPct val="86000"/>
                        </a:lnSpc>
                      </a:pPr>
                      <a:r>
                        <a:rPr dirty="0" sz="1500" kern="0" spc="5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酶活</a:t>
                      </a:r>
                      <a:endParaRPr dirty="0" sz="15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  <a:headEnd type="none" w="med" len="med"/>
                      <a:tailEnd type="none" w="med" len="med"/>
                    </a:lnB>
                    <a:solidFill>
                      <a:srgbClr val="FFE7D1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5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556895" rtl="0">
                        <a:lnSpc>
                          <a:spcPct val="89000"/>
                        </a:lnSpc>
                        <a:spcBef>
                          <a:spcPts val="0"/>
                        </a:spcBef>
                      </a:pPr>
                      <a:r>
                        <a:rPr dirty="0" sz="1500" kern="0" spc="-7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≈</a:t>
                      </a:r>
                      <a:r>
                        <a:rPr dirty="0" sz="1500" kern="0" spc="-7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20</a:t>
                      </a:r>
                      <a:r>
                        <a:rPr dirty="0" sz="1500" kern="0" spc="-7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万</a:t>
                      </a:r>
                      <a:endParaRPr dirty="0" sz="15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  <a:headEnd type="none" w="med" len="med"/>
                      <a:tailEnd type="none" w="med" len="med"/>
                    </a:lnB>
                    <a:solidFill>
                      <a:srgbClr val="FFE7D1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5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557530" rtl="0">
                        <a:lnSpc>
                          <a:spcPct val="89000"/>
                        </a:lnSpc>
                        <a:spcBef>
                          <a:spcPts val="0"/>
                        </a:spcBef>
                      </a:pPr>
                      <a:r>
                        <a:rPr dirty="0" sz="1500" kern="0" spc="-7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≈</a:t>
                      </a:r>
                      <a:r>
                        <a:rPr dirty="0" sz="1500" kern="0" spc="-7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20</a:t>
                      </a:r>
                      <a:r>
                        <a:rPr dirty="0" sz="1500" kern="0" spc="-7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万</a:t>
                      </a:r>
                      <a:endParaRPr dirty="0" sz="15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  <a:headEnd type="none" w="med" len="med"/>
                      <a:tailEnd type="none" w="med" len="med"/>
                    </a:lnB>
                    <a:solidFill>
                      <a:srgbClr val="FFE7D1"/>
                    </a:solidFill>
                  </a:tcPr>
                </a:tc>
              </a:tr>
              <a:tr h="402589">
                <a:tc vMerge="1">
                  <a:txBody>
                    <a:bodyPr/>
                    <a:p>
                      <a:pPr algn="l" eaLnBrk="0" rtl="0">
                        <a:lnSpc>
                          <a:spcPct val="15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557530" rtl="0">
                        <a:lnSpc>
                          <a:spcPct val="89000"/>
                        </a:lnSpc>
                        <a:spcBef>
                          <a:spcPts val="0"/>
                        </a:spcBef>
                      </a:pPr>
                      <a:r>
                        <a:rPr dirty="0" sz="1500" kern="0" spc="-7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≈</a:t>
                      </a:r>
                      <a:r>
                        <a:rPr dirty="0" sz="1500" kern="0" spc="-7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20</a:t>
                      </a:r>
                      <a:r>
                        <a:rPr dirty="0" sz="1500" kern="0" spc="-7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万</a:t>
                      </a:r>
                      <a:endParaRPr dirty="0" sz="15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25000"/>
                        </a:lnSpc>
                      </a:pPr>
                      <a:endParaRPr dirty="0" sz="2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36220" rtl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dirty="0" sz="1500" kern="0" spc="5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</a:t>
                      </a:r>
                      <a:r>
                        <a:rPr dirty="0" sz="1500" kern="0" spc="-26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dirty="0" sz="1500" kern="0" spc="5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hlinkClick r:id="rId2"/>
                        </a:rPr>
                        <a:t>umol/min.ml</a:t>
                      </a:r>
                      <a:r>
                        <a:rPr dirty="0" sz="1500" kern="0" spc="4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endParaRPr dirty="0" sz="15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  <a:headEnd type="none" w="med" len="med"/>
                      <a:tailEnd type="none" w="med" len="med"/>
                    </a:lnT>
                    <a:lnB>
                      <a:noFill/>
                      <a:headEnd type="none" w="med" len="med"/>
                      <a:tailEnd type="none" w="med" len="med"/>
                    </a:lnB>
                    <a:solidFill>
                      <a:srgbClr val="FFE7D1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25000"/>
                        </a:lnSpc>
                      </a:pPr>
                      <a:endParaRPr dirty="0" sz="2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36855" rtl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dirty="0" sz="1500" kern="0" spc="5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</a:t>
                      </a:r>
                      <a:r>
                        <a:rPr dirty="0" sz="1500" kern="0" spc="-26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dirty="0" sz="1500" kern="0" spc="5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hlinkClick r:id="rId2"/>
                        </a:rPr>
                        <a:t>umol/min.ml</a:t>
                      </a:r>
                      <a:r>
                        <a:rPr dirty="0" sz="1500" kern="0" spc="4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endParaRPr dirty="0" sz="15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FF9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  <a:headEnd type="none" w="med" len="med"/>
                      <a:tailEnd type="none" w="med" len="med"/>
                    </a:lnR>
                    <a:lnT>
                      <a:noFill/>
                      <a:headEnd type="none" w="med" len="med"/>
                      <a:tailEnd type="none" w="med" len="med"/>
                    </a:lnT>
                    <a:lnB>
                      <a:noFill/>
                      <a:headEnd type="none" w="med" len="med"/>
                      <a:tailEnd type="none" w="med" len="med"/>
                    </a:lnB>
                    <a:solidFill>
                      <a:srgbClr val="FFE7D1"/>
                    </a:solidFill>
                  </a:tcPr>
                </a:tc>
              </a:tr>
            </a:tbl>
          </a:graphicData>
        </a:graphic>
      </p:graphicFrame>
      <p:grpSp>
        <p:nvGrpSpPr>
          <p:cNvPr id="46" name="group 6"/>
          <p:cNvGrpSpPr/>
          <p:nvPr/>
        </p:nvGrpSpPr>
        <p:grpSpPr>
          <a:xfrm rot="21600000">
            <a:off x="6097817" y="3285945"/>
            <a:ext cx="3584088" cy="2221419"/>
            <a:chOff x="0" y="0"/>
            <a:chExt cx="3584088" cy="2221419"/>
          </a:xfrm>
        </p:grpSpPr>
        <p:pic>
          <p:nvPicPr>
            <p:cNvPr id="2097201" name="picture 98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3"/>
            <a:stretch>
              <a:fillRect/>
            </a:stretch>
          </p:blipFill>
          <p:spPr>
            <a:xfrm rot="21600000">
              <a:off x="0" y="0"/>
              <a:ext cx="3584088" cy="2221419"/>
            </a:xfrm>
            <a:prstGeom prst="rect"/>
          </p:spPr>
        </p:pic>
        <p:sp>
          <p:nvSpPr>
            <p:cNvPr id="1048630" name="textbox 100"/>
            <p:cNvSpPr/>
            <p:nvPr/>
          </p:nvSpPr>
          <p:spPr>
            <a:xfrm>
              <a:off x="-12700" y="-12700"/>
              <a:ext cx="3609975" cy="2275204"/>
            </a:xfrm>
            <a:prstGeom prst="rect"/>
            <a:noFill/>
            <a:ln w="0" cap="flat">
              <a:noFill/>
              <a:prstDash val="solid"/>
              <a:miter lim="0"/>
            </a:ln>
          </p:spPr>
          <p:txBody>
            <a:bodyPr bIns="0" lIns="0" rIns="0" tIns="0" vert="horz" wrap="square"/>
            <a:p>
              <a:pPr algn="l" eaLnBrk="0" rtl="0">
                <a:lnSpc>
                  <a:spcPct val="136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rtl="0">
                <a:lnSpc>
                  <a:spcPct val="136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rtl="0">
                <a:lnSpc>
                  <a:spcPct val="7000"/>
                </a:lnSpc>
              </a:pPr>
              <a:endParaRPr dirty="0" sz="1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666115" rtl="0">
                <a:lnSpc>
                  <a:spcPct val="85000"/>
                </a:lnSpc>
              </a:pPr>
              <a:r>
                <a:rPr dirty="0" sz="2100" kern="0" spc="-5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经实验验证</a:t>
              </a:r>
              <a:r>
                <a:rPr dirty="0" sz="2100" kern="0" spc="-29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dirty="0" sz="2100" kern="0" spc="-50">
                  <a:solidFill>
                    <a:srgbClr val="80808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,</a:t>
              </a:r>
              <a:r>
                <a:rPr dirty="0" sz="2100" kern="0" spc="220">
                  <a:solidFill>
                    <a:srgbClr val="80808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</a:t>
              </a:r>
              <a:r>
                <a:rPr dirty="0" sz="2100" kern="0" spc="-5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公司产品</a:t>
              </a:r>
              <a:endParaRPr dirty="0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eaLnBrk="0" indent="3175" marL="195580" rtl="0">
                <a:lnSpc>
                  <a:spcPct val="147000"/>
                </a:lnSpc>
                <a:spcBef>
                  <a:spcPts val="50"/>
                </a:spcBef>
              </a:pPr>
              <a:r>
                <a:rPr dirty="0" sz="2100" kern="0" spc="-1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与日本同类产品的使用效果</a:t>
              </a:r>
              <a:r>
                <a:rPr dirty="0" sz="2100" kern="0" spc="1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相当。</a:t>
              </a:r>
              <a:endParaRPr dirty="0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2097202" name="picture 102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 rot="21600000">
            <a:off x="6916939" y="1040740"/>
            <a:ext cx="1832447" cy="1832447"/>
          </a:xfrm>
          <a:prstGeom prst="rect"/>
        </p:spPr>
      </p:pic>
      <p:sp>
        <p:nvSpPr>
          <p:cNvPr id="1048631" name="textbox 104"/>
          <p:cNvSpPr/>
          <p:nvPr/>
        </p:nvSpPr>
        <p:spPr>
          <a:xfrm>
            <a:off x="470082" y="1145172"/>
            <a:ext cx="1236344" cy="543559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78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86000"/>
              </a:lnSpc>
            </a:pPr>
            <a:r>
              <a:rPr dirty="0" sz="2200" kern="0" spc="18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数据比对</a:t>
            </a:r>
            <a:endParaRPr dirty="0" sz="2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05000"/>
              </a:lnSpc>
            </a:pPr>
            <a:endParaRPr dirty="0" sz="8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7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95000"/>
              </a:lnSpc>
            </a:pPr>
            <a:r>
              <a:rPr dirty="0" sz="700" kern="0" spc="5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Data</a:t>
            </a:r>
            <a:r>
              <a:rPr dirty="0" sz="700" kern="0" spc="15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dirty="0" sz="700" kern="0" spc="5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Compariso</a:t>
            </a:r>
            <a:r>
              <a:rPr dirty="0" sz="700" kern="0" spc="4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</a:t>
            </a:r>
            <a:endParaRPr dirty="0" sz="7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097203" name="picture 106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 rot="21600000">
            <a:off x="1105174" y="2961434"/>
            <a:ext cx="1072401" cy="259207"/>
          </a:xfrm>
          <a:prstGeom prst="rect"/>
        </p:spPr>
      </p:pic>
      <p:pic>
        <p:nvPicPr>
          <p:cNvPr id="2097204" name="picture 108"/>
          <p:cNvPicPr>
            <a:picLocks noChangeAspect="1"/>
          </p:cNvPicPr>
          <p:nvPr/>
        </p:nvPicPr>
        <p:blipFill>
          <a:blip xmlns:r="http://schemas.openxmlformats.org/officeDocument/2006/relationships" r:embed="rId6"/>
          <a:stretch>
            <a:fillRect/>
          </a:stretch>
        </p:blipFill>
        <p:spPr>
          <a:xfrm rot="21600000">
            <a:off x="462206" y="1841528"/>
            <a:ext cx="9767582" cy="16706"/>
          </a:xfrm>
          <a:prstGeom prst="rect"/>
        </p:spPr>
      </p:pic>
      <p:pic>
        <p:nvPicPr>
          <p:cNvPr id="2097205" name="picture 110"/>
          <p:cNvPicPr>
            <a:picLocks noChangeAspect="1"/>
          </p:cNvPicPr>
          <p:nvPr/>
        </p:nvPicPr>
        <p:blipFill>
          <a:blip xmlns:r="http://schemas.openxmlformats.org/officeDocument/2006/relationships" r:embed="rId7"/>
          <a:stretch>
            <a:fillRect/>
          </a:stretch>
        </p:blipFill>
        <p:spPr>
          <a:xfrm rot="21600000">
            <a:off x="4566288" y="2966170"/>
            <a:ext cx="535726" cy="252941"/>
          </a:xfrm>
          <a:prstGeom prst="rect"/>
        </p:spPr>
      </p:pic>
      <p:pic>
        <p:nvPicPr>
          <p:cNvPr id="2097206" name="picture 112"/>
          <p:cNvPicPr>
            <a:picLocks noChangeAspect="1"/>
          </p:cNvPicPr>
          <p:nvPr/>
        </p:nvPicPr>
        <p:blipFill>
          <a:blip xmlns:r="http://schemas.openxmlformats.org/officeDocument/2006/relationships" r:embed="rId8"/>
          <a:stretch>
            <a:fillRect/>
          </a:stretch>
        </p:blipFill>
        <p:spPr>
          <a:xfrm rot="21600000">
            <a:off x="3042078" y="2966325"/>
            <a:ext cx="475684" cy="252615"/>
          </a:xfrm>
          <a:prstGeom prst="rect"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/>
      </p:grpSpPr>
      <p:sp>
        <p:nvSpPr>
          <p:cNvPr id="1048639" name="圆角矩形 1"/>
          <p:cNvSpPr/>
          <p:nvPr>
            <p:custDataLst>
              <p:tags r:id="rId1"/>
            </p:custDataLst>
          </p:nvPr>
        </p:nvSpPr>
        <p:spPr>
          <a:xfrm>
            <a:off x="1551380" y="4734276"/>
            <a:ext cx="2894500" cy="1171053"/>
          </a:xfrm>
          <a:prstGeom prst="roundRect"/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algn="ctr" blurRad="266700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compatLnSpc="1" forceAA="0" fromWordArt="0" horzOverflow="overflow" numCol="1" rtlCol="0" spcCol="0" vert="horz" vertOverflow="overflow" wrap="square">
            <a:noAutofit/>
          </a:bodyPr>
          <a:p>
            <a:pPr algn="ctr" lvl="0">
              <a:buClrTx/>
              <a:buSzTx/>
              <a:buFontTx/>
            </a:pPr>
            <a:endParaRPr altLang="en-US" sz="1580" lang="zh-CN">
              <a:cs typeface="MiSans Normal" panose="00000500000000000000" charset="-122"/>
              <a:sym typeface="+mn-ea"/>
            </a:endParaRPr>
          </a:p>
        </p:txBody>
      </p:sp>
      <p:sp>
        <p:nvSpPr>
          <p:cNvPr id="1048640" name="文本框 31"/>
          <p:cNvSpPr txBox="1"/>
          <p:nvPr>
            <p:custDataLst>
              <p:tags r:id="rId2"/>
            </p:custDataLst>
          </p:nvPr>
        </p:nvSpPr>
        <p:spPr>
          <a:xfrm>
            <a:off x="385896" y="1108077"/>
            <a:ext cx="10182535" cy="469265"/>
          </a:xfrm>
          <a:prstGeom prst="rect"/>
          <a:noFill/>
        </p:spPr>
        <p:txBody>
          <a:bodyPr rtlCol="0" wrap="square">
            <a:spAutoFit/>
          </a:bodyPr>
          <a:p>
            <a:pPr algn="l"/>
            <a:r>
              <a:rPr altLang="zh-CN" sz="2455" lang="zh-CN">
                <a:solidFill>
                  <a:schemeClr val="tx1">
                    <a:lumMod val="75000"/>
                    <a:lumOff val="25000"/>
                  </a:schemeClr>
                </a:solidFill>
                <a:latin typeface="MiSans Semibold" panose="00000700000000000000" charset="-122"/>
                <a:ea typeface="MiSans Semibold" panose="00000700000000000000" charset="-122"/>
                <a:cs typeface="MiSans Normal" panose="00000500000000000000" charset="-122"/>
                <a:sym typeface="+mn-ea"/>
              </a:rPr>
              <a:t>商业模式</a:t>
            </a:r>
            <a:endParaRPr altLang="zh-CN" sz="2455" lang="zh-CN">
              <a:solidFill>
                <a:schemeClr val="tx1">
                  <a:lumMod val="75000"/>
                  <a:lumOff val="25000"/>
                </a:schemeClr>
              </a:solidFill>
              <a:latin typeface="MiSans Semibold" panose="00000700000000000000" charset="-122"/>
              <a:ea typeface="MiSans Semibold" panose="00000700000000000000" charset="-122"/>
              <a:cs typeface="MiSans Normal" panose="00000500000000000000" charset="-122"/>
              <a:sym typeface="+mn-ea"/>
            </a:endParaRPr>
          </a:p>
        </p:txBody>
      </p:sp>
      <p:sp>
        <p:nvSpPr>
          <p:cNvPr id="1048641" name="圆角矩形 9"/>
          <p:cNvSpPr/>
          <p:nvPr>
            <p:custDataLst>
              <p:tags r:id="rId3"/>
            </p:custDataLst>
          </p:nvPr>
        </p:nvSpPr>
        <p:spPr>
          <a:xfrm>
            <a:off x="654297" y="2099268"/>
            <a:ext cx="4337295" cy="1473422"/>
          </a:xfrm>
          <a:prstGeom prst="roundRect"/>
          <a:solidFill>
            <a:schemeClr val="accent2">
              <a:lumMod val="20000"/>
              <a:lumOff val="80000"/>
              <a:alpha val="67000"/>
            </a:schemeClr>
          </a:solidFill>
          <a:ln>
            <a:noFill/>
          </a:ln>
          <a:effectLst>
            <a:outerShdw algn="ctr" blurRad="266700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compatLnSpc="1" forceAA="0" fromWordArt="0" horzOverflow="overflow" numCol="1" rtlCol="0" spcCol="0" vert="horz" vertOverflow="overflow" wrap="square">
            <a:noAutofit/>
          </a:bodyPr>
          <a:p>
            <a:pPr algn="ctr" lvl="0">
              <a:buClrTx/>
              <a:buSzTx/>
              <a:buFontTx/>
            </a:pPr>
            <a:endParaRPr altLang="en-US" sz="1580" lang="zh-CN">
              <a:cs typeface="MiSans Normal" panose="00000500000000000000" charset="-122"/>
              <a:sym typeface="+mn-ea"/>
            </a:endParaRPr>
          </a:p>
        </p:txBody>
      </p:sp>
      <p:sp>
        <p:nvSpPr>
          <p:cNvPr id="1048642" name="圆角矩形 10"/>
          <p:cNvSpPr/>
          <p:nvPr>
            <p:custDataLst>
              <p:tags r:id="rId4"/>
            </p:custDataLst>
          </p:nvPr>
        </p:nvSpPr>
        <p:spPr>
          <a:xfrm>
            <a:off x="6784645" y="3633943"/>
            <a:ext cx="3102204" cy="1474535"/>
          </a:xfrm>
          <a:prstGeom prst="roundRect"/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algn="ctr" blurRad="266700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compatLnSpc="1" forceAA="0" fromWordArt="0" horzOverflow="overflow" numCol="1" rtlCol="0" spcCol="0" vert="horz" vertOverflow="overflow" wrap="square">
            <a:noAutofit/>
          </a:bodyPr>
          <a:p>
            <a:pPr algn="ctr" lvl="0">
              <a:buClrTx/>
              <a:buSzTx/>
              <a:buFontTx/>
            </a:pPr>
            <a:endParaRPr altLang="en-US" sz="1580" lang="zh-CN">
              <a:cs typeface="MiSans Normal" panose="00000500000000000000" charset="-122"/>
              <a:sym typeface="+mn-ea"/>
            </a:endParaRPr>
          </a:p>
        </p:txBody>
      </p:sp>
      <p:sp>
        <p:nvSpPr>
          <p:cNvPr id="1048643" name="椭圆 13"/>
          <p:cNvSpPr/>
          <p:nvPr>
            <p:custDataLst>
              <p:tags r:id="rId5"/>
            </p:custDataLst>
          </p:nvPr>
        </p:nvSpPr>
        <p:spPr>
          <a:xfrm rot="1140000">
            <a:off x="5311502" y="3773991"/>
            <a:ext cx="1029613" cy="1029613"/>
          </a:xfrm>
          <a:prstGeom prst="ellipse"/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algn="ctr" blurRad="266700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compatLnSpc="1" forceAA="0" fromWordArt="0" horzOverflow="overflow" numCol="1" rtlCol="0" spcCol="0" vert="horz" vertOverflow="overflow" wrap="square">
            <a:noAutofit/>
          </a:bodyPr>
          <a:p>
            <a:pPr algn="ctr" lvl="0">
              <a:buClrTx/>
              <a:buSzTx/>
              <a:buFontTx/>
            </a:pPr>
            <a:endParaRPr altLang="en-US" sz="1580" lang="zh-CN">
              <a:cs typeface="MiSans Normal" panose="00000500000000000000" charset="-122"/>
              <a:sym typeface="+mn-ea"/>
            </a:endParaRPr>
          </a:p>
        </p:txBody>
      </p:sp>
      <p:sp>
        <p:nvSpPr>
          <p:cNvPr id="1048644" name="文本框 35"/>
          <p:cNvSpPr txBox="1"/>
          <p:nvPr>
            <p:custDataLst>
              <p:tags r:id="rId6"/>
            </p:custDataLst>
          </p:nvPr>
        </p:nvSpPr>
        <p:spPr>
          <a:xfrm>
            <a:off x="6998474" y="4110606"/>
            <a:ext cx="2834917" cy="463298"/>
          </a:xfrm>
          <a:prstGeom prst="rect"/>
          <a:noFill/>
        </p:spPr>
        <p:txBody>
          <a:bodyPr rtlCol="0" wrap="square">
            <a:noAutofit/>
          </a:bodyPr>
          <a:p>
            <a:pPr algn="ctr"/>
            <a:r>
              <a:rPr altLang="en-US" dirty="0" sz="2455" lang="zh-CN" spc="100" smtClean="0">
                <a:solidFill>
                  <a:schemeClr val="tx1">
                    <a:lumMod val="75000"/>
                    <a:lumOff val="25000"/>
                  </a:schemeClr>
                </a:solidFill>
                <a:latin typeface="MiSans Semibold" panose="00000700000000000000" charset="-122"/>
                <a:ea typeface="MiSans Semibold" panose="00000700000000000000" charset="-122"/>
                <a:cs typeface="+mn-ea"/>
                <a:sym typeface="+mn-lt"/>
              </a:rPr>
              <a:t>丙烯腈酶制剂项目</a:t>
            </a:r>
            <a:endParaRPr altLang="en-US" dirty="0" sz="2455" lang="zh-CN" spc="100" smtClean="0">
              <a:solidFill>
                <a:schemeClr val="tx1">
                  <a:lumMod val="75000"/>
                  <a:lumOff val="25000"/>
                </a:schemeClr>
              </a:solidFill>
              <a:latin typeface="MiSans Semibold" panose="00000700000000000000" charset="-122"/>
              <a:ea typeface="MiSans Semibold" panose="00000700000000000000" charset="-122"/>
              <a:cs typeface="+mn-ea"/>
              <a:sym typeface="+mn-lt"/>
            </a:endParaRPr>
          </a:p>
        </p:txBody>
      </p:sp>
      <p:grpSp>
        <p:nvGrpSpPr>
          <p:cNvPr id="49" name="组合 17"/>
          <p:cNvGrpSpPr/>
          <p:nvPr/>
        </p:nvGrpSpPr>
        <p:grpSpPr>
          <a:xfrm>
            <a:off x="654423" y="2455094"/>
            <a:ext cx="4343420" cy="859218"/>
            <a:chOff x="451" y="6258"/>
            <a:chExt cx="8215" cy="1543"/>
          </a:xfrm>
        </p:grpSpPr>
        <p:sp>
          <p:nvSpPr>
            <p:cNvPr id="1048645" name="文本框 18"/>
            <p:cNvSpPr txBox="1"/>
            <p:nvPr>
              <p:custDataLst>
                <p:tags r:id="rId7"/>
              </p:custDataLst>
            </p:nvPr>
          </p:nvSpPr>
          <p:spPr>
            <a:xfrm>
              <a:off x="451" y="6983"/>
              <a:ext cx="8215" cy="818"/>
            </a:xfrm>
            <a:prstGeom prst="rect"/>
            <a:noFill/>
          </p:spPr>
          <p:txBody>
            <a:bodyPr rtlCol="0" wrap="square">
              <a:spAutoFit/>
            </a:bodyPr>
            <a:p>
              <a:pPr algn="ctr" fontAlgn="auto">
                <a:lnSpc>
                  <a:spcPct val="150000"/>
                </a:lnSpc>
              </a:pPr>
              <a:r>
                <a:rPr altLang="en-US" dirty="0" sz="1580" lang="zh-CN">
                  <a:solidFill>
                    <a:schemeClr val="tx1">
                      <a:lumMod val="50000"/>
                      <a:lumOff val="50000"/>
                    </a:schemeClr>
                  </a:solidFill>
                  <a:latin typeface="MiSans Normal" panose="00000500000000000000" charset="-122"/>
                  <a:ea typeface="MiSans Normal" panose="00000500000000000000" charset="-122"/>
                  <a:cs typeface="MiSans Normal" panose="00000500000000000000" charset="-122"/>
                  <a:sym typeface="+mn-ea"/>
                </a:rPr>
                <a:t>自产加冷库储存</a:t>
              </a:r>
              <a:endParaRPr altLang="en-US" dirty="0" sz="1580" lang="zh-CN">
                <a:solidFill>
                  <a:schemeClr val="tx1">
                    <a:lumMod val="50000"/>
                    <a:lumOff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endParaRPr>
            </a:p>
          </p:txBody>
        </p:sp>
        <p:sp>
          <p:nvSpPr>
            <p:cNvPr id="1048646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693" y="6258"/>
              <a:ext cx="7681" cy="746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dirty="0" sz="2105" lang="zh-CN" spc="1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Sans Semibold" panose="00000700000000000000" charset="-122"/>
                  <a:ea typeface="MiSans Semibold" panose="00000700000000000000" charset="-122"/>
                  <a:cs typeface="+mn-ea"/>
                  <a:sym typeface="+mn-lt"/>
                </a:rPr>
                <a:t>生产模式产品自研、自产自销</a:t>
              </a:r>
              <a:endParaRPr altLang="en-US" dirty="0" sz="2105" lang="zh-CN" spc="100" smtClean="0">
                <a:solidFill>
                  <a:schemeClr val="tx1">
                    <a:lumMod val="75000"/>
                    <a:lumOff val="25000"/>
                  </a:schemeClr>
                </a:solidFill>
                <a:latin typeface="MiSans Semibold" panose="00000700000000000000" charset="-122"/>
                <a:ea typeface="MiSans Semibold" panose="00000700000000000000" charset="-122"/>
                <a:cs typeface="+mn-ea"/>
                <a:sym typeface="+mn-lt"/>
              </a:endParaRPr>
            </a:p>
          </p:txBody>
        </p:sp>
      </p:grpSp>
      <p:grpSp>
        <p:nvGrpSpPr>
          <p:cNvPr id="50" name="组合 20"/>
          <p:cNvGrpSpPr/>
          <p:nvPr/>
        </p:nvGrpSpPr>
        <p:grpSpPr>
          <a:xfrm>
            <a:off x="1755187" y="4943094"/>
            <a:ext cx="2948514" cy="859218"/>
            <a:chOff x="693" y="6646"/>
            <a:chExt cx="5295" cy="1543"/>
          </a:xfrm>
        </p:grpSpPr>
        <p:sp>
          <p:nvSpPr>
            <p:cNvPr id="1048647" name="文本框 21"/>
            <p:cNvSpPr txBox="1"/>
            <p:nvPr>
              <p:custDataLst>
                <p:tags r:id="rId9"/>
              </p:custDataLst>
            </p:nvPr>
          </p:nvSpPr>
          <p:spPr>
            <a:xfrm>
              <a:off x="693" y="7371"/>
              <a:ext cx="5295" cy="818"/>
            </a:xfrm>
            <a:prstGeom prst="rect"/>
            <a:noFill/>
          </p:spPr>
          <p:txBody>
            <a:bodyPr rtlCol="0" wrap="square">
              <a:spAutoFit/>
            </a:bodyPr>
            <a:p>
              <a:pPr fontAlgn="auto">
                <a:lnSpc>
                  <a:spcPct val="150000"/>
                </a:lnSpc>
              </a:pPr>
              <a:r>
                <a:rPr altLang="en-US" dirty="0" sz="1580" lang="zh-CN">
                  <a:solidFill>
                    <a:schemeClr val="tx1">
                      <a:lumMod val="50000"/>
                      <a:lumOff val="50000"/>
                    </a:schemeClr>
                  </a:solidFill>
                  <a:latin typeface="MiSans Normal" panose="00000500000000000000" charset="-122"/>
                  <a:ea typeface="MiSans Normal" panose="00000500000000000000" charset="-122"/>
                  <a:cs typeface="MiSans Normal" panose="00000500000000000000" charset="-122"/>
                  <a:sym typeface="+mn-ea"/>
                </a:rPr>
                <a:t>订单起订量半年及年订货</a:t>
              </a:r>
              <a:endParaRPr altLang="en-US" dirty="0" sz="1580" lang="zh-CN">
                <a:solidFill>
                  <a:schemeClr val="tx1">
                    <a:lumMod val="50000"/>
                    <a:lumOff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endParaRPr>
            </a:p>
          </p:txBody>
        </p:sp>
        <p:sp>
          <p:nvSpPr>
            <p:cNvPr id="1048648" name="文本框 22"/>
            <p:cNvSpPr txBox="1"/>
            <p:nvPr>
              <p:custDataLst>
                <p:tags r:id="rId10"/>
              </p:custDataLst>
            </p:nvPr>
          </p:nvSpPr>
          <p:spPr>
            <a:xfrm>
              <a:off x="693" y="6646"/>
              <a:ext cx="5091" cy="746"/>
            </a:xfrm>
            <a:prstGeom prst="rect"/>
            <a:noFill/>
          </p:spPr>
          <p:txBody>
            <a:bodyPr rtlCol="0" wrap="square">
              <a:spAutoFit/>
            </a:bodyPr>
            <a:p>
              <a:pPr algn="l"/>
              <a:r>
                <a:rPr altLang="en-US" dirty="0" sz="2105" lang="zh-CN" spc="1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Sans Semibold" panose="00000700000000000000" charset="-122"/>
                  <a:ea typeface="MiSans Semibold" panose="00000700000000000000" charset="-122"/>
                  <a:cs typeface="+mn-ea"/>
                  <a:sym typeface="+mn-lt"/>
                </a:rPr>
                <a:t>销售模式客户</a:t>
              </a:r>
              <a:r>
                <a:rPr altLang="zh-CN" dirty="0" sz="2105" lang="en-US" spc="1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Sans Semibold" panose="00000700000000000000" charset="-122"/>
                  <a:ea typeface="MiSans Semibold" panose="00000700000000000000" charset="-122"/>
                  <a:cs typeface="+mn-ea"/>
                  <a:sym typeface="+mn-lt"/>
                </a:rPr>
                <a:t>TOB</a:t>
              </a:r>
              <a:endParaRPr altLang="zh-CN" dirty="0" sz="2105" lang="en-US" spc="100" smtClean="0">
                <a:solidFill>
                  <a:schemeClr val="tx1">
                    <a:lumMod val="75000"/>
                    <a:lumOff val="25000"/>
                  </a:schemeClr>
                </a:solidFill>
                <a:latin typeface="MiSans Semibold" panose="00000700000000000000" charset="-122"/>
                <a:ea typeface="MiSans Semibold" panose="00000700000000000000" charset="-122"/>
                <a:cs typeface="+mn-ea"/>
                <a:sym typeface="+mn-lt"/>
              </a:endParaRPr>
            </a:p>
          </p:txBody>
        </p:sp>
      </p:grpSp>
      <p:sp>
        <p:nvSpPr>
          <p:cNvPr id="1048649" name="文本框 36"/>
          <p:cNvSpPr txBox="1"/>
          <p:nvPr>
            <p:custDataLst>
              <p:tags r:id="rId11"/>
            </p:custDataLst>
          </p:nvPr>
        </p:nvSpPr>
        <p:spPr>
          <a:xfrm>
            <a:off x="385339" y="1506781"/>
            <a:ext cx="10051119" cy="226695"/>
          </a:xfrm>
          <a:prstGeom prst="rect"/>
          <a:noFill/>
        </p:spPr>
        <p:txBody>
          <a:bodyPr rtlCol="0" wrap="square">
            <a:spAutoFit/>
          </a:bodyPr>
          <a:p>
            <a:pPr algn="l"/>
            <a:r>
              <a:rPr altLang="zh-CN" sz="875" lang="en-US">
                <a:solidFill>
                  <a:schemeClr val="bg1">
                    <a:lumMod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B</a:t>
            </a:r>
            <a:r>
              <a:rPr altLang="zh-CN" sz="875" lang="zh-CN">
                <a:solidFill>
                  <a:schemeClr val="bg1">
                    <a:lumMod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usiness </a:t>
            </a:r>
            <a:r>
              <a:rPr altLang="zh-CN" sz="875" lang="en-US">
                <a:solidFill>
                  <a:schemeClr val="bg1">
                    <a:lumMod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M</a:t>
            </a:r>
            <a:r>
              <a:rPr altLang="zh-CN" sz="875" lang="zh-CN">
                <a:solidFill>
                  <a:schemeClr val="bg1">
                    <a:lumMod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odel</a:t>
            </a:r>
            <a:endParaRPr altLang="zh-CN" sz="875" lang="zh-CN">
              <a:solidFill>
                <a:schemeClr val="bg1">
                  <a:lumMod val="50000"/>
                </a:schemeClr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  <a:sym typeface="+mn-ea"/>
            </a:endParaRPr>
          </a:p>
        </p:txBody>
      </p:sp>
      <p:pic>
        <p:nvPicPr>
          <p:cNvPr id="2097208" name="图片 8" descr="箭头"/>
          <p:cNvPicPr>
            <a:picLocks noChangeAspect="1"/>
          </p:cNvPicPr>
          <p:nvPr/>
        </p:nvPicPr>
        <p:blipFill>
          <a:blip xmlns:r="http://schemas.openxmlformats.org/officeDocument/2006/relationships" r:embed="rId12"/>
          <a:stretch>
            <a:fillRect/>
          </a:stretch>
        </p:blipFill>
        <p:spPr>
          <a:xfrm rot="840000">
            <a:off x="5507234" y="2303075"/>
            <a:ext cx="1203350" cy="1203350"/>
          </a:xfrm>
          <a:prstGeom prst="rect"/>
          <a:effectLst>
            <a:outerShdw algn="tl" blurRad="50800" dir="2700000" dist="38100" rotWithShape="0">
              <a:prstClr val="black">
                <a:alpha val="40000"/>
              </a:prstClr>
            </a:outerShdw>
          </a:effectLst>
        </p:spPr>
      </p:pic>
      <p:pic>
        <p:nvPicPr>
          <p:cNvPr id="2097209" name="图片 12" descr="箭头"/>
          <p:cNvPicPr>
            <a:picLocks noChangeAspect="1"/>
          </p:cNvPicPr>
          <p:nvPr/>
        </p:nvPicPr>
        <p:blipFill>
          <a:blip xmlns:r="http://schemas.openxmlformats.org/officeDocument/2006/relationships" r:embed="rId13"/>
          <a:stretch>
            <a:fillRect/>
          </a:stretch>
        </p:blipFill>
        <p:spPr>
          <a:xfrm rot="11100000">
            <a:off x="4969318" y="4966482"/>
            <a:ext cx="1203350" cy="1203350"/>
          </a:xfrm>
          <a:prstGeom prst="rect"/>
          <a:effectLst>
            <a:outerShdw algn="l" blurRad="50800" dist="38100" rotWithShape="0">
              <a:prstClr val="black">
                <a:alpha val="40000"/>
              </a:prstClr>
            </a:outerShdw>
          </a:effectLst>
        </p:spPr>
      </p:pic>
      <p:pic>
        <p:nvPicPr>
          <p:cNvPr id="2097210" name="picture 298"/>
          <p:cNvPicPr>
            <a:picLocks noChangeAspect="1"/>
          </p:cNvPicPr>
          <p:nvPr/>
        </p:nvPicPr>
        <p:blipFill>
          <a:blip xmlns:r="http://schemas.openxmlformats.org/officeDocument/2006/relationships" r:embed="rId14"/>
          <a:stretch>
            <a:fillRect/>
          </a:stretch>
        </p:blipFill>
        <p:spPr>
          <a:xfrm rot="21600000">
            <a:off x="462205" y="1792631"/>
            <a:ext cx="9767592" cy="16704"/>
          </a:xfrm>
          <a:prstGeom prst="rect"/>
        </p:spPr>
      </p:pic>
    </p:spTree>
    <p:custDataLst>
      <p:tags r:id="rId15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/>
      </p:grpSpPr>
      <p:sp>
        <p:nvSpPr>
          <p:cNvPr id="1048650" name="rect 308"/>
          <p:cNvSpPr/>
          <p:nvPr/>
        </p:nvSpPr>
        <p:spPr>
          <a:xfrm>
            <a:off x="-635" y="5490845"/>
            <a:ext cx="10692130" cy="1096645"/>
          </a:xfrm>
          <a:prstGeom prst="rect"/>
          <a:solidFill>
            <a:srgbClr val="FFE3BB">
              <a:alpha val="72549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sp>
        <p:nvSpPr>
          <p:cNvPr id="1048651" name="文本框 31"/>
          <p:cNvSpPr txBox="1"/>
          <p:nvPr>
            <p:custDataLst>
              <p:tags r:id="rId1"/>
            </p:custDataLst>
          </p:nvPr>
        </p:nvSpPr>
        <p:spPr>
          <a:xfrm>
            <a:off x="385896" y="1108077"/>
            <a:ext cx="10182535" cy="469265"/>
          </a:xfrm>
          <a:prstGeom prst="rect"/>
          <a:noFill/>
        </p:spPr>
        <p:txBody>
          <a:bodyPr rtlCol="0" wrap="square">
            <a:spAutoFit/>
          </a:bodyPr>
          <a:p>
            <a:pPr algn="l"/>
            <a:r>
              <a:rPr altLang="zh-CN" sz="2455" lang="zh-CN">
                <a:solidFill>
                  <a:schemeClr val="tx1">
                    <a:lumMod val="75000"/>
                    <a:lumOff val="25000"/>
                  </a:schemeClr>
                </a:solidFill>
                <a:latin typeface="MiSans Semibold" panose="00000700000000000000" charset="-122"/>
                <a:ea typeface="MiSans Semibold" panose="00000700000000000000" charset="-122"/>
                <a:cs typeface="MiSans Normal" panose="00000500000000000000" charset="-122"/>
                <a:sym typeface="+mn-ea"/>
              </a:rPr>
              <a:t>项目进度</a:t>
            </a:r>
            <a:endParaRPr altLang="zh-CN" sz="2455" lang="zh-CN">
              <a:solidFill>
                <a:schemeClr val="tx1">
                  <a:lumMod val="75000"/>
                  <a:lumOff val="25000"/>
                </a:schemeClr>
              </a:solidFill>
              <a:latin typeface="MiSans Semibold" panose="00000700000000000000" charset="-122"/>
              <a:ea typeface="MiSans Semibold" panose="00000700000000000000" charset="-122"/>
              <a:cs typeface="MiSans Normal" panose="00000500000000000000" charset="-122"/>
              <a:sym typeface="+mn-ea"/>
            </a:endParaRPr>
          </a:p>
        </p:txBody>
      </p:sp>
      <p:sp>
        <p:nvSpPr>
          <p:cNvPr id="1048652" name="文本框 17"/>
          <p:cNvSpPr txBox="1"/>
          <p:nvPr>
            <p:custDataLst>
              <p:tags r:id="rId2"/>
            </p:custDataLst>
          </p:nvPr>
        </p:nvSpPr>
        <p:spPr>
          <a:xfrm>
            <a:off x="385339" y="1506781"/>
            <a:ext cx="10051119" cy="226695"/>
          </a:xfrm>
          <a:prstGeom prst="rect"/>
          <a:noFill/>
        </p:spPr>
        <p:txBody>
          <a:bodyPr rtlCol="0" wrap="square">
            <a:spAutoFit/>
          </a:bodyPr>
          <a:p>
            <a:pPr algn="l" eaLnBrk="0" rtl="0">
              <a:lnSpc>
                <a:spcPct val="100000"/>
              </a:lnSpc>
            </a:pPr>
            <a:r>
              <a:rPr dirty="0" sz="875" kern="0" spc="3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Project </a:t>
            </a:r>
            <a:r>
              <a:rPr dirty="0" sz="875" kern="0" lang="en-US" spc="3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P</a:t>
            </a:r>
            <a:r>
              <a:rPr dirty="0" sz="875" kern="0" spc="3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rogress</a:t>
            </a:r>
            <a:endParaRPr altLang="zh-CN" sz="875" lang="zh-CN">
              <a:solidFill>
                <a:schemeClr val="bg1">
                  <a:lumMod val="50000"/>
                </a:schemeClr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  <a:sym typeface="+mn-ea"/>
            </a:endParaRPr>
          </a:p>
        </p:txBody>
      </p:sp>
      <p:cxnSp>
        <p:nvCxnSpPr>
          <p:cNvPr id="3145728" name="直接连接符 14"/>
          <p:cNvCxnSpPr>
            <a:cxnSpLocks/>
          </p:cNvCxnSpPr>
          <p:nvPr/>
        </p:nvCxnSpPr>
        <p:spPr>
          <a:xfrm>
            <a:off x="462184" y="1849800"/>
            <a:ext cx="9767126" cy="0"/>
          </a:xfrm>
          <a:prstGeom prst="line"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211" name="图片 4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1510453" y="1977875"/>
            <a:ext cx="7670591" cy="3383970"/>
          </a:xfrm>
          <a:prstGeom prst="rect"/>
        </p:spPr>
      </p:pic>
      <p:sp>
        <p:nvSpPr>
          <p:cNvPr id="1048653" name="文本框 5"/>
          <p:cNvSpPr txBox="1"/>
          <p:nvPr>
            <p:custDataLst>
              <p:tags r:id="rId4"/>
            </p:custDataLst>
          </p:nvPr>
        </p:nvSpPr>
        <p:spPr>
          <a:xfrm>
            <a:off x="1200566" y="5617995"/>
            <a:ext cx="8290363" cy="869315"/>
          </a:xfrm>
          <a:prstGeom prst="rect"/>
          <a:noFill/>
        </p:spPr>
        <p:txBody>
          <a:bodyPr rtlCol="0" wrap="square">
            <a:spAutoFit/>
          </a:bodyPr>
          <a:p>
            <a:pPr algn="ctr" fontAlgn="auto" indent="0">
              <a:lnSpc>
                <a:spcPct val="120000"/>
              </a:lnSpc>
            </a:pPr>
            <a:r>
              <a:rPr altLang="en-US" dirty="0" sz="2105" lang="zh-CN" spc="100" smtClean="0">
                <a:solidFill>
                  <a:srgbClr val="BC8A65"/>
                </a:solidFill>
                <a:latin typeface="MiSans Semibold" panose="00000700000000000000" charset="-122"/>
                <a:ea typeface="MiSans Semibold" panose="00000700000000000000" charset="-122"/>
                <a:cs typeface="MiSans Semibold" panose="00000700000000000000" charset="-122"/>
                <a:sym typeface="+mn-ea"/>
              </a:rPr>
              <a:t>目前已完成小试与中试，处在量产阶段，已有客户订单5800万</a:t>
            </a:r>
            <a:endParaRPr altLang="en-US" dirty="0" sz="2105" lang="zh-CN" spc="100" smtClean="0">
              <a:solidFill>
                <a:srgbClr val="BC8A65"/>
              </a:solidFill>
              <a:latin typeface="MiSans Semibold" panose="00000700000000000000" charset="-122"/>
              <a:ea typeface="MiSans Semibold" panose="00000700000000000000" charset="-122"/>
              <a:cs typeface="MiSans Semibold" panose="00000700000000000000" charset="-122"/>
              <a:sym typeface="+mn-ea"/>
            </a:endParaRPr>
          </a:p>
          <a:p>
            <a:pPr algn="ctr" fontAlgn="auto" indent="0">
              <a:lnSpc>
                <a:spcPct val="120000"/>
              </a:lnSpc>
            </a:pPr>
            <a:r>
              <a:rPr altLang="en-US" dirty="0" sz="2105" lang="zh-CN" spc="100" smtClean="0">
                <a:solidFill>
                  <a:srgbClr val="BC8A65"/>
                </a:solidFill>
                <a:latin typeface="MiSans Semibold" panose="00000700000000000000" charset="-122"/>
                <a:ea typeface="MiSans Semibold" panose="00000700000000000000" charset="-122"/>
                <a:cs typeface="MiSans Semibold" panose="00000700000000000000" charset="-122"/>
                <a:sym typeface="+mn-ea"/>
              </a:rPr>
              <a:t>设备已定购，厂房暂定，资金到位后预计6~8个月出产品</a:t>
            </a:r>
            <a:endParaRPr altLang="en-US" dirty="0" sz="2105" lang="zh-CN" spc="100" smtClean="0">
              <a:solidFill>
                <a:srgbClr val="BC8A65"/>
              </a:solidFill>
              <a:latin typeface="MiSans Semibold" panose="00000700000000000000" charset="-122"/>
              <a:ea typeface="MiSans Semibold" panose="00000700000000000000" charset="-122"/>
              <a:cs typeface="MiSans Semibold" panose="00000700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2" name="picture 18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0" y="772885"/>
            <a:ext cx="10691995" cy="6014245"/>
          </a:xfrm>
          <a:prstGeom prst="rect"/>
        </p:spPr>
      </p:pic>
      <p:sp>
        <p:nvSpPr>
          <p:cNvPr id="1048656" name="rect 184"/>
          <p:cNvSpPr/>
          <p:nvPr/>
        </p:nvSpPr>
        <p:spPr>
          <a:xfrm>
            <a:off x="0" y="772884"/>
            <a:ext cx="10691996" cy="6014245"/>
          </a:xfrm>
          <a:prstGeom prst="rect"/>
          <a:solidFill>
            <a:srgbClr val="FFFFFF">
              <a:alpha val="76078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pic>
        <p:nvPicPr>
          <p:cNvPr id="2097213" name="picture 186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21600000">
            <a:off x="5652055" y="1105673"/>
            <a:ext cx="4985142" cy="5681457"/>
          </a:xfrm>
          <a:prstGeom prst="rect"/>
        </p:spPr>
      </p:pic>
      <p:sp>
        <p:nvSpPr>
          <p:cNvPr id="1048657" name="textbox 188"/>
          <p:cNvSpPr/>
          <p:nvPr/>
        </p:nvSpPr>
        <p:spPr>
          <a:xfrm>
            <a:off x="1834780" y="2947679"/>
            <a:ext cx="3725545" cy="1790064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12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49530" rtl="0">
              <a:lnSpc>
                <a:spcPct val="137000"/>
              </a:lnSpc>
            </a:pPr>
            <a:r>
              <a:rPr dirty="0" sz="1500" kern="0" spc="6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于山东宝莫（宝莫股份</a:t>
            </a:r>
            <a:r>
              <a:rPr dirty="0" sz="1500" kern="0" spc="5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002476上市公司）</a:t>
            </a:r>
            <a:r>
              <a:rPr dirty="0" sz="1500" kern="0" spc="5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先后担任技术员</a:t>
            </a:r>
            <a:r>
              <a:rPr dirty="0" sz="1500" kern="0" spc="-23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1500" kern="0" spc="5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、车间主任</a:t>
            </a:r>
            <a:r>
              <a:rPr dirty="0" sz="1500" kern="0" spc="-23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1500" kern="0" spc="5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dirty="0" sz="1500" kern="0" spc="4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总经理助理</a:t>
            </a:r>
            <a:r>
              <a:rPr dirty="0" sz="1500" kern="0" spc="7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广东宝莫生物化工有限公司担任副总经理</a:t>
            </a:r>
            <a:endParaRPr dirty="0" sz="15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06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36830" rtl="0">
              <a:lnSpc>
                <a:spcPct val="87000"/>
              </a:lnSpc>
              <a:spcBef>
                <a:spcPts val="460"/>
              </a:spcBef>
            </a:pPr>
            <a:r>
              <a:rPr b="1" dirty="0" sz="1500" kern="0" spc="7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珠海淼瀚生物化工有限公司总经理</a:t>
            </a:r>
            <a:endParaRPr dirty="0" sz="15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08000"/>
              </a:lnSpc>
            </a:pPr>
            <a:endParaRPr dirty="0" sz="1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ts val="1855"/>
              </a:lnSpc>
              <a:spcBef>
                <a:spcPts val="0"/>
              </a:spcBef>
            </a:pPr>
            <a:r>
              <a:rPr b="1" dirty="0" sz="1300" kern="0" spc="15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负责5万吨丙烯酰胺2万吨聚丙</a:t>
            </a:r>
            <a:r>
              <a:rPr b="1" dirty="0" sz="1300" kern="0" spc="14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烯酰胺一期项</a:t>
            </a:r>
            <a:endParaRPr dirty="0" sz="13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58" name="textbox 190"/>
          <p:cNvSpPr/>
          <p:nvPr/>
        </p:nvSpPr>
        <p:spPr>
          <a:xfrm>
            <a:off x="1448938" y="4796951"/>
            <a:ext cx="3961765" cy="1525269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3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31115" rtl="0">
              <a:lnSpc>
                <a:spcPts val="1855"/>
              </a:lnSpc>
            </a:pPr>
            <a:r>
              <a:rPr b="1" dirty="0" sz="1300" kern="0" spc="8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目的筹建工作</a:t>
            </a:r>
            <a:r>
              <a:rPr b="1" dirty="0" sz="1300" kern="0" spc="-13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300" kern="0" spc="8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b="1" dirty="0" sz="1300" kern="0" spc="-22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300" kern="0" spc="8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项目总投资1.5</a:t>
            </a:r>
            <a:r>
              <a:rPr b="1" dirty="0" sz="1300" kern="0" spc="7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</a:t>
            </a:r>
            <a:r>
              <a:rPr b="1" dirty="0" sz="1300" kern="0" spc="-12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300" kern="0" spc="7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b="1" dirty="0" sz="1300" kern="0" spc="-23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300" kern="0" spc="7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2021年1月顺</a:t>
            </a:r>
            <a:endParaRPr dirty="0" sz="13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marL="12700" rtl="0">
              <a:lnSpc>
                <a:spcPct val="159000"/>
              </a:lnSpc>
              <a:spcBef>
                <a:spcPts val="30"/>
              </a:spcBef>
            </a:pPr>
            <a:r>
              <a:rPr b="1" dirty="0" sz="1300" kern="0" spc="9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利投产运营</a:t>
            </a:r>
            <a:r>
              <a:rPr b="1" dirty="0" sz="1300" kern="0" spc="-13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300" kern="0" spc="9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b="1" dirty="0" sz="1300" kern="0" spc="-25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300" kern="0" spc="9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是行业内自动化程度较高技术最先进</a:t>
            </a:r>
            <a:r>
              <a:rPr b="1" dirty="0" sz="1300" kern="0" spc="7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的生产系统</a:t>
            </a:r>
            <a:r>
              <a:rPr b="1" dirty="0" sz="1300" kern="0" spc="-17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300" kern="0" spc="7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b="1" dirty="0" sz="1300" kern="0" spc="-22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300" kern="0" spc="7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当年实现营收4.19亿元。</a:t>
            </a:r>
            <a:r>
              <a:rPr b="1" dirty="0" sz="1300" kern="0" spc="-2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300" kern="0" spc="6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从事丙烯酰</a:t>
            </a:r>
            <a:r>
              <a:rPr b="1" dirty="0" sz="1300" kern="0" spc="12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胺生产管理及研发27年</a:t>
            </a:r>
            <a:r>
              <a:rPr b="1" dirty="0" sz="1300" kern="0" spc="-13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300" kern="0" spc="1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b="1" dirty="0" sz="1300" kern="0" spc="-2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300" kern="0" spc="1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期间已获授权13项丙烯</a:t>
            </a:r>
            <a:r>
              <a:rPr b="1" dirty="0" sz="1300" kern="0" spc="8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酰胺行业发明专利。</a:t>
            </a:r>
            <a:endParaRPr dirty="0" sz="13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59" name="textbox 192"/>
          <p:cNvSpPr/>
          <p:nvPr/>
        </p:nvSpPr>
        <p:spPr>
          <a:xfrm>
            <a:off x="589599" y="2391918"/>
            <a:ext cx="1150619" cy="1954529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4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06680" rtl="0">
              <a:lnSpc>
                <a:spcPct val="86000"/>
              </a:lnSpc>
            </a:pPr>
            <a:r>
              <a:rPr dirty="0" sz="1500" kern="0" spc="40" u="sng">
                <a:solidFill>
                  <a:srgbClr val="404040">
                    <a:alpha val="100000"/>
                  </a:srgbClr>
                </a:solidFill>
                <a:uFill>
                  <a:solidFill>
                    <a:srgbClr val="E4AE8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总经</a:t>
            </a:r>
            <a:r>
              <a:rPr dirty="0" sz="1500" kern="0" spc="4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</a:t>
            </a:r>
            <a:endParaRPr dirty="0" sz="15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06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106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5240" rtl="0">
              <a:lnSpc>
                <a:spcPts val="1855"/>
              </a:lnSpc>
              <a:spcBef>
                <a:spcPts val="400"/>
              </a:spcBef>
            </a:pPr>
            <a:r>
              <a:rPr b="1" dirty="0" sz="1300" kern="0" spc="4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1996-2019年</a:t>
            </a:r>
            <a:endParaRPr dirty="0" sz="13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25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125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ts val="1855"/>
              </a:lnSpc>
              <a:spcBef>
                <a:spcPts val="400"/>
              </a:spcBef>
            </a:pPr>
            <a:r>
              <a:rPr b="1" dirty="0" sz="1300" kern="0" spc="5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2019-2022年</a:t>
            </a:r>
            <a:endParaRPr dirty="0" sz="13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11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111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ts val="1855"/>
              </a:lnSpc>
              <a:spcBef>
                <a:spcPts val="0"/>
              </a:spcBef>
            </a:pPr>
            <a:r>
              <a:rPr b="1" dirty="0" sz="1300" kern="0" spc="6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2023年--至今</a:t>
            </a:r>
            <a:endParaRPr dirty="0" sz="13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60" name="textbox 194"/>
          <p:cNvSpPr/>
          <p:nvPr/>
        </p:nvSpPr>
        <p:spPr>
          <a:xfrm>
            <a:off x="455285" y="1164983"/>
            <a:ext cx="1582419" cy="1111250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6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38100" rtl="0">
              <a:lnSpc>
                <a:spcPct val="86000"/>
              </a:lnSpc>
            </a:pPr>
            <a:r>
              <a:rPr b="1" dirty="0" sz="2400" kern="0" spc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团队管理人</a:t>
            </a:r>
            <a:endParaRPr dirty="0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marL="12700" rtl="0">
              <a:lnSpc>
                <a:spcPct val="94000"/>
              </a:lnSpc>
              <a:spcBef>
                <a:spcPts val="595"/>
              </a:spcBef>
            </a:pPr>
            <a:r>
              <a:rPr dirty="0" sz="8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Team</a:t>
            </a:r>
            <a:r>
              <a:rPr dirty="0" sz="800" kern="0" spc="17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8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Manager</a:t>
            </a:r>
            <a:endParaRPr dirty="0" sz="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03000"/>
              </a:lnSpc>
            </a:pPr>
            <a:endParaRPr dirty="0" sz="1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7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226060" rtl="0">
              <a:lnSpc>
                <a:spcPct val="86000"/>
              </a:lnSpc>
            </a:pPr>
            <a:r>
              <a:rPr b="1" dirty="0" sz="3100" kern="0" spc="2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米波</a:t>
            </a:r>
            <a:endParaRPr dirty="0" sz="3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8" name=""/>
        <p:cNvGrpSpPr/>
        <p:nvPr/>
      </p:nvGrpSpPr>
      <p:grpSpPr>
        <a:xfrm/>
      </p:grpSpPr>
      <p:sp>
        <p:nvSpPr>
          <p:cNvPr id="1048673" name="矩形 2"/>
          <p:cNvSpPr/>
          <p:nvPr/>
        </p:nvSpPr>
        <p:spPr>
          <a:xfrm>
            <a:off x="302926" y="1700008"/>
            <a:ext cx="4909178" cy="3367264"/>
          </a:xfrm>
          <a:prstGeom prst="rect"/>
          <a:solidFill>
            <a:schemeClr val="bg1"/>
          </a:solidFill>
          <a:ln>
            <a:noFill/>
          </a:ln>
          <a:effectLst>
            <a:outerShdw algn="tl" blurRad="50800" dir="2700000" dist="381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1580" lang="zh-CN"/>
          </a:p>
        </p:txBody>
      </p:sp>
      <p:sp>
        <p:nvSpPr>
          <p:cNvPr id="1048674" name="文本框 31"/>
          <p:cNvSpPr txBox="1"/>
          <p:nvPr>
            <p:custDataLst>
              <p:tags r:id="rId1"/>
            </p:custDataLst>
          </p:nvPr>
        </p:nvSpPr>
        <p:spPr>
          <a:xfrm>
            <a:off x="385896" y="1108077"/>
            <a:ext cx="10182535" cy="4692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zh-CN" sz="2455" lang="zh-CN">
                <a:solidFill>
                  <a:schemeClr val="tx1">
                    <a:lumMod val="75000"/>
                    <a:lumOff val="25000"/>
                  </a:schemeClr>
                </a:solidFill>
                <a:latin typeface="MiSans Semibold" panose="00000700000000000000" charset="-122"/>
                <a:ea typeface="MiSans Semibold" panose="00000700000000000000" charset="-122"/>
                <a:cs typeface="MiSans Normal" panose="00000500000000000000" charset="-122"/>
                <a:sym typeface="+mn-ea"/>
              </a:rPr>
              <a:t>团队核心成员</a:t>
            </a:r>
            <a:endParaRPr altLang="zh-CN" sz="2455" lang="zh-CN">
              <a:solidFill>
                <a:schemeClr val="tx1">
                  <a:lumMod val="75000"/>
                  <a:lumOff val="25000"/>
                </a:schemeClr>
              </a:solidFill>
              <a:latin typeface="MiSans Semibold" panose="00000700000000000000" charset="-122"/>
              <a:ea typeface="MiSans Semibold" panose="00000700000000000000" charset="-122"/>
              <a:cs typeface="MiSans Normal" panose="00000500000000000000" charset="-122"/>
              <a:sym typeface="+mn-ea"/>
            </a:endParaRPr>
          </a:p>
        </p:txBody>
      </p:sp>
      <p:sp>
        <p:nvSpPr>
          <p:cNvPr id="1048675" name="文本框 3"/>
          <p:cNvSpPr txBox="1"/>
          <p:nvPr>
            <p:custDataLst>
              <p:tags r:id="rId2"/>
            </p:custDataLst>
          </p:nvPr>
        </p:nvSpPr>
        <p:spPr>
          <a:xfrm>
            <a:off x="385339" y="1506781"/>
            <a:ext cx="10051119" cy="226695"/>
          </a:xfrm>
          <a:prstGeom prst="rect"/>
          <a:noFill/>
        </p:spPr>
        <p:txBody>
          <a:bodyPr rtlCol="0" wrap="square">
            <a:spAutoFit/>
          </a:bodyPr>
          <a:p>
            <a:r>
              <a:rPr altLang="zh-CN" sz="875" lang="zh-CN">
                <a:solidFill>
                  <a:schemeClr val="bg1">
                    <a:lumMod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Core </a:t>
            </a:r>
            <a:r>
              <a:rPr altLang="zh-CN" sz="875" lang="en-US">
                <a:solidFill>
                  <a:schemeClr val="bg1">
                    <a:lumMod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M</a:t>
            </a:r>
            <a:r>
              <a:rPr altLang="zh-CN" sz="875" lang="zh-CN">
                <a:solidFill>
                  <a:schemeClr val="bg1">
                    <a:lumMod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embers </a:t>
            </a:r>
            <a:r>
              <a:rPr altLang="zh-CN" sz="875" lang="en-US">
                <a:solidFill>
                  <a:schemeClr val="bg1">
                    <a:lumMod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O</a:t>
            </a:r>
            <a:r>
              <a:rPr altLang="zh-CN" sz="875" lang="zh-CN">
                <a:solidFill>
                  <a:schemeClr val="bg1">
                    <a:lumMod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f </a:t>
            </a:r>
            <a:r>
              <a:rPr altLang="zh-CN" sz="875" lang="en-US">
                <a:solidFill>
                  <a:schemeClr val="bg1">
                    <a:lumMod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T</a:t>
            </a:r>
            <a:r>
              <a:rPr altLang="zh-CN" sz="875" lang="zh-CN">
                <a:solidFill>
                  <a:schemeClr val="bg1">
                    <a:lumMod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he </a:t>
            </a:r>
            <a:r>
              <a:rPr altLang="zh-CN" sz="875" lang="en-US">
                <a:solidFill>
                  <a:schemeClr val="bg1">
                    <a:lumMod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T</a:t>
            </a:r>
            <a:r>
              <a:rPr altLang="zh-CN" sz="875" lang="zh-CN">
                <a:solidFill>
                  <a:schemeClr val="bg1">
                    <a:lumMod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eam</a:t>
            </a:r>
            <a:endParaRPr altLang="zh-CN" sz="875" lang="zh-CN">
              <a:solidFill>
                <a:schemeClr val="bg1">
                  <a:lumMod val="50000"/>
                </a:schemeClr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  <a:sym typeface="+mn-ea"/>
            </a:endParaRPr>
          </a:p>
        </p:txBody>
      </p:sp>
      <p:pic>
        <p:nvPicPr>
          <p:cNvPr id="2097215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xmlns:r="http://schemas.openxmlformats.org/officeDocument/2006/relationships" r:embed="rId4"/>
          <a:srcRect l="10209" t="2638" r="6699" b="5241"/>
          <a:stretch>
            <a:fillRect/>
          </a:stretch>
        </p:blipFill>
        <p:spPr>
          <a:xfrm>
            <a:off x="384782" y="2263538"/>
            <a:ext cx="1134301" cy="1168825"/>
          </a:xfrm>
          <a:prstGeom prst="rect"/>
        </p:spPr>
      </p:pic>
      <p:sp>
        <p:nvSpPr>
          <p:cNvPr id="1048676" name="文本框 19"/>
          <p:cNvSpPr txBox="1"/>
          <p:nvPr>
            <p:custDataLst>
              <p:tags r:id="rId5"/>
            </p:custDataLst>
          </p:nvPr>
        </p:nvSpPr>
        <p:spPr>
          <a:xfrm>
            <a:off x="1576439" y="2464004"/>
            <a:ext cx="3484202" cy="280035"/>
          </a:xfrm>
          <a:prstGeom prst="rect"/>
          <a:noFill/>
        </p:spPr>
        <p:txBody>
          <a:bodyPr rtlCol="0" wrap="square">
            <a:spAutoFit/>
          </a:bodyPr>
          <a:p>
            <a:pPr algn="l"/>
            <a:r>
              <a:rPr altLang="en-US" b="1" dirty="0" sz="1230" lang="zh-CN" spc="1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米波</a:t>
            </a:r>
            <a:r>
              <a:rPr altLang="zh-CN" b="1" dirty="0" sz="1230" lang="en-US" spc="1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|</a:t>
            </a:r>
            <a:r>
              <a:rPr altLang="en-US" b="1" dirty="0" sz="1230" lang="zh-CN" spc="1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总经理、技术研发</a:t>
            </a:r>
            <a:endParaRPr altLang="en-US" b="1" dirty="0" sz="1230" lang="zh-CN" spc="10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048677" name="文本框 14"/>
          <p:cNvSpPr txBox="1"/>
          <p:nvPr>
            <p:custDataLst>
              <p:tags r:id="rId6"/>
            </p:custDataLst>
          </p:nvPr>
        </p:nvSpPr>
        <p:spPr>
          <a:xfrm>
            <a:off x="6540745" y="3789861"/>
            <a:ext cx="1842055" cy="437126"/>
          </a:xfrm>
          <a:prstGeom prst="rect"/>
          <a:noFill/>
        </p:spPr>
        <p:txBody>
          <a:bodyPr rtlCol="0" wrap="square">
            <a:noAutofit/>
          </a:bodyPr>
          <a:p>
            <a:pPr algn="ctr"/>
            <a:r>
              <a:rPr altLang="en-US" dirty="0" sz="1230" lang="zh-CN" spc="100" smtClean="0">
                <a:solidFill>
                  <a:schemeClr val="bg1">
                    <a:lumMod val="50000"/>
                  </a:schemeClr>
                </a:solidFill>
                <a:latin typeface="MiSans Semibold" panose="00000700000000000000" charset="-122"/>
                <a:ea typeface="MiSans Semibold" panose="00000700000000000000" charset="-122"/>
                <a:cs typeface="+mn-ea"/>
                <a:sym typeface="+mn-lt"/>
              </a:rPr>
              <a:t>李丽莉</a:t>
            </a:r>
            <a:endParaRPr altLang="en-US" dirty="0" sz="1230" lang="zh-CN" spc="100" smtClean="0">
              <a:solidFill>
                <a:schemeClr val="bg1">
                  <a:lumMod val="50000"/>
                </a:schemeClr>
              </a:solidFill>
              <a:latin typeface="MiSans Semibold" panose="00000700000000000000" charset="-122"/>
              <a:ea typeface="MiSans Semibold" panose="00000700000000000000" charset="-122"/>
              <a:cs typeface="+mn-ea"/>
              <a:sym typeface="+mn-lt"/>
            </a:endParaRPr>
          </a:p>
          <a:p>
            <a:pPr algn="ctr"/>
            <a:r>
              <a:rPr altLang="en-US" dirty="0" sz="1230" lang="zh-CN" spc="100" smtClean="0">
                <a:solidFill>
                  <a:schemeClr val="bg1">
                    <a:lumMod val="50000"/>
                  </a:schemeClr>
                </a:solidFill>
                <a:latin typeface="MiSans Semibold" panose="00000700000000000000" charset="-122"/>
                <a:ea typeface="MiSans Semibold" panose="00000700000000000000" charset="-122"/>
                <a:cs typeface="+mn-ea"/>
                <a:sym typeface="+mn-lt"/>
              </a:rPr>
              <a:t>微生物组学平台主管</a:t>
            </a:r>
            <a:endParaRPr altLang="en-US" dirty="0" sz="1230" lang="zh-CN" spc="100" smtClean="0">
              <a:solidFill>
                <a:schemeClr val="bg1">
                  <a:lumMod val="50000"/>
                </a:schemeClr>
              </a:solidFill>
              <a:latin typeface="MiSans Semibold" panose="00000700000000000000" charset="-122"/>
              <a:ea typeface="MiSans Semibold" panose="00000700000000000000" charset="-122"/>
              <a:cs typeface="+mn-ea"/>
              <a:sym typeface="+mn-lt"/>
            </a:endParaRPr>
          </a:p>
        </p:txBody>
      </p:sp>
      <p:sp>
        <p:nvSpPr>
          <p:cNvPr id="1048678" name="文本框 23"/>
          <p:cNvSpPr txBox="1"/>
          <p:nvPr>
            <p:custDataLst>
              <p:tags r:id="rId7"/>
            </p:custDataLst>
          </p:nvPr>
        </p:nvSpPr>
        <p:spPr>
          <a:xfrm>
            <a:off x="1042978" y="4810008"/>
            <a:ext cx="476106" cy="1401031"/>
          </a:xfrm>
          <a:prstGeom prst="rect"/>
          <a:noFill/>
        </p:spPr>
        <p:txBody>
          <a:bodyPr rtlCol="0" vert="mongolianVert" wrap="square">
            <a:noAutofit/>
          </a:bodyPr>
          <a:p>
            <a:pPr algn="ctr"/>
            <a:r>
              <a:rPr altLang="en-US" dirty="0" sz="1580" lang="zh-CN" spc="200" smtClean="0">
                <a:solidFill>
                  <a:schemeClr val="bg2"/>
                </a:solidFill>
                <a:latin typeface="MiSans Semibold" panose="00000700000000000000" charset="-122"/>
                <a:ea typeface="MiSans Semibold" panose="00000700000000000000" charset="-122"/>
                <a:cs typeface="+mn-ea"/>
                <a:sym typeface="+mn-lt"/>
              </a:rPr>
              <a:t>其他成员</a:t>
            </a:r>
            <a:endParaRPr altLang="en-US" dirty="0" sz="1580" lang="zh-CN" spc="200" smtClean="0">
              <a:solidFill>
                <a:schemeClr val="bg2"/>
              </a:solidFill>
              <a:latin typeface="MiSans Semibold" panose="00000700000000000000" charset="-122"/>
              <a:ea typeface="MiSans Semibold" panose="00000700000000000000" charset="-122"/>
              <a:cs typeface="+mn-ea"/>
              <a:sym typeface="+mn-lt"/>
            </a:endParaRPr>
          </a:p>
        </p:txBody>
      </p:sp>
      <p:sp>
        <p:nvSpPr>
          <p:cNvPr id="1048679" name="矩形 4"/>
          <p:cNvSpPr/>
          <p:nvPr/>
        </p:nvSpPr>
        <p:spPr>
          <a:xfrm>
            <a:off x="5425377" y="1700008"/>
            <a:ext cx="4909178" cy="3367264"/>
          </a:xfrm>
          <a:prstGeom prst="rect"/>
          <a:solidFill>
            <a:schemeClr val="bg1"/>
          </a:solidFill>
          <a:ln>
            <a:noFill/>
          </a:ln>
          <a:effectLst>
            <a:outerShdw algn="tr" blurRad="50800" dir="8100000" dist="381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1580" lang="zh-CN"/>
          </a:p>
        </p:txBody>
      </p:sp>
      <p:sp>
        <p:nvSpPr>
          <p:cNvPr id="1048680" name="文本框 5"/>
          <p:cNvSpPr txBox="1"/>
          <p:nvPr>
            <p:custDataLst>
              <p:tags r:id="rId8"/>
            </p:custDataLst>
          </p:nvPr>
        </p:nvSpPr>
        <p:spPr>
          <a:xfrm>
            <a:off x="1576439" y="2706790"/>
            <a:ext cx="3484202" cy="718892"/>
          </a:xfrm>
          <a:prstGeom prst="rect"/>
          <a:noFill/>
        </p:spPr>
        <p:txBody>
          <a:bodyPr rtlCol="0" wrap="square">
            <a:noAutofit/>
          </a:bodyPr>
          <a:p>
            <a:pPr algn="l"/>
            <a:r>
              <a:rPr altLang="en-US" dirty="0" sz="1230" lang="zh-CN" spc="100" smtClean="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统筹公司整体战略规划与产业化布局，负责内外资源整合及市场落地推进，把控项目发展方向与重大决策，确保研发成果高效转化。</a:t>
            </a:r>
            <a:endParaRPr altLang="en-US" dirty="0" sz="1230" lang="zh-CN" spc="100" smtClean="0">
              <a:solidFill>
                <a:schemeClr val="bg1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1048681" name="文本框 6"/>
          <p:cNvSpPr txBox="1"/>
          <p:nvPr>
            <p:custDataLst>
              <p:tags r:id="rId9"/>
            </p:custDataLst>
          </p:nvPr>
        </p:nvSpPr>
        <p:spPr>
          <a:xfrm>
            <a:off x="517312" y="1772398"/>
            <a:ext cx="3484202" cy="455295"/>
          </a:xfrm>
          <a:prstGeom prst="rect"/>
          <a:noFill/>
        </p:spPr>
        <p:txBody>
          <a:bodyPr rtlCol="0" wrap="square">
            <a:spAutoFit/>
          </a:bodyPr>
          <a:p>
            <a:pPr algn="just" indent="0">
              <a:lnSpc>
                <a:spcPct val="150000"/>
              </a:lnSpc>
              <a:spcBef>
                <a:spcPts val="1800"/>
              </a:spcBef>
              <a:buClrTx/>
              <a:buSzTx/>
              <a:buFont typeface="Wingdings" panose="05000000000000000000" charset="0"/>
              <a:buNone/>
            </a:pPr>
            <a:r>
              <a:rPr altLang="zh-CN" b="1" sz="1580" kern="0" lang="en-US">
                <a:solidFill>
                  <a:srgbClr val="BC8A6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01 公司核心管理层</a:t>
            </a:r>
            <a:endParaRPr altLang="zh-CN" b="1" sz="1580" kern="0" lang="en-US">
              <a:solidFill>
                <a:srgbClr val="BC8A6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2097216" name="图片 17" descr="C:/Users/HBY/Desktop/d6408297484f4ab8f6e332db797a5b2f.pngd6408297484f4ab8f6e332db797a5b2f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xmlns:r="http://schemas.openxmlformats.org/officeDocument/2006/relationships" r:embed="rId11"/>
          <a:srcRect t="1080" b="1080"/>
          <a:stretch>
            <a:fillRect/>
          </a:stretch>
        </p:blipFill>
        <p:spPr>
          <a:xfrm>
            <a:off x="384782" y="3752083"/>
            <a:ext cx="1134301" cy="1168825"/>
          </a:xfrm>
          <a:prstGeom prst="rect"/>
        </p:spPr>
      </p:pic>
      <p:sp>
        <p:nvSpPr>
          <p:cNvPr id="1048682" name="文本框 18"/>
          <p:cNvSpPr txBox="1"/>
          <p:nvPr>
            <p:custDataLst>
              <p:tags r:id="rId12"/>
            </p:custDataLst>
          </p:nvPr>
        </p:nvSpPr>
        <p:spPr>
          <a:xfrm>
            <a:off x="1576439" y="3883968"/>
            <a:ext cx="3484202" cy="280035"/>
          </a:xfrm>
          <a:prstGeom prst="rect"/>
          <a:noFill/>
        </p:spPr>
        <p:txBody>
          <a:bodyPr rtlCol="0" wrap="square">
            <a:spAutoFit/>
          </a:bodyPr>
          <a:p>
            <a:pPr algn="l"/>
            <a:r>
              <a:rPr altLang="en-US" b="1" dirty="0" sz="1230" lang="zh-CN" spc="1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黄碧游</a:t>
            </a:r>
            <a:r>
              <a:rPr altLang="zh-CN" b="1" dirty="0" sz="1230" lang="en-US" spc="1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|</a:t>
            </a:r>
            <a:r>
              <a:rPr altLang="en-US" b="1" dirty="0" sz="1230" lang="zh-CN" spc="1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研发主任</a:t>
            </a:r>
            <a:endParaRPr altLang="en-US" b="1" dirty="0" sz="1230" lang="zh-CN" spc="10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048683" name="文本框 20"/>
          <p:cNvSpPr txBox="1"/>
          <p:nvPr>
            <p:custDataLst>
              <p:tags r:id="rId13"/>
            </p:custDataLst>
          </p:nvPr>
        </p:nvSpPr>
        <p:spPr>
          <a:xfrm>
            <a:off x="1576439" y="4126754"/>
            <a:ext cx="3484202" cy="853649"/>
          </a:xfrm>
          <a:prstGeom prst="rect"/>
          <a:noFill/>
        </p:spPr>
        <p:txBody>
          <a:bodyPr rtlCol="0" wrap="square">
            <a:noAutofit/>
          </a:bodyPr>
          <a:p>
            <a:pPr algn="l"/>
            <a:r>
              <a:rPr altLang="en-US" dirty="0" sz="1230" lang="zh-CN" spc="100" smtClean="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深耕微生物领域，拥有</a:t>
            </a:r>
            <a:r>
              <a:rPr altLang="zh-CN" dirty="0" sz="1230" lang="en-US" spc="100" smtClean="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6</a:t>
            </a:r>
            <a:r>
              <a:rPr altLang="en-US" dirty="0" sz="1230" lang="zh-CN" spc="100" smtClean="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年微生物菌株筛选与培养基配方优化实战经验，主导高产菌株定向选育、发酵工艺优化、破壁提取工艺研发，统筹实验室核心实验数据体验证。</a:t>
            </a:r>
            <a:endParaRPr altLang="en-US" dirty="0" sz="1230" lang="zh-CN" spc="100" smtClean="0">
              <a:solidFill>
                <a:schemeClr val="bg1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cxnSp>
        <p:nvCxnSpPr>
          <p:cNvPr id="3145729" name="直接连接符 21"/>
          <p:cNvCxnSpPr>
            <a:cxnSpLocks/>
          </p:cNvCxnSpPr>
          <p:nvPr/>
        </p:nvCxnSpPr>
        <p:spPr>
          <a:xfrm>
            <a:off x="546825" y="3583270"/>
            <a:ext cx="4532192" cy="6682"/>
          </a:xfrm>
          <a:prstGeom prst="line"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48684" name="文本框 24"/>
          <p:cNvSpPr txBox="1"/>
          <p:nvPr>
            <p:custDataLst>
              <p:tags r:id="rId14"/>
            </p:custDataLst>
          </p:nvPr>
        </p:nvSpPr>
        <p:spPr>
          <a:xfrm>
            <a:off x="5848582" y="2401080"/>
            <a:ext cx="4126249" cy="280035"/>
          </a:xfrm>
          <a:prstGeom prst="rect"/>
          <a:noFill/>
        </p:spPr>
        <p:txBody>
          <a:bodyPr rtlCol="0" wrap="square">
            <a:spAutoFit/>
          </a:bodyPr>
          <a:p>
            <a:pPr algn="l"/>
            <a:r>
              <a:rPr altLang="en-US" b="1" dirty="0" sz="1230" lang="zh-CN" spc="1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贾小彦</a:t>
            </a:r>
            <a:r>
              <a:rPr altLang="zh-CN" b="1" dirty="0" sz="1230" lang="en-US" spc="1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|</a:t>
            </a:r>
            <a:r>
              <a:rPr altLang="en-US" b="1" dirty="0" sz="1230" lang="zh-CN" spc="1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青年研究员、课题组长</a:t>
            </a:r>
            <a:endParaRPr altLang="en-US" b="1" dirty="0" sz="1230" lang="zh-CN" spc="10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048685" name="文本框 25"/>
          <p:cNvSpPr txBox="1"/>
          <p:nvPr>
            <p:custDataLst>
              <p:tags r:id="rId15"/>
            </p:custDataLst>
          </p:nvPr>
        </p:nvSpPr>
        <p:spPr>
          <a:xfrm>
            <a:off x="5848350" y="2644140"/>
            <a:ext cx="4126230" cy="798195"/>
          </a:xfrm>
          <a:prstGeom prst="rect"/>
          <a:noFill/>
        </p:spPr>
        <p:txBody>
          <a:bodyPr rtlCol="0" wrap="square">
            <a:noAutofit/>
          </a:bodyPr>
          <a:p>
            <a:pPr algn="l"/>
            <a:r>
              <a:rPr altLang="en-US" dirty="0" sz="1230" lang="zh-CN" spc="100" smtClean="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美国弗吉尼亚理工博士、密歇根大学医学院博士后。重点</a:t>
            </a:r>
            <a:r>
              <a:rPr altLang="en-US" dirty="0" sz="1230" lang="zh-CN" spc="100" smtClean="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参与公司基因编辑技术研发，开展菌种基因改造试验攻关，持续优化编辑工艺，为高产工程菌株开发提供技术支撑。</a:t>
            </a:r>
            <a:endParaRPr altLang="en-US" dirty="0" sz="1230" lang="zh-CN" spc="100" smtClean="0">
              <a:solidFill>
                <a:schemeClr val="bg1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1048686" name="文本框 26"/>
          <p:cNvSpPr txBox="1"/>
          <p:nvPr>
            <p:custDataLst>
              <p:tags r:id="rId16"/>
            </p:custDataLst>
          </p:nvPr>
        </p:nvSpPr>
        <p:spPr>
          <a:xfrm>
            <a:off x="5481619" y="1772398"/>
            <a:ext cx="3484202" cy="455295"/>
          </a:xfrm>
          <a:prstGeom prst="rect"/>
          <a:noFill/>
        </p:spPr>
        <p:txBody>
          <a:bodyPr rtlCol="0" wrap="square">
            <a:spAutoFit/>
          </a:bodyPr>
          <a:p>
            <a:pPr algn="just" indent="0">
              <a:lnSpc>
                <a:spcPct val="150000"/>
              </a:lnSpc>
              <a:spcBef>
                <a:spcPts val="1800"/>
              </a:spcBef>
              <a:buClrTx/>
              <a:buSzTx/>
              <a:buFont typeface="Wingdings" panose="05000000000000000000" charset="0"/>
              <a:buNone/>
            </a:pPr>
            <a:r>
              <a:rPr altLang="zh-CN" b="1" sz="1580" kern="0" lang="en-US">
                <a:solidFill>
                  <a:srgbClr val="BC8A6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02 </a:t>
            </a:r>
            <a:r>
              <a:rPr altLang="en-US" b="1" sz="1580" kern="0" lang="zh-CN">
                <a:solidFill>
                  <a:srgbClr val="BC8A6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实验平台技术服务合作</a:t>
            </a:r>
            <a:endParaRPr altLang="en-US" b="1" sz="1580" kern="0" lang="zh-CN">
              <a:solidFill>
                <a:srgbClr val="BC8A6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048687" name="文本框 27"/>
          <p:cNvSpPr txBox="1"/>
          <p:nvPr>
            <p:custDataLst>
              <p:tags r:id="rId17"/>
            </p:custDataLst>
          </p:nvPr>
        </p:nvSpPr>
        <p:spPr>
          <a:xfrm>
            <a:off x="5848582" y="3821044"/>
            <a:ext cx="4126249" cy="280035"/>
          </a:xfrm>
          <a:prstGeom prst="rect"/>
          <a:noFill/>
        </p:spPr>
        <p:txBody>
          <a:bodyPr rtlCol="0" wrap="square">
            <a:spAutoFit/>
          </a:bodyPr>
          <a:p>
            <a:pPr algn="l"/>
            <a:r>
              <a:rPr altLang="en-US" b="1" dirty="0" sz="1230" lang="zh-CN" spc="1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李丽莉</a:t>
            </a:r>
            <a:r>
              <a:rPr altLang="zh-CN" b="1" dirty="0" sz="1230" lang="en-US" spc="1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|</a:t>
            </a:r>
            <a:r>
              <a:rPr altLang="en-US" b="1" dirty="0" sz="1230" lang="zh-CN" spc="1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微生物组学平台主管</a:t>
            </a:r>
            <a:endParaRPr altLang="en-US" b="1" dirty="0" sz="1230" lang="zh-CN" spc="10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048688" name="文本框 28"/>
          <p:cNvSpPr txBox="1"/>
          <p:nvPr>
            <p:custDataLst>
              <p:tags r:id="rId18"/>
            </p:custDataLst>
          </p:nvPr>
        </p:nvSpPr>
        <p:spPr>
          <a:xfrm>
            <a:off x="5848582" y="4063830"/>
            <a:ext cx="4126249" cy="853649"/>
          </a:xfrm>
          <a:prstGeom prst="rect"/>
          <a:noFill/>
        </p:spPr>
        <p:txBody>
          <a:bodyPr rtlCol="0" wrap="square">
            <a:noAutofit/>
          </a:bodyPr>
          <a:p>
            <a:pPr algn="l"/>
            <a:r>
              <a:rPr altLang="en-US" dirty="0" sz="1230" lang="zh-CN" spc="100" smtClean="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深耕微生物领域，负责我司与实验平台之间项目对接与沟通协调，提供微生物研发相关技术支撑，统筹各类试验工作有序落地开展。</a:t>
            </a:r>
            <a:endParaRPr altLang="en-US" dirty="0" sz="1230" lang="zh-CN" spc="100" smtClean="0">
              <a:solidFill>
                <a:schemeClr val="bg1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cxnSp>
        <p:nvCxnSpPr>
          <p:cNvPr id="3145730" name="直接连接符 29"/>
          <p:cNvCxnSpPr>
            <a:cxnSpLocks/>
          </p:cNvCxnSpPr>
          <p:nvPr/>
        </p:nvCxnSpPr>
        <p:spPr>
          <a:xfrm>
            <a:off x="5511132" y="3583270"/>
            <a:ext cx="4532192" cy="6682"/>
          </a:xfrm>
          <a:prstGeom prst="line"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48689" name="矩形 30"/>
          <p:cNvSpPr/>
          <p:nvPr>
            <p:custDataLst>
              <p:tags r:id="rId19"/>
            </p:custDataLst>
          </p:nvPr>
        </p:nvSpPr>
        <p:spPr>
          <a:xfrm>
            <a:off x="302369" y="5241008"/>
            <a:ext cx="10032186" cy="1309708"/>
          </a:xfrm>
          <a:prstGeom prst="rect"/>
          <a:solidFill>
            <a:schemeClr val="accent4">
              <a:lumMod val="40000"/>
              <a:lumOff val="60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1580" lang="zh-CN">
              <a:cs typeface="MiSans Normal" panose="00000500000000000000" charset="-122"/>
            </a:endParaRPr>
          </a:p>
        </p:txBody>
      </p:sp>
      <p:sp>
        <p:nvSpPr>
          <p:cNvPr id="1048690" name="文本框 32"/>
          <p:cNvSpPr txBox="1"/>
          <p:nvPr>
            <p:custDataLst>
              <p:tags r:id="rId20"/>
            </p:custDataLst>
          </p:nvPr>
        </p:nvSpPr>
        <p:spPr>
          <a:xfrm>
            <a:off x="627012" y="5748298"/>
            <a:ext cx="9347262" cy="677128"/>
          </a:xfrm>
          <a:prstGeom prst="rect"/>
          <a:noFill/>
        </p:spPr>
        <p:txBody>
          <a:bodyPr rtlCol="0" wrap="square">
            <a:noAutofit/>
          </a:bodyPr>
          <a:p>
            <a:pPr algn="just"/>
            <a:r>
              <a:rPr altLang="en-US" dirty="0" sz="1230" lang="zh-CN" spc="100" smtClean="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汇聚5名博士、2名硕士及专业实验助理组成，专注开展菌株基因编辑相关实验工作。团队依据项目技术方案实施菌种改造操作，严格执行标准化</a:t>
            </a:r>
            <a:r>
              <a:rPr altLang="zh-CN" dirty="0" sz="1230" lang="en-US" spc="100" smtClean="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SOP</a:t>
            </a:r>
            <a:r>
              <a:rPr altLang="en-US" dirty="0" sz="1230" lang="zh-CN" spc="100" smtClean="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规范，有序推进各项分子试验。依托成熟的技术能力完成基因改造攻关，为高产菌株开发、核心技术迭代提供强有力的实验支撑。</a:t>
            </a:r>
            <a:endParaRPr altLang="en-US" dirty="0" sz="1230" lang="zh-CN" spc="100" smtClean="0">
              <a:solidFill>
                <a:schemeClr val="bg1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1048691" name="文本框 33"/>
          <p:cNvSpPr txBox="1"/>
          <p:nvPr>
            <p:custDataLst>
              <p:tags r:id="rId21"/>
            </p:custDataLst>
          </p:nvPr>
        </p:nvSpPr>
        <p:spPr>
          <a:xfrm>
            <a:off x="517312" y="5303932"/>
            <a:ext cx="3484202" cy="455295"/>
          </a:xfrm>
          <a:prstGeom prst="rect"/>
          <a:noFill/>
        </p:spPr>
        <p:txBody>
          <a:bodyPr rtlCol="0" wrap="square">
            <a:spAutoFit/>
          </a:bodyPr>
          <a:p>
            <a:pPr algn="just" indent="0">
              <a:lnSpc>
                <a:spcPct val="150000"/>
              </a:lnSpc>
              <a:spcBef>
                <a:spcPts val="1800"/>
              </a:spcBef>
              <a:buClrTx/>
              <a:buSzTx/>
              <a:buFont typeface="Wingdings" panose="05000000000000000000" charset="0"/>
              <a:buNone/>
            </a:pPr>
            <a:r>
              <a:rPr altLang="zh-CN" b="1" sz="1580" kern="0" lang="en-US">
                <a:solidFill>
                  <a:srgbClr val="BC8A6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03 </a:t>
            </a:r>
            <a:r>
              <a:rPr altLang="en-US" b="1" sz="1580" kern="0" lang="zh-CN">
                <a:solidFill>
                  <a:srgbClr val="BC8A6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项目执行保障团队</a:t>
            </a:r>
            <a:endParaRPr altLang="en-US" b="1" sz="1580" kern="0" lang="zh-CN">
              <a:solidFill>
                <a:srgbClr val="BC8A6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</p:spTree>
    <p:custDataLst>
      <p:tags r:id="rId2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7" name="picture 268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0" y="770504"/>
            <a:ext cx="10691995" cy="6019007"/>
          </a:xfrm>
          <a:prstGeom prst="rect"/>
        </p:spPr>
      </p:pic>
      <p:graphicFrame>
        <p:nvGraphicFramePr>
          <p:cNvPr id="4194306" name="table 270"/>
          <p:cNvGraphicFramePr>
            <a:graphicFrameLocks noGrp="1"/>
          </p:cNvGraphicFramePr>
          <p:nvPr/>
        </p:nvGraphicFramePr>
        <p:xfrm>
          <a:off x="1022215" y="2843920"/>
          <a:ext cx="8641080" cy="2557145"/>
        </p:xfrm>
        <a:graphic>
          <a:graphicData uri="http://schemas.openxmlformats.org/drawingml/2006/table">
            <a:tbl>
              <a:tblPr/>
              <a:tblGrid>
                <a:gridCol w="2334895"/>
                <a:gridCol w="2037080"/>
                <a:gridCol w="2083435"/>
                <a:gridCol w="2185670"/>
              </a:tblGrid>
              <a:tr h="396240">
                <a:tc>
                  <a:txBody>
                    <a:bodyPr/>
                    <a:p>
                      <a:pPr algn="l" eaLnBrk="0" rtl="0">
                        <a:lnSpc>
                          <a:spcPct val="10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l" eaLnBrk="0" marL="734060" rtl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dirty="0" sz="1600" kern="0" spc="-12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</a:t>
                      </a:r>
                      <a:r>
                        <a:rPr dirty="0" sz="1600" kern="0" spc="10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dirty="0" sz="1600" kern="0" spc="-12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年</a:t>
                      </a:r>
                      <a:endParaRPr dirty="0" sz="16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623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4000"/>
                        </a:lnSpc>
                      </a:pPr>
                      <a:endParaRPr dirty="0" sz="1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812165" rtl="0">
                        <a:lnSpc>
                          <a:spcPct val="86000"/>
                        </a:lnSpc>
                      </a:pPr>
                      <a:r>
                        <a:rPr dirty="0" sz="1600" kern="0" spc="-9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第二年</a:t>
                      </a:r>
                      <a:endParaRPr dirty="0" sz="16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9000"/>
                        </a:lnSpc>
                      </a:pPr>
                      <a:endParaRPr dirty="0" sz="1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843915" rtl="0">
                        <a:lnSpc>
                          <a:spcPct val="86000"/>
                        </a:lnSpc>
                      </a:pPr>
                      <a:r>
                        <a:rPr dirty="0" sz="1600" kern="0" spc="-10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第三年</a:t>
                      </a:r>
                      <a:endParaRPr dirty="0" sz="16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6900">
                <a:tc>
                  <a:txBody>
                    <a:bodyPr/>
                    <a:p>
                      <a:pPr algn="l" eaLnBrk="0" rtl="0">
                        <a:lnSpc>
                          <a:spcPct val="125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7000"/>
                        </a:lnSpc>
                      </a:pPr>
                      <a:endParaRPr dirty="0" sz="1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756920" rtl="0">
                        <a:lnSpc>
                          <a:spcPct val="87000"/>
                        </a:lnSpc>
                      </a:pPr>
                      <a:r>
                        <a:rPr dirty="0" sz="1500" kern="0" spc="3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募投资金</a:t>
                      </a:r>
                      <a:endParaRPr dirty="0" sz="15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D3B0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33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699135" rtl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dirty="0" sz="1500" kern="0" spc="-1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dirty="0" sz="1600" kern="0" spc="-1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</a:t>
                      </a:r>
                      <a:r>
                        <a:rPr dirty="0" sz="1500" kern="0" spc="-1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</a:t>
                      </a:r>
                      <a:r>
                        <a:rPr dirty="0" sz="1600" kern="0" spc="-1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</a:t>
                      </a:r>
                      <a:r>
                        <a:rPr dirty="0" sz="1400" kern="0" spc="-1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万</a:t>
                      </a:r>
                      <a:endParaRPr dirty="0" sz="14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D3AF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33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774065" rtl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dirty="0" sz="1600" kern="0" spc="-1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40</a:t>
                      </a:r>
                      <a:r>
                        <a:rPr dirty="0" sz="1500" kern="0" spc="-1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</a:t>
                      </a:r>
                      <a:r>
                        <a:rPr dirty="0" sz="1600" kern="0" spc="-1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</a:t>
                      </a:r>
                      <a:r>
                        <a:rPr dirty="0" sz="1400" kern="0" spc="-1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万</a:t>
                      </a:r>
                      <a:endParaRPr dirty="0" sz="14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D2AF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32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805815" rtl="0">
                        <a:lnSpc>
                          <a:spcPct val="80000"/>
                        </a:lnSpc>
                        <a:spcBef>
                          <a:spcPts val="5"/>
                        </a:spcBef>
                      </a:pPr>
                      <a:r>
                        <a:rPr dirty="0" sz="1600" kern="0" spc="-3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4000</a:t>
                      </a:r>
                      <a:r>
                        <a:rPr dirty="0" sz="1400" kern="0" spc="-3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万</a:t>
                      </a:r>
                      <a:endParaRPr dirty="0" sz="14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D3AF"/>
                    </a:solidFill>
                  </a:tcPr>
                </a:tc>
              </a:tr>
              <a:tr h="577850">
                <a:tc>
                  <a:txBody>
                    <a:bodyPr/>
                    <a:p>
                      <a:pPr algn="l" eaLnBrk="0" rtl="0">
                        <a:lnSpc>
                          <a:spcPct val="127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8000"/>
                        </a:lnSpc>
                      </a:pPr>
                      <a:endParaRPr dirty="0" sz="1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659765" rtl="0">
                        <a:lnSpc>
                          <a:spcPct val="88000"/>
                        </a:lnSpc>
                      </a:pPr>
                      <a:r>
                        <a:rPr dirty="0" sz="1500" kern="0" spc="-3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产能</a:t>
                      </a:r>
                      <a:r>
                        <a:rPr dirty="0" sz="1500" kern="0" spc="3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dirty="0" sz="1500" kern="0" spc="-3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(吨)</a:t>
                      </a:r>
                      <a:endParaRPr dirty="0" sz="15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47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865505" rtl="0">
                        <a:lnSpc>
                          <a:spcPct val="80000"/>
                        </a:lnSpc>
                        <a:spcBef>
                          <a:spcPts val="5"/>
                        </a:spcBef>
                      </a:pPr>
                      <a:r>
                        <a:rPr dirty="0" sz="1600" kern="0" spc="-7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200</a:t>
                      </a:r>
                      <a:endParaRPr dirty="0" sz="16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32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8000"/>
                        </a:lnSpc>
                      </a:pPr>
                      <a:endParaRPr dirty="0" sz="1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841375" rtl="0">
                        <a:lnSpc>
                          <a:spcPct val="80000"/>
                        </a:lnSpc>
                      </a:pPr>
                      <a:r>
                        <a:rPr dirty="0" sz="1600" kern="0" spc="-6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400</a:t>
                      </a:r>
                      <a:endParaRPr dirty="0" sz="16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32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8000"/>
                        </a:lnSpc>
                      </a:pPr>
                      <a:endParaRPr dirty="0" sz="1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872490" rtl="0">
                        <a:lnSpc>
                          <a:spcPct val="80000"/>
                        </a:lnSpc>
                      </a:pPr>
                      <a:r>
                        <a:rPr dirty="0" sz="1600" kern="0" spc="-6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400</a:t>
                      </a:r>
                      <a:endParaRPr dirty="0" sz="16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6265">
                <a:tc>
                  <a:txBody>
                    <a:bodyPr/>
                    <a:p>
                      <a:pPr algn="l" eaLnBrk="0" rtl="0">
                        <a:lnSpc>
                          <a:spcPct val="133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555625" rtl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dirty="0" sz="1500" kern="0" spc="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营收   (万元)</a:t>
                      </a:r>
                      <a:endParaRPr dirty="0" sz="15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D3AF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39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652780" rtl="0">
                        <a:lnSpc>
                          <a:spcPct val="81000"/>
                        </a:lnSpc>
                        <a:spcBef>
                          <a:spcPts val="0"/>
                        </a:spcBef>
                      </a:pPr>
                      <a:r>
                        <a:rPr dirty="0" sz="1500" kern="0" spc="-3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12000</a:t>
                      </a:r>
                      <a:endParaRPr dirty="0" sz="15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D3AF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37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9000"/>
                        </a:lnSpc>
                      </a:pPr>
                      <a:endParaRPr dirty="0" sz="1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721360" rtl="0">
                        <a:lnSpc>
                          <a:spcPct val="80000"/>
                        </a:lnSpc>
                      </a:pPr>
                      <a:r>
                        <a:rPr dirty="0" sz="1500" kern="0" spc="-2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dirty="0" sz="1600" kern="0" spc="-2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r>
                        <a:rPr dirty="0" sz="1500" kern="0" spc="-2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000</a:t>
                      </a:r>
                      <a:endParaRPr dirty="0" sz="15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D3AF"/>
                    </a:solidFill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39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8000"/>
                        </a:lnSpc>
                      </a:pPr>
                      <a:endParaRPr dirty="0" sz="1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687070" rtl="0">
                        <a:lnSpc>
                          <a:spcPct val="80000"/>
                        </a:lnSpc>
                      </a:pPr>
                      <a:r>
                        <a:rPr dirty="0" sz="1600" kern="0" spc="-5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60000</a:t>
                      </a:r>
                      <a:endParaRPr dirty="0" sz="16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D4AE"/>
                    </a:solidFill>
                  </a:tcPr>
                </a:tc>
              </a:tr>
              <a:tr h="389890">
                <a:tc>
                  <a:txBody>
                    <a:bodyPr/>
                    <a:p>
                      <a:pPr algn="l" eaLnBrk="0" rtl="0">
                        <a:lnSpc>
                          <a:spcPct val="12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459740" rtl="0">
                        <a:lnSpc>
                          <a:spcPct val="82000"/>
                        </a:lnSpc>
                        <a:spcBef>
                          <a:spcPts val="5"/>
                        </a:spcBef>
                      </a:pPr>
                      <a:r>
                        <a:rPr dirty="0" sz="1600" kern="0" spc="-5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净利润</a:t>
                      </a:r>
                      <a:r>
                        <a:rPr dirty="0" sz="1600" kern="0" spc="10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dirty="0" sz="1600" kern="0" spc="-5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(万元)</a:t>
                      </a:r>
                      <a:endParaRPr dirty="0" sz="16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29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9000"/>
                        </a:lnSpc>
                      </a:pPr>
                      <a:endParaRPr dirty="0" sz="1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636270" rtl="0">
                        <a:lnSpc>
                          <a:spcPct val="86000"/>
                        </a:lnSpc>
                      </a:pPr>
                      <a:r>
                        <a:rPr dirty="0" sz="1400" kern="0" spc="-5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r>
                        <a:rPr dirty="0" sz="1400" kern="0" spc="-50">
                          <a:solidFill>
                            <a:srgbClr val="535353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8</a:t>
                      </a:r>
                      <a:r>
                        <a:rPr dirty="0" sz="1400" kern="0" spc="-5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00</a:t>
                      </a:r>
                      <a:endParaRPr dirty="0" sz="14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31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7000"/>
                        </a:lnSpc>
                      </a:pPr>
                      <a:endParaRPr dirty="0" sz="1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720725" rtl="0">
                        <a:lnSpc>
                          <a:spcPct val="75000"/>
                        </a:lnSpc>
                      </a:pPr>
                      <a:r>
                        <a:rPr dirty="0" sz="1600" kern="0" spc="-6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32400</a:t>
                      </a:r>
                      <a:endParaRPr dirty="0" sz="16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33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758190" rtl="0">
                        <a:lnSpc>
                          <a:spcPct val="74000"/>
                        </a:lnSpc>
                        <a:spcBef>
                          <a:spcPts val="5"/>
                        </a:spcBef>
                      </a:pPr>
                      <a:r>
                        <a:rPr dirty="0" sz="1600" kern="0" spc="-80">
                          <a:solidFill>
                            <a:srgbClr val="535353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54000</a:t>
                      </a:r>
                      <a:endParaRPr dirty="0" sz="16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48692" name="textbox 272"/>
          <p:cNvSpPr/>
          <p:nvPr/>
        </p:nvSpPr>
        <p:spPr>
          <a:xfrm>
            <a:off x="31745" y="5824439"/>
            <a:ext cx="10654030" cy="635000"/>
          </a:xfrm>
          <a:prstGeom prst="rect"/>
          <a:solidFill>
            <a:srgbClr val="FBE8CA">
              <a:alpha val="99215"/>
            </a:srgbClr>
          </a:solidFill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104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3151505" rtl="0">
              <a:lnSpc>
                <a:spcPct val="86000"/>
              </a:lnSpc>
              <a:spcBef>
                <a:spcPts val="5"/>
              </a:spcBef>
            </a:pPr>
            <a:r>
              <a:rPr dirty="0" sz="2200" kern="0" spc="-60">
                <a:solidFill>
                  <a:srgbClr val="B7886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未来三年的投资项</a:t>
            </a:r>
            <a:r>
              <a:rPr dirty="0" sz="2200" kern="0" spc="-150">
                <a:solidFill>
                  <a:srgbClr val="B7886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2200" kern="0" spc="-60">
                <a:solidFill>
                  <a:srgbClr val="B7886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</a:t>
            </a:r>
            <a:r>
              <a:rPr dirty="0" sz="2200" kern="0" spc="-70">
                <a:solidFill>
                  <a:srgbClr val="B7886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经营效益预测情况</a:t>
            </a:r>
            <a:endParaRPr dirty="0" sz="2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93" name="textbox 274"/>
          <p:cNvSpPr/>
          <p:nvPr/>
        </p:nvSpPr>
        <p:spPr>
          <a:xfrm>
            <a:off x="996819" y="1932401"/>
            <a:ext cx="8629015" cy="723900"/>
          </a:xfrm>
          <a:prstGeom prst="rect"/>
          <a:solidFill>
            <a:srgbClr val="E4AD7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140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2369820" rtl="0">
              <a:lnSpc>
                <a:spcPct val="86000"/>
              </a:lnSpc>
              <a:spcBef>
                <a:spcPts val="5"/>
              </a:spcBef>
            </a:pPr>
            <a:r>
              <a:rPr dirty="0" sz="2200" kern="0" spc="-10">
                <a:solidFill>
                  <a:srgbClr val="53535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公司募投项目经营效益预测情</a:t>
            </a:r>
            <a:r>
              <a:rPr dirty="0" sz="2200" kern="0" spc="-270">
                <a:solidFill>
                  <a:srgbClr val="53535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2200" kern="0" spc="-10">
                <a:solidFill>
                  <a:srgbClr val="53535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况</a:t>
            </a:r>
            <a:endParaRPr dirty="0" sz="2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94" name="textbox 276"/>
          <p:cNvSpPr/>
          <p:nvPr/>
        </p:nvSpPr>
        <p:spPr>
          <a:xfrm>
            <a:off x="469311" y="1130589"/>
            <a:ext cx="1243330" cy="560069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4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eaLnBrk="0" rtl="0">
              <a:lnSpc>
                <a:spcPct val="86000"/>
              </a:lnSpc>
            </a:pPr>
            <a:r>
              <a:rPr dirty="0" sz="2600" kern="0" spc="-230">
                <a:solidFill>
                  <a:srgbClr val="3939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财务预</a:t>
            </a:r>
            <a:r>
              <a:rPr dirty="0" sz="2600" kern="0" spc="-150">
                <a:solidFill>
                  <a:srgbClr val="3939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测</a:t>
            </a:r>
            <a:endParaRPr dirty="0" sz="2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31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75000"/>
              </a:lnSpc>
              <a:spcBef>
                <a:spcPts val="0"/>
              </a:spcBef>
            </a:pPr>
            <a:r>
              <a:rPr dirty="0" sz="800" kern="0" spc="-20">
                <a:solidFill>
                  <a:srgbClr val="7C7C7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</a:t>
            </a:r>
            <a:r>
              <a:rPr dirty="0" sz="700" kern="0" spc="-20">
                <a:solidFill>
                  <a:srgbClr val="7C7C7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</a:t>
            </a:r>
            <a:r>
              <a:rPr dirty="0" sz="800" kern="0" spc="-20">
                <a:solidFill>
                  <a:srgbClr val="7C7C7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nanc</a:t>
            </a:r>
            <a:r>
              <a:rPr dirty="0" sz="700" kern="0" spc="-20">
                <a:solidFill>
                  <a:srgbClr val="7C7C7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j</a:t>
            </a:r>
            <a:r>
              <a:rPr dirty="0" sz="800" kern="0" spc="-20">
                <a:solidFill>
                  <a:srgbClr val="7C7C7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al</a:t>
            </a:r>
            <a:r>
              <a:rPr dirty="0" sz="800" kern="0" spc="260">
                <a:solidFill>
                  <a:srgbClr val="7C7C7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dirty="0" sz="800" kern="0" spc="-20">
                <a:solidFill>
                  <a:srgbClr val="7C7C7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</a:t>
            </a:r>
            <a:r>
              <a:rPr baseline="-6000" dirty="0" sz="1800" kern="0" spc="-470">
                <a:solidFill>
                  <a:srgbClr val="7C7C7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Q</a:t>
            </a:r>
            <a:r>
              <a:rPr baseline="-4000" dirty="0" sz="1200" kern="0" spc="10">
                <a:solidFill>
                  <a:srgbClr val="7C7C7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j</a:t>
            </a:r>
            <a:r>
              <a:rPr baseline="-4000" dirty="0" sz="1300" kern="0" spc="10">
                <a:solidFill>
                  <a:srgbClr val="7C7C7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</a:t>
            </a:r>
            <a:r>
              <a:rPr dirty="0" sz="800" kern="0" spc="10">
                <a:solidFill>
                  <a:srgbClr val="7C7C7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ct</a:t>
            </a:r>
            <a:r>
              <a:rPr dirty="0" sz="700" kern="0" spc="10">
                <a:solidFill>
                  <a:srgbClr val="7C7C7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</a:t>
            </a:r>
            <a:r>
              <a:rPr dirty="0" sz="800" kern="0" spc="10">
                <a:solidFill>
                  <a:srgbClr val="7C7C7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ons</a:t>
            </a:r>
            <a:endParaRPr dirty="0" sz="8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8" name="picture 216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0" y="772885"/>
            <a:ext cx="10691995" cy="6014245"/>
          </a:xfrm>
          <a:prstGeom prst="rect"/>
        </p:spPr>
      </p:pic>
      <p:sp>
        <p:nvSpPr>
          <p:cNvPr id="1048695" name="rect 218"/>
          <p:cNvSpPr/>
          <p:nvPr/>
        </p:nvSpPr>
        <p:spPr>
          <a:xfrm>
            <a:off x="4396516" y="1851465"/>
            <a:ext cx="5929671" cy="4279138"/>
          </a:xfrm>
          <a:prstGeom prst="rect"/>
          <a:solidFill>
            <a:srgbClr val="FFF0DD">
              <a:alpha val="99607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pic>
        <p:nvPicPr>
          <p:cNvPr id="2097219" name="picture 220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21600000">
            <a:off x="4720587" y="3166698"/>
            <a:ext cx="5376096" cy="2515814"/>
          </a:xfrm>
          <a:prstGeom prst="rect"/>
        </p:spPr>
      </p:pic>
      <p:graphicFrame>
        <p:nvGraphicFramePr>
          <p:cNvPr id="4194307" name="table 222"/>
          <p:cNvGraphicFramePr>
            <a:graphicFrameLocks noGrp="1"/>
          </p:cNvGraphicFramePr>
          <p:nvPr/>
        </p:nvGraphicFramePr>
        <p:xfrm>
          <a:off x="4720587" y="3170039"/>
          <a:ext cx="5375909" cy="2508885"/>
        </p:xfrm>
        <a:graphic>
          <a:graphicData uri="http://schemas.openxmlformats.org/drawingml/2006/table">
            <a:tbl>
              <a:tblPr/>
              <a:tblGrid>
                <a:gridCol w="1793239"/>
                <a:gridCol w="1789429"/>
                <a:gridCol w="1793239"/>
              </a:tblGrid>
              <a:tr h="2508885">
                <a:tc>
                  <a:txBody>
                    <a:bodyPr/>
                    <a:p>
                      <a:pPr algn="l" eaLnBrk="0" rtl="0">
                        <a:lnSpc>
                          <a:spcPct val="10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  <a:headEnd type="none" w="med" len="med"/>
                      <a:tailEnd type="none" w="med" len="med"/>
                    </a:lnT>
                    <a:lnB>
                      <a:noFill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875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  <a:headEnd type="none" w="med" len="med"/>
                      <a:tailEnd type="none" w="med" len="med"/>
                    </a:lnT>
                    <a:lnB>
                      <a:noFill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0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  <a:headEnd type="none" w="med" len="med"/>
                      <a:tailEnd type="none" w="med" len="med"/>
                    </a:lnT>
                    <a:lnB>
                      <a:noFill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48696" name="textbox 224"/>
          <p:cNvSpPr/>
          <p:nvPr/>
        </p:nvSpPr>
        <p:spPr>
          <a:xfrm>
            <a:off x="7333379" y="4382768"/>
            <a:ext cx="791209" cy="248920"/>
          </a:xfrm>
          <a:prstGeom prst="rect"/>
          <a:solidFill>
            <a:srgbClr val="FAC29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106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99060" rtl="0">
              <a:lnSpc>
                <a:spcPct val="83000"/>
              </a:lnSpc>
              <a:spcBef>
                <a:spcPts val="0"/>
              </a:spcBef>
            </a:pPr>
            <a:r>
              <a:rPr b="1" dirty="0" sz="1300" kern="0" spc="30">
                <a:solidFill>
                  <a:srgbClr val="FFFFFF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36000</a:t>
            </a:r>
            <a:endParaRPr dirty="0" sz="1300">
              <a:latin typeface="Impact" panose="020B0806030902050204"/>
              <a:ea typeface="Impact" panose="020B0806030902050204"/>
              <a:cs typeface="Impact" panose="020B0806030902050204"/>
            </a:endParaRPr>
          </a:p>
        </p:txBody>
      </p:sp>
      <p:sp>
        <p:nvSpPr>
          <p:cNvPr id="1048697" name="textbox 226"/>
          <p:cNvSpPr/>
          <p:nvPr/>
        </p:nvSpPr>
        <p:spPr>
          <a:xfrm>
            <a:off x="6945793" y="5383806"/>
            <a:ext cx="285115" cy="248920"/>
          </a:xfrm>
          <a:prstGeom prst="rect"/>
          <a:solidFill>
            <a:srgbClr val="FAC29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111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00330" rtl="0">
              <a:lnSpc>
                <a:spcPct val="82000"/>
              </a:lnSpc>
              <a:spcBef>
                <a:spcPts val="5"/>
              </a:spcBef>
            </a:pPr>
            <a:r>
              <a:rPr b="1" dirty="0" sz="1300" kern="0" spc="-20">
                <a:solidFill>
                  <a:srgbClr val="FFFFFF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5</a:t>
            </a:r>
            <a:endParaRPr dirty="0" sz="1300">
              <a:latin typeface="Impact" panose="020B0806030902050204"/>
              <a:ea typeface="Impact" panose="020B0806030902050204"/>
              <a:cs typeface="Impact" panose="020B0806030902050204"/>
            </a:endParaRPr>
          </a:p>
        </p:txBody>
      </p:sp>
      <p:pic>
        <p:nvPicPr>
          <p:cNvPr id="2097220" name="picture 228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21600000">
            <a:off x="5679420" y="5291921"/>
            <a:ext cx="622374" cy="387028"/>
          </a:xfrm>
          <a:prstGeom prst="rect"/>
        </p:spPr>
      </p:pic>
      <p:sp>
        <p:nvSpPr>
          <p:cNvPr id="1048698" name="textbox 230"/>
          <p:cNvSpPr/>
          <p:nvPr/>
        </p:nvSpPr>
        <p:spPr>
          <a:xfrm>
            <a:off x="5605284" y="4998894"/>
            <a:ext cx="667384" cy="250190"/>
          </a:xfrm>
          <a:prstGeom prst="rect"/>
          <a:solidFill>
            <a:srgbClr val="08B0C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106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95250" rtl="0">
              <a:lnSpc>
                <a:spcPct val="83000"/>
              </a:lnSpc>
              <a:spcBef>
                <a:spcPts val="0"/>
              </a:spcBef>
            </a:pPr>
            <a:r>
              <a:rPr b="1" dirty="0" sz="1300" kern="0" spc="30">
                <a:solidFill>
                  <a:srgbClr val="FFFFFF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12000</a:t>
            </a:r>
            <a:endParaRPr dirty="0" sz="1300">
              <a:latin typeface="Impact" panose="020B0806030902050204"/>
              <a:ea typeface="Impact" panose="020B0806030902050204"/>
              <a:cs typeface="Impact" panose="020B0806030902050204"/>
            </a:endParaRPr>
          </a:p>
        </p:txBody>
      </p:sp>
      <p:sp>
        <p:nvSpPr>
          <p:cNvPr id="1048699" name="textbox 232"/>
          <p:cNvSpPr/>
          <p:nvPr/>
        </p:nvSpPr>
        <p:spPr>
          <a:xfrm>
            <a:off x="5158892" y="5383806"/>
            <a:ext cx="279400" cy="250190"/>
          </a:xfrm>
          <a:prstGeom prst="rect"/>
          <a:solidFill>
            <a:srgbClr val="08B0C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108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99060" rtl="0">
              <a:lnSpc>
                <a:spcPct val="83000"/>
              </a:lnSpc>
              <a:spcBef>
                <a:spcPts val="0"/>
              </a:spcBef>
            </a:pPr>
            <a:r>
              <a:rPr b="1" dirty="0" sz="1300" kern="0" spc="-20">
                <a:solidFill>
                  <a:srgbClr val="FFFFFF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2</a:t>
            </a:r>
            <a:endParaRPr dirty="0" sz="1300">
              <a:latin typeface="Impact" panose="020B0806030902050204"/>
              <a:ea typeface="Impact" panose="020B0806030902050204"/>
              <a:cs typeface="Impact" panose="020B0806030902050204"/>
            </a:endParaRPr>
          </a:p>
        </p:txBody>
      </p:sp>
      <p:pic>
        <p:nvPicPr>
          <p:cNvPr id="2097221" name="picture 234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 rot="21600000">
            <a:off x="7470026" y="4675465"/>
            <a:ext cx="832087" cy="1003484"/>
          </a:xfrm>
          <a:prstGeom prst="rect"/>
        </p:spPr>
      </p:pic>
      <p:sp>
        <p:nvSpPr>
          <p:cNvPr id="1048700" name="textbox 236"/>
          <p:cNvSpPr/>
          <p:nvPr/>
        </p:nvSpPr>
        <p:spPr>
          <a:xfrm>
            <a:off x="9105579" y="3379057"/>
            <a:ext cx="826135" cy="250190"/>
          </a:xfrm>
          <a:prstGeom prst="rect"/>
          <a:solidFill>
            <a:srgbClr val="FB8C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107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00330" rtl="0">
              <a:lnSpc>
                <a:spcPct val="83000"/>
              </a:lnSpc>
              <a:spcBef>
                <a:spcPts val="5"/>
              </a:spcBef>
            </a:pPr>
            <a:r>
              <a:rPr b="1" dirty="0" sz="1300" kern="0" spc="20">
                <a:solidFill>
                  <a:srgbClr val="FFFFFF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60000</a:t>
            </a:r>
            <a:endParaRPr dirty="0" sz="1300">
              <a:latin typeface="Impact" panose="020B0806030902050204"/>
              <a:ea typeface="Impact" panose="020B0806030902050204"/>
              <a:cs typeface="Impact" panose="020B0806030902050204"/>
            </a:endParaRPr>
          </a:p>
        </p:txBody>
      </p:sp>
      <p:pic>
        <p:nvPicPr>
          <p:cNvPr id="2097222" name="picture 238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 rot="21600000">
            <a:off x="9259817" y="3672652"/>
            <a:ext cx="844655" cy="2006297"/>
          </a:xfrm>
          <a:prstGeom prst="rect"/>
        </p:spPr>
      </p:pic>
      <p:sp>
        <p:nvSpPr>
          <p:cNvPr id="1048701" name="textbox 240"/>
          <p:cNvSpPr/>
          <p:nvPr/>
        </p:nvSpPr>
        <p:spPr>
          <a:xfrm>
            <a:off x="8735369" y="5383806"/>
            <a:ext cx="286384" cy="248920"/>
          </a:xfrm>
          <a:prstGeom prst="rect"/>
          <a:solidFill>
            <a:srgbClr val="FB8C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105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00330" rtl="0">
              <a:lnSpc>
                <a:spcPct val="83000"/>
              </a:lnSpc>
              <a:spcBef>
                <a:spcPts val="5"/>
              </a:spcBef>
            </a:pPr>
            <a:r>
              <a:rPr b="1" dirty="0" sz="1300" kern="0" spc="-20">
                <a:solidFill>
                  <a:srgbClr val="FFFFFF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6</a:t>
            </a:r>
            <a:endParaRPr dirty="0" sz="1300">
              <a:latin typeface="Impact" panose="020B0806030902050204"/>
              <a:ea typeface="Impact" panose="020B0806030902050204"/>
              <a:cs typeface="Impact" panose="020B0806030902050204"/>
            </a:endParaRPr>
          </a:p>
        </p:txBody>
      </p:sp>
      <p:pic>
        <p:nvPicPr>
          <p:cNvPr id="2097223" name="picture 242"/>
          <p:cNvPicPr>
            <a:picLocks noChangeAspect="1"/>
          </p:cNvPicPr>
          <p:nvPr/>
        </p:nvPicPr>
        <p:blipFill>
          <a:blip xmlns:r="http://schemas.openxmlformats.org/officeDocument/2006/relationships" r:embed="rId6"/>
          <a:stretch>
            <a:fillRect/>
          </a:stretch>
        </p:blipFill>
        <p:spPr>
          <a:xfrm rot="21600000">
            <a:off x="4396516" y="1889445"/>
            <a:ext cx="5904330" cy="4241157"/>
          </a:xfrm>
          <a:prstGeom prst="rect"/>
        </p:spPr>
      </p:pic>
      <p:grpSp>
        <p:nvGrpSpPr>
          <p:cNvPr id="71" name="group 20"/>
          <p:cNvGrpSpPr/>
          <p:nvPr/>
        </p:nvGrpSpPr>
        <p:grpSpPr>
          <a:xfrm rot="21600000">
            <a:off x="371992" y="2291483"/>
            <a:ext cx="3695976" cy="3709539"/>
            <a:chOff x="0" y="0"/>
            <a:chExt cx="3695976" cy="3709539"/>
          </a:xfrm>
        </p:grpSpPr>
        <p:sp>
          <p:nvSpPr>
            <p:cNvPr id="1048702" name="rect 244"/>
            <p:cNvSpPr/>
            <p:nvPr/>
          </p:nvSpPr>
          <p:spPr>
            <a:xfrm>
              <a:off x="0" y="0"/>
              <a:ext cx="3695976" cy="3184207"/>
            </a:xfrm>
            <a:prstGeom prst="rect"/>
            <a:solidFill>
              <a:srgbClr val="FFF1DE">
                <a:alpha val="99215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p>
              <a:pPr algn="ctr"/>
              <a:endParaRPr altLang="en-US" lang="zh-CN"/>
            </a:p>
          </p:txBody>
        </p:sp>
        <p:sp>
          <p:nvSpPr>
            <p:cNvPr id="1048703" name="textbox 246"/>
            <p:cNvSpPr/>
            <p:nvPr/>
          </p:nvSpPr>
          <p:spPr>
            <a:xfrm>
              <a:off x="-12700" y="-12700"/>
              <a:ext cx="3721734" cy="3735070"/>
            </a:xfrm>
            <a:prstGeom prst="rect"/>
            <a:noFill/>
            <a:ln w="0" cap="flat">
              <a:noFill/>
              <a:prstDash val="solid"/>
              <a:miter lim="0"/>
            </a:ln>
          </p:spPr>
          <p:txBody>
            <a:bodyPr bIns="0" lIns="0" rIns="0" tIns="0" vert="horz" wrap="square"/>
            <a:p>
              <a:pPr algn="l" eaLnBrk="0" rtl="0">
                <a:lnSpc>
                  <a:spcPct val="100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122555" rtl="0">
                <a:lnSpc>
                  <a:spcPts val="2025"/>
                </a:lnSpc>
                <a:spcBef>
                  <a:spcPts val="0"/>
                </a:spcBef>
                <a:tabLst>
                  <a:tab algn="l" pos="264795"/>
                </a:tabLst>
              </a:pPr>
              <a:r>
                <a:rPr dirty="0" sz="1500" kern="0" spc="0">
                  <a:solidFill>
                    <a:srgbClr val="BC8A6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dirty="0" sz="1500" kern="0" spc="150">
                  <a:solidFill>
                    <a:srgbClr val="BC8A6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r>
                <a:rPr dirty="0" sz="1500" kern="0" spc="80">
                  <a:solidFill>
                    <a:srgbClr val="BC8A6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2026.12.10-2027.12.10目标客户2</a:t>
              </a:r>
              <a:endParaRPr dirty="0" sz="15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eaLnBrk="0" marL="415925" rtl="0">
                <a:lnSpc>
                  <a:spcPts val="2565"/>
                </a:lnSpc>
              </a:pPr>
              <a:r>
                <a:rPr dirty="0" sz="1500" kern="0" spc="40">
                  <a:solidFill>
                    <a:srgbClr val="BC8A6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个，实现销售收入12000万元</a:t>
              </a:r>
              <a:endParaRPr dirty="0" sz="15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eaLnBrk="0" rtl="0">
                <a:lnSpc>
                  <a:spcPct val="185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122555" rtl="0">
                <a:lnSpc>
                  <a:spcPts val="2025"/>
                </a:lnSpc>
                <a:spcBef>
                  <a:spcPts val="450"/>
                </a:spcBef>
                <a:tabLst>
                  <a:tab algn="l" pos="264795"/>
                </a:tabLst>
              </a:pPr>
              <a:r>
                <a:rPr dirty="0" sz="1500" kern="0" spc="0">
                  <a:solidFill>
                    <a:srgbClr val="BC8A6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dirty="0" sz="1500" kern="0" spc="150">
                  <a:solidFill>
                    <a:srgbClr val="BC8A6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r>
                <a:rPr dirty="0" sz="1500" kern="0" spc="80">
                  <a:solidFill>
                    <a:srgbClr val="BC8A6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2027.12.11-2028.12.10目标客户5</a:t>
              </a:r>
              <a:endParaRPr dirty="0" sz="15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eaLnBrk="0" marL="415925" rtl="0">
                <a:lnSpc>
                  <a:spcPts val="2565"/>
                </a:lnSpc>
              </a:pPr>
              <a:r>
                <a:rPr dirty="0" sz="1500" kern="0" spc="40">
                  <a:solidFill>
                    <a:srgbClr val="BC8A6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个，实现销售收入36000万元</a:t>
              </a:r>
              <a:endParaRPr dirty="0" sz="15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eaLnBrk="0" rtl="0">
                <a:lnSpc>
                  <a:spcPct val="100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rtl="0">
                <a:lnSpc>
                  <a:spcPct val="101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122555" rtl="0">
                <a:lnSpc>
                  <a:spcPct val="99000"/>
                </a:lnSpc>
                <a:spcBef>
                  <a:spcPts val="510"/>
                </a:spcBef>
                <a:tabLst>
                  <a:tab algn="l" pos="264795"/>
                </a:tabLst>
              </a:pPr>
              <a:r>
                <a:rPr dirty="0" sz="1500" kern="0" spc="0">
                  <a:solidFill>
                    <a:srgbClr val="BC8A6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dirty="0" sz="1500" kern="0" spc="130">
                  <a:solidFill>
                    <a:srgbClr val="BC8A6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r>
                <a:rPr dirty="0" sz="1500" kern="0" spc="70">
                  <a:solidFill>
                    <a:srgbClr val="BC8A6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2028.12.11-2029.12.10目标客</a:t>
              </a:r>
              <a:r>
                <a:rPr dirty="0" sz="1700" kern="0" spc="70">
                  <a:solidFill>
                    <a:srgbClr val="BC8A6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户6</a:t>
              </a:r>
              <a:endParaRPr dirty="0" sz="17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eaLnBrk="0" marL="415925" rtl="0">
                <a:lnSpc>
                  <a:spcPts val="2635"/>
                </a:lnSpc>
              </a:pPr>
              <a:r>
                <a:rPr dirty="0" sz="1500" kern="0" spc="40">
                  <a:solidFill>
                    <a:srgbClr val="BC8A6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个，实现销售收入60000万元</a:t>
              </a:r>
              <a:endParaRPr dirty="0" sz="15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eaLnBrk="0" rtl="0">
                <a:lnSpc>
                  <a:spcPct val="109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rtl="0">
                <a:lnSpc>
                  <a:spcPct val="109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rtl="0">
                <a:lnSpc>
                  <a:spcPct val="110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rtl="0">
                <a:lnSpc>
                  <a:spcPct val="110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rtl="0">
                <a:lnSpc>
                  <a:spcPct val="105000"/>
                </a:lnSpc>
              </a:pPr>
              <a:endParaRPr dirty="0" sz="5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808990" rtl="0">
                <a:lnSpc>
                  <a:spcPts val="2790"/>
                </a:lnSpc>
                <a:spcBef>
                  <a:spcPts val="5"/>
                </a:spcBef>
              </a:pPr>
              <a:r>
                <a:rPr b="1" dirty="0" sz="2100" kern="0" spc="6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未来3年战略目标</a:t>
              </a:r>
              <a:endParaRPr dirty="0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2097224" name="picture 248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7"/>
            <a:stretch>
              <a:fillRect/>
            </a:stretch>
          </p:blipFill>
          <p:spPr>
            <a:xfrm rot="21600000">
              <a:off x="110394" y="2030209"/>
              <a:ext cx="142335" cy="222124"/>
            </a:xfrm>
            <a:prstGeom prst="rect"/>
          </p:spPr>
        </p:pic>
        <p:pic>
          <p:nvPicPr>
            <p:cNvPr id="2097225" name="picture 250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8"/>
            <a:stretch>
              <a:fillRect/>
            </a:stretch>
          </p:blipFill>
          <p:spPr>
            <a:xfrm rot="21600000">
              <a:off x="110394" y="1076840"/>
              <a:ext cx="142335" cy="222124"/>
            </a:xfrm>
            <a:prstGeom prst="rect"/>
          </p:spPr>
        </p:pic>
        <p:pic>
          <p:nvPicPr>
            <p:cNvPr id="2097226" name="picture 252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9"/>
            <a:stretch>
              <a:fillRect/>
            </a:stretch>
          </p:blipFill>
          <p:spPr>
            <a:xfrm rot="21600000">
              <a:off x="110394" y="154655"/>
              <a:ext cx="142335" cy="222124"/>
            </a:xfrm>
            <a:prstGeom prst="rect"/>
          </p:spPr>
        </p:pic>
      </p:grpSp>
      <p:pic>
        <p:nvPicPr>
          <p:cNvPr id="2097227" name="picture 254"/>
          <p:cNvPicPr>
            <a:picLocks noChangeAspect="1"/>
          </p:cNvPicPr>
          <p:nvPr/>
        </p:nvPicPr>
        <p:blipFill>
          <a:blip xmlns:r="http://schemas.openxmlformats.org/officeDocument/2006/relationships" r:embed="rId10"/>
          <a:stretch>
            <a:fillRect/>
          </a:stretch>
        </p:blipFill>
        <p:spPr>
          <a:xfrm rot="21600000">
            <a:off x="5499695" y="2962954"/>
            <a:ext cx="3033985" cy="1306938"/>
          </a:xfrm>
          <a:prstGeom prst="rect"/>
        </p:spPr>
      </p:pic>
      <p:sp>
        <p:nvSpPr>
          <p:cNvPr id="1048704" name="textbox 256"/>
          <p:cNvSpPr/>
          <p:nvPr/>
        </p:nvSpPr>
        <p:spPr>
          <a:xfrm>
            <a:off x="5070131" y="5772568"/>
            <a:ext cx="4686934" cy="255270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3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ts val="1805"/>
              </a:lnSpc>
            </a:pPr>
            <a:r>
              <a:rPr dirty="0" sz="1300" kern="0" spc="5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2026-2027年             2027-2028年</a:t>
            </a:r>
            <a:r>
              <a:rPr dirty="0" sz="1300" kern="0" spc="1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</a:t>
            </a:r>
            <a:r>
              <a:rPr dirty="0" sz="1300" kern="0" spc="5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2028-2029年</a:t>
            </a:r>
            <a:endParaRPr dirty="0" sz="13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705" name="textbox 258"/>
          <p:cNvSpPr/>
          <p:nvPr/>
        </p:nvSpPr>
        <p:spPr>
          <a:xfrm>
            <a:off x="5809706" y="2301903"/>
            <a:ext cx="3073400" cy="255270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3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31445" rtl="0">
              <a:lnSpc>
                <a:spcPts val="1805"/>
              </a:lnSpc>
              <a:tabLst>
                <a:tab algn="l" pos="210820"/>
              </a:tabLst>
            </a:pPr>
            <a:r>
              <a:rPr dirty="0" sz="1300" kern="0" spc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dirty="0" sz="1300" kern="0" spc="2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目标客户（个）</a:t>
            </a:r>
            <a:r>
              <a:rPr dirty="0" sz="1300" kern="0" spc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dirty="0" sz="1300" kern="0" spc="2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销售收入（万元</a:t>
            </a:r>
            <a:r>
              <a:rPr dirty="0" sz="1300" kern="0" spc="1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dirty="0" sz="13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97228" name="picture 260"/>
          <p:cNvPicPr>
            <a:picLocks noChangeAspect="1"/>
          </p:cNvPicPr>
          <p:nvPr/>
        </p:nvPicPr>
        <p:blipFill>
          <a:blip xmlns:r="http://schemas.openxmlformats.org/officeDocument/2006/relationships" r:embed="rId11"/>
          <a:stretch>
            <a:fillRect/>
          </a:stretch>
        </p:blipFill>
        <p:spPr>
          <a:xfrm rot="21600000">
            <a:off x="7258393" y="2371676"/>
            <a:ext cx="123909" cy="128695"/>
          </a:xfrm>
          <a:prstGeom prst="rect"/>
        </p:spPr>
      </p:pic>
      <p:pic>
        <p:nvPicPr>
          <p:cNvPr id="2097229" name="picture 262"/>
          <p:cNvPicPr>
            <a:picLocks noChangeAspect="1"/>
          </p:cNvPicPr>
          <p:nvPr/>
        </p:nvPicPr>
        <p:blipFill>
          <a:blip xmlns:r="http://schemas.openxmlformats.org/officeDocument/2006/relationships" r:embed="rId12"/>
          <a:stretch>
            <a:fillRect/>
          </a:stretch>
        </p:blipFill>
        <p:spPr>
          <a:xfrm rot="21600000">
            <a:off x="5822406" y="2371676"/>
            <a:ext cx="118952" cy="128695"/>
          </a:xfrm>
          <a:prstGeom prst="rect"/>
        </p:spPr>
      </p:pic>
      <p:sp>
        <p:nvSpPr>
          <p:cNvPr id="1048706" name="textbox 264"/>
          <p:cNvSpPr/>
          <p:nvPr/>
        </p:nvSpPr>
        <p:spPr>
          <a:xfrm>
            <a:off x="478618" y="1163738"/>
            <a:ext cx="1247139" cy="342265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74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87000"/>
              </a:lnSpc>
            </a:pPr>
            <a:r>
              <a:rPr b="1" dirty="0" sz="2400" kern="0" spc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战略规划</a:t>
            </a:r>
            <a:endParaRPr dirty="0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707" name="textbox 266"/>
          <p:cNvSpPr/>
          <p:nvPr/>
        </p:nvSpPr>
        <p:spPr>
          <a:xfrm>
            <a:off x="456171" y="1525469"/>
            <a:ext cx="962660" cy="172720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3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ts val="1155"/>
              </a:lnSpc>
            </a:pPr>
            <a:r>
              <a:rPr dirty="0" sz="8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Strategic</a:t>
            </a:r>
            <a:r>
              <a:rPr dirty="0" sz="800" kern="0" spc="20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8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Planning</a:t>
            </a:r>
            <a:endParaRPr dirty="0" sz="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30" name="picture 290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21600000">
            <a:off x="0" y="772884"/>
            <a:ext cx="10692003" cy="6014245"/>
          </a:xfrm>
          <a:prstGeom prst="rect"/>
        </p:spPr>
      </p:pic>
      <p:sp>
        <p:nvSpPr>
          <p:cNvPr id="1048708" name="textbox 294"/>
          <p:cNvSpPr/>
          <p:nvPr/>
        </p:nvSpPr>
        <p:spPr>
          <a:xfrm>
            <a:off x="968847" y="2706051"/>
            <a:ext cx="3830954" cy="2712085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93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372110" rtl="0">
              <a:lnSpc>
                <a:spcPct val="87000"/>
              </a:lnSpc>
            </a:pPr>
            <a:r>
              <a:rPr dirty="0" sz="2300" kern="0" spc="7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拟融资金额：</a:t>
            </a:r>
            <a:r>
              <a:rPr dirty="0" sz="2300" kern="0" spc="-51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2300" kern="0" spc="7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2000万</a:t>
            </a:r>
            <a:r>
              <a:rPr dirty="0" sz="2300" kern="0" spc="27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2300" kern="0" spc="7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元</a:t>
            </a:r>
            <a:endParaRPr dirty="0" sz="23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marL="372110" rtl="0">
              <a:lnSpc>
                <a:spcPts val="3140"/>
              </a:lnSpc>
              <a:spcBef>
                <a:spcPts val="1225"/>
              </a:spcBef>
            </a:pPr>
            <a:r>
              <a:rPr dirty="0" sz="2300" kern="0" spc="3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拟出让股权比例：</a:t>
            </a:r>
            <a:r>
              <a:rPr dirty="0" sz="2300" kern="0" spc="-52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2300" kern="0" spc="3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10 %</a:t>
            </a:r>
            <a:endParaRPr dirty="0" sz="23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29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129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130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158240" rtl="0">
              <a:lnSpc>
                <a:spcPct val="87000"/>
              </a:lnSpc>
              <a:spcBef>
                <a:spcPts val="690"/>
              </a:spcBef>
            </a:pPr>
            <a:r>
              <a:rPr dirty="0" sz="2300" kern="0" spc="3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资金使用计划</a:t>
            </a:r>
            <a:endParaRPr dirty="0" sz="23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marL="12700" rtl="0">
              <a:lnSpc>
                <a:spcPct val="87000"/>
              </a:lnSpc>
              <a:spcBef>
                <a:spcPts val="1695"/>
              </a:spcBef>
            </a:pPr>
            <a:r>
              <a:rPr dirty="0" sz="1700" kern="0" spc="40">
                <a:solidFill>
                  <a:srgbClr val="59595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Ø </a:t>
            </a:r>
            <a:r>
              <a:rPr dirty="0" sz="1700" kern="0" spc="4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20%用于研发及公司</a:t>
            </a:r>
            <a:r>
              <a:rPr dirty="0" sz="1700" kern="0" spc="3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</a:t>
            </a:r>
            <a:endParaRPr dirty="0" sz="17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04000"/>
              </a:lnSpc>
            </a:pPr>
            <a:endParaRPr dirty="0" sz="1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9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87000"/>
              </a:lnSpc>
            </a:pPr>
            <a:r>
              <a:rPr dirty="0" sz="1700" kern="0" spc="40">
                <a:solidFill>
                  <a:srgbClr val="59595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Ø </a:t>
            </a:r>
            <a:r>
              <a:rPr dirty="0" sz="1700" kern="0" spc="4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80%用于采购设备租厂房及原料采购</a:t>
            </a:r>
            <a:endParaRPr dirty="0" sz="17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709" name="textbox 296"/>
          <p:cNvSpPr/>
          <p:nvPr/>
        </p:nvSpPr>
        <p:spPr>
          <a:xfrm>
            <a:off x="458559" y="1001600"/>
            <a:ext cx="1217930" cy="640080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93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24130" rtl="0">
              <a:lnSpc>
                <a:spcPct val="87000"/>
              </a:lnSpc>
            </a:pPr>
            <a:r>
              <a:rPr dirty="0" sz="2300" kern="0" spc="2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融资计划</a:t>
            </a:r>
            <a:endParaRPr dirty="0" sz="23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31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177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76000"/>
              </a:lnSpc>
            </a:pPr>
            <a:r>
              <a:rPr dirty="0" sz="700" kern="0" spc="2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COMPANY</a:t>
            </a:r>
            <a:r>
              <a:rPr dirty="0" sz="700" kern="0" spc="12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dirty="0" sz="700" kern="0" spc="2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PROF</a:t>
            </a:r>
            <a:r>
              <a:rPr dirty="0" sz="700" kern="0" spc="1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ILE</a:t>
            </a:r>
            <a:endParaRPr dirty="0" sz="7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097231" name="picture 298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21600000">
            <a:off x="462205" y="1841526"/>
            <a:ext cx="9767592" cy="16704"/>
          </a:xfrm>
          <a:prstGeom prst="rect"/>
        </p:spPr>
      </p:pic>
      <p:graphicFrame>
        <p:nvGraphicFramePr>
          <p:cNvPr id="4194308" name="图表 1"/>
          <p:cNvGraphicFramePr>
            <a:graphicFrameLocks/>
          </p:cNvGraphicFramePr>
          <p:nvPr/>
        </p:nvGraphicFramePr>
        <p:xfrm>
          <a:off x="5189855" y="2237740"/>
          <a:ext cx="5502275" cy="4318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048710" name="文本框 7"/>
          <p:cNvSpPr txBox="1"/>
          <p:nvPr>
            <p:custDataLst>
              <p:tags r:id="rId4"/>
            </p:custDataLst>
          </p:nvPr>
        </p:nvSpPr>
        <p:spPr>
          <a:xfrm>
            <a:off x="6576695" y="6303010"/>
            <a:ext cx="2941320" cy="41402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dirty="0" sz="1400" lang="zh-CN">
                <a:solidFill>
                  <a:schemeClr val="tx1">
                    <a:lumMod val="50000"/>
                    <a:lumOff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公司现有股权</a:t>
            </a:r>
            <a:r>
              <a:rPr altLang="en-US" dirty="0" sz="1400" lang="zh-CN">
                <a:solidFill>
                  <a:schemeClr val="tx1">
                    <a:lumMod val="50000"/>
                    <a:lumOff val="50000"/>
                  </a:schemeClr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  <a:sym typeface="+mn-ea"/>
              </a:rPr>
              <a:t>架构</a:t>
            </a:r>
            <a:endParaRPr altLang="en-US" dirty="0" sz="1400" lang="zh-CN">
              <a:solidFill>
                <a:schemeClr val="tx1">
                  <a:lumMod val="50000"/>
                  <a:lumOff val="50000"/>
                </a:schemeClr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32" name="picture 31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0" y="772884"/>
            <a:ext cx="10691996" cy="6014246"/>
          </a:xfrm>
          <a:prstGeom prst="rect"/>
        </p:spPr>
      </p:pic>
      <p:pic>
        <p:nvPicPr>
          <p:cNvPr id="2097233" name="picture 316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21600000">
            <a:off x="3474873" y="1545240"/>
            <a:ext cx="4445247" cy="4456872"/>
          </a:xfrm>
          <a:prstGeom prst="rect"/>
        </p:spPr>
      </p:pic>
      <p:pic>
        <p:nvPicPr>
          <p:cNvPr id="2097234" name="picture 318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21600000">
            <a:off x="5927376" y="1942322"/>
            <a:ext cx="3564444" cy="4637651"/>
          </a:xfrm>
          <a:prstGeom prst="rect"/>
        </p:spPr>
      </p:pic>
      <p:sp>
        <p:nvSpPr>
          <p:cNvPr id="1048711" name="textbox 320"/>
          <p:cNvSpPr/>
          <p:nvPr/>
        </p:nvSpPr>
        <p:spPr>
          <a:xfrm>
            <a:off x="566716" y="2352891"/>
            <a:ext cx="3242945" cy="1492885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3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36830" rtl="0">
              <a:lnSpc>
                <a:spcPts val="3030"/>
              </a:lnSpc>
            </a:pPr>
            <a:r>
              <a:rPr b="1" dirty="0" sz="2200" kern="0" spc="30">
                <a:solidFill>
                  <a:srgbClr val="000000">
                    <a:alpha val="45882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ENTERPRISE</a:t>
            </a:r>
            <a:r>
              <a:rPr b="1" dirty="0" sz="2200" kern="0" spc="320">
                <a:solidFill>
                  <a:srgbClr val="000000">
                    <a:alpha val="45882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2200" kern="0" spc="30">
                <a:solidFill>
                  <a:srgbClr val="000000">
                    <a:alpha val="45882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BIDDING</a:t>
            </a:r>
            <a:endParaRPr dirty="0" sz="2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02000"/>
              </a:lnSpc>
            </a:pPr>
            <a:endParaRPr dirty="0" sz="2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87000"/>
              </a:lnSpc>
              <a:spcBef>
                <a:spcPts val="5"/>
              </a:spcBef>
            </a:pPr>
            <a:r>
              <a:rPr b="1" dirty="0" sz="5700" kern="0" spc="2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感谢观看</a:t>
            </a:r>
            <a:endParaRPr dirty="0" sz="57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74" name="group 24"/>
          <p:cNvGrpSpPr/>
          <p:nvPr/>
        </p:nvGrpSpPr>
        <p:grpSpPr>
          <a:xfrm rot="21600000">
            <a:off x="606436" y="4592599"/>
            <a:ext cx="1912866" cy="712687"/>
            <a:chOff x="0" y="0"/>
            <a:chExt cx="1912866" cy="712687"/>
          </a:xfrm>
        </p:grpSpPr>
        <p:pic>
          <p:nvPicPr>
            <p:cNvPr id="2097235" name="picture 322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4"/>
            <a:stretch>
              <a:fillRect/>
            </a:stretch>
          </p:blipFill>
          <p:spPr>
            <a:xfrm rot="21600000">
              <a:off x="0" y="0"/>
              <a:ext cx="1912866" cy="712687"/>
            </a:xfrm>
            <a:prstGeom prst="rect"/>
          </p:spPr>
        </p:pic>
        <p:sp>
          <p:nvSpPr>
            <p:cNvPr id="1048712" name="textbox 324"/>
            <p:cNvSpPr/>
            <p:nvPr/>
          </p:nvSpPr>
          <p:spPr>
            <a:xfrm>
              <a:off x="-12700" y="-12700"/>
              <a:ext cx="1938654" cy="748030"/>
            </a:xfrm>
            <a:prstGeom prst="rect"/>
            <a:noFill/>
            <a:ln w="0" cap="flat">
              <a:noFill/>
              <a:prstDash val="solid"/>
              <a:miter lim="0"/>
            </a:ln>
          </p:spPr>
          <p:txBody>
            <a:bodyPr bIns="0" lIns="0" rIns="0" tIns="0" vert="horz" wrap="square"/>
            <a:p>
              <a:pPr algn="l" eaLnBrk="0" rtl="0">
                <a:lnSpc>
                  <a:spcPct val="175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309245" rtl="0">
                <a:lnSpc>
                  <a:spcPct val="86000"/>
                </a:lnSpc>
                <a:spcBef>
                  <a:spcPts val="5"/>
                </a:spcBef>
              </a:pPr>
              <a:r>
                <a:rPr dirty="0" sz="1500" kern="0" spc="3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汇报人：</a:t>
              </a:r>
              <a:r>
                <a:rPr dirty="0" sz="1500" kern="0" spc="-27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dirty="0" sz="1500" kern="0" spc="3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米波</a:t>
              </a:r>
              <a:endParaRPr dirty="0" sz="15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048713" name="textbox 326"/>
          <p:cNvSpPr/>
          <p:nvPr/>
        </p:nvSpPr>
        <p:spPr>
          <a:xfrm>
            <a:off x="563331" y="6254532"/>
            <a:ext cx="1530985" cy="262254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134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eaLnBrk="0" rtl="0">
              <a:lnSpc>
                <a:spcPts val="1635"/>
              </a:lnSpc>
              <a:spcBef>
                <a:spcPts val="0"/>
              </a:spcBef>
            </a:pPr>
            <a:r>
              <a:rPr b="1" dirty="0" sz="1200" kern="0" spc="-6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b="1" dirty="0" sz="1200" kern="0" spc="-10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200" kern="0" spc="-6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b="1" dirty="0" sz="1200" kern="0" spc="-14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200" kern="0" spc="-6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b="1" dirty="0" sz="1200" kern="0" spc="-15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200" kern="0" spc="-6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b="1" dirty="0" sz="1200" kern="0" spc="-16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200" kern="0" spc="-6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b="1" dirty="0" sz="1200" kern="0" spc="-13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200" kern="0" spc="-6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b="1" dirty="0" sz="1200" kern="0" spc="-16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200" kern="0" spc="-6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b="1" dirty="0" sz="1200" kern="0" spc="-14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200" kern="0" spc="-6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b="1" dirty="0" sz="1200" kern="0" spc="-14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200" kern="0" spc="-6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b="1" dirty="0" sz="1200" kern="0" spc="-13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200" kern="0" spc="-6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b="1" dirty="0" sz="1200" kern="0" spc="-13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1200" kern="0" spc="-60">
                <a:solidFill>
                  <a:srgbClr val="404040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dirty="0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97236" name="picture 328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 rot="21600000">
            <a:off x="576031" y="6267232"/>
            <a:ext cx="236560" cy="236560"/>
          </a:xfrm>
          <a:prstGeom prst="rect"/>
        </p:spPr>
      </p:pic>
      <p:sp>
        <p:nvSpPr>
          <p:cNvPr id="1048714" name="rect 330"/>
          <p:cNvSpPr/>
          <p:nvPr/>
        </p:nvSpPr>
        <p:spPr>
          <a:xfrm>
            <a:off x="0" y="2419450"/>
            <a:ext cx="110929" cy="1859070"/>
          </a:xfrm>
          <a:prstGeom prst="rect"/>
          <a:solidFill>
            <a:srgbClr val="E4AE8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sp>
        <p:nvSpPr>
          <p:cNvPr id="1048715" name="textbox 332"/>
          <p:cNvSpPr/>
          <p:nvPr/>
        </p:nvSpPr>
        <p:spPr>
          <a:xfrm>
            <a:off x="635814" y="1216711"/>
            <a:ext cx="880110" cy="146685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79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80000"/>
              </a:lnSpc>
            </a:pPr>
            <a:r>
              <a:rPr b="1" dirty="0" sz="1000" kern="0" spc="30">
                <a:solidFill>
                  <a:srgbClr val="000000">
                    <a:alpha val="5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LOGO</a:t>
            </a:r>
            <a:r>
              <a:rPr b="1" dirty="0" sz="1000" kern="0" spc="120">
                <a:solidFill>
                  <a:srgbClr val="000000">
                    <a:alpha val="5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b="1" dirty="0" sz="1000" kern="0" spc="30">
                <a:solidFill>
                  <a:srgbClr val="000000">
                    <a:alpha val="5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HERE</a:t>
            </a:r>
            <a:endParaRPr dirty="0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picture 300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0" y="772885"/>
            <a:ext cx="10691995" cy="6014243"/>
          </a:xfrm>
          <a:prstGeom prst="rect"/>
        </p:spPr>
      </p:pic>
      <p:pic>
        <p:nvPicPr>
          <p:cNvPr id="2097156" name="picture 302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21600000">
            <a:off x="0" y="772885"/>
            <a:ext cx="10691995" cy="6014243"/>
          </a:xfrm>
          <a:prstGeom prst="rect"/>
        </p:spPr>
      </p:pic>
      <p:pic>
        <p:nvPicPr>
          <p:cNvPr id="2097157" name="picture 304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21600000">
            <a:off x="640715" y="1801495"/>
            <a:ext cx="2352675" cy="1684020"/>
          </a:xfrm>
          <a:prstGeom prst="rect"/>
          <a:ln w="28575">
            <a:noFill/>
          </a:ln>
          <a:effectLst>
            <a:outerShdw algn="tl" blurRad="50800" dir="2700000" dist="38100" rotWithShape="0">
              <a:prstClr val="black">
                <a:alpha val="40000"/>
              </a:prstClr>
            </a:outerShdw>
            <a:reflection algn="bl" blurRad="6350" dir="5400000" endA="300" endPos="35000" rotWithShape="0" stA="52000" sy="-100000"/>
          </a:effectLst>
        </p:spPr>
      </p:pic>
      <p:pic>
        <p:nvPicPr>
          <p:cNvPr id="2097158" name="picture 306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 rot="21600000">
            <a:off x="1779270" y="2970530"/>
            <a:ext cx="2237105" cy="1630045"/>
          </a:xfrm>
          <a:prstGeom prst="rect"/>
          <a:ln w="57150">
            <a:noFill/>
          </a:ln>
          <a:effectLst>
            <a:outerShdw algn="bl" blurRad="50800" dir="18900000" dist="38100" rotWithShape="0">
              <a:prstClr val="black">
                <a:alpha val="40000"/>
              </a:prstClr>
            </a:outerShdw>
            <a:reflection algn="bl" blurRad="6350" dir="5400000" endA="300" endPos="35000" rotWithShape="0" stA="52000" sy="-100000"/>
          </a:effectLst>
        </p:spPr>
      </p:pic>
      <p:sp>
        <p:nvSpPr>
          <p:cNvPr id="1048577" name="rect 308"/>
          <p:cNvSpPr/>
          <p:nvPr/>
        </p:nvSpPr>
        <p:spPr>
          <a:xfrm>
            <a:off x="-635" y="6492265"/>
            <a:ext cx="10691995" cy="653770"/>
          </a:xfrm>
          <a:prstGeom prst="rect"/>
          <a:solidFill>
            <a:srgbClr val="FFE3BB">
              <a:alpha val="72549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sp>
        <p:nvSpPr>
          <p:cNvPr id="1048578" name="textbox 310"/>
          <p:cNvSpPr/>
          <p:nvPr/>
        </p:nvSpPr>
        <p:spPr>
          <a:xfrm>
            <a:off x="526850" y="772900"/>
            <a:ext cx="1236344" cy="316229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74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87000"/>
              </a:lnSpc>
            </a:pPr>
            <a:r>
              <a:rPr dirty="0" sz="2200" kern="0" spc="18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荣誉奖项</a:t>
            </a:r>
            <a:endParaRPr dirty="0" sz="2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8" name="group 6"/>
          <p:cNvGrpSpPr/>
          <p:nvPr/>
        </p:nvGrpSpPr>
        <p:grpSpPr>
          <a:xfrm rot="21600000">
            <a:off x="640715" y="5304790"/>
            <a:ext cx="2985135" cy="1209675"/>
            <a:chOff x="0" y="0"/>
            <a:chExt cx="3584088" cy="2221419"/>
          </a:xfrm>
        </p:grpSpPr>
        <p:pic>
          <p:nvPicPr>
            <p:cNvPr id="2097159" name="picture 98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5"/>
            <a:stretch>
              <a:fillRect/>
            </a:stretch>
          </p:blipFill>
          <p:spPr>
            <a:xfrm rot="21600000">
              <a:off x="0" y="0"/>
              <a:ext cx="3584088" cy="2221419"/>
            </a:xfrm>
            <a:prstGeom prst="rect"/>
          </p:spPr>
        </p:pic>
        <p:sp>
          <p:nvSpPr>
            <p:cNvPr id="1048579" name="textbox 100"/>
            <p:cNvSpPr/>
            <p:nvPr/>
          </p:nvSpPr>
          <p:spPr>
            <a:xfrm>
              <a:off x="-12700" y="-12700"/>
              <a:ext cx="3609975" cy="2275204"/>
            </a:xfrm>
            <a:prstGeom prst="rect"/>
            <a:noFill/>
            <a:ln w="0" cap="flat">
              <a:noFill/>
              <a:prstDash val="solid"/>
              <a:miter lim="0"/>
            </a:ln>
          </p:spPr>
          <p:txBody>
            <a:bodyPr bIns="0" lIns="0" rIns="0" tIns="0" vert="horz" wrap="square"/>
            <a:p>
              <a:pPr algn="l" eaLnBrk="0" rtl="0">
                <a:lnSpc>
                  <a:spcPct val="136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rtl="0">
                <a:lnSpc>
                  <a:spcPct val="136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rtl="0">
                <a:lnSpc>
                  <a:spcPct val="7000"/>
                </a:lnSpc>
              </a:pPr>
              <a:endParaRPr dirty="0" sz="1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666115" rtl="0">
                <a:lnSpc>
                  <a:spcPct val="85000"/>
                </a:lnSpc>
              </a:pPr>
              <a:endParaRPr dirty="0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048580" name="textbox 312"/>
          <p:cNvSpPr/>
          <p:nvPr/>
        </p:nvSpPr>
        <p:spPr>
          <a:xfrm>
            <a:off x="522503" y="1201384"/>
            <a:ext cx="1233169" cy="127635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7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95000"/>
              </a:lnSpc>
            </a:pPr>
            <a:r>
              <a:rPr dirty="0" sz="700" kern="0" spc="6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Honors and</a:t>
            </a:r>
            <a:r>
              <a:rPr dirty="0" sz="700" kern="0" spc="-3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dirty="0" sz="700" kern="0" spc="6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Achievem</a:t>
            </a:r>
            <a:r>
              <a:rPr dirty="0" sz="700" kern="0" spc="50">
                <a:solidFill>
                  <a:srgbClr val="8080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ents</a:t>
            </a:r>
            <a:endParaRPr dirty="0" sz="70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48581" name="textbox 52"/>
          <p:cNvSpPr/>
          <p:nvPr/>
        </p:nvSpPr>
        <p:spPr>
          <a:xfrm>
            <a:off x="958215" y="5281930"/>
            <a:ext cx="2354580" cy="1074420"/>
          </a:xfrm>
          <a:prstGeom prst="rect"/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bIns="0" lIns="0" rIns="0" tIns="0" vert="horz" wrap="square"/>
          <a:p>
            <a:pPr algn="ctr" eaLnBrk="0" fontAlgn="auto" indent="0" rtl="0">
              <a:lnSpc>
                <a:spcPct val="150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ctr" eaLnBrk="0" fontAlgn="auto" indent="0" marL="17145" rtl="0">
              <a:lnSpc>
                <a:spcPct val="150000"/>
              </a:lnSpc>
            </a:pPr>
            <a:r>
              <a:rPr b="1" dirty="0" sz="1500" kern="0" lang="en-US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2024</a:t>
            </a:r>
            <a:r>
              <a:rPr altLang="en-US" b="1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endParaRPr altLang="en-US" b="1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 eaLnBrk="0" fontAlgn="auto" indent="0" marL="17145" rtl="0">
              <a:lnSpc>
                <a:spcPct val="150000"/>
              </a:lnSpc>
            </a:pPr>
            <a:r>
              <a:rPr altLang="en-US" b="1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入围粤港澳大湾区生物科技创新企业前</a:t>
            </a:r>
            <a:r>
              <a:rPr altLang="zh-CN" b="1" dirty="0" sz="1500" kern="0" lang="en-US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</a:t>
            </a:r>
            <a:r>
              <a:rPr altLang="en-US" b="1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</a:t>
            </a:r>
            <a:endParaRPr altLang="en-US" b="1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97160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6"/>
          <a:stretch>
            <a:fillRect/>
          </a:stretch>
        </p:blipFill>
        <p:spPr>
          <a:xfrm>
            <a:off x="6902450" y="4240530"/>
            <a:ext cx="3265805" cy="2122805"/>
          </a:xfrm>
          <a:prstGeom prst="rect"/>
          <a:ln w="76200">
            <a:solidFill>
              <a:schemeClr val="accent2">
                <a:lumMod val="20000"/>
                <a:lumOff val="80000"/>
              </a:schemeClr>
            </a:solidFill>
          </a:ln>
        </p:spPr>
      </p:pic>
      <p:grpSp>
        <p:nvGrpSpPr>
          <p:cNvPr id="29" name="组合 9"/>
          <p:cNvGrpSpPr/>
          <p:nvPr>
            <p:custDataLst>
              <p:tags r:id="rId7"/>
            </p:custDataLst>
          </p:nvPr>
        </p:nvGrpSpPr>
        <p:grpSpPr>
          <a:xfrm rot="0">
            <a:off x="4428490" y="1229360"/>
            <a:ext cx="2538095" cy="3509010"/>
            <a:chOff x="3685" y="2009"/>
            <a:chExt cx="11488" cy="15063"/>
          </a:xfrm>
        </p:grpSpPr>
        <p:sp>
          <p:nvSpPr>
            <p:cNvPr id="1048582" name="矩形 11"/>
            <p:cNvSpPr/>
            <p:nvPr>
              <p:custDataLst>
                <p:tags r:id="rId8"/>
              </p:custDataLst>
            </p:nvPr>
          </p:nvSpPr>
          <p:spPr bwMode="gray">
            <a:xfrm>
              <a:off x="3685" y="3826"/>
              <a:ext cx="11488" cy="13246"/>
            </a:xfrm>
            <a:prstGeom prst="rect"/>
            <a:solidFill>
              <a:srgbClr val="FFFFFF"/>
            </a:solidFill>
            <a:ln w="6350">
              <a:solidFill>
                <a:srgbClr val="EAEAEA">
                  <a:alpha val="65000"/>
                </a:srgbClr>
              </a:solidFill>
              <a:miter lim="800000"/>
            </a:ln>
            <a:effectLst>
              <a:outerShdw algn="tl" blurRad="254000" dir="2700000" dist="88900" rotWithShape="0">
                <a:prstClr val="black">
                  <a:alpha val="10000"/>
                </a:prstClr>
              </a:outerShdw>
            </a:effectLst>
          </p:spPr>
          <p:txBody>
            <a:bodyPr anchor="t" anchorCtr="0" bIns="72000" compatLnSpc="0" forceAA="0" fromWordArt="0" lIns="108000" numCol="1" rIns="144000" rot="0" rtlCol="0" spcCol="0" spcFirstLastPara="0" tIns="108000" vert="horz" wrap="square">
              <a:noAutofit/>
            </a:bodyPr>
            <a:lstStyle>
              <a:lvl1pPr eaLnBrk="0" hangingPunct="0" indent="-190500" marL="1905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eaLnBrk="0" hangingPunct="0" indent="-285750" marL="7429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eaLnBrk="0" hangingPunct="0" indent="-228600" marL="11430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eaLnBrk="0" hangingPunct="0" indent="-228600" marL="1600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eaLnBrk="0" hangingPunct="0" indent="-228600" marL="20574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eaLnBrk="0" fontAlgn="base" hangingPunct="0" indent="-228600" marL="251460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eaLnBrk="0" fontAlgn="base" hangingPunct="0" indent="-228600" marL="297180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eaLnBrk="0" fontAlgn="base" hangingPunct="0" indent="-228600" marL="342900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eaLnBrk="0" fontAlgn="base" hangingPunct="0" indent="-228600" marL="388620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eaLnBrk="1" hangingPunct="1" lvl="0">
                <a:spcBef>
                  <a:spcPct val="40000"/>
                </a:spcBef>
                <a:buClr>
                  <a:schemeClr val="accent1"/>
                </a:buClr>
                <a:buSzTx/>
                <a:buFont typeface="Wingdings" panose="05000000000000000000" pitchFamily="2" charset="2"/>
                <a:buChar char="§"/>
              </a:pPr>
              <a:endParaRPr altLang="en-US" lang="en-US">
                <a:sym typeface="+mn-ea"/>
              </a:endParaRPr>
            </a:p>
          </p:txBody>
        </p:sp>
        <p:pic>
          <p:nvPicPr>
            <p:cNvPr id="2097161" name="图片 12" descr="C:/Users/WPS/Desktop/AI图片边框/图片素材/1582b0bd-e9e1-495c-b28c-82578fa0fbe3.jpg1582b0bd-e9e1-495c-b28c-82578fa0fbe3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xmlns:r="http://schemas.openxmlformats.org/officeDocument/2006/relationships" r:embed="rId10"/>
            <a:srcRect l="3" t="2143" r="3" b="2085"/>
            <a:stretch>
              <a:fillRect/>
            </a:stretch>
          </p:blipFill>
          <p:spPr>
            <a:xfrm>
              <a:off x="4495" y="3599"/>
              <a:ext cx="9860" cy="13121"/>
            </a:xfrm>
            <a:custGeom>
              <a:av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97" h="4392">
                  <a:moveTo>
                    <a:pt x="0" y="0"/>
                  </a:moveTo>
                  <a:lnTo>
                    <a:pt x="3697" y="0"/>
                  </a:lnTo>
                  <a:lnTo>
                    <a:pt x="3697" y="4392"/>
                  </a:lnTo>
                  <a:lnTo>
                    <a:pt x="0" y="4392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2097162" name="图片 13" descr="8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xmlns:r="http://schemas.openxmlformats.org/officeDocument/2006/relationships" r:embed="rId12"/>
            <a:stretch>
              <a:fillRect/>
            </a:stretch>
          </p:blipFill>
          <p:spPr>
            <a:xfrm rot="9360000">
              <a:off x="8673" y="2009"/>
              <a:ext cx="1235" cy="3621"/>
            </a:xfrm>
            <a:prstGeom prst="rect"/>
          </p:spPr>
        </p:pic>
      </p:grpSp>
      <p:sp>
        <p:nvSpPr>
          <p:cNvPr id="1048583" name="textbox 52"/>
          <p:cNvSpPr/>
          <p:nvPr/>
        </p:nvSpPr>
        <p:spPr>
          <a:xfrm>
            <a:off x="7181850" y="1516380"/>
            <a:ext cx="2986405" cy="2538730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ctr" eaLnBrk="0" fontAlgn="auto" indent="0" rtl="0">
              <a:lnSpc>
                <a:spcPct val="150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ctr" eaLnBrk="0" fontAlgn="auto" indent="0" marL="17145" rtl="0">
              <a:lnSpc>
                <a:spcPct val="150000"/>
              </a:lnSpc>
            </a:pPr>
            <a:r>
              <a:rPr b="1" dirty="0" sz="1500" kern="0" lang="en-US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</a:t>
            </a:r>
            <a:r>
              <a:rPr altLang="en-US" b="1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endParaRPr altLang="en-US" b="1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fontAlgn="auto" indent="-285750" marL="302895" rtl="0">
              <a:lnSpc>
                <a:spcPct val="150000"/>
              </a:lnSpc>
              <a:buFont typeface="Wingdings" panose="05000000000000000000" charset="0"/>
              <a:buChar char="ü"/>
            </a:pPr>
            <a:r>
              <a:rPr altLang="en-US" b="1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第十届深圳创新创业大赛晋级决赛</a:t>
            </a:r>
            <a:endParaRPr altLang="en-US" b="1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fontAlgn="auto" indent="-285750" marL="302895" rtl="0">
              <a:lnSpc>
                <a:spcPct val="150000"/>
              </a:lnSpc>
              <a:buFont typeface="Wingdings" panose="05000000000000000000" charset="0"/>
              <a:buChar char="ü"/>
            </a:pPr>
            <a:r>
              <a:rPr altLang="en-US" b="1" dirty="0" sz="1500" kern="0" lang="zh-CN" spc="7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央视《</a:t>
            </a:r>
            <a:r>
              <a:rPr altLang="en-US" b="1" dirty="0" sz="1500" kern="0" lang="zh-CN" spc="7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信用中国</a:t>
            </a:r>
            <a:r>
              <a:rPr altLang="en-US" b="1" dirty="0" sz="1500" kern="0" lang="zh-CN" spc="7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》栏目：</a:t>
            </a:r>
            <a:r>
              <a:rPr altLang="en-US" b="1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企业专访档期已定，由董倩进行</a:t>
            </a:r>
            <a:r>
              <a:rPr altLang="en-US" b="1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专访</a:t>
            </a:r>
            <a:endParaRPr altLang="en-US" b="1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fontAlgn="auto" indent="-285750" marL="302895" rtl="0">
              <a:lnSpc>
                <a:spcPct val="150000"/>
              </a:lnSpc>
              <a:buFont typeface="Wingdings" panose="05000000000000000000" charset="0"/>
              <a:buChar char="ü"/>
            </a:pPr>
            <a:r>
              <a:rPr altLang="en-US" b="1" dirty="0" sz="1500" kern="0" lang="zh-CN" spc="7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新华网：</a:t>
            </a:r>
            <a:r>
              <a:rPr altLang="en-US" b="1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正在对接落实企业相关专题</a:t>
            </a:r>
            <a:r>
              <a:rPr altLang="en-US" b="1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报道</a:t>
            </a:r>
            <a:endParaRPr altLang="en-US" b="1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584" name="文本框 28"/>
          <p:cNvSpPr txBox="1"/>
          <p:nvPr/>
        </p:nvSpPr>
        <p:spPr>
          <a:xfrm>
            <a:off x="5121910" y="5223510"/>
            <a:ext cx="1489710" cy="783590"/>
          </a:xfrm>
          <a:prstGeom prst="rect"/>
          <a:noFill/>
          <a:ln>
            <a:solidFill>
              <a:schemeClr val="tx1"/>
            </a:solidFill>
            <a:prstDash val="sysDot"/>
          </a:ln>
          <a:effectLst>
            <a:innerShdw blurRad="63500" dir="13500000" dist="50800">
              <a:prstClr val="black">
                <a:alpha val="50000"/>
              </a:prstClr>
            </a:innerShdw>
          </a:effectLst>
        </p:spPr>
        <p:txBody>
          <a:bodyPr anchor="t" rtlCol="0" wrap="square">
            <a:spAutoFit/>
          </a:bodyPr>
          <a:p>
            <a:pPr algn="ctr" eaLnBrk="0" marL="17145">
              <a:lnSpc>
                <a:spcPct val="150000"/>
              </a:lnSpc>
              <a:buClrTx/>
              <a:buSzTx/>
              <a:buNone/>
            </a:pPr>
            <a:r>
              <a:rPr b="1" dirty="0" sz="1500" kern="0" lang="en-US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权威媒体高度关注与认可</a:t>
            </a:r>
            <a:endParaRPr b="1" dirty="0" sz="1500" kern="0" lang="en-US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097163" name="picture 298"/>
          <p:cNvPicPr>
            <a:picLocks noChangeAspect="1"/>
          </p:cNvPicPr>
          <p:nvPr/>
        </p:nvPicPr>
        <p:blipFill>
          <a:blip xmlns:r="http://schemas.openxmlformats.org/officeDocument/2006/relationships" r:embed="rId13"/>
          <a:stretch>
            <a:fillRect/>
          </a:stretch>
        </p:blipFill>
        <p:spPr>
          <a:xfrm rot="21600000">
            <a:off x="462205" y="1336066"/>
            <a:ext cx="9767592" cy="16704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picture 10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0" y="772884"/>
            <a:ext cx="10691996" cy="6014246"/>
          </a:xfrm>
          <a:prstGeom prst="rect"/>
        </p:spPr>
      </p:pic>
      <p:sp>
        <p:nvSpPr>
          <p:cNvPr id="1048585" name="rect 12"/>
          <p:cNvSpPr/>
          <p:nvPr/>
        </p:nvSpPr>
        <p:spPr>
          <a:xfrm>
            <a:off x="0" y="772884"/>
            <a:ext cx="10691996" cy="6014245"/>
          </a:xfrm>
          <a:prstGeom prst="rect"/>
          <a:solidFill>
            <a:srgbClr val="FFFFFF">
              <a:alpha val="76078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grpSp>
        <p:nvGrpSpPr>
          <p:cNvPr id="31" name="group 2"/>
          <p:cNvGrpSpPr/>
          <p:nvPr/>
        </p:nvGrpSpPr>
        <p:grpSpPr>
          <a:xfrm rot="21600000">
            <a:off x="481305" y="2066736"/>
            <a:ext cx="9726600" cy="1872304"/>
            <a:chOff x="0" y="0"/>
            <a:chExt cx="9726600" cy="1872304"/>
          </a:xfrm>
        </p:grpSpPr>
        <p:pic>
          <p:nvPicPr>
            <p:cNvPr id="2097165" name="picture 14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2"/>
            <a:stretch>
              <a:fillRect/>
            </a:stretch>
          </p:blipFill>
          <p:spPr>
            <a:xfrm rot="21600000">
              <a:off x="0" y="0"/>
              <a:ext cx="9726600" cy="1872304"/>
            </a:xfrm>
            <a:prstGeom prst="rect"/>
          </p:spPr>
        </p:pic>
        <p:sp>
          <p:nvSpPr>
            <p:cNvPr id="1048586" name="textbox 16"/>
            <p:cNvSpPr/>
            <p:nvPr/>
          </p:nvSpPr>
          <p:spPr>
            <a:xfrm>
              <a:off x="-12700" y="-12700"/>
              <a:ext cx="9752330" cy="1903729"/>
            </a:xfrm>
            <a:prstGeom prst="rect"/>
            <a:noFill/>
            <a:ln w="0" cap="flat">
              <a:noFill/>
              <a:prstDash val="solid"/>
              <a:miter lim="0"/>
            </a:ln>
          </p:spPr>
          <p:txBody>
            <a:bodyPr bIns="0" lIns="0" rIns="0" tIns="0" vert="horz" wrap="square"/>
            <a:p>
              <a:pPr algn="l" eaLnBrk="0" rtl="0">
                <a:lnSpc>
                  <a:spcPct val="168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307975" rtl="0">
                <a:lnSpc>
                  <a:spcPct val="87000"/>
                </a:lnSpc>
                <a:spcBef>
                  <a:spcPts val="5"/>
                </a:spcBef>
              </a:pPr>
              <a:r>
                <a:rPr b="1" dirty="0" sz="2100" kern="0" spc="2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国家政策</a:t>
              </a:r>
              <a:endParaRPr dirty="0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eaLnBrk="0" rtl="0">
                <a:lnSpc>
                  <a:spcPct val="109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842645" rtl="0">
                <a:lnSpc>
                  <a:spcPts val="2550"/>
                </a:lnSpc>
                <a:spcBef>
                  <a:spcPts val="580"/>
                </a:spcBef>
              </a:pPr>
              <a:r>
                <a:rPr altLang="en-US" dirty="0" sz="1900" kern="0" lang="zh-CN" spc="0">
                  <a:solidFill>
                    <a:srgbClr val="59595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预计到2030年，工业用酶制剂</a:t>
              </a:r>
              <a:r>
                <a:rPr altLang="en-US" b="1" dirty="0" sz="1900" kern="0" lang="zh-CN" spc="0">
                  <a:solidFill>
                    <a:srgbClr val="59595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国产化替代率</a:t>
              </a:r>
              <a:r>
                <a:rPr altLang="en-US" dirty="0" sz="1900" kern="0" lang="zh-CN" spc="0">
                  <a:solidFill>
                    <a:srgbClr val="59595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将实现大宗产品100%自主可控、高端产品85%左右突破。酶制剂作为生物制造的核心技术，是</a:t>
              </a:r>
              <a:r>
                <a:rPr altLang="en-US" b="1" dirty="0" sz="1900" kern="0" lang="zh-CN" spc="0">
                  <a:solidFill>
                    <a:srgbClr val="59595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实现石化原料替代、推动产业绿色转型的关键</a:t>
              </a:r>
              <a:r>
                <a:rPr altLang="en-US" dirty="0" sz="1900" kern="0" lang="zh-CN" spc="0">
                  <a:solidFill>
                    <a:srgbClr val="59595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</a:t>
              </a:r>
              <a:r>
                <a:rPr altLang="en-US" b="1" dirty="0" sz="1900" kern="0" lang="zh-CN" spc="0">
                  <a:solidFill>
                    <a:srgbClr val="59595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高度契合国家</a:t>
              </a:r>
              <a:r>
                <a:rPr altLang="zh-CN" b="1" dirty="0" sz="1900" kern="0" lang="en-US" spc="0">
                  <a:solidFill>
                    <a:srgbClr val="59595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“</a:t>
              </a:r>
              <a:r>
                <a:rPr altLang="en-US" b="1" dirty="0" sz="1900" kern="0" lang="zh-CN" spc="0">
                  <a:solidFill>
                    <a:srgbClr val="59595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双碳</a:t>
              </a:r>
              <a:r>
                <a:rPr altLang="zh-CN" b="1" dirty="0" sz="1900" kern="0" lang="en-US" spc="0">
                  <a:solidFill>
                    <a:srgbClr val="59595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”</a:t>
              </a:r>
              <a:r>
                <a:rPr altLang="en-US" b="1" dirty="0" sz="1900" kern="0" lang="zh-CN" spc="0">
                  <a:solidFill>
                    <a:srgbClr val="59595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战略目标</a:t>
              </a:r>
              <a:r>
                <a:rPr altLang="en-US" dirty="0" sz="1900" kern="0" lang="zh-CN" spc="0">
                  <a:solidFill>
                    <a:srgbClr val="59595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。</a:t>
              </a:r>
              <a:endParaRPr altLang="en-US" dirty="0" sz="1900" kern="0" lang="zh-CN" spc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2097166" name="picture 18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3"/>
            <a:stretch>
              <a:fillRect/>
            </a:stretch>
          </p:blipFill>
          <p:spPr>
            <a:xfrm rot="21600000">
              <a:off x="2680486" y="1346849"/>
              <a:ext cx="15592" cy="15592"/>
            </a:xfrm>
            <a:prstGeom prst="rect"/>
          </p:spPr>
        </p:pic>
      </p:grpSp>
      <p:sp>
        <p:nvSpPr>
          <p:cNvPr id="1048587" name="rect 20"/>
          <p:cNvSpPr/>
          <p:nvPr/>
        </p:nvSpPr>
        <p:spPr>
          <a:xfrm>
            <a:off x="2646045" y="4076065"/>
            <a:ext cx="2270760" cy="2433320"/>
          </a:xfrm>
          <a:prstGeom prst="rect"/>
          <a:solidFill>
            <a:srgbClr val="FFFFFF">
              <a:alpha val="99215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sp>
        <p:nvSpPr>
          <p:cNvPr id="1048588" name="textbox 22"/>
          <p:cNvSpPr/>
          <p:nvPr/>
        </p:nvSpPr>
        <p:spPr>
          <a:xfrm>
            <a:off x="339090" y="4076700"/>
            <a:ext cx="1943100" cy="2435225"/>
          </a:xfrm>
          <a:prstGeom prst="rect"/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151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620395" rtl="0">
              <a:lnSpc>
                <a:spcPct val="88000"/>
              </a:lnSpc>
              <a:spcBef>
                <a:spcPts val="5"/>
              </a:spcBef>
              <a:tabLst>
                <a:tab algn="l" pos="781050"/>
              </a:tabLst>
            </a:pPr>
            <a:r>
              <a:rPr b="1" dirty="0" sz="1500" kern="0" spc="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endParaRPr altLang="en-US" dirty="0" sz="1500" kern="0" lang="zh-CN" spc="6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97167" name="picture 24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 rot="21600000">
            <a:off x="478783" y="4255492"/>
            <a:ext cx="290531" cy="243009"/>
          </a:xfrm>
          <a:prstGeom prst="rect"/>
        </p:spPr>
      </p:pic>
      <p:sp>
        <p:nvSpPr>
          <p:cNvPr id="1048589" name="textbox 26"/>
          <p:cNvSpPr/>
          <p:nvPr/>
        </p:nvSpPr>
        <p:spPr>
          <a:xfrm>
            <a:off x="2818765" y="4569460"/>
            <a:ext cx="1994535" cy="1519555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indent="-285750" marL="285750" rtl="0">
              <a:lnSpc>
                <a:spcPct val="119000"/>
              </a:lnSpc>
              <a:buFont typeface="Wingdings" panose="05000000000000000000" charset="0"/>
              <a:buChar char="Ø"/>
            </a:pPr>
            <a:r>
              <a:rPr altLang="en-US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高端腈水合酶长期被日本企业垄断</a:t>
            </a:r>
            <a:endParaRPr altLang="en-US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indent="-285750" marL="285750" rtl="0">
              <a:lnSpc>
                <a:spcPct val="119000"/>
              </a:lnSpc>
              <a:buFont typeface="Wingdings" panose="05000000000000000000" charset="0"/>
              <a:buChar char="Ø"/>
            </a:pPr>
            <a:r>
              <a:rPr altLang="en-US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进口酶制剂价格高、供货受限</a:t>
            </a:r>
            <a:endParaRPr altLang="en-US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indent="-285750" marL="285750" rtl="0">
              <a:lnSpc>
                <a:spcPct val="119000"/>
              </a:lnSpc>
              <a:buFont typeface="Wingdings" panose="05000000000000000000" charset="0"/>
              <a:buChar char="Ø"/>
            </a:pPr>
            <a:r>
              <a:rPr altLang="en-US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高性能国产酶替代成为行业刚需</a:t>
            </a:r>
            <a:endParaRPr altLang="en-US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97168" name="picture 28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 rot="21600000">
            <a:off x="2778516" y="4197245"/>
            <a:ext cx="324101" cy="324101"/>
          </a:xfrm>
          <a:prstGeom prst="rect"/>
        </p:spPr>
      </p:pic>
      <p:sp>
        <p:nvSpPr>
          <p:cNvPr id="1048590" name="textbox 32"/>
          <p:cNvSpPr/>
          <p:nvPr/>
        </p:nvSpPr>
        <p:spPr>
          <a:xfrm>
            <a:off x="461712" y="1165606"/>
            <a:ext cx="1264285" cy="532765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6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8415" rtl="0">
              <a:lnSpc>
                <a:spcPct val="86000"/>
              </a:lnSpc>
            </a:pPr>
            <a:r>
              <a:rPr b="1" dirty="0" sz="2400" kern="0" spc="2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项目背景</a:t>
            </a:r>
            <a:endParaRPr dirty="0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47000"/>
              </a:lnSpc>
            </a:pPr>
            <a:endParaRPr dirty="0" sz="2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ts val="1155"/>
              </a:lnSpc>
              <a:spcBef>
                <a:spcPts val="0"/>
              </a:spcBef>
            </a:pPr>
            <a:r>
              <a:rPr dirty="0" sz="800" kern="0" spc="1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Project</a:t>
            </a:r>
            <a:r>
              <a:rPr dirty="0" sz="800" kern="0" spc="22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800" kern="0" spc="1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Background</a:t>
            </a:r>
            <a:endParaRPr dirty="0" sz="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591" name="textbox 34"/>
          <p:cNvSpPr/>
          <p:nvPr/>
        </p:nvSpPr>
        <p:spPr>
          <a:xfrm>
            <a:off x="7589448" y="1021079"/>
            <a:ext cx="857885" cy="226059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78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88000"/>
              </a:lnSpc>
            </a:pPr>
            <a:endParaRPr dirty="0" sz="15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97169" name="picture 36"/>
          <p:cNvPicPr>
            <a:picLocks noChangeAspect="1"/>
          </p:cNvPicPr>
          <p:nvPr/>
        </p:nvPicPr>
        <p:blipFill>
          <a:blip xmlns:r="http://schemas.openxmlformats.org/officeDocument/2006/relationships" r:embed="rId6"/>
          <a:stretch>
            <a:fillRect/>
          </a:stretch>
        </p:blipFill>
        <p:spPr>
          <a:xfrm rot="21600000">
            <a:off x="7128507" y="4224394"/>
            <a:ext cx="297695" cy="298530"/>
          </a:xfrm>
          <a:prstGeom prst="rect"/>
        </p:spPr>
      </p:pic>
      <p:sp>
        <p:nvSpPr>
          <p:cNvPr id="1048592" name="文本框 3"/>
          <p:cNvSpPr txBox="1"/>
          <p:nvPr/>
        </p:nvSpPr>
        <p:spPr>
          <a:xfrm>
            <a:off x="320040" y="4523105"/>
            <a:ext cx="2002790" cy="1630045"/>
          </a:xfrm>
          <a:prstGeom prst="rect"/>
          <a:noFill/>
        </p:spPr>
        <p:txBody>
          <a:bodyPr rtlCol="0" wrap="square">
            <a:spAutoFit/>
          </a:bodyPr>
          <a:p>
            <a:pPr fontAlgn="auto" indent="-285750" marL="285750">
              <a:lnSpc>
                <a:spcPts val="3000"/>
              </a:lnSpc>
              <a:buFont typeface="Wingdings" panose="05000000000000000000" charset="0"/>
              <a:buChar char="Ø"/>
            </a:pPr>
            <a:r>
              <a:rPr altLang="en-US" dirty="0" sz="1400" kern="0" lang="zh-CN" spc="6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化学铜催化法</a:t>
            </a:r>
            <a:endParaRPr altLang="en-US" dirty="0" sz="1400" kern="0" lang="zh-CN" spc="6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fontAlgn="auto" indent="-285750" marL="285750">
              <a:lnSpc>
                <a:spcPts val="3000"/>
              </a:lnSpc>
              <a:buFont typeface="Wingdings" panose="05000000000000000000" charset="0"/>
              <a:buChar char="Ø"/>
            </a:pPr>
            <a:r>
              <a:rPr altLang="en-US" dirty="0" sz="1400" kern="0" lang="zh-CN" spc="6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固定化细胞催化法</a:t>
            </a:r>
            <a:endParaRPr altLang="en-US" dirty="0" sz="1400" kern="0" lang="zh-CN" spc="6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fontAlgn="auto" indent="-285750" marL="285750">
              <a:lnSpc>
                <a:spcPts val="3000"/>
              </a:lnSpc>
              <a:buFont typeface="Wingdings" panose="05000000000000000000" charset="0"/>
              <a:buChar char="Ø"/>
            </a:pPr>
            <a:r>
              <a:rPr altLang="en-US" dirty="0" sz="1400" kern="0" lang="zh-CN" spc="6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游离菌体催化法</a:t>
            </a:r>
            <a:endParaRPr altLang="en-US" dirty="0" sz="1400" kern="0" lang="zh-CN" spc="6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fontAlgn="auto" indent="-285750" marL="285750">
              <a:lnSpc>
                <a:spcPts val="3000"/>
              </a:lnSpc>
              <a:buFont typeface="Wingdings" panose="05000000000000000000" charset="0"/>
              <a:buChar char="u"/>
            </a:pPr>
            <a:r>
              <a:rPr altLang="en-US" b="1" dirty="0" sz="1400" kern="0" lang="zh-CN" spc="6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生物酶催化法</a:t>
            </a:r>
            <a:endParaRPr altLang="en-US" b="1" dirty="0" sz="1400" kern="0" lang="zh-CN" spc="6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48593" name="文本框 4"/>
          <p:cNvSpPr txBox="1"/>
          <p:nvPr/>
        </p:nvSpPr>
        <p:spPr>
          <a:xfrm>
            <a:off x="830580" y="4215765"/>
            <a:ext cx="1162050" cy="321945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1500" kern="0" spc="13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技术变革</a:t>
            </a:r>
            <a:endParaRPr altLang="en-US" lang="zh-CN"/>
          </a:p>
        </p:txBody>
      </p:sp>
      <p:sp>
        <p:nvSpPr>
          <p:cNvPr id="1048594" name="文本框 5"/>
          <p:cNvSpPr txBox="1"/>
          <p:nvPr/>
        </p:nvSpPr>
        <p:spPr>
          <a:xfrm>
            <a:off x="3177540" y="4189095"/>
            <a:ext cx="1162050" cy="321945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1500" kern="0" spc="13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行业趋势</a:t>
            </a:r>
            <a:endParaRPr altLang="en-US" lang="zh-CN"/>
          </a:p>
        </p:txBody>
      </p:sp>
      <p:sp>
        <p:nvSpPr>
          <p:cNvPr id="1048595" name="rect 20"/>
          <p:cNvSpPr/>
          <p:nvPr/>
        </p:nvSpPr>
        <p:spPr>
          <a:xfrm>
            <a:off x="5280660" y="4076065"/>
            <a:ext cx="2270760" cy="2433320"/>
          </a:xfrm>
          <a:prstGeom prst="rect"/>
          <a:solidFill>
            <a:srgbClr val="FFFFFF">
              <a:alpha val="99215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sp>
        <p:nvSpPr>
          <p:cNvPr id="1048596" name="textbox 26"/>
          <p:cNvSpPr/>
          <p:nvPr/>
        </p:nvSpPr>
        <p:spPr>
          <a:xfrm>
            <a:off x="5453380" y="4569460"/>
            <a:ext cx="2009775" cy="1837055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just" eaLnBrk="0" indent="0" rtl="0">
              <a:lnSpc>
                <a:spcPct val="119000"/>
              </a:lnSpc>
              <a:buFont typeface="Wingdings" panose="05000000000000000000" charset="0"/>
              <a:buNone/>
            </a:pPr>
            <a:r>
              <a:rPr altLang="zh-CN" dirty="0" sz="1500" kern="0" lang="en-US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altLang="en-US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下游行业需求持续增长，市场发展空间广阔，主要</a:t>
            </a:r>
            <a:r>
              <a:rPr altLang="en-US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应用于：</a:t>
            </a:r>
            <a:endParaRPr altLang="en-US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 eaLnBrk="0" fontAlgn="auto" indent="-285750" marL="285750" rtl="0">
              <a:lnSpc>
                <a:spcPct val="119000"/>
              </a:lnSpc>
              <a:spcBef>
                <a:spcPts val="600"/>
              </a:spcBef>
              <a:buFont typeface="Wingdings" panose="05000000000000000000" charset="0"/>
              <a:buChar char="Ø"/>
            </a:pPr>
            <a:r>
              <a:rPr altLang="en-US" b="1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石油开采助剂</a:t>
            </a:r>
            <a:endParaRPr altLang="en-US" b="1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 eaLnBrk="0" indent="-285750" marL="285750" rtl="0">
              <a:lnSpc>
                <a:spcPct val="119000"/>
              </a:lnSpc>
              <a:buFont typeface="Wingdings" panose="05000000000000000000" charset="0"/>
              <a:buChar char="Ø"/>
            </a:pPr>
            <a:r>
              <a:rPr altLang="en-US" b="1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造纸助剂</a:t>
            </a:r>
            <a:endParaRPr altLang="en-US" b="1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 eaLnBrk="0" indent="-285750" marL="285750" rtl="0">
              <a:lnSpc>
                <a:spcPct val="119000"/>
              </a:lnSpc>
              <a:buFont typeface="Wingdings" panose="05000000000000000000" charset="0"/>
              <a:buChar char="Ø"/>
            </a:pPr>
            <a:r>
              <a:rPr altLang="en-US" b="1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污水处理</a:t>
            </a:r>
            <a:endParaRPr altLang="en-US" b="1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97170" name="picture 28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 rot="21600000">
            <a:off x="5413131" y="4197245"/>
            <a:ext cx="324101" cy="324101"/>
          </a:xfrm>
          <a:prstGeom prst="rect"/>
        </p:spPr>
      </p:pic>
      <p:sp>
        <p:nvSpPr>
          <p:cNvPr id="1048597" name="文本框 10"/>
          <p:cNvSpPr txBox="1"/>
          <p:nvPr/>
        </p:nvSpPr>
        <p:spPr>
          <a:xfrm>
            <a:off x="5812155" y="4189095"/>
            <a:ext cx="1729105" cy="321945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1500" kern="0" lang="zh-CN" spc="13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应用</a:t>
            </a:r>
            <a:r>
              <a:rPr b="1" dirty="0" sz="1500" kern="0" lang="zh-CN" spc="13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场景</a:t>
            </a:r>
            <a:endParaRPr b="1" dirty="0" sz="1500" kern="0" lang="zh-CN" spc="13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48598" name="rect 20"/>
          <p:cNvSpPr/>
          <p:nvPr/>
        </p:nvSpPr>
        <p:spPr>
          <a:xfrm>
            <a:off x="7915275" y="4077335"/>
            <a:ext cx="2404110" cy="2433320"/>
          </a:xfrm>
          <a:prstGeom prst="rect"/>
          <a:solidFill>
            <a:srgbClr val="FFFFFF">
              <a:alpha val="99215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pic>
        <p:nvPicPr>
          <p:cNvPr id="2097171" name="picture 28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 rot="21600000">
            <a:off x="8047746" y="4198515"/>
            <a:ext cx="324101" cy="324101"/>
          </a:xfrm>
          <a:prstGeom prst="rect"/>
        </p:spPr>
      </p:pic>
      <p:sp>
        <p:nvSpPr>
          <p:cNvPr id="1048599" name="文本框 18"/>
          <p:cNvSpPr txBox="1"/>
          <p:nvPr/>
        </p:nvSpPr>
        <p:spPr>
          <a:xfrm>
            <a:off x="8436610" y="4204335"/>
            <a:ext cx="1162050" cy="294005"/>
          </a:xfrm>
          <a:prstGeom prst="rect"/>
          <a:noFill/>
        </p:spPr>
        <p:txBody>
          <a:bodyPr rtlCol="0" wrap="square">
            <a:spAutoFit/>
          </a:bodyPr>
          <a:p>
            <a:pPr algn="l" eaLnBrk="0" marL="12700" rtl="0">
              <a:lnSpc>
                <a:spcPct val="88000"/>
              </a:lnSpc>
            </a:pPr>
            <a:r>
              <a:rPr b="1" dirty="0" sz="1500" kern="0" spc="13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未来方向</a:t>
            </a:r>
            <a:endParaRPr altLang="en-US" lang="zh-CN"/>
          </a:p>
        </p:txBody>
      </p:sp>
      <p:sp>
        <p:nvSpPr>
          <p:cNvPr id="1048600" name="textbox 30"/>
          <p:cNvSpPr/>
          <p:nvPr/>
        </p:nvSpPr>
        <p:spPr>
          <a:xfrm>
            <a:off x="5554980" y="1395730"/>
            <a:ext cx="2238375" cy="1330960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91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eaLnBrk="0" rtl="0">
              <a:lnSpc>
                <a:spcPct val="83000"/>
              </a:lnSpc>
            </a:pPr>
            <a:endParaRPr dirty="0" sz="15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01" name="textbox 26"/>
          <p:cNvSpPr/>
          <p:nvPr/>
        </p:nvSpPr>
        <p:spPr>
          <a:xfrm>
            <a:off x="8018780" y="4569460"/>
            <a:ext cx="2210435" cy="1837055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just" eaLnBrk="0" indent="-285750" marL="285750" rtl="0">
              <a:lnSpc>
                <a:spcPct val="119000"/>
              </a:lnSpc>
              <a:buFont typeface="Wingdings" panose="05000000000000000000" charset="0"/>
              <a:buChar char="Ø"/>
            </a:pPr>
            <a:r>
              <a:rPr altLang="en-US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菌催化生产工艺迈向酶催化生产工艺时代</a:t>
            </a:r>
            <a:endParaRPr altLang="en-US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just" eaLnBrk="0" fontAlgn="auto" indent="-285750" marL="285750" rtl="0">
              <a:lnSpc>
                <a:spcPct val="119000"/>
              </a:lnSpc>
              <a:spcBef>
                <a:spcPts val="600"/>
              </a:spcBef>
              <a:buFont typeface="Wingdings" panose="05000000000000000000" charset="0"/>
              <a:buChar char="Ø"/>
            </a:pPr>
            <a:r>
              <a:rPr altLang="en-US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未来重点发展定制化酶</a:t>
            </a:r>
            <a:r>
              <a:rPr altLang="en-US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催化体系， </a:t>
            </a:r>
            <a:r>
              <a:rPr altLang="en-US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彻底打破日本酶的垄断市场地位， 实现国产替代</a:t>
            </a:r>
            <a:endParaRPr altLang="en-US" dirty="0" sz="1500" kern="0" lang="zh-CN" spc="70">
              <a:solidFill>
                <a:srgbClr val="59595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2" name="picture 38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0" y="772884"/>
            <a:ext cx="10691996" cy="6014246"/>
          </a:xfrm>
          <a:prstGeom prst="rect"/>
        </p:spPr>
      </p:pic>
      <p:sp>
        <p:nvSpPr>
          <p:cNvPr id="1048602" name="rect 40"/>
          <p:cNvSpPr/>
          <p:nvPr/>
        </p:nvSpPr>
        <p:spPr>
          <a:xfrm>
            <a:off x="0" y="772884"/>
            <a:ext cx="10615708" cy="6014245"/>
          </a:xfrm>
          <a:prstGeom prst="rect"/>
          <a:solidFill>
            <a:srgbClr val="FFFFFF">
              <a:alpha val="76078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pic>
        <p:nvPicPr>
          <p:cNvPr id="2097173" name="picture 42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21600000">
            <a:off x="384911" y="4176948"/>
            <a:ext cx="3167503" cy="2119687"/>
          </a:xfrm>
          <a:prstGeom prst="rect"/>
        </p:spPr>
      </p:pic>
      <p:pic>
        <p:nvPicPr>
          <p:cNvPr id="2097174" name="picture 44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21600000">
            <a:off x="3882532" y="4175611"/>
            <a:ext cx="2976384" cy="2121024"/>
          </a:xfrm>
          <a:prstGeom prst="rect"/>
        </p:spPr>
      </p:pic>
      <p:pic>
        <p:nvPicPr>
          <p:cNvPr id="2097175" name="picture 46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 rot="21600000">
            <a:off x="7186358" y="4176948"/>
            <a:ext cx="2950990" cy="2119687"/>
          </a:xfrm>
          <a:prstGeom prst="rect"/>
        </p:spPr>
      </p:pic>
      <p:sp>
        <p:nvSpPr>
          <p:cNvPr id="1048603" name="textbox 48"/>
          <p:cNvSpPr/>
          <p:nvPr/>
        </p:nvSpPr>
        <p:spPr>
          <a:xfrm>
            <a:off x="461712" y="1162804"/>
            <a:ext cx="6993255" cy="913130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8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8415" rtl="0">
              <a:lnSpc>
                <a:spcPct val="86000"/>
              </a:lnSpc>
            </a:pPr>
            <a:r>
              <a:rPr b="1" dirty="0" sz="2400" kern="0" spc="2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项目痛点</a:t>
            </a:r>
            <a:endParaRPr dirty="0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marL="12700" rtl="0">
              <a:lnSpc>
                <a:spcPts val="1155"/>
              </a:lnSpc>
              <a:spcBef>
                <a:spcPts val="375"/>
              </a:spcBef>
            </a:pPr>
            <a:r>
              <a:rPr dirty="0" sz="800" kern="0" spc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Project</a:t>
            </a:r>
            <a:r>
              <a:rPr dirty="0" sz="800" kern="0" spc="18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800" kern="0" spc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pain</a:t>
            </a:r>
            <a:r>
              <a:rPr dirty="0" sz="800" kern="0" spc="14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800" kern="0" spc="0">
                <a:solidFill>
                  <a:srgbClr val="A6A6A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points</a:t>
            </a:r>
            <a:endParaRPr dirty="0" sz="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08000"/>
              </a:lnSpc>
            </a:pPr>
            <a:endParaRPr dirty="0" sz="6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eaLnBrk="0" rtl="0">
              <a:lnSpc>
                <a:spcPct val="87000"/>
              </a:lnSpc>
              <a:spcBef>
                <a:spcPts val="5"/>
              </a:spcBef>
            </a:pPr>
            <a:r>
              <a:rPr b="1" dirty="0" sz="2100" kern="0" spc="5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工业酶制剂</a:t>
            </a:r>
            <a:r>
              <a:rPr dirty="0" sz="2100" kern="0" spc="50">
                <a:solidFill>
                  <a:srgbClr val="40404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（国产替代）</a:t>
            </a:r>
            <a:r>
              <a:rPr b="1" dirty="0" sz="2100" kern="0" spc="5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</a:t>
            </a:r>
            <a:r>
              <a:rPr dirty="0" sz="2100" kern="0" spc="50">
                <a:solidFill>
                  <a:srgbClr val="40404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</a:t>
            </a:r>
            <a:r>
              <a:rPr b="1" dirty="0" sz="2100" kern="0" spc="5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丙烯腈酶制剂</a:t>
            </a:r>
            <a:endParaRPr dirty="0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04" name="textbox 50"/>
          <p:cNvSpPr/>
          <p:nvPr/>
        </p:nvSpPr>
        <p:spPr>
          <a:xfrm>
            <a:off x="3918961" y="2525791"/>
            <a:ext cx="2908935" cy="1396364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2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55245" rtl="0">
              <a:lnSpc>
                <a:spcPct val="88000"/>
              </a:lnSpc>
            </a:pPr>
            <a:r>
              <a:rPr b="1" dirty="0" sz="1500" kern="0" lang="zh-CN" spc="5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菌催化</a:t>
            </a:r>
            <a:r>
              <a:rPr b="1" dirty="0" sz="1500" kern="0" spc="5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生产成本高</a:t>
            </a: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fontAlgn="auto" indent="0" marL="18415" rtl="0">
              <a:lnSpc>
                <a:spcPct val="120000"/>
              </a:lnSpc>
              <a:spcBef>
                <a:spcPts val="900"/>
              </a:spcBef>
              <a:buClrTx/>
              <a:buSzTx/>
              <a:buFontTx/>
            </a:pPr>
            <a:r>
              <a:rPr dirty="0" sz="1400" kern="0" spc="10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一次性投入成本可以节约30%， 可以节省能耗及污水处理综合成本节省30%每月约40万左右。</a:t>
            </a:r>
            <a:endParaRPr dirty="0" sz="1400" kern="0" spc="100">
              <a:solidFill>
                <a:srgbClr val="80808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05" name="textbox 52"/>
          <p:cNvSpPr/>
          <p:nvPr/>
        </p:nvSpPr>
        <p:spPr>
          <a:xfrm>
            <a:off x="497840" y="2526665"/>
            <a:ext cx="2534920" cy="1074420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9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7145" rtl="0">
              <a:lnSpc>
                <a:spcPct val="87000"/>
              </a:lnSpc>
            </a:pPr>
            <a:r>
              <a:rPr b="1" dirty="0" sz="1500" kern="0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菌</a:t>
            </a:r>
            <a:r>
              <a:rPr b="1" dirty="0" sz="1500" kern="0" lang="zh-CN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体催化</a:t>
            </a:r>
            <a:r>
              <a:rPr b="1" dirty="0" sz="1500" kern="0" spc="7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产率</a:t>
            </a:r>
            <a:r>
              <a:rPr b="1" dirty="0" sz="1500" kern="0" spc="6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低</a:t>
            </a: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fontAlgn="auto" indent="0" marL="18415" rtl="0">
              <a:lnSpc>
                <a:spcPct val="120000"/>
              </a:lnSpc>
              <a:spcBef>
                <a:spcPts val="900"/>
              </a:spcBef>
            </a:pPr>
            <a:r>
              <a:rPr dirty="0" sz="1400" kern="0" spc="10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用酶催化生产率比菌催化</a:t>
            </a:r>
            <a:r>
              <a:rPr dirty="0" sz="1400" kern="0" spc="9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产率可提高</a:t>
            </a:r>
            <a:r>
              <a:rPr dirty="0" sz="1400" kern="0" spc="6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40%，</a:t>
            </a:r>
            <a:r>
              <a:rPr dirty="0" sz="1400" kern="0" spc="-20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1400" kern="0" spc="6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生产效率可提高2</a:t>
            </a:r>
            <a:r>
              <a:rPr dirty="0" sz="1400" kern="0" spc="5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-3倍。</a:t>
            </a:r>
            <a:endParaRPr dirty="0" sz="1400" kern="0" spc="50">
              <a:solidFill>
                <a:srgbClr val="80808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06" name="textbox 54"/>
          <p:cNvSpPr/>
          <p:nvPr/>
        </p:nvSpPr>
        <p:spPr>
          <a:xfrm>
            <a:off x="7279640" y="2526665"/>
            <a:ext cx="2707005" cy="723265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5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87000"/>
              </a:lnSpc>
            </a:pPr>
            <a:r>
              <a:rPr b="1" dirty="0" sz="1500" kern="0" spc="6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菌催化技术落后</a:t>
            </a:r>
            <a:endParaRPr dirty="0" sz="15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81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109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eaLnBrk="0" rtl="0">
              <a:lnSpc>
                <a:spcPct val="87000"/>
              </a:lnSpc>
              <a:spcBef>
                <a:spcPts val="0"/>
              </a:spcBef>
            </a:pPr>
            <a:r>
              <a:rPr dirty="0" sz="1400" kern="0" spc="9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酶催化技术实现技术跃升</a:t>
            </a:r>
            <a:r>
              <a:rPr dirty="0" sz="1400" kern="0" spc="8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变革。</a:t>
            </a:r>
            <a:endParaRPr dirty="0" sz="1400" kern="0" spc="80">
              <a:solidFill>
                <a:srgbClr val="80808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97176" name="picture 56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 rot="21600000">
            <a:off x="385914" y="2249715"/>
            <a:ext cx="9767592" cy="16706"/>
          </a:xfrm>
          <a:prstGeom prst="rect"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7" name="picture 58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0" y="772884"/>
            <a:ext cx="10691996" cy="6014246"/>
          </a:xfrm>
          <a:prstGeom prst="rect"/>
        </p:spPr>
      </p:pic>
      <p:sp>
        <p:nvSpPr>
          <p:cNvPr id="1048607" name="rect 60"/>
          <p:cNvSpPr/>
          <p:nvPr/>
        </p:nvSpPr>
        <p:spPr>
          <a:xfrm>
            <a:off x="0" y="772884"/>
            <a:ext cx="10691996" cy="6014245"/>
          </a:xfrm>
          <a:prstGeom prst="rect"/>
          <a:solidFill>
            <a:srgbClr val="FFFFFF">
              <a:alpha val="76078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grpSp>
        <p:nvGrpSpPr>
          <p:cNvPr id="34" name="group 4"/>
          <p:cNvGrpSpPr/>
          <p:nvPr/>
        </p:nvGrpSpPr>
        <p:grpSpPr>
          <a:xfrm rot="21600000">
            <a:off x="645974" y="2074857"/>
            <a:ext cx="4627628" cy="4712273"/>
            <a:chOff x="0" y="0"/>
            <a:chExt cx="4627628" cy="4712273"/>
          </a:xfrm>
        </p:grpSpPr>
        <p:pic>
          <p:nvPicPr>
            <p:cNvPr id="2097178" name="picture 62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2"/>
            <a:stretch>
              <a:fillRect/>
            </a:stretch>
          </p:blipFill>
          <p:spPr>
            <a:xfrm rot="21600000">
              <a:off x="0" y="0"/>
              <a:ext cx="4627628" cy="4712273"/>
            </a:xfrm>
            <a:prstGeom prst="rect"/>
          </p:spPr>
        </p:pic>
        <p:sp>
          <p:nvSpPr>
            <p:cNvPr id="1048608" name="textbox 64"/>
            <p:cNvSpPr/>
            <p:nvPr/>
          </p:nvSpPr>
          <p:spPr>
            <a:xfrm>
              <a:off x="197441" y="190477"/>
              <a:ext cx="4245609" cy="2065020"/>
            </a:xfrm>
            <a:prstGeom prst="rect"/>
            <a:noFill/>
            <a:ln w="0" cap="flat">
              <a:noFill/>
              <a:prstDash val="solid"/>
              <a:miter lim="0"/>
            </a:ln>
          </p:spPr>
          <p:txBody>
            <a:bodyPr bIns="0" lIns="0" rIns="0" tIns="0" vert="horz" wrap="square"/>
            <a:p>
              <a:pPr algn="l" eaLnBrk="0" rtl="0">
                <a:lnSpc>
                  <a:spcPct val="74000"/>
                </a:lnSpc>
              </a:pPr>
              <a:endParaRPr dirty="0" sz="1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885825" rtl="0">
                <a:lnSpc>
                  <a:spcPct val="88000"/>
                </a:lnSpc>
              </a:pPr>
              <a:r>
                <a:rPr b="1" dirty="0" sz="2400" kern="0" spc="110">
                  <a:solidFill>
                    <a:srgbClr val="BC8A6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丙烯腈酶制剂</a:t>
              </a:r>
              <a:endParaRPr dirty="0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eaLnBrk="0" marL="847090" rtl="0">
                <a:lnSpc>
                  <a:spcPct val="92000"/>
                </a:lnSpc>
                <a:spcBef>
                  <a:spcPts val="635"/>
                </a:spcBef>
              </a:pPr>
              <a:r>
                <a:rPr dirty="0" sz="1300" kern="0" spc="90">
                  <a:solidFill>
                    <a:srgbClr val="A6A6A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工业酶制剂（国产替代）</a:t>
              </a:r>
              <a:r>
                <a:rPr dirty="0" sz="1300" kern="0" spc="-260">
                  <a:solidFill>
                    <a:srgbClr val="A6A6A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dirty="0" sz="1300" kern="0" spc="90">
                  <a:solidFill>
                    <a:srgbClr val="A6A6A6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项目</a:t>
              </a:r>
              <a:endParaRPr dirty="0" sz="13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eaLnBrk="0" rtl="0">
                <a:lnSpc>
                  <a:spcPct val="112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rtl="0">
                <a:lnSpc>
                  <a:spcPct val="112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fontAlgn="auto" indent="0" rtl="0">
                <a:lnSpc>
                  <a:spcPts val="3000"/>
                </a:lnSpc>
                <a:spcBef>
                  <a:spcPts val="0"/>
                </a:spcBef>
                <a:buClrTx/>
                <a:buSzTx/>
                <a:buFont typeface="Wingdings" panose="05000000000000000000" charset="0"/>
                <a:buNone/>
              </a:pPr>
              <a:r>
                <a:rPr altLang="zh-CN" dirty="0" kern="0" lang="en-US" spc="60">
                  <a:solidFill>
                    <a:srgbClr val="59595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</a:t>
              </a:r>
              <a:r>
                <a:rPr altLang="en-US" dirty="0" kern="0" lang="zh-CN" spc="60">
                  <a:solidFill>
                    <a:srgbClr val="59595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主要技术路线是把现有的菌进行基因定向编辑， 提高菌的功能特性， 然后进行破壁提取， 并冷冻储存做成产品。</a:t>
              </a:r>
              <a:endParaRPr altLang="en-US" dirty="0" kern="0" lang="zh-CN" spc="60">
                <a:solidFill>
                  <a:srgbClr val="59595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2097179" name="picture 66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3"/>
            <a:stretch>
              <a:fillRect/>
            </a:stretch>
          </p:blipFill>
          <p:spPr>
            <a:xfrm rot="21600000">
              <a:off x="983635" y="2609891"/>
              <a:ext cx="2443675" cy="1667535"/>
            </a:xfrm>
            <a:prstGeom prst="rect"/>
          </p:spPr>
        </p:pic>
      </p:grpSp>
      <p:pic>
        <p:nvPicPr>
          <p:cNvPr id="2097180" name="picture 68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 rot="21600000">
            <a:off x="6136423" y="1040741"/>
            <a:ext cx="3661543" cy="5110590"/>
          </a:xfrm>
          <a:prstGeom prst="rect"/>
        </p:spPr>
      </p:pic>
      <p:sp>
        <p:nvSpPr>
          <p:cNvPr id="1048609" name="textbox 70"/>
          <p:cNvSpPr/>
          <p:nvPr/>
        </p:nvSpPr>
        <p:spPr>
          <a:xfrm>
            <a:off x="456171" y="1162181"/>
            <a:ext cx="1270000" cy="535940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92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21590" rtl="0">
              <a:lnSpc>
                <a:spcPct val="86000"/>
              </a:lnSpc>
            </a:pPr>
            <a:r>
              <a:rPr b="1" dirty="0" sz="2400" kern="0" spc="2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解决方案</a:t>
            </a:r>
            <a:endParaRPr dirty="0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03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ts val="1155"/>
              </a:lnSpc>
              <a:spcBef>
                <a:spcPts val="5"/>
              </a:spcBef>
            </a:pPr>
            <a:r>
              <a:rPr dirty="0" sz="800" kern="0" spc="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Solution</a:t>
            </a:r>
            <a:endParaRPr dirty="0" sz="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97181" name="picture 72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 rot="21600000">
            <a:off x="462206" y="1841526"/>
            <a:ext cx="9767592" cy="16706"/>
          </a:xfrm>
          <a:prstGeom prst="rect"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2" name="picture 150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0" y="772884"/>
            <a:ext cx="10691996" cy="6014246"/>
          </a:xfrm>
          <a:prstGeom prst="rect"/>
        </p:spPr>
      </p:pic>
      <p:sp>
        <p:nvSpPr>
          <p:cNvPr id="1048610" name="rect 152"/>
          <p:cNvSpPr/>
          <p:nvPr/>
        </p:nvSpPr>
        <p:spPr>
          <a:xfrm>
            <a:off x="0" y="772884"/>
            <a:ext cx="10691996" cy="6014245"/>
          </a:xfrm>
          <a:prstGeom prst="rect"/>
          <a:solidFill>
            <a:srgbClr val="FFFFFF">
              <a:alpha val="76078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pic>
        <p:nvPicPr>
          <p:cNvPr id="2097183" name="picture 15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21600000">
            <a:off x="5340836" y="1970557"/>
            <a:ext cx="5101272" cy="4083342"/>
          </a:xfrm>
          <a:prstGeom prst="rect"/>
        </p:spPr>
      </p:pic>
      <p:pic>
        <p:nvPicPr>
          <p:cNvPr id="2097184" name="picture 156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21600000">
            <a:off x="247679" y="1970000"/>
            <a:ext cx="5033293" cy="4071170"/>
          </a:xfrm>
          <a:prstGeom prst="rect"/>
        </p:spPr>
      </p:pic>
      <p:sp>
        <p:nvSpPr>
          <p:cNvPr id="1048611" name="textbox 158"/>
          <p:cNvSpPr/>
          <p:nvPr/>
        </p:nvSpPr>
        <p:spPr>
          <a:xfrm>
            <a:off x="461712" y="1161870"/>
            <a:ext cx="1264285" cy="536575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74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23495" rtl="0">
              <a:lnSpc>
                <a:spcPct val="87000"/>
              </a:lnSpc>
            </a:pPr>
            <a:r>
              <a:rPr b="1" dirty="0" sz="2400" kern="0" spc="1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市场分析</a:t>
            </a:r>
            <a:endParaRPr dirty="0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02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ts val="1155"/>
              </a:lnSpc>
              <a:spcBef>
                <a:spcPts val="0"/>
              </a:spcBef>
            </a:pPr>
            <a:r>
              <a:rPr dirty="0" sz="8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Market</a:t>
            </a:r>
            <a:r>
              <a:rPr dirty="0" sz="800" kern="0" spc="8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8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Analy</a:t>
            </a:r>
            <a:r>
              <a:rPr dirty="0" sz="800" kern="0" spc="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sis</a:t>
            </a:r>
            <a:endParaRPr dirty="0" sz="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12" name="textbox 160"/>
          <p:cNvSpPr/>
          <p:nvPr/>
        </p:nvSpPr>
        <p:spPr>
          <a:xfrm>
            <a:off x="6999577" y="6011380"/>
            <a:ext cx="3092450" cy="158750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86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87000"/>
              </a:lnSpc>
            </a:pPr>
            <a:r>
              <a:rPr dirty="0" sz="1000" kern="0" spc="5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数据来源：</a:t>
            </a:r>
            <a:r>
              <a:rPr dirty="0" sz="1000" kern="0" spc="-19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1000" kern="0" spc="5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是对智研咨</a:t>
            </a:r>
            <a:r>
              <a:rPr dirty="0" sz="1000" kern="0" spc="4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询和隆众咨询的综合分析数据</a:t>
            </a:r>
            <a:endParaRPr dirty="0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5" name="picture 16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0" y="772885"/>
            <a:ext cx="10691995" cy="6014245"/>
          </a:xfrm>
          <a:prstGeom prst="rect"/>
        </p:spPr>
      </p:pic>
      <p:sp>
        <p:nvSpPr>
          <p:cNvPr id="1048613" name="rect 164"/>
          <p:cNvSpPr/>
          <p:nvPr/>
        </p:nvSpPr>
        <p:spPr>
          <a:xfrm>
            <a:off x="0" y="772884"/>
            <a:ext cx="10691996" cy="6014245"/>
          </a:xfrm>
          <a:prstGeom prst="rect"/>
          <a:solidFill>
            <a:srgbClr val="FFFFFF">
              <a:alpha val="76078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graphicFrame>
        <p:nvGraphicFramePr>
          <p:cNvPr id="4194304" name="table 166"/>
          <p:cNvGraphicFramePr>
            <a:graphicFrameLocks noGrp="1"/>
          </p:cNvGraphicFramePr>
          <p:nvPr/>
        </p:nvGraphicFramePr>
        <p:xfrm>
          <a:off x="1127672" y="1879393"/>
          <a:ext cx="8436610" cy="3422650"/>
        </p:xfrm>
        <a:graphic>
          <a:graphicData uri="http://schemas.openxmlformats.org/drawingml/2006/table">
            <a:tbl>
              <a:tblPr/>
              <a:tblGrid>
                <a:gridCol w="398145"/>
                <a:gridCol w="1911350"/>
                <a:gridCol w="853439"/>
                <a:gridCol w="3336289"/>
                <a:gridCol w="889635"/>
                <a:gridCol w="1047750"/>
              </a:tblGrid>
              <a:tr h="626109">
                <a:tc gridSpan="6">
                  <a:txBody>
                    <a:bodyPr/>
                    <a:p>
                      <a:pPr algn="l" eaLnBrk="0" rtl="0">
                        <a:lnSpc>
                          <a:spcPct val="117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44140" rtl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b="1" dirty="0" sz="2100" kern="0" spc="-30">
                          <a:solidFill>
                            <a:srgbClr val="AA65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国内外工业酶市场竞争格局</a:t>
                      </a:r>
                      <a:endParaRPr dirty="0" sz="21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AE7F"/>
                    </a:solidFill>
                  </a:tcPr>
                </a:tc>
                <a:tc hMerge="1">
                  <a:txBody>
                    <a:bodyPr/>
                    <a:p>
                      <a:pPr algn="l" eaLnBrk="0" rtl="0">
                        <a:lnSpc>
                          <a:spcPct val="117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44140" rtl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b="1" dirty="0" sz="2100" kern="0" spc="-30">
                          <a:solidFill>
                            <a:srgbClr val="AA65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国内外工业酶市场竞争格局</a:t>
                      </a:r>
                      <a:endParaRPr dirty="0" sz="21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AE7F"/>
                    </a:solidFill>
                  </a:tcPr>
                </a:tc>
                <a:tc hMerge="1">
                  <a:txBody>
                    <a:bodyPr/>
                    <a:p>
                      <a:pPr algn="l" eaLnBrk="0" rtl="0">
                        <a:lnSpc>
                          <a:spcPct val="117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44140" rtl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b="1" dirty="0" sz="2100" kern="0" spc="-30">
                          <a:solidFill>
                            <a:srgbClr val="AA65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国内外工业酶市场竞争格局</a:t>
                      </a:r>
                      <a:endParaRPr dirty="0" sz="21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AE7F"/>
                    </a:solidFill>
                  </a:tcPr>
                </a:tc>
                <a:tc hMerge="1">
                  <a:txBody>
                    <a:bodyPr/>
                    <a:p>
                      <a:pPr algn="l" eaLnBrk="0" rtl="0">
                        <a:lnSpc>
                          <a:spcPct val="117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44140" rtl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b="1" dirty="0" sz="2100" kern="0" spc="-30">
                          <a:solidFill>
                            <a:srgbClr val="AA65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国内外工业酶市场竞争格局</a:t>
                      </a:r>
                      <a:endParaRPr dirty="0" sz="21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AE7F"/>
                    </a:solidFill>
                  </a:tcPr>
                </a:tc>
                <a:tc hMerge="1">
                  <a:txBody>
                    <a:bodyPr/>
                    <a:p>
                      <a:pPr algn="l" eaLnBrk="0" rtl="0">
                        <a:lnSpc>
                          <a:spcPct val="117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44140" rtl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b="1" dirty="0" sz="2100" kern="0" spc="-30">
                          <a:solidFill>
                            <a:srgbClr val="AA65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国内外工业酶市场竞争格局</a:t>
                      </a:r>
                      <a:endParaRPr dirty="0" sz="21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AE7F"/>
                    </a:solidFill>
                  </a:tcPr>
                </a:tc>
                <a:tc hMerge="1">
                  <a:txBody>
                    <a:bodyPr/>
                    <a:p>
                      <a:pPr algn="l" eaLnBrk="0" rtl="0">
                        <a:lnSpc>
                          <a:spcPct val="117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44140" rtl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b="1" dirty="0" sz="2100" kern="0" spc="-30">
                          <a:solidFill>
                            <a:srgbClr val="AA65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国内外工业酶市场竞争格局</a:t>
                      </a:r>
                      <a:endParaRPr dirty="0" sz="21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AE7F"/>
                    </a:solidFill>
                  </a:tcPr>
                </a:tc>
              </a:tr>
              <a:tr h="347345">
                <a:tc gridSpan="2"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812800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7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公司名称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812800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7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公司名称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78105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8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成立时间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1319530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8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主要产品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96520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5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202</a:t>
                      </a:r>
                      <a:r>
                        <a:rPr dirty="0" sz="1300" kern="0" lang="en-US" spc="5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r>
                        <a:rPr dirty="0" sz="1300" kern="0" spc="5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营收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350520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6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单位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709">
                <a:tc rowSpan="4">
                  <a:txBody>
                    <a:bodyPr/>
                    <a:p>
                      <a:pPr algn="l" eaLnBrk="0" rtl="0">
                        <a:lnSpc>
                          <a:spcPct val="108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108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109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136525" rtl="0">
                        <a:lnSpc>
                          <a:spcPct val="90000"/>
                        </a:lnSpc>
                      </a:pPr>
                      <a:r>
                        <a:rPr dirty="0" sz="1300" kern="0" spc="-1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国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eaLnBrk="0" marL="122555" rtl="0">
                        <a:lnSpc>
                          <a:spcPts val="1685"/>
                        </a:lnSpc>
                      </a:pPr>
                      <a:r>
                        <a:rPr dirty="0" sz="1300" kern="0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外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694690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8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诺维信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57175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3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2000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517525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1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家庭护理产品、食品</a:t>
                      </a:r>
                      <a:r>
                        <a:rPr dirty="0" sz="1300" kern="0" spc="9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饮料行业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eaLnBrk="0" rtl="0">
                        <a:lnSpc>
                          <a:spcPct val="106000"/>
                        </a:lnSpc>
                      </a:pPr>
                      <a:r>
                        <a:rPr dirty="0" sz="1300" kern="0" lang="en-US" spc="1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41.6</a:t>
                      </a:r>
                      <a:endParaRPr dirty="0" sz="1300" kern="0" lang="en-US" spc="1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82550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8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亿丹麦克朗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345">
                <a:tc vMerge="1"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82550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8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亿丹麦克朗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7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517525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8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杜邦杰能斯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7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7970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1989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7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605155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9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农业酶制剂、工业酶制剂等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eaLnBrk="0" rtl="0">
                        <a:lnSpc>
                          <a:spcPct val="107000"/>
                        </a:lnSpc>
                      </a:pPr>
                      <a:r>
                        <a:rPr dirty="0" sz="1300" kern="0" lang="en-US" spc="-1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dirty="0" sz="1300" kern="0" lang="en-US" spc="-1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7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0985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7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亿美元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344">
                <a:tc vMerge="1">
                  <a:txBody>
                    <a:bodyPr/>
                    <a:p>
                      <a:pPr algn="l" eaLnBrk="0" rtl="0">
                        <a:lnSpc>
                          <a:spcPct val="107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0985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7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亿美元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428625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1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德国</a:t>
                      </a:r>
                      <a:r>
                        <a:rPr dirty="0" sz="1300" kern="0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AB</a:t>
                      </a:r>
                      <a:r>
                        <a:rPr dirty="0" sz="1300" kern="0" spc="1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酶制剂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7970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1958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337820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1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烘熔应用、造纸应用、油仔</a:t>
                      </a:r>
                      <a:r>
                        <a:rPr dirty="0" sz="1300" kern="0" spc="9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加工等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eaLnBrk="0" rtl="0">
                        <a:lnSpc>
                          <a:spcPct val="106000"/>
                        </a:lnSpc>
                      </a:pPr>
                      <a:r>
                        <a:rPr altLang="zh-CN" dirty="0" sz="1300" kern="0" lang="en-US" spc="1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1.4</a:t>
                      </a:r>
                      <a:endParaRPr altLang="zh-CN" dirty="0" sz="1300" kern="0" lang="en-US" spc="1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0985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7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亿英镑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345">
                <a:tc vMerge="1"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0985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7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亿英镑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7940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8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皇家帝斯曼(大中华区）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7970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1902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76200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1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营养产品、食品配料、个人</a:t>
                      </a:r>
                      <a:r>
                        <a:rPr dirty="0" sz="1300" kern="0" spc="9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护理、制药等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eaLnBrk="0" rtl="0">
                        <a:lnSpc>
                          <a:spcPct val="106000"/>
                        </a:lnSpc>
                      </a:pPr>
                      <a:r>
                        <a:rPr dirty="0" sz="1300" lang="en-US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126</a:t>
                      </a:r>
                      <a:endParaRPr dirty="0" sz="1300" lang="en-US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0985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7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亿欧元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679">
                <a:tc rowSpan="3">
                  <a:txBody>
                    <a:bodyPr/>
                    <a:p>
                      <a:pPr algn="l" eaLnBrk="0" rtl="0">
                        <a:lnSpc>
                          <a:spcPct val="107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rtl="0">
                        <a:lnSpc>
                          <a:spcPct val="108000"/>
                        </a:lnSpc>
                      </a:pPr>
                      <a:endParaRPr dirty="0" sz="10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136525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-1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国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eaLnBrk="0" marL="140335" rtl="0">
                        <a:lnSpc>
                          <a:spcPts val="1685"/>
                        </a:lnSpc>
                      </a:pPr>
                      <a:r>
                        <a:rPr dirty="0" sz="1300" kern="0" spc="-1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内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15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696595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7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溢多利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15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67970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1991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15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515620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1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饲料酶、食品用酶、能</a:t>
                      </a:r>
                      <a:r>
                        <a:rPr dirty="0" sz="1300" kern="0" spc="9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源用酶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eaLnBrk="0" rtl="0">
                        <a:lnSpc>
                          <a:spcPct val="115000"/>
                        </a:lnSpc>
                      </a:pPr>
                      <a:r>
                        <a:rPr dirty="0" sz="1300" kern="0" lang="en-US" spc="1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8.32</a:t>
                      </a:r>
                      <a:endParaRPr dirty="0" sz="1300" kern="0" lang="en-US" spc="1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15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349885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6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亿元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345">
                <a:tc vMerge="1">
                  <a:txBody>
                    <a:bodyPr/>
                    <a:p>
                      <a:pPr algn="l" eaLnBrk="0" rtl="0">
                        <a:lnSpc>
                          <a:spcPct val="115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349885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6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亿元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7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605790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8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蔚蓝生物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7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57175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3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2005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7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604520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1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饲料酶、食品用酶、</a:t>
                      </a:r>
                      <a:r>
                        <a:rPr dirty="0" sz="1300" kern="0" spc="9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工业酶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eaLnBrk="0" rtl="0">
                        <a:lnSpc>
                          <a:spcPct val="107000"/>
                        </a:lnSpc>
                      </a:pPr>
                      <a:r>
                        <a:rPr dirty="0" sz="1300" kern="0" lang="en-US" spc="1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13.66</a:t>
                      </a:r>
                      <a:endParaRPr dirty="0" sz="1300" kern="0" lang="en-US" spc="1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7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349885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6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亿元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25">
                <a:tc vMerge="1">
                  <a:txBody>
                    <a:bodyPr/>
                    <a:p>
                      <a:pPr algn="l" eaLnBrk="0" rtl="0">
                        <a:lnSpc>
                          <a:spcPct val="107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349885" rtl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dirty="0" sz="1300" kern="0" spc="6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亿元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701040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6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百思杰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257175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3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604520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1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饲料酶、食品用酶、</a:t>
                      </a:r>
                      <a:r>
                        <a:rPr dirty="0" sz="1300" kern="0" spc="9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工业酶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eaLnBrk="0" rtl="0">
                        <a:lnSpc>
                          <a:spcPct val="106000"/>
                        </a:lnSpc>
                      </a:pPr>
                      <a:r>
                        <a:rPr dirty="0" sz="1300" kern="0" lang="en-US" spc="3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dirty="0" sz="1300" kern="0" lang="en-US" spc="3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 anchorCtr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eaLnBrk="0" rtl="0">
                        <a:lnSpc>
                          <a:spcPct val="106000"/>
                        </a:lnSpc>
                      </a:pPr>
                      <a:endParaRPr dirty="0" sz="50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eaLnBrk="0" marL="349885" rtl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dirty="0" sz="1300" kern="0" spc="6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亿元</a:t>
                      </a:r>
                      <a:endParaRPr dirty="0" sz="13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65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48614" name="textbox 168"/>
          <p:cNvSpPr/>
          <p:nvPr/>
        </p:nvSpPr>
        <p:spPr>
          <a:xfrm>
            <a:off x="978988" y="6014409"/>
            <a:ext cx="8673465" cy="345440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95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87000"/>
              </a:lnSpc>
            </a:pPr>
            <a:r>
              <a:rPr b="1" dirty="0" sz="2400" kern="0" spc="7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国内对标企业：</a:t>
            </a:r>
            <a:r>
              <a:rPr b="1" dirty="0" sz="2400" kern="0" spc="-46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2400" kern="0" spc="7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溢多利                 </a:t>
            </a:r>
            <a:r>
              <a:rPr b="1" dirty="0" sz="2400" kern="0" spc="6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国外对标企业：</a:t>
            </a:r>
            <a:r>
              <a:rPr b="1" dirty="0" sz="2400" kern="0" spc="-46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b="1" dirty="0" sz="2400" kern="0" spc="60">
                <a:solidFill>
                  <a:srgbClr val="BC8A6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杜邦杰能斯</a:t>
            </a:r>
            <a:endParaRPr dirty="0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15" name="textbox 170"/>
          <p:cNvSpPr/>
          <p:nvPr/>
        </p:nvSpPr>
        <p:spPr>
          <a:xfrm>
            <a:off x="459163" y="1161870"/>
            <a:ext cx="1266825" cy="536575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92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23495" rtl="0">
              <a:lnSpc>
                <a:spcPct val="86000"/>
              </a:lnSpc>
            </a:pPr>
            <a:r>
              <a:rPr b="1" dirty="0" sz="2400" kern="0" spc="1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竞品分析</a:t>
            </a:r>
            <a:endParaRPr dirty="0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04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ts val="1155"/>
              </a:lnSpc>
              <a:spcBef>
                <a:spcPts val="0"/>
              </a:spcBef>
            </a:pPr>
            <a:r>
              <a:rPr dirty="0" sz="8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Competitor</a:t>
            </a:r>
            <a:r>
              <a:rPr dirty="0" sz="800" kern="0" spc="12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8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Analysis</a:t>
            </a:r>
            <a:endParaRPr dirty="0" sz="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6" name="picture 136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0" y="772884"/>
            <a:ext cx="10691996" cy="6014246"/>
          </a:xfrm>
          <a:prstGeom prst="rect"/>
        </p:spPr>
      </p:pic>
      <p:sp>
        <p:nvSpPr>
          <p:cNvPr id="1048616" name="rect 138"/>
          <p:cNvSpPr/>
          <p:nvPr/>
        </p:nvSpPr>
        <p:spPr>
          <a:xfrm>
            <a:off x="0" y="772884"/>
            <a:ext cx="10691996" cy="6014245"/>
          </a:xfrm>
          <a:prstGeom prst="rect"/>
          <a:solidFill>
            <a:srgbClr val="FFFFFF">
              <a:alpha val="76078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grpSp>
        <p:nvGrpSpPr>
          <p:cNvPr id="38" name="group 16"/>
          <p:cNvGrpSpPr/>
          <p:nvPr/>
        </p:nvGrpSpPr>
        <p:grpSpPr>
          <a:xfrm rot="21600000">
            <a:off x="0" y="1890197"/>
            <a:ext cx="10691996" cy="3131417"/>
            <a:chOff x="0" y="0"/>
            <a:chExt cx="10691996" cy="3131417"/>
          </a:xfrm>
        </p:grpSpPr>
        <p:sp>
          <p:nvSpPr>
            <p:cNvPr id="1048617" name="rect 140"/>
            <p:cNvSpPr/>
            <p:nvPr/>
          </p:nvSpPr>
          <p:spPr>
            <a:xfrm>
              <a:off x="0" y="0"/>
              <a:ext cx="10691996" cy="3131417"/>
            </a:xfrm>
            <a:prstGeom prst="rect"/>
            <a:solidFill>
              <a:srgbClr val="E4AE8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p>
              <a:pPr algn="ctr"/>
              <a:endParaRPr altLang="en-US" lang="zh-CN"/>
            </a:p>
          </p:txBody>
        </p:sp>
        <p:sp>
          <p:nvSpPr>
            <p:cNvPr id="1048618" name="textbox 142"/>
            <p:cNvSpPr/>
            <p:nvPr/>
          </p:nvSpPr>
          <p:spPr>
            <a:xfrm>
              <a:off x="4536660" y="329268"/>
              <a:ext cx="5789295" cy="2542539"/>
            </a:xfrm>
            <a:prstGeom prst="rect"/>
            <a:noFill/>
            <a:ln w="0" cap="flat">
              <a:noFill/>
              <a:prstDash val="solid"/>
              <a:miter lim="0"/>
            </a:ln>
          </p:spPr>
          <p:txBody>
            <a:bodyPr bIns="0" lIns="0" rIns="0" tIns="0" vert="horz" wrap="square"/>
            <a:p>
              <a:pPr algn="l" eaLnBrk="0" rtl="0">
                <a:lnSpc>
                  <a:spcPct val="78000"/>
                </a:lnSpc>
              </a:pPr>
              <a:endParaRPr dirty="0" sz="1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1351280" rtl="0">
                <a:lnSpc>
                  <a:spcPct val="87000"/>
                </a:lnSpc>
              </a:pPr>
              <a:r>
                <a:rPr b="1" dirty="0" sz="2100" kern="0" spc="-1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一家专业工业酶制剂公司</a:t>
              </a:r>
              <a:endParaRPr dirty="0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eaLnBrk="0" indent="3175" marL="12700" rtl="0">
                <a:lnSpc>
                  <a:spcPct val="153000"/>
                </a:lnSpc>
                <a:spcBef>
                  <a:spcPts val="220"/>
                </a:spcBef>
              </a:pPr>
              <a:r>
                <a:rPr b="1" dirty="0" sz="1700" kern="0" spc="5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主要项目：</a:t>
              </a:r>
              <a:r>
                <a:rPr b="1" dirty="0" sz="1700" kern="0" spc="-32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b="1" dirty="0" sz="1700" kern="0" spc="5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通过微生物发酵法</a:t>
              </a:r>
              <a:r>
                <a:rPr b="1" dirty="0" sz="1700" kern="0" spc="4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生产腈水合酶，</a:t>
              </a:r>
              <a:r>
                <a:rPr b="1" dirty="0" sz="1700" kern="0" spc="-35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b="1" dirty="0" sz="1700" kern="0" spc="4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打破进口酶</a:t>
              </a:r>
              <a:r>
                <a:rPr b="1" dirty="0" sz="1700" kern="0" spc="5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的垄断市场地位，</a:t>
              </a:r>
              <a:r>
                <a:rPr b="1" dirty="0" sz="1700" kern="0" spc="-33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b="1" dirty="0" sz="1700" kern="0" spc="5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实现国产替代，</a:t>
              </a:r>
              <a:r>
                <a:rPr b="1" dirty="0" sz="1700" kern="0" spc="-35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b="1" dirty="0" sz="1700" kern="0" spc="5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成长</a:t>
              </a:r>
              <a:r>
                <a:rPr b="1" dirty="0" sz="1700" kern="0" spc="4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为国内酶制剂细分</a:t>
              </a:r>
              <a:r>
                <a:rPr b="1" dirty="0" sz="1700" kern="0" spc="2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龙头企业。</a:t>
              </a:r>
              <a:endParaRPr dirty="0" sz="17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eaLnBrk="0" rtl="0">
                <a:lnSpc>
                  <a:spcPct val="119000"/>
                </a:lnSpc>
              </a:pPr>
              <a:endParaRPr dirty="0" sz="10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rtl="0">
                <a:lnSpc>
                  <a:spcPct val="109000"/>
                </a:lnSpc>
              </a:pPr>
              <a:endParaRPr dirty="0" sz="3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60325" rtl="0">
                <a:lnSpc>
                  <a:spcPct val="133000"/>
                </a:lnSpc>
                <a:spcBef>
                  <a:spcPts val="0"/>
                </a:spcBef>
              </a:pPr>
              <a:r>
                <a:rPr dirty="0" sz="1300" kern="0" spc="8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经营范围：</a:t>
              </a:r>
              <a:r>
                <a:rPr dirty="0" sz="1300" kern="0" spc="30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dirty="0" sz="1300" kern="0" spc="8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工业酶制剂研发；</a:t>
              </a:r>
              <a:r>
                <a:rPr dirty="0" sz="1300" kern="0" spc="-20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dirty="0" sz="1300" kern="0" spc="8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发酵过</a:t>
              </a:r>
              <a:r>
                <a:rPr dirty="0" sz="1300" kern="0" spc="7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程优化技术研发；</a:t>
              </a:r>
              <a:r>
                <a:rPr dirty="0" sz="1300" kern="0" spc="-18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dirty="0" sz="1300" kern="0" spc="7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生物基材料制造；</a:t>
              </a:r>
              <a:r>
                <a:rPr dirty="0" sz="1300" kern="0" spc="10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生物基材料销售；</a:t>
              </a:r>
              <a:r>
                <a:rPr dirty="0" sz="1300" kern="0" spc="-14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dirty="0" sz="1300" kern="0" spc="10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生物饲料研发；</a:t>
              </a:r>
              <a:r>
                <a:rPr dirty="0" sz="1300" kern="0" spc="-13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dirty="0" sz="1300" kern="0" spc="10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生物基材料技术研发；</a:t>
              </a:r>
              <a:r>
                <a:rPr dirty="0" sz="1300" kern="0" spc="-16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dirty="0" sz="1300" kern="0" spc="9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生物基材料聚</a:t>
              </a:r>
              <a:r>
                <a:rPr dirty="0" sz="1300" kern="0" spc="8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合技术研发；</a:t>
              </a:r>
              <a:r>
                <a:rPr dirty="0" sz="1300" kern="0" spc="-17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dirty="0" sz="1300" kern="0" spc="8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生物化工产品技术研发；</a:t>
              </a:r>
              <a:r>
                <a:rPr dirty="0" sz="1300" kern="0" spc="-19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dirty="0" sz="1300" kern="0" spc="80">
                  <a:solidFill>
                    <a:srgbClr val="80808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细胞技术研发和应用。</a:t>
              </a:r>
              <a:endParaRPr dirty="0" sz="13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2097187" name="picture 144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2"/>
            <a:stretch>
              <a:fillRect/>
            </a:stretch>
          </p:blipFill>
          <p:spPr>
            <a:xfrm rot="21600000">
              <a:off x="189782" y="58806"/>
              <a:ext cx="4136465" cy="3013805"/>
            </a:xfrm>
            <a:prstGeom prst="rect"/>
          </p:spPr>
        </p:pic>
      </p:grpSp>
      <p:sp>
        <p:nvSpPr>
          <p:cNvPr id="1048619" name="textbox 146"/>
          <p:cNvSpPr/>
          <p:nvPr/>
        </p:nvSpPr>
        <p:spPr>
          <a:xfrm>
            <a:off x="615315" y="5349240"/>
            <a:ext cx="8752205" cy="1068070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77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ct val="87000"/>
              </a:lnSpc>
            </a:pPr>
            <a:r>
              <a:rPr b="1" dirty="0" sz="1700" kern="0" spc="3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现有项目</a:t>
            </a:r>
            <a:endParaRPr b="1" dirty="0" sz="1700" kern="0" spc="30">
              <a:solidFill>
                <a:srgbClr val="80808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marL="12700" rtl="0">
              <a:lnSpc>
                <a:spcPct val="87000"/>
              </a:lnSpc>
            </a:pPr>
            <a:endParaRPr b="1" dirty="0" sz="1700" kern="0" spc="30">
              <a:solidFill>
                <a:srgbClr val="80808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marL="12700" rtl="0">
              <a:lnSpc>
                <a:spcPct val="87000"/>
              </a:lnSpc>
            </a:pPr>
            <a:r>
              <a:rPr dirty="0" sz="1700" kern="0" spc="10">
                <a:solidFill>
                  <a:srgbClr val="80808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l</a:t>
            </a:r>
            <a:r>
              <a:rPr dirty="0" sz="1700" kern="0" spc="-560">
                <a:solidFill>
                  <a:srgbClr val="80808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dirty="0" sz="17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腈水合酶项目已完成中试，</a:t>
            </a:r>
            <a:r>
              <a:rPr dirty="0" sz="1700" kern="0" spc="-34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17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</a:t>
            </a:r>
            <a:r>
              <a:rPr dirty="0" sz="1700" kern="0" lang="zh-CN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已预订，厂房暂定，</a:t>
            </a:r>
            <a:r>
              <a:rPr dirty="0" sz="1700" kern="0" lang="zh-CN" spc="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资金到位后</a:t>
            </a:r>
            <a:r>
              <a:rPr altLang="zh-CN" dirty="0" sz="1700" kern="0" lang="en-US" spc="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6~8</a:t>
            </a:r>
            <a:r>
              <a:rPr altLang="en-US" dirty="0" sz="1700" kern="0" lang="zh-CN" spc="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个月</a:t>
            </a:r>
            <a:r>
              <a:rPr dirty="0" sz="1700" kern="0" spc="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出产品</a:t>
            </a:r>
            <a:endParaRPr dirty="0" sz="17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11000"/>
              </a:lnSpc>
            </a:pPr>
            <a:endParaRPr dirty="0" sz="9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20320" rtl="0">
              <a:lnSpc>
                <a:spcPct val="96000"/>
              </a:lnSpc>
            </a:pPr>
            <a:r>
              <a:rPr dirty="0" sz="1700" kern="0" spc="40">
                <a:solidFill>
                  <a:srgbClr val="80808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l</a:t>
            </a:r>
            <a:r>
              <a:rPr dirty="0" sz="1700" kern="0" spc="-460">
                <a:solidFill>
                  <a:srgbClr val="80808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dirty="0" sz="1700" kern="0" spc="4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乙醇梭菌项目已申报广东省科技厅，</a:t>
            </a:r>
            <a:r>
              <a:rPr dirty="0" sz="1700" kern="0" spc="-23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1700" kern="0" spc="4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申请政</a:t>
            </a:r>
            <a:r>
              <a:rPr dirty="0" sz="1700" kern="0" spc="3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府扶持资金合计800万</a:t>
            </a:r>
            <a:endParaRPr dirty="0" sz="17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20" name="textbox 148"/>
          <p:cNvSpPr/>
          <p:nvPr/>
        </p:nvSpPr>
        <p:spPr>
          <a:xfrm>
            <a:off x="461712" y="1161870"/>
            <a:ext cx="1576069" cy="536575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74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7145" rtl="0">
              <a:lnSpc>
                <a:spcPct val="87000"/>
              </a:lnSpc>
            </a:pPr>
            <a:r>
              <a:rPr b="1" dirty="0" sz="2400" kern="0" spc="3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产品与服务</a:t>
            </a:r>
            <a:endParaRPr dirty="0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02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12700" rtl="0">
              <a:lnSpc>
                <a:spcPts val="1155"/>
              </a:lnSpc>
              <a:spcBef>
                <a:spcPts val="0"/>
              </a:spcBef>
            </a:pPr>
            <a:r>
              <a:rPr dirty="0" sz="8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Products</a:t>
            </a:r>
            <a:r>
              <a:rPr dirty="0" sz="800" kern="0" spc="17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8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&amp;</a:t>
            </a:r>
            <a:r>
              <a:rPr dirty="0" sz="800" kern="0" spc="10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8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Services</a:t>
            </a:r>
            <a:endParaRPr dirty="0" sz="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8" name="picture 11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00000">
            <a:off x="0" y="772884"/>
            <a:ext cx="10691996" cy="6014246"/>
          </a:xfrm>
          <a:prstGeom prst="rect"/>
        </p:spPr>
      </p:pic>
      <p:sp>
        <p:nvSpPr>
          <p:cNvPr id="1048621" name="rect 116"/>
          <p:cNvSpPr/>
          <p:nvPr/>
        </p:nvSpPr>
        <p:spPr>
          <a:xfrm>
            <a:off x="0" y="772884"/>
            <a:ext cx="10691996" cy="6014245"/>
          </a:xfrm>
          <a:prstGeom prst="rect"/>
          <a:solidFill>
            <a:srgbClr val="FFFFFF">
              <a:alpha val="76078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p>
            <a:pPr algn="ctr"/>
            <a:endParaRPr altLang="en-US" lang="zh-CN"/>
          </a:p>
        </p:txBody>
      </p:sp>
      <p:grpSp>
        <p:nvGrpSpPr>
          <p:cNvPr id="40" name="group 8"/>
          <p:cNvGrpSpPr/>
          <p:nvPr/>
        </p:nvGrpSpPr>
        <p:grpSpPr>
          <a:xfrm rot="21600000">
            <a:off x="1423372" y="4160909"/>
            <a:ext cx="7301296" cy="2313479"/>
            <a:chOff x="0" y="0"/>
            <a:chExt cx="7301296" cy="2313479"/>
          </a:xfrm>
        </p:grpSpPr>
        <p:pic>
          <p:nvPicPr>
            <p:cNvPr id="2097189" name="picture 118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2"/>
            <a:stretch>
              <a:fillRect/>
            </a:stretch>
          </p:blipFill>
          <p:spPr>
            <a:xfrm rot="21600000">
              <a:off x="0" y="0"/>
              <a:ext cx="7301296" cy="2313479"/>
            </a:xfrm>
            <a:prstGeom prst="rect"/>
          </p:spPr>
        </p:pic>
        <p:sp>
          <p:nvSpPr>
            <p:cNvPr id="1048622" name="textbox 120"/>
            <p:cNvSpPr/>
            <p:nvPr/>
          </p:nvSpPr>
          <p:spPr>
            <a:xfrm>
              <a:off x="4365867" y="2051981"/>
              <a:ext cx="2369820" cy="183514"/>
            </a:xfrm>
            <a:prstGeom prst="rect"/>
            <a:noFill/>
            <a:ln w="0" cap="flat">
              <a:noFill/>
              <a:prstDash val="solid"/>
              <a:miter lim="0"/>
            </a:ln>
          </p:spPr>
          <p:txBody>
            <a:bodyPr bIns="0" lIns="0" rIns="0" tIns="0" vert="horz" wrap="square"/>
            <a:p>
              <a:pPr algn="l" eaLnBrk="0" rtl="0">
                <a:lnSpc>
                  <a:spcPct val="88000"/>
                </a:lnSpc>
              </a:pPr>
              <a:endParaRPr dirty="0" sz="1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12700" rtl="0">
                <a:lnSpc>
                  <a:spcPct val="86000"/>
                </a:lnSpc>
              </a:pPr>
              <a:r>
                <a:rPr b="1" dirty="0" sz="1200" kern="0" spc="10">
                  <a:solidFill>
                    <a:srgbClr val="FFFF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1L-1L-5L-5L</a:t>
              </a:r>
              <a:r>
                <a:rPr dirty="0" sz="1200" kern="0" spc="190">
                  <a:solidFill>
                    <a:srgbClr val="FFFF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 </a:t>
              </a:r>
              <a:r>
                <a:rPr b="1" dirty="0" sz="1200" kern="0" spc="10">
                  <a:solidFill>
                    <a:srgbClr val="FFFF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四联平行</a:t>
              </a:r>
              <a:r>
                <a:rPr b="1" dirty="0" sz="1200" kern="0" spc="0">
                  <a:solidFill>
                    <a:srgbClr val="FFFF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生物反应器</a:t>
              </a:r>
              <a:endParaRPr dirty="0" sz="1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1048623" name="textbox 122"/>
          <p:cNvSpPr/>
          <p:nvPr/>
        </p:nvSpPr>
        <p:spPr>
          <a:xfrm>
            <a:off x="461155" y="1157529"/>
            <a:ext cx="7233919" cy="963294"/>
          </a:xfrm>
          <a:prstGeom prst="rect"/>
          <a:noFill/>
          <a:ln w="0" cap="flat">
            <a:noFill/>
            <a:prstDash val="solid"/>
            <a:miter lim="0"/>
          </a:ln>
        </p:spPr>
        <p:txBody>
          <a:bodyPr bIns="0" lIns="0" rIns="0" tIns="0" vert="horz" wrap="square"/>
          <a:p>
            <a:pPr algn="l" eaLnBrk="0" rtl="0">
              <a:lnSpc>
                <a:spcPct val="72000"/>
              </a:lnSpc>
            </a:pPr>
            <a:endParaRPr dirty="0" sz="1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marL="24765" rtl="0">
              <a:lnSpc>
                <a:spcPct val="87000"/>
              </a:lnSpc>
            </a:pPr>
            <a:r>
              <a:rPr b="1" dirty="0" sz="2400" kern="0" spc="2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实验设备仪器</a:t>
            </a:r>
            <a:endParaRPr dirty="0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marL="12700" rtl="0">
              <a:lnSpc>
                <a:spcPts val="1155"/>
              </a:lnSpc>
              <a:spcBef>
                <a:spcPts val="385"/>
              </a:spcBef>
            </a:pPr>
            <a:r>
              <a:rPr dirty="0" sz="8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Data</a:t>
            </a:r>
            <a:r>
              <a:rPr dirty="0" sz="800" kern="0" spc="12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dirty="0" sz="800" kern="0" spc="1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Compariso</a:t>
            </a:r>
            <a:r>
              <a:rPr dirty="0" sz="800" kern="0" spc="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endParaRPr dirty="0" sz="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0" rtl="0">
              <a:lnSpc>
                <a:spcPct val="111000"/>
              </a:lnSpc>
            </a:pPr>
            <a:endParaRPr dirty="0" sz="10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eaLnBrk="0" rtl="0">
              <a:lnSpc>
                <a:spcPct val="125000"/>
              </a:lnSpc>
            </a:pPr>
            <a:endParaRPr dirty="0" sz="30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eaLnBrk="0" rtl="0">
              <a:lnSpc>
                <a:spcPct val="87000"/>
              </a:lnSpc>
              <a:spcBef>
                <a:spcPts val="5"/>
              </a:spcBef>
            </a:pPr>
            <a:r>
              <a:rPr dirty="0" sz="1500" kern="0" spc="8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微生物组学平台拥有完整的菌种分离与菌种发酵</a:t>
            </a:r>
            <a:r>
              <a:rPr dirty="0" sz="1500" kern="0" spc="7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培养的相关仪器设备和技术储备</a:t>
            </a:r>
            <a:endParaRPr dirty="0" sz="15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1" name="group 10"/>
          <p:cNvGrpSpPr/>
          <p:nvPr/>
        </p:nvGrpSpPr>
        <p:grpSpPr>
          <a:xfrm rot="21600000">
            <a:off x="3636614" y="2174872"/>
            <a:ext cx="3418765" cy="1828331"/>
            <a:chOff x="0" y="0"/>
            <a:chExt cx="3418765" cy="1828331"/>
          </a:xfrm>
        </p:grpSpPr>
        <p:pic>
          <p:nvPicPr>
            <p:cNvPr id="2097190" name="picture 124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3"/>
            <a:stretch>
              <a:fillRect/>
            </a:stretch>
          </p:blipFill>
          <p:spPr>
            <a:xfrm rot="21600000">
              <a:off x="0" y="0"/>
              <a:ext cx="3418765" cy="1828331"/>
            </a:xfrm>
            <a:prstGeom prst="rect"/>
          </p:spPr>
        </p:pic>
        <p:sp>
          <p:nvSpPr>
            <p:cNvPr id="1048624" name="textbox 126"/>
            <p:cNvSpPr/>
            <p:nvPr/>
          </p:nvSpPr>
          <p:spPr>
            <a:xfrm>
              <a:off x="1980247" y="1598908"/>
              <a:ext cx="1354455" cy="184150"/>
            </a:xfrm>
            <a:prstGeom prst="rect"/>
            <a:noFill/>
            <a:ln w="0" cap="flat">
              <a:noFill/>
              <a:prstDash val="solid"/>
              <a:miter lim="0"/>
            </a:ln>
          </p:spPr>
          <p:txBody>
            <a:bodyPr bIns="0" lIns="0" rIns="0" tIns="0" vert="horz" wrap="square"/>
            <a:p>
              <a:pPr algn="l" eaLnBrk="0" rtl="0">
                <a:lnSpc>
                  <a:spcPct val="80000"/>
                </a:lnSpc>
              </a:pPr>
              <a:endParaRPr dirty="0" sz="1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12700" rtl="0">
                <a:lnSpc>
                  <a:spcPct val="87000"/>
                </a:lnSpc>
              </a:pPr>
              <a:r>
                <a:rPr b="1" dirty="0" sz="1200" kern="0" spc="20">
                  <a:solidFill>
                    <a:srgbClr val="FFFF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美国</a:t>
              </a:r>
              <a:r>
                <a:rPr b="1" dirty="0" sz="1200" kern="0" spc="0">
                  <a:solidFill>
                    <a:srgbClr val="FFFF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COY</a:t>
              </a:r>
              <a:r>
                <a:rPr b="1" dirty="0" sz="1200" kern="0" spc="20">
                  <a:solidFill>
                    <a:srgbClr val="FFFF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厌氧手套箱</a:t>
              </a:r>
              <a:endParaRPr dirty="0" sz="1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42" name="group 12"/>
          <p:cNvGrpSpPr/>
          <p:nvPr/>
        </p:nvGrpSpPr>
        <p:grpSpPr>
          <a:xfrm rot="21600000">
            <a:off x="241906" y="2174872"/>
            <a:ext cx="3246356" cy="1828331"/>
            <a:chOff x="0" y="0"/>
            <a:chExt cx="3246356" cy="1828331"/>
          </a:xfrm>
        </p:grpSpPr>
        <p:pic>
          <p:nvPicPr>
            <p:cNvPr id="2097191" name="picture 128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4"/>
            <a:stretch>
              <a:fillRect/>
            </a:stretch>
          </p:blipFill>
          <p:spPr>
            <a:xfrm rot="21600000">
              <a:off x="0" y="0"/>
              <a:ext cx="3246356" cy="1828331"/>
            </a:xfrm>
            <a:prstGeom prst="rect"/>
          </p:spPr>
        </p:pic>
        <p:sp>
          <p:nvSpPr>
            <p:cNvPr id="1048625" name="textbox 130"/>
            <p:cNvSpPr/>
            <p:nvPr/>
          </p:nvSpPr>
          <p:spPr>
            <a:xfrm>
              <a:off x="1842699" y="1598908"/>
              <a:ext cx="1273810" cy="184150"/>
            </a:xfrm>
            <a:prstGeom prst="rect"/>
            <a:noFill/>
            <a:ln w="0" cap="flat">
              <a:noFill/>
              <a:prstDash val="solid"/>
              <a:miter lim="0"/>
            </a:ln>
          </p:spPr>
          <p:txBody>
            <a:bodyPr bIns="0" lIns="0" rIns="0" tIns="0" vert="horz" wrap="square"/>
            <a:p>
              <a:pPr algn="l" eaLnBrk="0" rtl="0">
                <a:lnSpc>
                  <a:spcPct val="80000"/>
                </a:lnSpc>
              </a:pPr>
              <a:endParaRPr dirty="0" sz="1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12700" rtl="0">
                <a:lnSpc>
                  <a:spcPct val="87000"/>
                </a:lnSpc>
              </a:pPr>
              <a:r>
                <a:rPr b="1" dirty="0" sz="1200" kern="0" spc="20">
                  <a:solidFill>
                    <a:srgbClr val="FFFF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拉曼单细胞分选仪</a:t>
              </a:r>
              <a:endParaRPr dirty="0" sz="1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43" name="group 14"/>
          <p:cNvGrpSpPr/>
          <p:nvPr/>
        </p:nvGrpSpPr>
        <p:grpSpPr>
          <a:xfrm rot="21600000">
            <a:off x="7203732" y="2174872"/>
            <a:ext cx="3184878" cy="1828331"/>
            <a:chOff x="0" y="0"/>
            <a:chExt cx="3184878" cy="1828331"/>
          </a:xfrm>
        </p:grpSpPr>
        <p:pic>
          <p:nvPicPr>
            <p:cNvPr id="2097192" name="picture 132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5"/>
            <a:stretch>
              <a:fillRect/>
            </a:stretch>
          </p:blipFill>
          <p:spPr>
            <a:xfrm rot="21600000">
              <a:off x="0" y="0"/>
              <a:ext cx="3184878" cy="1828331"/>
            </a:xfrm>
            <a:prstGeom prst="rect"/>
          </p:spPr>
        </p:pic>
        <p:sp>
          <p:nvSpPr>
            <p:cNvPr id="1048626" name="textbox 134"/>
            <p:cNvSpPr/>
            <p:nvPr/>
          </p:nvSpPr>
          <p:spPr>
            <a:xfrm>
              <a:off x="1947264" y="1599464"/>
              <a:ext cx="1117600" cy="184150"/>
            </a:xfrm>
            <a:prstGeom prst="rect"/>
            <a:noFill/>
            <a:ln w="0" cap="flat">
              <a:noFill/>
              <a:prstDash val="solid"/>
              <a:miter lim="0"/>
            </a:ln>
          </p:spPr>
          <p:txBody>
            <a:bodyPr bIns="0" lIns="0" rIns="0" tIns="0" vert="horz" wrap="square"/>
            <a:p>
              <a:pPr algn="l" eaLnBrk="0" rtl="0">
                <a:lnSpc>
                  <a:spcPct val="80000"/>
                </a:lnSpc>
              </a:pPr>
              <a:endParaRPr dirty="0" sz="10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eaLnBrk="0" marL="12700" rtl="0">
                <a:lnSpc>
                  <a:spcPct val="87000"/>
                </a:lnSpc>
              </a:pPr>
              <a:r>
                <a:rPr b="1" dirty="0" sz="1200" kern="0" spc="-10">
                  <a:solidFill>
                    <a:srgbClr val="FFFF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50L</a:t>
              </a:r>
              <a:r>
                <a:rPr dirty="0" sz="1200" kern="0" spc="220">
                  <a:solidFill>
                    <a:srgbClr val="FFFF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 </a:t>
              </a:r>
              <a:r>
                <a:rPr b="1" dirty="0" sz="1200" kern="0" spc="-10">
                  <a:solidFill>
                    <a:srgbClr val="FFFF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中试发酵罐</a:t>
              </a:r>
              <a:endParaRPr dirty="0" sz="1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DIAGRAM_VIRTUALLY_FRAME" val="{&quot;height&quot;:215.55,&quot;left&quot;:198.55,&quot;top&quot;:94.6,&quot;width&quot;:554.15}"/>
</p:tagLst>
</file>

<file path=ppt/tags/tag101.xml><?xml version="1.0" encoding="utf-8"?>
<p:tagLst xmlns:p="http://schemas.openxmlformats.org/presentationml/2006/main">
  <p:tag name="KSO_WM_BEAUTIFY_FLAG" val=""/>
  <p:tag name="KSO_WM_DIAGRAM_VIRTUALLY_FRAME" val="{&quot;height&quot;:215.55,&quot;left&quot;:198.55,&quot;top&quot;:94.6,&quot;width&quot;:554.15}"/>
</p:tagLst>
</file>

<file path=ppt/tags/tag102.xml><?xml version="1.0" encoding="utf-8"?>
<p:tagLst xmlns:p="http://schemas.openxmlformats.org/presentationml/2006/main">
  <p:tag name="KSO_WM_BEAUTIFY_FLAG" val=""/>
  <p:tag name="KSO_WM_DIAGRAM_VIRTUALLY_FRAME" val="{&quot;height&quot;:215.55,&quot;left&quot;:198.55,&quot;top&quot;:94.6,&quot;width&quot;:554.15}"/>
</p:tagLst>
</file>

<file path=ppt/tags/tag103.xml><?xml version="1.0" encoding="utf-8"?>
<p:tagLst xmlns:p="http://schemas.openxmlformats.org/presentationml/2006/main">
  <p:tag name="KSO_WM_BEAUTIFY_FLAG" val=""/>
  <p:tag name="KSO_WM_DIAGRAM_VIRTUALLY_FRAME" val="{&quot;height&quot;:215.55,&quot;left&quot;:198.55,&quot;top&quot;:94.6,&quot;width&quot;:554.15}"/>
</p:tagLst>
</file>

<file path=ppt/tags/tag104.xml><?xml version="1.0" encoding="utf-8"?>
<p:tagLst xmlns:p="http://schemas.openxmlformats.org/presentationml/2006/main">
  <p:tag name="KSO_WM_BEAUTIFY_FLAG" val=""/>
  <p:tag name="KSO_WM_DIAGRAM_VIRTUALLY_FRAME" val="{&quot;height&quot;:215.55,&quot;left&quot;:198.55,&quot;top&quot;:94.6,&quot;width&quot;:554.15}"/>
</p:tagLst>
</file>

<file path=ppt/tags/tag105.xml><?xml version="1.0" encoding="utf-8"?>
<p:tagLst xmlns:p="http://schemas.openxmlformats.org/presentationml/2006/main">
  <p:tag name="KSO_WM_BEAUTIFY_FLAG" val=""/>
  <p:tag name="KSO_WM_DIAGRAM_VIRTUALLY_FRAME" val="{&quot;height&quot;:215.55,&quot;left&quot;:198.55,&quot;top&quot;:94.6,&quot;width&quot;:554.15}"/>
</p:tagLst>
</file>

<file path=ppt/tags/tag106.xml><?xml version="1.0" encoding="utf-8"?>
<p:tagLst xmlns:p="http://schemas.openxmlformats.org/presentationml/2006/main">
  <p:tag name="KSO_WM_BEAUTIFY_FLAG" val=""/>
  <p:tag name="KSO_WM_DIAGRAM_VIRTUALLY_FRAME" val="{&quot;height&quot;:215.55,&quot;left&quot;:198.55,&quot;top&quot;:94.6,&quot;width&quot;:554.15}"/>
</p:tagLst>
</file>

<file path=ppt/tags/tag107.xml><?xml version="1.0" encoding="utf-8"?>
<p:tagLst xmlns:p="http://schemas.openxmlformats.org/presentationml/2006/main">
  <p:tag name="KSO_WM_BEAUTIFY_FLAG" val=""/>
  <p:tag name="KSO_WM_DIAGRAM_VIRTUALLY_FRAME" val="{&quot;height&quot;:215.55,&quot;left&quot;:198.55,&quot;top&quot;:94.6,&quot;width&quot;:554.15}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  <p:tag name="KSO_WM_DIAGRAM_VIRTUALLY_FRAME" val="{&quot;height&quot;:215.55,&quot;left&quot;:198.55,&quot;top&quot;:94.6,&quot;width&quot;:554.15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  <p:tag name="KSO_WM_DIAGRAM_VIRTUALLY_FRAME" val="{&quot;height&quot;:215.55,&quot;left&quot;:198.55,&quot;top&quot;:94.6,&quot;width&quot;:554.15}"/>
</p:tagLst>
</file>

<file path=ppt/tags/tag1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2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2.xml><?xml version="1.0" encoding="utf-8"?>
<p:tagLst xmlns:p="http://schemas.openxmlformats.org/presentationml/2006/main">
  <p:tag name="KSO_WM_UNIT_PIC_EFFECT" val="1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72_1*i*1"/>
  <p:tag name="KSO_WM_TEMPLATE_CATEGORY" val="custom"/>
  <p:tag name="KSO_WM_TEMPLATE_INDEX" val="20238472"/>
  <p:tag name="KSO_WM_UNIT_LAYERLEVEL" val="1"/>
  <p:tag name="KSO_WM_TAG_VERSION" val="3.0"/>
  <p:tag name="KSO_WM_BEAUTIFY_FLAG" val="#wm#"/>
  <p:tag name="KSO_WM_UNIT_PIC_EFFECT" val="1"/>
</p:tagLst>
</file>

<file path=ppt/tags/tag74.xml><?xml version="1.0" encoding="utf-8"?>
<p:tagLst xmlns:p="http://schemas.openxmlformats.org/presentationml/2006/main">
  <p:tag name="KSO_WM_UNIT_VALUE" val="2064*173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72_1*d*1"/>
  <p:tag name="KSO_WM_TEMPLATE_CATEGORY" val="custom"/>
  <p:tag name="KSO_WM_TEMPLATE_INDEX" val="20238472"/>
  <p:tag name="KSO_WM_UNIT_LAYERLEVEL" val="1"/>
  <p:tag name="KSO_WM_TAG_VERSION" val="3.0"/>
  <p:tag name="KSO_WM_BEAUTIFY_FLAG" val="#wm#"/>
  <p:tag name="KSO_WM_UNIT_PIC_EFFECT" val="1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72_1*i*2"/>
  <p:tag name="KSO_WM_TEMPLATE_CATEGORY" val="custom"/>
  <p:tag name="KSO_WM_TEMPLATE_INDEX" val="20238472"/>
  <p:tag name="KSO_WM_UNIT_LAYERLEVEL" val="1"/>
  <p:tag name="KSO_WM_TAG_VERSION" val="3.0"/>
  <p:tag name="KSO_WM_BEAUTIFY_FLAG" val="#wm#"/>
  <p:tag name="KSO_WM_UNIT_PIC_EFFECT" val="1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DIAGRAM_VIRTUALLY_FRAME" val="{&quot;height&quot;:215.55,&quot;left&quot;:198.55,&quot;top&quot;:94.6,&quot;width&quot;:554.15}"/>
</p:tagLst>
</file>

<file path=ppt/tags/tag95.xml><?xml version="1.0" encoding="utf-8"?>
<p:tagLst xmlns:p="http://schemas.openxmlformats.org/presentationml/2006/main">
  <p:tag name="KSO_WM_BEAUTIFY_FLAG" val=""/>
  <p:tag name="KSO_WM_DIAGRAM_VIRTUALLY_FRAME" val="{&quot;height&quot;:215.55,&quot;left&quot;:198.55,&quot;top&quot;:94.6,&quot;width&quot;:554.15}"/>
</p:tagLst>
</file>

<file path=ppt/tags/tag96.xml><?xml version="1.0" encoding="utf-8"?>
<p:tagLst xmlns:p="http://schemas.openxmlformats.org/presentationml/2006/main">
  <p:tag name="KSO_WM_BEAUTIFY_FLAG" val=""/>
  <p:tag name="KSO_WM_DIAGRAM_VIRTUALLY_FRAME" val="{&quot;height&quot;:215.55,&quot;left&quot;:198.55,&quot;top&quot;:94.6,&quot;width&quot;:554.15}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  <p:tag name="KSO_WM_DIAGRAM_VIRTUALLY_FRAME" val="{&quot;height&quot;:215.55,&quot;left&quot;:198.55,&quot;top&quot;:94.6,&quot;width&quot;:554.15}"/>
</p:tagLst>
</file>

<file path=ppt/tags/tag99.xml><?xml version="1.0" encoding="utf-8"?>
<p:tagLst xmlns:p="http://schemas.openxmlformats.org/presentationml/2006/main">
  <p:tag name="KSO_WM_BEAUTIFY_FLAG" val=""/>
  <p:tag name="KSO_WM_DIAGRAM_VIRTUALLY_FRAME" val="{&quot;height&quot;:215.55,&quot;left&quot;:198.55,&quot;top&quot;:94.6,&quot;width&quot;:554.15}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ysClr lastClr="000000" val="windowText"/>
      </a:dk1>
      <a:lt1>
        <a:sysClr lastClr="FFFFFF" val="window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MiSans Normal"/>
        <a:ea typeface="MiSans Normal"/>
        <a:cs typeface=""/>
      </a:majorFont>
      <a:minorFont>
        <a:latin typeface="MiSans Normal"/>
        <a:ea typeface="MiSans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演示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ANA-AN00</dc:creator>
  <cp:lastModifiedBy>芈琰玉山</cp:lastModifiedBy>
  <dcterms:created xsi:type="dcterms:W3CDTF">2026-05-20T09:46:00Z</dcterms:created>
  <dcterms:modified xsi:type="dcterms:W3CDTF">2026-08-20T04:19:46Z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wqlLaW5nc29mdCBQREYgdG8gV1BTIDEyMA</vt:lpwstr>
  </property>
  <property fmtid="{D5CDD505-2E9C-101B-9397-08002B2CF9AE}" pid="3" name="Created">
    <vt:filetime>2026-05-23T09:46:01Z</vt:filetime>
  </property>
  <property fmtid="{D5CDD505-2E9C-101B-9397-08002B2CF9AE}" pid="4" name="ICV">
    <vt:lpwstr>ea891f30b588459ab97c395677b7544d_23</vt:lpwstr>
  </property>
  <property fmtid="{D5CDD505-2E9C-101B-9397-08002B2CF9AE}" pid="5" name="KSOProductBuildVer">
    <vt:lpwstr>2052-12.1.0.28043</vt:lpwstr>
  </property>
</Properties>
</file>