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70" r:id="rId5"/>
    <p:sldId id="262" r:id="rId6"/>
    <p:sldId id="272" r:id="rId7"/>
    <p:sldId id="269" r:id="rId8"/>
    <p:sldId id="257" r:id="rId9"/>
    <p:sldId id="258" r:id="rId10"/>
    <p:sldId id="260" r:id="rId11"/>
    <p:sldId id="259" r:id="rId12"/>
    <p:sldId id="261" r:id="rId13"/>
    <p:sldId id="271" r:id="rId14"/>
    <p:sldId id="265" r:id="rId1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15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1" Type="http://schemas.openxmlformats.org/officeDocument/2006/relationships/notesSlide" Target="../notesSlides/notesSlide9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9" Type="http://schemas.openxmlformats.org/officeDocument/2006/relationships/tags" Target="../tags/tag17.xml"/><Relationship Id="rId18" Type="http://schemas.openxmlformats.org/officeDocument/2006/relationships/tags" Target="../tags/tag16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0790" y="31115"/>
            <a:ext cx="532384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162560" y="0"/>
            <a:ext cx="4888230" cy="5143500"/>
          </a:xfrm>
          <a:prstGeom prst="rect">
            <a:avLst/>
          </a:prstGeom>
          <a:solidFill>
            <a:srgbClr val="112233"/>
          </a:solidFill>
        </p:spPr>
      </p:sp>
      <p:sp>
        <p:nvSpPr>
          <p:cNvPr id="5" name="Text 1"/>
          <p:cNvSpPr/>
          <p:nvPr/>
        </p:nvSpPr>
        <p:spPr>
          <a:xfrm>
            <a:off x="571500" y="183515"/>
            <a:ext cx="4553585" cy="190817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500" b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SKIES </a:t>
            </a:r>
            <a:r>
              <a:rPr lang="en-US" sz="3500" b="1" kern="0" spc="-2" dirty="0">
                <a:solidFill>
                  <a:schemeClr val="bg1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CENTER</a:t>
            </a:r>
            <a:r>
              <a:rPr lang="en-US" sz="3500" b="1" kern="0" spc="-2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:</a:t>
            </a:r>
            <a:r>
              <a:rPr lang="en-US" sz="3500" b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2000" b="1" i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</a:t>
            </a:r>
            <a:r>
              <a:rPr lang="en-US" sz="2000" b="1" i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INO
</a:t>
            </a:r>
            <a:r>
              <a:rPr lang="en-US" sz="2000" b="1" i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K</a:t>
            </a:r>
            <a:r>
              <a:rPr lang="en-US" sz="2000" b="1" i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NOWLEDGE
</a:t>
            </a:r>
            <a:r>
              <a:rPr lang="en-US" sz="2000" b="1" i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I</a:t>
            </a:r>
            <a:r>
              <a:rPr lang="en-US" sz="2000" b="1" i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NTERNATIONAL
</a:t>
            </a:r>
            <a:r>
              <a:rPr lang="en-US" sz="2000" b="1" i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E</a:t>
            </a:r>
            <a:r>
              <a:rPr lang="en-US" sz="2000" b="1" i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XHIBITION &amp;
</a:t>
            </a:r>
            <a:r>
              <a:rPr lang="en-US" sz="2000" b="1" i="1" kern="0" spc="-2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</a:t>
            </a:r>
            <a:r>
              <a:rPr lang="en-US" sz="2000" b="1" i="1" kern="0" spc="-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PORTS
CENTER</a:t>
            </a:r>
            <a:endParaRPr lang="en-US" sz="2000" i="1" dirty="0"/>
          </a:p>
        </p:txBody>
      </p:sp>
      <p:sp>
        <p:nvSpPr>
          <p:cNvPr id="6" name="Text 2"/>
          <p:cNvSpPr/>
          <p:nvPr/>
        </p:nvSpPr>
        <p:spPr>
          <a:xfrm>
            <a:off x="571500" y="2383790"/>
            <a:ext cx="3877945" cy="16592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i="1" dirty="0">
                <a:solidFill>
                  <a:srgbClr val="D1D9E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A Global Oasis for </a:t>
            </a:r>
            <a:r>
              <a:rPr lang="en-US" i="1" dirty="0">
                <a:solidFill>
                  <a:srgbClr val="D1D9E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Joint Venture Model: </a:t>
            </a:r>
            <a:endParaRPr lang="en-US" i="1" dirty="0">
              <a:solidFill>
                <a:srgbClr val="D1D9E0"/>
              </a:solidFill>
              <a:latin typeface="Libre Baskerville" pitchFamily="34" charset="0"/>
              <a:ea typeface="Libre Baskerville" pitchFamily="34" charset="-122"/>
              <a:cs typeface="Libre Baskerville" pitchFamily="34" charset="-120"/>
            </a:endParaRPr>
          </a:p>
          <a:p>
            <a:pPr marL="0" indent="0" algn="l">
              <a:lnSpc>
                <a:spcPct val="112000"/>
              </a:lnSpc>
              <a:buNone/>
            </a:pPr>
            <a:r>
              <a:rPr lang="en-US" i="1" dirty="0">
                <a:solidFill>
                  <a:srgbClr val="D1D9E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Strategic Technology Interflow</a:t>
            </a:r>
            <a:r>
              <a:rPr lang="en-US" i="1" dirty="0">
                <a:solidFill>
                  <a:srgbClr val="D1D9E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&amp; Portfolio Diversification</a:t>
            </a:r>
            <a:endParaRPr lang="en-US" i="1" dirty="0">
              <a:solidFill>
                <a:srgbClr val="D1D9E0"/>
              </a:solidFill>
              <a:latin typeface="Libre Baskerville" pitchFamily="34" charset="0"/>
              <a:ea typeface="Libre Baskerville" pitchFamily="34" charset="-122"/>
              <a:cs typeface="Libre Baskerville" pitchFamily="34" charset="-120"/>
            </a:endParaRPr>
          </a:p>
          <a:p>
            <a:pPr marL="0" indent="0" algn="l">
              <a:lnSpc>
                <a:spcPct val="112000"/>
              </a:lnSpc>
              <a:buNone/>
            </a:pPr>
            <a:r>
              <a:rPr lang="zh-CN" altLang="en-US" dirty="0">
                <a:solidFill>
                  <a:schemeClr val="bg1"/>
                </a:solidFill>
              </a:rPr>
              <a:t>（</a:t>
            </a:r>
            <a:r>
              <a:rPr lang="en-US" altLang="zh-CN" dirty="0">
                <a:solidFill>
                  <a:schemeClr val="bg1"/>
                </a:solidFill>
              </a:rPr>
              <a:t>Close to the Tier-1 City Airport</a:t>
            </a:r>
            <a:r>
              <a:rPr lang="zh-CN" altLang="en-US" dirty="0">
                <a:solidFill>
                  <a:schemeClr val="bg1"/>
                </a:solidFill>
              </a:rPr>
              <a:t>）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 3"/>
          <p:cNvSpPr/>
          <p:nvPr/>
        </p:nvSpPr>
        <p:spPr>
          <a:xfrm>
            <a:off x="571500" y="4149090"/>
            <a:ext cx="3257550" cy="530225"/>
          </a:xfrm>
          <a:prstGeom prst="rect">
            <a:avLst/>
          </a:prstGeom>
          <a:noFill/>
        </p:spPr>
        <p:txBody>
          <a:bodyPr wrap="square" lIns="0" tIns="255143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FFFFFF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Presented by: </a:t>
            </a:r>
            <a:r>
              <a:rPr lang="en-US" sz="8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Addie Choy</a:t>
            </a:r>
            <a:r>
              <a:rPr lang="en-US" sz="850" dirty="0">
                <a:solidFill>
                  <a:srgbClr val="FFFFFF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
</a:t>
            </a:r>
            <a:r>
              <a:rPr lang="en-US" sz="850" dirty="0">
                <a:solidFill>
                  <a:srgbClr val="FFFFFF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Strategic China Advisor &amp; Official Government </a:t>
            </a:r>
            <a:r>
              <a:rPr lang="en-US" sz="850" dirty="0">
                <a:solidFill>
                  <a:srgbClr val="FFFFFF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Mentor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r="6054"/>
          <a:stretch>
            <a:fillRect/>
          </a:stretch>
        </p:blipFill>
        <p:spPr>
          <a:xfrm>
            <a:off x="4448175" y="83820"/>
            <a:ext cx="4411980" cy="20910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6110" y="2284730"/>
            <a:ext cx="4559935" cy="28028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" y="497840"/>
            <a:ext cx="4009390" cy="351409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8760" y="4011930"/>
            <a:ext cx="40074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1400">
              <a:sym typeface="+mn-ea"/>
            </a:endParaRPr>
          </a:p>
          <a:p>
            <a:r>
              <a:rPr lang="en-US" altLang="zh-CN" sz="1400">
                <a:sym typeface="+mn-ea"/>
              </a:rPr>
              <a:t>https://www.linkedin.com/in/addie-choy-elite/</a:t>
            </a:r>
            <a:endParaRPr lang="zh-CN" altLang="en-US" sz="1400"/>
          </a:p>
          <a:p>
            <a:endParaRPr lang="zh-CN" altLang="en-US"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428625"/>
            <a:ext cx="5349273" cy="845753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1245803"/>
            <a:ext cx="5349273" cy="28575"/>
          </a:xfrm>
          <a:prstGeom prst="rect">
            <a:avLst/>
          </a:prstGeom>
          <a:solidFill>
            <a:srgbClr val="A13D2D"/>
          </a:solidFill>
        </p:spPr>
      </p:sp>
      <p:sp>
        <p:nvSpPr>
          <p:cNvPr id="5" name="Text 2"/>
          <p:cNvSpPr/>
          <p:nvPr/>
        </p:nvSpPr>
        <p:spPr>
          <a:xfrm>
            <a:off x="571500" y="428625"/>
            <a:ext cx="7040880" cy="71628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6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THE JOINT VENTURE(JV ) MODEL:</a:t>
            </a:r>
            <a:r>
              <a:rPr lang="en-US" sz="26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26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REVERSE TECH TRANSFER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571500" y="1531553"/>
            <a:ext cx="3786188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A13D2D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Past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571500" y="2054225"/>
            <a:ext cx="3786505" cy="16186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China learned from the west by Joint Ventures</a:t>
            </a: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4786313" y="1531553"/>
            <a:ext cx="3786188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A13D2D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NOW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4786313" y="1906600"/>
            <a:ext cx="3786188" cy="18230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Others is learning from China. </a:t>
            </a:r>
            <a:endParaRPr lang="en-US" sz="1900" dirty="0">
              <a:solidFill>
                <a:srgbClr val="FFFFFF"/>
              </a:solidFill>
              <a:latin typeface="Libre Baskerville" pitchFamily="34" charset="0"/>
              <a:ea typeface="Libre Baskerville" pitchFamily="34" charset="-122"/>
              <a:cs typeface="Libre Baskerville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1900" dirty="0">
              <a:solidFill>
                <a:srgbClr val="FFFFFF"/>
              </a:solidFill>
              <a:latin typeface="Libre Baskerville" pitchFamily="34" charset="0"/>
              <a:ea typeface="Libre Baskerville" pitchFamily="34" charset="-122"/>
              <a:cs typeface="Libre Baskerville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Leverage the </a:t>
            </a:r>
            <a:r>
              <a:rPr lang="en-US" altLang="zh-CN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Sino-Foreign </a:t>
            </a: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JV framework to </a:t>
            </a: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secure </a:t>
            </a:r>
            <a:r>
              <a:rPr lang="en-US" sz="1800" b="1" dirty="0">
                <a:solidFill>
                  <a:srgbClr val="D4AF37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IP Sovereignty</a:t>
            </a: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 in EVs, </a:t>
            </a:r>
            <a:r>
              <a:rPr lang="en-US" sz="1900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Robotics, and Green Tech.</a:t>
            </a:r>
            <a:endParaRPr lang="en-US" sz="1900" dirty="0"/>
          </a:p>
        </p:txBody>
      </p:sp>
      <p:sp>
        <p:nvSpPr>
          <p:cNvPr id="18" name="Shape 15"/>
          <p:cNvSpPr/>
          <p:nvPr/>
        </p:nvSpPr>
        <p:spPr>
          <a:xfrm>
            <a:off x="1051560" y="3764915"/>
            <a:ext cx="7520940" cy="1105535"/>
          </a:xfrm>
          <a:prstGeom prst="rect">
            <a:avLst/>
          </a:prstGeom>
          <a:solidFill>
            <a:srgbClr val="A13D2D">
              <a:alpha val="10000"/>
            </a:srgbClr>
          </a:solidFill>
          <a:ln w="18288">
            <a:solidFill>
              <a:srgbClr val="A13D2D"/>
            </a:solidFill>
            <a:prstDash val="dash"/>
          </a:ln>
        </p:spPr>
      </p:sp>
      <p:sp>
        <p:nvSpPr>
          <p:cNvPr id="19" name="Text 16"/>
          <p:cNvSpPr/>
          <p:nvPr/>
        </p:nvSpPr>
        <p:spPr>
          <a:xfrm>
            <a:off x="1278890" y="3764915"/>
            <a:ext cx="6344920" cy="92900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JetBrains Mono SemiBold" pitchFamily="34" charset="0"/>
                <a:ea typeface="JetBrains Mono SemiBold" pitchFamily="34" charset="-122"/>
                <a:cs typeface="JetBrains Mono SemiBold" pitchFamily="34" charset="-120"/>
              </a:rPr>
              <a:t>"The flow of knowledge is no longer a one-way street. Western firms now form JVs to access Chinese tech and manufacturing speed."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Reverse_Tech_Transfer_JV_Paradigm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" y="0"/>
            <a:ext cx="9139555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3771" cy="651510"/>
          </a:xfrm>
          <a:prstGeom prst="rect">
            <a:avLst/>
          </a:prstGeom>
          <a:solidFill>
            <a:srgbClr val="0E7C7B"/>
          </a:solidFill>
        </p:spPr>
        <p:txBody>
          <a:bodyPr/>
          <a:p>
            <a:endParaRPr lang="zh-CN" altLang="en-US"/>
          </a:p>
        </p:txBody>
      </p:sp>
      <p:sp>
        <p:nvSpPr>
          <p:cNvPr id="3" name="Text 1"/>
          <p:cNvSpPr/>
          <p:nvPr/>
        </p:nvSpPr>
        <p:spPr>
          <a:xfrm>
            <a:off x="411480" y="137160"/>
            <a:ext cx="8229600" cy="3771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Four Zones — Four Functions in SKIES Center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411480" y="822960"/>
            <a:ext cx="4114800" cy="18516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p>
            <a:endParaRPr lang="zh-CN" altLang="en-US"/>
          </a:p>
        </p:txBody>
      </p:sp>
      <p:sp>
        <p:nvSpPr>
          <p:cNvPr id="5" name="Shape 3"/>
          <p:cNvSpPr/>
          <p:nvPr/>
        </p:nvSpPr>
        <p:spPr>
          <a:xfrm>
            <a:off x="562356" y="960120"/>
            <a:ext cx="720090" cy="219456"/>
          </a:xfrm>
          <a:prstGeom prst="roundRect">
            <a:avLst>
              <a:gd name="adj" fmla="val 50000"/>
            </a:avLst>
          </a:prstGeom>
          <a:solidFill>
            <a:srgbClr val="1B2A4A"/>
          </a:solidFill>
        </p:spPr>
      </p:sp>
      <p:sp>
        <p:nvSpPr>
          <p:cNvPr id="6" name="Text 4"/>
          <p:cNvSpPr/>
          <p:nvPr/>
        </p:nvSpPr>
        <p:spPr>
          <a:xfrm>
            <a:off x="562356" y="960120"/>
            <a:ext cx="72009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15" b="1" dirty="0">
                <a:solidFill>
                  <a:srgbClr val="FFFFFF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Zone A + B</a:t>
            </a:r>
            <a:endParaRPr lang="en-US" sz="715" dirty="0"/>
          </a:p>
        </p:txBody>
      </p:sp>
      <p:sp>
        <p:nvSpPr>
          <p:cNvPr id="7" name="Text 5"/>
          <p:cNvSpPr/>
          <p:nvPr/>
        </p:nvSpPr>
        <p:spPr>
          <a:xfrm>
            <a:off x="1371600" y="939546"/>
            <a:ext cx="298323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015" b="1" dirty="0">
              <a:solidFill>
                <a:srgbClr val="1B2A4A"/>
              </a:solidFill>
              <a:latin typeface="Calibri" panose="020F0502020204030204" charset="0"/>
              <a:ea typeface="Calibri" panose="020F0502020204030204" pitchFamily="34" charset="-122"/>
              <a:cs typeface="Calibri" panose="020F0502020204030204" pitchFamily="34" charset="-120"/>
            </a:endParaRPr>
          </a:p>
          <a:p>
            <a:pPr marL="0" indent="0">
              <a:buNone/>
            </a:pPr>
            <a:r>
              <a:rPr lang="en-US" sz="1015" b="1" dirty="0">
                <a:solidFill>
                  <a:srgbClr val="1B2A4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Talent Residence Hub: </a:t>
            </a:r>
            <a:r>
              <a:rPr lang="en-US" sz="1015" b="1" dirty="0">
                <a:solidFill>
                  <a:srgbClr val="1B2A4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  <a:sym typeface="+mn-ea"/>
              </a:rPr>
              <a:t>Dual-residency model</a:t>
            </a:r>
            <a:endParaRPr lang="en-US" sz="1015" dirty="0"/>
          </a:p>
          <a:p>
            <a:pPr marL="0" indent="0">
              <a:buNone/>
            </a:pPr>
            <a:endParaRPr lang="en-US" sz="1015" dirty="0"/>
          </a:p>
        </p:txBody>
      </p:sp>
      <p:sp>
        <p:nvSpPr>
          <p:cNvPr id="8" name="Text 6"/>
          <p:cNvSpPr/>
          <p:nvPr/>
        </p:nvSpPr>
        <p:spPr>
          <a:xfrm>
            <a:off x="562356" y="1207008"/>
            <a:ext cx="3813048" cy="192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15" i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Hotel Cluster · 1,546 Keys · 10 Brands</a:t>
            </a:r>
            <a:endParaRPr lang="en-US" sz="715" dirty="0"/>
          </a:p>
        </p:txBody>
      </p:sp>
      <p:sp>
        <p:nvSpPr>
          <p:cNvPr id="9" name="Text 7"/>
          <p:cNvSpPr/>
          <p:nvPr/>
        </p:nvSpPr>
        <p:spPr>
          <a:xfrm>
            <a:off x="562610" y="1454150"/>
            <a:ext cx="3496310" cy="11315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Fixed-rent income: USD 6.11M NOI p.a.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Passive landlord — zero operational risk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24-hr airport shuttle — rotation-ready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420745" y="1576705"/>
            <a:ext cx="1200150" cy="2057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:</a:t>
            </a:r>
            <a:endParaRPr lang="en-US" sz="600" dirty="0"/>
          </a:p>
        </p:txBody>
      </p:sp>
      <p:sp>
        <p:nvSpPr>
          <p:cNvPr id="12" name="Text 10"/>
          <p:cNvSpPr/>
          <p:nvPr/>
        </p:nvSpPr>
        <p:spPr>
          <a:xfrm>
            <a:off x="3120390" y="1999615"/>
            <a:ext cx="1200150" cy="3949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15" dirty="0"/>
          </a:p>
        </p:txBody>
      </p:sp>
      <p:sp>
        <p:nvSpPr>
          <p:cNvPr id="13" name="Shape 11"/>
          <p:cNvSpPr/>
          <p:nvPr/>
        </p:nvSpPr>
        <p:spPr>
          <a:xfrm>
            <a:off x="4766310" y="822960"/>
            <a:ext cx="4114800" cy="18516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917186" y="960120"/>
            <a:ext cx="720090" cy="219456"/>
          </a:xfrm>
          <a:prstGeom prst="roundRect">
            <a:avLst>
              <a:gd name="adj" fmla="val 50000"/>
            </a:avLst>
          </a:prstGeom>
          <a:solidFill>
            <a:srgbClr val="0E7C7B"/>
          </a:solidFill>
        </p:spPr>
      </p:sp>
      <p:sp>
        <p:nvSpPr>
          <p:cNvPr id="15" name="Text 13"/>
          <p:cNvSpPr/>
          <p:nvPr/>
        </p:nvSpPr>
        <p:spPr>
          <a:xfrm>
            <a:off x="4917186" y="960120"/>
            <a:ext cx="72009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15" b="1" dirty="0">
                <a:solidFill>
                  <a:srgbClr val="FFFFFF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Zone C</a:t>
            </a:r>
            <a:endParaRPr lang="en-US" sz="715" dirty="0"/>
          </a:p>
        </p:txBody>
      </p:sp>
      <p:sp>
        <p:nvSpPr>
          <p:cNvPr id="16" name="Text 14"/>
          <p:cNvSpPr/>
          <p:nvPr/>
        </p:nvSpPr>
        <p:spPr>
          <a:xfrm>
            <a:off x="5726430" y="939546"/>
            <a:ext cx="298323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5" b="1" dirty="0">
                <a:solidFill>
                  <a:srgbClr val="1B2A4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China–Knowledge Summit Platform</a:t>
            </a:r>
            <a:endParaRPr lang="en-US" sz="1015" dirty="0"/>
          </a:p>
        </p:txBody>
      </p:sp>
      <p:sp>
        <p:nvSpPr>
          <p:cNvPr id="17" name="Text 15"/>
          <p:cNvSpPr/>
          <p:nvPr/>
        </p:nvSpPr>
        <p:spPr>
          <a:xfrm>
            <a:off x="4917186" y="1207008"/>
            <a:ext cx="3813048" cy="192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15" i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Convention Centre · GFA 14,500 sqm · Approved · Unbuilt</a:t>
            </a:r>
            <a:endParaRPr lang="en-US" sz="715" dirty="0"/>
          </a:p>
        </p:txBody>
      </p:sp>
      <p:sp>
        <p:nvSpPr>
          <p:cNvPr id="18" name="Text 16"/>
          <p:cNvSpPr/>
          <p:nvPr/>
        </p:nvSpPr>
        <p:spPr>
          <a:xfrm>
            <a:off x="4917440" y="1454150"/>
            <a:ext cx="3437255" cy="11315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Owned by project owner — full control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Annual China Tech &amp; Sports Summit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MICE hub: corporate delegations, govt missions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Aircraft display capability (aviation niche)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Convention LUR to Oct 2064 — 38.6 yrs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475220" y="1508760"/>
            <a:ext cx="1200150" cy="2057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" b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:</a:t>
            </a:r>
            <a:endParaRPr lang="en-US" sz="600" dirty="0"/>
          </a:p>
        </p:txBody>
      </p:sp>
      <p:sp>
        <p:nvSpPr>
          <p:cNvPr id="21" name="Text 19"/>
          <p:cNvSpPr/>
          <p:nvPr/>
        </p:nvSpPr>
        <p:spPr>
          <a:xfrm>
            <a:off x="7475220" y="1714500"/>
            <a:ext cx="120015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15" dirty="0"/>
          </a:p>
        </p:txBody>
      </p:sp>
      <p:sp>
        <p:nvSpPr>
          <p:cNvPr id="22" name="Shape 20"/>
          <p:cNvSpPr/>
          <p:nvPr/>
        </p:nvSpPr>
        <p:spPr>
          <a:xfrm>
            <a:off x="411480" y="2880360"/>
            <a:ext cx="4114800" cy="18516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562356" y="3017520"/>
            <a:ext cx="720090" cy="219456"/>
          </a:xfrm>
          <a:prstGeom prst="roundRect">
            <a:avLst>
              <a:gd name="adj" fmla="val 50000"/>
            </a:avLst>
          </a:prstGeom>
          <a:solidFill>
            <a:srgbClr val="1F6F4E"/>
          </a:solidFill>
        </p:spPr>
      </p:sp>
      <p:sp>
        <p:nvSpPr>
          <p:cNvPr id="24" name="Text 22"/>
          <p:cNvSpPr/>
          <p:nvPr/>
        </p:nvSpPr>
        <p:spPr>
          <a:xfrm>
            <a:off x="562356" y="3017520"/>
            <a:ext cx="72009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15" b="1" dirty="0">
                <a:solidFill>
                  <a:srgbClr val="FFFFFF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Zone D</a:t>
            </a:r>
            <a:endParaRPr lang="en-US" sz="715" dirty="0"/>
          </a:p>
        </p:txBody>
      </p:sp>
      <p:sp>
        <p:nvSpPr>
          <p:cNvPr id="25" name="Text 23"/>
          <p:cNvSpPr/>
          <p:nvPr/>
        </p:nvSpPr>
        <p:spPr>
          <a:xfrm>
            <a:off x="1371600" y="2996946"/>
            <a:ext cx="298323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5" b="1" dirty="0">
                <a:solidFill>
                  <a:srgbClr val="1B2A4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Business Liaison &amp; JV Centre</a:t>
            </a:r>
            <a:endParaRPr lang="en-US" sz="1015" dirty="0"/>
          </a:p>
        </p:txBody>
      </p:sp>
      <p:sp>
        <p:nvSpPr>
          <p:cNvPr id="26" name="Text 24"/>
          <p:cNvSpPr/>
          <p:nvPr/>
        </p:nvSpPr>
        <p:spPr>
          <a:xfrm>
            <a:off x="562356" y="3264408"/>
            <a:ext cx="3813048" cy="192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15" i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Back-Office / Admin · 3,888 sqm · Operational</a:t>
            </a:r>
            <a:endParaRPr lang="en-US" sz="715" dirty="0"/>
          </a:p>
        </p:txBody>
      </p:sp>
      <p:sp>
        <p:nvSpPr>
          <p:cNvPr id="27" name="Text 25"/>
          <p:cNvSpPr/>
          <p:nvPr/>
        </p:nvSpPr>
        <p:spPr>
          <a:xfrm>
            <a:off x="562610" y="3511550"/>
            <a:ext cx="3690620" cy="11315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MISA registration support for Chinese firms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Dual-residency structuring desk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RHQ pre-deployment preparation centre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Soft-landing hub for JV: legal, visa, culture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3120390" y="3566160"/>
            <a:ext cx="1200150" cy="2057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00" dirty="0"/>
          </a:p>
        </p:txBody>
      </p:sp>
      <p:sp>
        <p:nvSpPr>
          <p:cNvPr id="31" name="Shape 29"/>
          <p:cNvSpPr/>
          <p:nvPr/>
        </p:nvSpPr>
        <p:spPr>
          <a:xfrm>
            <a:off x="4766310" y="2880360"/>
            <a:ext cx="4114800" cy="18516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917186" y="3017520"/>
            <a:ext cx="720090" cy="219456"/>
          </a:xfrm>
          <a:prstGeom prst="roundRect">
            <a:avLst>
              <a:gd name="adj" fmla="val 50000"/>
            </a:avLst>
          </a:prstGeom>
          <a:solidFill>
            <a:srgbClr val="D97B3F"/>
          </a:solidFill>
        </p:spPr>
      </p:sp>
      <p:sp>
        <p:nvSpPr>
          <p:cNvPr id="33" name="Text 31"/>
          <p:cNvSpPr/>
          <p:nvPr/>
        </p:nvSpPr>
        <p:spPr>
          <a:xfrm>
            <a:off x="4917186" y="3017520"/>
            <a:ext cx="720090" cy="2194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15" b="1" dirty="0">
                <a:solidFill>
                  <a:srgbClr val="FFFFFF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Zone E</a:t>
            </a:r>
            <a:endParaRPr lang="en-US" sz="715" dirty="0"/>
          </a:p>
        </p:txBody>
      </p:sp>
      <p:sp>
        <p:nvSpPr>
          <p:cNvPr id="34" name="Text 32"/>
          <p:cNvSpPr/>
          <p:nvPr/>
        </p:nvSpPr>
        <p:spPr>
          <a:xfrm>
            <a:off x="5726430" y="2996946"/>
            <a:ext cx="2983230" cy="24003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15" b="1" dirty="0">
                <a:solidFill>
                  <a:srgbClr val="1B2A4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China Sports Training Base</a:t>
            </a:r>
            <a:endParaRPr lang="en-US" sz="1015" dirty="0"/>
          </a:p>
        </p:txBody>
      </p:sp>
      <p:sp>
        <p:nvSpPr>
          <p:cNvPr id="35" name="Text 33"/>
          <p:cNvSpPr/>
          <p:nvPr/>
        </p:nvSpPr>
        <p:spPr>
          <a:xfrm>
            <a:off x="4917186" y="3264408"/>
            <a:ext cx="3813048" cy="192024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15" i="1" dirty="0">
                <a:solidFill>
                  <a:srgbClr val="55607A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Sports Ground · 22,101 sqm · 33 mu · Unbuilt</a:t>
            </a:r>
            <a:endParaRPr lang="en-US" sz="715" dirty="0"/>
          </a:p>
        </p:txBody>
      </p:sp>
      <p:sp>
        <p:nvSpPr>
          <p:cNvPr id="36" name="Text 34"/>
          <p:cNvSpPr/>
          <p:nvPr/>
        </p:nvSpPr>
        <p:spPr>
          <a:xfrm>
            <a:off x="4917440" y="3511550"/>
            <a:ext cx="3538220" cy="113157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Sports professionals train in China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Chinese sports science + esports showcase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Naming rights: Sports Commission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Esports facility —  National Gaming Strategy</a:t>
            </a:r>
            <a:endParaRPr lang="en-US" sz="12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200" dirty="0">
                <a:solidFill>
                  <a:srgbClr val="2A3142"/>
                </a:solidFill>
                <a:latin typeface="Calibri" panose="020F0502020204030204" charset="0"/>
                <a:ea typeface="Calibri" panose="020F0502020204030204" pitchFamily="34" charset="-122"/>
                <a:cs typeface="Calibri" panose="020F0502020204030204" pitchFamily="34" charset="-120"/>
              </a:rPr>
              <a:t>Adjacent to 120M PAX airport by 2035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7475220" y="3566160"/>
            <a:ext cx="1200150" cy="2057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600" dirty="0"/>
          </a:p>
        </p:txBody>
      </p:sp>
      <p:sp>
        <p:nvSpPr>
          <p:cNvPr id="39" name="Text 37"/>
          <p:cNvSpPr/>
          <p:nvPr/>
        </p:nvSpPr>
        <p:spPr>
          <a:xfrm>
            <a:off x="7475220" y="3771900"/>
            <a:ext cx="1200150" cy="8229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715" dirty="0"/>
          </a:p>
        </p:txBody>
      </p:sp>
      <p:sp>
        <p:nvSpPr>
          <p:cNvPr id="40" name="文本框 39"/>
          <p:cNvSpPr txBox="1"/>
          <p:nvPr/>
        </p:nvSpPr>
        <p:spPr>
          <a:xfrm>
            <a:off x="411480" y="4786789"/>
            <a:ext cx="4572000" cy="2990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1350"/>
              <a:t>https://www.linkedin.com/in/addie-choy-elite/</a:t>
            </a:r>
            <a:endParaRPr lang="zh-CN" altLang="en-US" sz="135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571500"/>
            <a:ext cx="4714875" cy="18389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72000"/>
              </a:lnSpc>
              <a:buNone/>
            </a:pPr>
            <a:r>
              <a:rPr lang="en-US" sz="4150" b="1" dirty="0">
                <a:solidFill>
                  <a:srgbClr val="FF000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SKIES</a:t>
            </a:r>
            <a:r>
              <a:rPr lang="en-US" sz="41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 CENTER REDUCE</a:t>
            </a:r>
            <a:r>
              <a:rPr lang="en-US" sz="41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41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GEOPOLITICAL</a:t>
            </a:r>
            <a:r>
              <a:rPr lang="en-US" sz="41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415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RISK.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424815" y="2726690"/>
            <a:ext cx="4714875" cy="1519555"/>
          </a:xfrm>
          <a:prstGeom prst="rect">
            <a:avLst/>
          </a:prstGeom>
          <a:noFill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Diversify portfolios over-allocated to US </a:t>
            </a:r>
            <a:r>
              <a:rPr lang="en-US" sz="190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assets (60%+).</a:t>
            </a:r>
            <a:r>
              <a:rPr lang="en-US" sz="190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
</a:t>
            </a:r>
            <a:endParaRPr lang="en-US" sz="1900" dirty="0">
              <a:solidFill>
                <a:srgbClr val="D1D9E0"/>
              </a:solidFill>
              <a:latin typeface="Libre Baskerville Bold" pitchFamily="34" charset="0"/>
              <a:ea typeface="Libre Baskerville Bold" pitchFamily="34" charset="-122"/>
              <a:cs typeface="Libre Baskerville Bold" pitchFamily="34" charset="-120"/>
            </a:endParaRPr>
          </a:p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All incomes generated from JV are denominated in Chinese yuan.</a:t>
            </a:r>
            <a:endParaRPr lang="en-US" sz="19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6375" y="1160859"/>
            <a:ext cx="3286125" cy="28575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5286375" y="4161234"/>
            <a:ext cx="3286125" cy="39290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r">
              <a:buNone/>
            </a:pPr>
            <a:r>
              <a:rPr lang="en-US" sz="1050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Source: Global Strategic Risk Index 2026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571500"/>
            <a:ext cx="4000500" cy="1382985"/>
          </a:xfrm>
          <a:prstGeom prst="rect">
            <a:avLst/>
          </a:prstGeom>
          <a:solidFill>
            <a:srgbClr val="112233">
              <a:alpha val="90000"/>
            </a:srgbClr>
          </a:solidFill>
        </p:spPr>
      </p:sp>
      <p:sp>
        <p:nvSpPr>
          <p:cNvPr id="4" name="Shape 1"/>
          <p:cNvSpPr/>
          <p:nvPr/>
        </p:nvSpPr>
        <p:spPr>
          <a:xfrm>
            <a:off x="571500" y="571500"/>
            <a:ext cx="57150" cy="1382985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5" name="Text 2"/>
          <p:cNvSpPr/>
          <p:nvPr/>
        </p:nvSpPr>
        <p:spPr>
          <a:xfrm>
            <a:off x="742950" y="857250"/>
            <a:ext cx="3600450" cy="44001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YOUR TECH OASIS</a:t>
            </a:r>
            <a:endParaRPr lang="en-US" sz="2850" dirty="0"/>
          </a:p>
        </p:txBody>
      </p:sp>
      <p:sp>
        <p:nvSpPr>
          <p:cNvPr id="6" name="Text 3"/>
          <p:cNvSpPr/>
          <p:nvPr/>
        </p:nvSpPr>
        <p:spPr>
          <a:xfrm>
            <a:off x="742950" y="1440135"/>
            <a:ext cx="360045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4AF37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In the Heart of the Greater Bay Area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029200" y="4489847"/>
            <a:ext cx="3543300" cy="367903"/>
          </a:xfrm>
          <a:prstGeom prst="rect">
            <a:avLst/>
          </a:prstGeom>
          <a:solidFill>
            <a:srgbClr val="A13D2D"/>
          </a:solidFill>
        </p:spPr>
      </p:sp>
      <p:sp>
        <p:nvSpPr>
          <p:cNvPr id="8" name="Text 5"/>
          <p:cNvSpPr/>
          <p:nvPr/>
        </p:nvSpPr>
        <p:spPr>
          <a:xfrm>
            <a:off x="5029200" y="4489847"/>
            <a:ext cx="3543300" cy="367903"/>
          </a:xfrm>
          <a:prstGeom prst="rect">
            <a:avLst/>
          </a:prstGeom>
          <a:noFill/>
        </p:spPr>
        <p:txBody>
          <a:bodyPr wrap="square" lIns="204089" tIns="102108" rIns="204089" bIns="102108" rtlCol="0" anchor="t">
            <a:spAutoFit/>
          </a:bodyPr>
          <a:lstStyle/>
          <a:p>
            <a:pPr marL="0" indent="0" algn="l">
              <a:buNone/>
            </a:pPr>
            <a:r>
              <a:rPr lang="en-US" sz="1050" kern="0" spc="2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SKIES CENTER: DIVERSIFY &amp; SECURE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112233"/>
          </a:solidFill>
        </p:spPr>
      </p:sp>
      <p:sp>
        <p:nvSpPr>
          <p:cNvPr id="4" name="Text 1"/>
          <p:cNvSpPr/>
          <p:nvPr/>
        </p:nvSpPr>
        <p:spPr>
          <a:xfrm>
            <a:off x="571500" y="571500"/>
            <a:ext cx="3680460" cy="121729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AGGREGATING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CHINA'S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ELITE R&amp;D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571500" y="2257425"/>
            <a:ext cx="3257550" cy="960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700" dirty="0">
                <a:solidFill>
                  <a:srgbClr val="D1D9E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Centralizing AI, Robotics, and 5G research to facilitate structured technology transfer.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571500" y="3584575"/>
            <a:ext cx="2927985" cy="231140"/>
          </a:xfrm>
          <a:prstGeom prst="rect">
            <a:avLst/>
          </a:prstGeom>
          <a:noFill/>
        </p:spPr>
        <p:txBody>
          <a:bodyPr wrap="square" lIns="0" tIns="8509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SKIES CENTER: THE TALENT ENGINE</a:t>
            </a:r>
            <a:endParaRPr lang="en-US" sz="9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0"/>
            <a:ext cx="5029200" cy="48577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86400" cy="485775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285750" y="4182745"/>
            <a:ext cx="2981325" cy="389255"/>
          </a:xfrm>
          <a:prstGeom prst="rect">
            <a:avLst/>
          </a:prstGeom>
          <a:solidFill>
            <a:srgbClr val="112233">
              <a:alpha val="80000"/>
            </a:srgbClr>
          </a:solidFill>
        </p:spPr>
        <p:txBody>
          <a:bodyPr/>
          <a:p>
            <a:r>
              <a:rPr lang="en-US" altLang="zh-CN">
                <a:solidFill>
                  <a:schemeClr val="bg1"/>
                </a:solidFill>
              </a:rPr>
              <a:t>Tier-1 City Airport in China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5" name="Text 1"/>
          <p:cNvSpPr/>
          <p:nvPr/>
        </p:nvSpPr>
        <p:spPr>
          <a:xfrm>
            <a:off x="285750" y="4182666"/>
            <a:ext cx="2440316" cy="400050"/>
          </a:xfrm>
          <a:prstGeom prst="rect">
            <a:avLst/>
          </a:prstGeom>
          <a:noFill/>
        </p:spPr>
        <p:txBody>
          <a:bodyPr wrap="square" lIns="212598" tIns="127508" rIns="212598" bIns="127508" rtlCol="0" anchor="t">
            <a:spAutoFit/>
          </a:bodyPr>
          <a:lstStyle/>
          <a:p>
            <a:pPr marL="0" indent="0" algn="l">
              <a:buNone/>
            </a:pPr>
            <a:endParaRPr lang="en-US" sz="950" dirty="0"/>
          </a:p>
        </p:txBody>
      </p:sp>
      <p:sp>
        <p:nvSpPr>
          <p:cNvPr id="6" name="Text 2"/>
          <p:cNvSpPr/>
          <p:nvPr/>
        </p:nvSpPr>
        <p:spPr>
          <a:xfrm>
            <a:off x="5915025" y="571500"/>
            <a:ext cx="2800350" cy="7829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2450" b="1" dirty="0">
                <a:solidFill>
                  <a:srgbClr val="112233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GLOBAL</a:t>
            </a:r>
            <a:r>
              <a:rPr lang="en-US" sz="2450" b="1" dirty="0">
                <a:solidFill>
                  <a:srgbClr val="112233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2450" b="1" dirty="0">
                <a:solidFill>
                  <a:srgbClr val="112233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CONNECTIVITY</a:t>
            </a:r>
            <a:endParaRPr lang="en-US" sz="2450" dirty="0"/>
          </a:p>
        </p:txBody>
      </p:sp>
      <p:sp>
        <p:nvSpPr>
          <p:cNvPr id="7" name="Text 3"/>
          <p:cNvSpPr/>
          <p:nvPr/>
        </p:nvSpPr>
        <p:spPr>
          <a:xfrm>
            <a:off x="5915025" y="2018779"/>
            <a:ext cx="2800350" cy="4107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120M+</a:t>
            </a:r>
            <a:endParaRPr lang="en-US" sz="2100" dirty="0"/>
          </a:p>
        </p:txBody>
      </p:sp>
      <p:sp>
        <p:nvSpPr>
          <p:cNvPr id="8" name="Text 4"/>
          <p:cNvSpPr/>
          <p:nvPr/>
        </p:nvSpPr>
        <p:spPr>
          <a:xfrm>
            <a:off x="5915025" y="2465263"/>
            <a:ext cx="2800350" cy="1678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445566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Annual Passengers by 2035</a:t>
            </a:r>
            <a:endParaRPr lang="en-US" sz="1000" dirty="0"/>
          </a:p>
        </p:txBody>
      </p:sp>
      <p:sp>
        <p:nvSpPr>
          <p:cNvPr id="9" name="Text 5"/>
          <p:cNvSpPr/>
          <p:nvPr/>
        </p:nvSpPr>
        <p:spPr>
          <a:xfrm>
            <a:off x="5915025" y="2868885"/>
            <a:ext cx="2800350" cy="4107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#1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5915025" y="3315370"/>
            <a:ext cx="2800350" cy="1678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445566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Global Tech Ecosystem Gateway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5915025" y="3718992"/>
            <a:ext cx="2800350" cy="410766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24/7</a:t>
            </a:r>
            <a:endParaRPr lang="en-US" sz="2100" dirty="0"/>
          </a:p>
        </p:txBody>
      </p:sp>
      <p:sp>
        <p:nvSpPr>
          <p:cNvPr id="12" name="Text 8"/>
          <p:cNvSpPr/>
          <p:nvPr/>
        </p:nvSpPr>
        <p:spPr>
          <a:xfrm>
            <a:off x="5915025" y="4165476"/>
            <a:ext cx="2800350" cy="16787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445566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Seamless Airport-to-Hub Access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" y="571500"/>
            <a:ext cx="8001000" cy="9144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/>
          <a:p>
            <a:endParaRPr lang="zh-CN" altLang="en-US"/>
          </a:p>
        </p:txBody>
      </p:sp>
      <p:sp>
        <p:nvSpPr>
          <p:cNvPr id="4" name="Shape 1"/>
          <p:cNvSpPr/>
          <p:nvPr/>
        </p:nvSpPr>
        <p:spPr>
          <a:xfrm>
            <a:off x="571500" y="571500"/>
            <a:ext cx="85725" cy="914400"/>
          </a:xfrm>
          <a:prstGeom prst="rect">
            <a:avLst/>
          </a:prstGeom>
          <a:solidFill>
            <a:srgbClr val="A13D2D"/>
          </a:solidFill>
        </p:spPr>
      </p:sp>
      <p:sp>
        <p:nvSpPr>
          <p:cNvPr id="5" name="Text 2"/>
          <p:cNvSpPr/>
          <p:nvPr/>
        </p:nvSpPr>
        <p:spPr>
          <a:xfrm>
            <a:off x="571500" y="571500"/>
            <a:ext cx="8001000" cy="914400"/>
          </a:xfrm>
          <a:prstGeom prst="rect">
            <a:avLst/>
          </a:prstGeom>
          <a:noFill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ct val="80000"/>
              </a:lnSpc>
              <a:buNone/>
            </a:pP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BUILD YOUR OWN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3300" b="1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DOMESTIC INDUSTRIAL DEPTH</a:t>
            </a:r>
            <a:endParaRPr lang="en-US" sz="3300" dirty="0"/>
          </a:p>
        </p:txBody>
      </p:sp>
      <p:sp>
        <p:nvSpPr>
          <p:cNvPr id="6" name="Shape 3"/>
          <p:cNvSpPr/>
          <p:nvPr>
            <p:custDataLst>
              <p:tags r:id="rId2"/>
            </p:custDataLst>
          </p:nvPr>
        </p:nvSpPr>
        <p:spPr>
          <a:xfrm>
            <a:off x="571500" y="1914525"/>
            <a:ext cx="2166956" cy="2286000"/>
          </a:xfrm>
          <a:prstGeom prst="rect">
            <a:avLst/>
          </a:prstGeom>
          <a:solidFill>
            <a:srgbClr val="FFFFFF">
              <a:alpha val="5000"/>
            </a:srgbClr>
          </a:solidFill>
        </p:spPr>
      </p:sp>
      <p:sp>
        <p:nvSpPr>
          <p:cNvPr id="7" name="Shape 4"/>
          <p:cNvSpPr/>
          <p:nvPr>
            <p:custDataLst>
              <p:tags r:id="rId3"/>
            </p:custDataLst>
          </p:nvPr>
        </p:nvSpPr>
        <p:spPr>
          <a:xfrm>
            <a:off x="571500" y="1914525"/>
            <a:ext cx="2166956" cy="14288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8" name="Text 5"/>
          <p:cNvSpPr/>
          <p:nvPr>
            <p:custDataLst>
              <p:tags r:id="rId4"/>
            </p:custDataLst>
          </p:nvPr>
        </p:nvSpPr>
        <p:spPr>
          <a:xfrm>
            <a:off x="785813" y="2128838"/>
            <a:ext cx="1738331" cy="2321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01</a:t>
            </a:r>
            <a:endParaRPr lang="en-US" sz="1250" dirty="0"/>
          </a:p>
        </p:txBody>
      </p:sp>
      <p:sp>
        <p:nvSpPr>
          <p:cNvPr id="9" name="Text 6"/>
          <p:cNvSpPr/>
          <p:nvPr>
            <p:custDataLst>
              <p:tags r:id="rId5"/>
            </p:custDataLst>
          </p:nvPr>
        </p:nvSpPr>
        <p:spPr>
          <a:xfrm>
            <a:off x="785813" y="2503884"/>
            <a:ext cx="1738331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R&amp;D ACCESS</a:t>
            </a:r>
            <a:endParaRPr lang="en-US" sz="1400" dirty="0"/>
          </a:p>
        </p:txBody>
      </p:sp>
      <p:sp>
        <p:nvSpPr>
          <p:cNvPr id="10" name="Text 7"/>
          <p:cNvSpPr/>
          <p:nvPr>
            <p:custDataLst>
              <p:tags r:id="rId6"/>
            </p:custDataLst>
          </p:nvPr>
        </p:nvSpPr>
        <p:spPr>
          <a:xfrm>
            <a:off x="785178" y="3189367"/>
            <a:ext cx="1738331" cy="7072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Secure core IP and material processing from China's elite tech clusters.</a:t>
            </a:r>
            <a:endParaRPr lang="en-US" sz="1150" dirty="0"/>
          </a:p>
        </p:txBody>
      </p:sp>
      <p:pic>
        <p:nvPicPr>
          <p:cNvPr id="11" name="Image 1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024206" y="2986088"/>
            <a:ext cx="178594" cy="285750"/>
          </a:xfrm>
          <a:prstGeom prst="rect">
            <a:avLst/>
          </a:prstGeom>
        </p:spPr>
      </p:pic>
      <p:sp>
        <p:nvSpPr>
          <p:cNvPr id="12" name="Shape 8"/>
          <p:cNvSpPr/>
          <p:nvPr>
            <p:custDataLst>
              <p:tags r:id="rId9"/>
            </p:custDataLst>
          </p:nvPr>
        </p:nvSpPr>
        <p:spPr>
          <a:xfrm>
            <a:off x="3488550" y="1914525"/>
            <a:ext cx="2166956" cy="2286000"/>
          </a:xfrm>
          <a:prstGeom prst="rect">
            <a:avLst/>
          </a:prstGeom>
          <a:solidFill>
            <a:srgbClr val="FFFFFF">
              <a:alpha val="5000"/>
            </a:srgbClr>
          </a:solidFill>
        </p:spPr>
      </p:sp>
      <p:sp>
        <p:nvSpPr>
          <p:cNvPr id="13" name="Shape 9"/>
          <p:cNvSpPr/>
          <p:nvPr>
            <p:custDataLst>
              <p:tags r:id="rId10"/>
            </p:custDataLst>
          </p:nvPr>
        </p:nvSpPr>
        <p:spPr>
          <a:xfrm>
            <a:off x="3488550" y="1914525"/>
            <a:ext cx="2166956" cy="14288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14" name="Text 10"/>
          <p:cNvSpPr/>
          <p:nvPr>
            <p:custDataLst>
              <p:tags r:id="rId11"/>
            </p:custDataLst>
          </p:nvPr>
        </p:nvSpPr>
        <p:spPr>
          <a:xfrm>
            <a:off x="3702862" y="2128838"/>
            <a:ext cx="1738331" cy="2321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02</a:t>
            </a:r>
            <a:endParaRPr lang="en-US" sz="1250" dirty="0"/>
          </a:p>
        </p:txBody>
      </p:sp>
      <p:sp>
        <p:nvSpPr>
          <p:cNvPr id="15" name="Text 11"/>
          <p:cNvSpPr/>
          <p:nvPr>
            <p:custDataLst>
              <p:tags r:id="rId12"/>
            </p:custDataLst>
          </p:nvPr>
        </p:nvSpPr>
        <p:spPr>
          <a:xfrm>
            <a:off x="3702862" y="2503884"/>
            <a:ext cx="1738331" cy="4305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TECH KNOW HOW TRANSFER</a:t>
            </a:r>
            <a:endParaRPr lang="en-US" sz="1400" dirty="0"/>
          </a:p>
        </p:txBody>
      </p:sp>
      <p:sp>
        <p:nvSpPr>
          <p:cNvPr id="16" name="Text 12"/>
          <p:cNvSpPr/>
          <p:nvPr>
            <p:custDataLst>
              <p:tags r:id="rId13"/>
            </p:custDataLst>
          </p:nvPr>
        </p:nvSpPr>
        <p:spPr>
          <a:xfrm>
            <a:off x="3702862" y="3132534"/>
            <a:ext cx="1738331" cy="94297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Adopt proprietary manufacturing logic and automated production stacks.</a:t>
            </a:r>
            <a:endParaRPr lang="en-US" sz="1150" dirty="0"/>
          </a:p>
        </p:txBody>
      </p:sp>
      <p:pic>
        <p:nvPicPr>
          <p:cNvPr id="17" name="Image 2" descr="preencoded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941256" y="2986088"/>
            <a:ext cx="178594" cy="285750"/>
          </a:xfrm>
          <a:prstGeom prst="rect">
            <a:avLst/>
          </a:prstGeom>
        </p:spPr>
      </p:pic>
      <p:sp>
        <p:nvSpPr>
          <p:cNvPr id="18" name="Shape 13"/>
          <p:cNvSpPr/>
          <p:nvPr>
            <p:custDataLst>
              <p:tags r:id="rId15"/>
            </p:custDataLst>
          </p:nvPr>
        </p:nvSpPr>
        <p:spPr>
          <a:xfrm>
            <a:off x="6405600" y="1914525"/>
            <a:ext cx="2166956" cy="2286000"/>
          </a:xfrm>
          <a:prstGeom prst="rect">
            <a:avLst/>
          </a:prstGeom>
          <a:solidFill>
            <a:srgbClr val="FFFFFF">
              <a:alpha val="5000"/>
            </a:srgbClr>
          </a:solidFill>
        </p:spPr>
      </p:sp>
      <p:sp>
        <p:nvSpPr>
          <p:cNvPr id="19" name="Shape 14"/>
          <p:cNvSpPr/>
          <p:nvPr>
            <p:custDataLst>
              <p:tags r:id="rId16"/>
            </p:custDataLst>
          </p:nvPr>
        </p:nvSpPr>
        <p:spPr>
          <a:xfrm>
            <a:off x="6405600" y="1914525"/>
            <a:ext cx="2166956" cy="14288"/>
          </a:xfrm>
          <a:prstGeom prst="rect">
            <a:avLst/>
          </a:prstGeom>
          <a:solidFill>
            <a:srgbClr val="D4AF37"/>
          </a:solidFill>
        </p:spPr>
      </p:sp>
      <p:sp>
        <p:nvSpPr>
          <p:cNvPr id="20" name="Text 15"/>
          <p:cNvSpPr/>
          <p:nvPr>
            <p:custDataLst>
              <p:tags r:id="rId17"/>
            </p:custDataLst>
          </p:nvPr>
        </p:nvSpPr>
        <p:spPr>
          <a:xfrm>
            <a:off x="6619912" y="2128838"/>
            <a:ext cx="1738331" cy="2321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03</a:t>
            </a:r>
            <a:endParaRPr lang="en-US" sz="1250" dirty="0"/>
          </a:p>
        </p:txBody>
      </p:sp>
      <p:sp>
        <p:nvSpPr>
          <p:cNvPr id="21" name="Text 16"/>
          <p:cNvSpPr/>
          <p:nvPr>
            <p:custDataLst>
              <p:tags r:id="rId18"/>
            </p:custDataLst>
          </p:nvPr>
        </p:nvSpPr>
        <p:spPr>
          <a:xfrm>
            <a:off x="6619912" y="2503884"/>
            <a:ext cx="1738331" cy="5429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LOCAL PRODUCTION</a:t>
            </a:r>
            <a:endParaRPr lang="en-US" sz="1400" dirty="0"/>
          </a:p>
        </p:txBody>
      </p:sp>
      <p:sp>
        <p:nvSpPr>
          <p:cNvPr id="22" name="Text 17"/>
          <p:cNvSpPr/>
          <p:nvPr>
            <p:custDataLst>
              <p:tags r:id="rId19"/>
            </p:custDataLst>
          </p:nvPr>
        </p:nvSpPr>
        <p:spPr>
          <a:xfrm>
            <a:off x="6619875" y="3132455"/>
            <a:ext cx="1917700" cy="8483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D1D9E0"/>
                </a:solidFill>
                <a:latin typeface="Libre Baskerville Bold" pitchFamily="34" charset="0"/>
                <a:ea typeface="Libre Baskerville Bold" pitchFamily="34" charset="-122"/>
                <a:cs typeface="Libre Baskerville Bold" pitchFamily="34" charset="-120"/>
              </a:rPr>
              <a:t>Establish self-sustaining domestic lines independent of external geopolitical actors.</a:t>
            </a:r>
            <a:endParaRPr lang="en-US" sz="1150" dirty="0"/>
          </a:p>
        </p:txBody>
      </p:sp>
      <p:sp>
        <p:nvSpPr>
          <p:cNvPr id="23" name="Text 18"/>
          <p:cNvSpPr/>
          <p:nvPr/>
        </p:nvSpPr>
        <p:spPr>
          <a:xfrm>
            <a:off x="571500" y="4682728"/>
            <a:ext cx="3240416" cy="17502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A13D2D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STRATEGIC AUTONOMY: FROM CONSUMER TO OWNER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180" y="257810"/>
            <a:ext cx="3036570" cy="46272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0" y="89535"/>
            <a:ext cx="5180330" cy="42513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854450" y="4392930"/>
            <a:ext cx="51860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ym typeface="+mn-ea"/>
              </a:rPr>
              <a:t>https://www.linkedin.com/in/addie-choy-elite/</a:t>
            </a:r>
            <a:endParaRPr lang="zh-CN" altLang="en-US"/>
          </a:p>
          <a:p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357313" y="599740"/>
            <a:ext cx="6429375" cy="3944020"/>
          </a:xfrm>
          <a:prstGeom prst="rect">
            <a:avLst/>
          </a:prstGeom>
          <a:solidFill>
            <a:srgbClr val="112233">
              <a:alpha val="85000"/>
            </a:srgbClr>
          </a:solidFill>
          <a:ln w="18288">
            <a:solidFill>
              <a:srgbClr val="D4AF37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1785938" y="1042653"/>
            <a:ext cx="5572125" cy="10287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sz="3750" b="1" kern="0" spc="3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DIVERSIFY.</a:t>
            </a:r>
            <a:r>
              <a:rPr lang="en-US" sz="3750" b="1" kern="0" spc="3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
</a:t>
            </a:r>
            <a:r>
              <a:rPr lang="en-US" sz="3750" b="1" kern="0" spc="3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SECURE. LEAD.</a:t>
            </a:r>
            <a:endParaRPr lang="en-US" sz="3750" dirty="0"/>
          </a:p>
        </p:txBody>
      </p:sp>
      <p:sp>
        <p:nvSpPr>
          <p:cNvPr id="5" name="Text 2"/>
          <p:cNvSpPr/>
          <p:nvPr/>
        </p:nvSpPr>
        <p:spPr>
          <a:xfrm>
            <a:off x="1785938" y="2285665"/>
            <a:ext cx="5572125" cy="6400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700" i="1" dirty="0">
                <a:solidFill>
                  <a:srgbClr val="FFFFF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"In an era of uncertainty, the most valuable asset is strategic autonomy. Secure your tech oasis today."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785938" y="3282888"/>
            <a:ext cx="5572125" cy="23217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ADDIE CHOY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1785938" y="3550779"/>
            <a:ext cx="5572125" cy="15359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D4AF37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STRATEGIC CHINA ADVISOR &amp; OFFICIAL GOVERNMENT MENTOR</a:t>
            </a:r>
            <a:endParaRPr lang="en-US" sz="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340" y="3771900"/>
            <a:ext cx="323850" cy="3651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740309" y="3977260"/>
            <a:ext cx="2468891" cy="17502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D1D9E0"/>
                </a:solidFill>
                <a:latin typeface="JetBrains Mono ExtraBold" pitchFamily="34" charset="0"/>
                <a:ea typeface="JetBrains Mono ExtraBold" pitchFamily="34" charset="-122"/>
                <a:cs typeface="JetBrains Mono ExtraBold" pitchFamily="34" charset="-120"/>
              </a:rPr>
              <a:t>linkedin.com/in/addie-choy-elite</a:t>
            </a:r>
            <a:endParaRPr lang="en-US" sz="950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2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3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4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5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6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7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8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9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0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1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2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3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4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5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6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ags/tag17.xml><?xml version="1.0" encoding="utf-8"?>
<p:tagLst xmlns:p="http://schemas.openxmlformats.org/presentationml/2006/main">
  <p:tag name="KSO_WM_DIAGRAM_VIRTUALLY_FRAME" val="{&quot;height&quot;:180,&quot;left&quot;:45,&quot;top&quot;:150.75,&quot;width&quot;:630.004409448819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2968</Words>
  <Application>WPS 演示</Application>
  <PresentationFormat>On-screen Show (16:9)</PresentationFormat>
  <Paragraphs>149</Paragraphs>
  <Slides>12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9" baseType="lpstr">
      <vt:lpstr>Arial</vt:lpstr>
      <vt:lpstr>宋体</vt:lpstr>
      <vt:lpstr>Wingdings</vt:lpstr>
      <vt:lpstr>JetBrains Mono ExtraBold</vt:lpstr>
      <vt:lpstr>Segoe Print</vt:lpstr>
      <vt:lpstr>JetBrains Mono ExtraBold</vt:lpstr>
      <vt:lpstr>JetBrains Mono ExtraBold</vt:lpstr>
      <vt:lpstr>Libre Baskerville</vt:lpstr>
      <vt:lpstr>Libre Baskerville</vt:lpstr>
      <vt:lpstr>Libre Baskerville</vt:lpstr>
      <vt:lpstr>JetBrains Mono SemiBold</vt:lpstr>
      <vt:lpstr>JetBrains Mono SemiBold</vt:lpstr>
      <vt:lpstr>JetBrains Mono SemiBold</vt:lpstr>
      <vt:lpstr>Libre Baskerville Bold</vt:lpstr>
      <vt:lpstr>Libre Baskerville Bold</vt:lpstr>
      <vt:lpstr>Libre Baskerville Bold</vt:lpstr>
      <vt:lpstr>Calibri</vt:lpstr>
      <vt:lpstr>微软雅黑</vt:lpstr>
      <vt:lpstr>Arial Unicode MS</vt:lpstr>
      <vt:lpstr>等线</vt:lpstr>
      <vt:lpstr>MingLiU</vt:lpstr>
      <vt:lpstr>Cambria</vt:lpstr>
      <vt:lpstr>Cambria</vt:lpstr>
      <vt:lpstr>Cambria</vt:lpstr>
      <vt:lpstr>Calibri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Eddie</cp:lastModifiedBy>
  <cp:revision>3</cp:revision>
  <dcterms:created xsi:type="dcterms:W3CDTF">2026-08-06T06:48:00Z</dcterms:created>
  <dcterms:modified xsi:type="dcterms:W3CDTF">2026-08-06T09:16:13Z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F29CBB3244C9482EB2E01DDF699568D7_12</vt:lpwstr>
  </property>
  <property fmtid="{D5CDD505-2E9C-101B-9397-08002B2CF9AE}" pid="3" name="KSOProductBuildVer">
    <vt:lpwstr>2052-12.1.0.22215</vt:lpwstr>
  </property>
</Properties>
</file>