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670" autoAdjust="0"/>
    <p:restoredTop sz="75497" autoAdjust="0"/>
  </p:normalViewPr>
  <p:slideViewPr>
    <p:cSldViewPr snapToGrid="0">
      <p:cViewPr varScale="1">
        <p:scale>
          <a:sx n="83" d="100"/>
          <a:sy n="83" d="100"/>
        </p:scale>
        <p:origin x="876" y="96"/>
      </p:cViewPr>
      <p:guideLst/>
    </p:cSldViewPr>
  </p:slideViewPr>
  <p:notesTextViewPr>
    <p:cViewPr>
      <p:scale>
        <a:sx n="1" d="1"/>
        <a:sy n="1" d="1"/>
      </p:scale>
      <p:origin x="0" y="0"/>
    </p:cViewPr>
  </p:notesTextViewPr>
  <p:notesViewPr>
    <p:cSldViewPr snapToGrid="0">
      <p:cViewPr varScale="1">
        <p:scale>
          <a:sx n="49" d="100"/>
          <a:sy n="49" d="100"/>
        </p:scale>
        <p:origin x="266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18/02/2025</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18/02/2025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CVAS SMART DEVICE Presented by Diana Nabunje Lubega  from MRT IT PEAKS LTD ,Uganda .</a:t>
            </a: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MRT IT PEAKS LIMITED focusses on creating accessible technology for individuals with disabilities. Our Innovation empowers visually impaired individuals with a portable , easy-to-learn tool . </a:t>
            </a: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9F985-72F2-67C0-9343-8DAEBDB5AD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1B0470-554B-5D9C-1FA7-F7C4604F86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84E21E-C9E2-E574-D8E2-08D2234792EF}"/>
              </a:ext>
            </a:extLst>
          </p:cNvPr>
          <p:cNvSpPr>
            <a:spLocks noGrp="1"/>
          </p:cNvSpPr>
          <p:nvPr>
            <p:ph type="body" idx="1"/>
          </p:nvPr>
        </p:nvSpPr>
        <p:spPr/>
        <p:txBody>
          <a:bodyPr/>
          <a:lstStyle/>
          <a:p>
            <a:r>
              <a:rPr lang="en-US" dirty="0"/>
              <a:t>The main objectives of CVAS project are to develop a real-time , object detection and assistive tool with a wide field of view .</a:t>
            </a:r>
            <a:endParaRPr lang="en-GB" dirty="0"/>
          </a:p>
        </p:txBody>
      </p:sp>
      <p:sp>
        <p:nvSpPr>
          <p:cNvPr id="4" name="Slide Number Placeholder 3">
            <a:extLst>
              <a:ext uri="{FF2B5EF4-FFF2-40B4-BE49-F238E27FC236}">
                <a16:creationId xmlns:a16="http://schemas.microsoft.com/office/drawing/2014/main" id="{F02D016C-079C-4FD0-CAC8-BAA8440F2A3F}"/>
              </a:ext>
            </a:extLst>
          </p:cNvPr>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361821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E5B5F-B576-D40F-DF65-4214E098DD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4349D2-022D-EE3E-E1E7-414878C7DF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986557-6EC2-33D3-4A8A-D5EA360436C3}"/>
              </a:ext>
            </a:extLst>
          </p:cNvPr>
          <p:cNvSpPr>
            <a:spLocks noGrp="1"/>
          </p:cNvSpPr>
          <p:nvPr>
            <p:ph type="body" idx="1"/>
          </p:nvPr>
        </p:nvSpPr>
        <p:spPr/>
        <p:txBody>
          <a:bodyPr/>
          <a:lstStyle/>
          <a:p>
            <a:r>
              <a:rPr lang="en-GB" dirty="0"/>
              <a:t>The CVAS system features wearable devices and a mobile app with different notes that is to say navigation, exploratory and tracking modes all helping the visually impaired to accomplish different tasks. </a:t>
            </a:r>
          </a:p>
        </p:txBody>
      </p:sp>
      <p:sp>
        <p:nvSpPr>
          <p:cNvPr id="4" name="Slide Number Placeholder 3">
            <a:extLst>
              <a:ext uri="{FF2B5EF4-FFF2-40B4-BE49-F238E27FC236}">
                <a16:creationId xmlns:a16="http://schemas.microsoft.com/office/drawing/2014/main" id="{F0806EF8-6067-9DD4-DE87-7B1FE841C8C9}"/>
              </a:ext>
            </a:extLst>
          </p:cNvPr>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410989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4773C-4ECB-35A2-B189-9824D0C610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314C1C-E724-DC05-4CFA-8ECBC8D5BD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3ABAD1-851A-44F2-61C5-6A0021948A1A}"/>
              </a:ext>
            </a:extLst>
          </p:cNvPr>
          <p:cNvSpPr>
            <a:spLocks noGrp="1"/>
          </p:cNvSpPr>
          <p:nvPr>
            <p:ph type="body" idx="1"/>
          </p:nvPr>
        </p:nvSpPr>
        <p:spPr/>
        <p:txBody>
          <a:bodyPr/>
          <a:lstStyle/>
          <a:p>
            <a:r>
              <a:rPr lang="en-GB" dirty="0"/>
              <a:t>The CVAS project significantly enhances the lives of visually impaired individuals by providing an affordable, portable and user-friendly object detection tool with a number of functionalities .</a:t>
            </a:r>
          </a:p>
        </p:txBody>
      </p:sp>
      <p:sp>
        <p:nvSpPr>
          <p:cNvPr id="4" name="Slide Number Placeholder 3">
            <a:extLst>
              <a:ext uri="{FF2B5EF4-FFF2-40B4-BE49-F238E27FC236}">
                <a16:creationId xmlns:a16="http://schemas.microsoft.com/office/drawing/2014/main" id="{9BF6C3F6-6FC1-76F0-3F78-A1A733D063A2}"/>
              </a:ext>
            </a:extLst>
          </p:cNvPr>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1605678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021A5-78C4-19E7-147D-34BC928D29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0B9231-52B2-10E4-62B2-5B12009872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FB040F-D4E2-369E-2767-6DA6A15C8040}"/>
              </a:ext>
            </a:extLst>
          </p:cNvPr>
          <p:cNvSpPr>
            <a:spLocks noGrp="1"/>
          </p:cNvSpPr>
          <p:nvPr>
            <p:ph type="body" idx="1"/>
          </p:nvPr>
        </p:nvSpPr>
        <p:spPr/>
        <p:txBody>
          <a:bodyPr/>
          <a:lstStyle/>
          <a:p>
            <a:r>
              <a:rPr lang="en-GB" dirty="0"/>
              <a:t>Testimonials from a group of people who have tested our first prototype conclude that CVAS smart device could solve the continuous challenges they have been facing with existing tools . They call it their “HOPE”. </a:t>
            </a:r>
          </a:p>
        </p:txBody>
      </p:sp>
      <p:sp>
        <p:nvSpPr>
          <p:cNvPr id="4" name="Slide Number Placeholder 3">
            <a:extLst>
              <a:ext uri="{FF2B5EF4-FFF2-40B4-BE49-F238E27FC236}">
                <a16:creationId xmlns:a16="http://schemas.microsoft.com/office/drawing/2014/main" id="{362C130A-A4AE-0983-7B67-3DF38B3CC480}"/>
              </a:ext>
            </a:extLst>
          </p:cNvPr>
          <p:cNvSpPr>
            <a:spLocks noGrp="1"/>
          </p:cNvSpPr>
          <p:nvPr>
            <p:ph type="sldNum" sz="quarter" idx="5"/>
          </p:nvPr>
        </p:nvSpPr>
        <p:spPr/>
        <p:txBody>
          <a:bodyPr/>
          <a:lstStyle/>
          <a:p>
            <a:fld id="{7A8881E3-068B-48DF-8881-A991B8AEA704}" type="slidenum">
              <a:rPr lang="en-GB" smtClean="0"/>
              <a:t>6</a:t>
            </a:fld>
            <a:endParaRPr lang="en-GB"/>
          </a:p>
        </p:txBody>
      </p:sp>
    </p:spTree>
    <p:extLst>
      <p:ext uri="{BB962C8B-B14F-4D97-AF65-F5344CB8AC3E}">
        <p14:creationId xmlns:p14="http://schemas.microsoft.com/office/powerpoint/2010/main" val="3810638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B97AA-06DE-2E9D-ECEC-63F944A613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F692D1-C4D1-5E63-8A90-DCCC87A0E8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6E8515-8840-29B1-2DAA-F60757FE3E4B}"/>
              </a:ext>
            </a:extLst>
          </p:cNvPr>
          <p:cNvSpPr>
            <a:spLocks noGrp="1"/>
          </p:cNvSpPr>
          <p:nvPr>
            <p:ph type="body" idx="1"/>
          </p:nvPr>
        </p:nvSpPr>
        <p:spPr/>
        <p:txBody>
          <a:bodyPr/>
          <a:lstStyle/>
          <a:p>
            <a:r>
              <a:rPr lang="en-GB" dirty="0"/>
              <a:t>The CVAS smart device production costs are significantly lower than the average cost of existing tools .</a:t>
            </a:r>
          </a:p>
        </p:txBody>
      </p:sp>
      <p:sp>
        <p:nvSpPr>
          <p:cNvPr id="4" name="Slide Number Placeholder 3">
            <a:extLst>
              <a:ext uri="{FF2B5EF4-FFF2-40B4-BE49-F238E27FC236}">
                <a16:creationId xmlns:a16="http://schemas.microsoft.com/office/drawing/2014/main" id="{E2282D16-E6AD-A41E-08AF-31EC5AB37B44}"/>
              </a:ext>
            </a:extLst>
          </p:cNvPr>
          <p:cNvSpPr>
            <a:spLocks noGrp="1"/>
          </p:cNvSpPr>
          <p:nvPr>
            <p:ph type="sldNum" sz="quarter" idx="5"/>
          </p:nvPr>
        </p:nvSpPr>
        <p:spPr/>
        <p:txBody>
          <a:bodyPr/>
          <a:lstStyle/>
          <a:p>
            <a:fld id="{7A8881E3-068B-48DF-8881-A991B8AEA704}" type="slidenum">
              <a:rPr lang="en-GB" smtClean="0"/>
              <a:t>7</a:t>
            </a:fld>
            <a:endParaRPr lang="en-GB"/>
          </a:p>
        </p:txBody>
      </p:sp>
    </p:spTree>
    <p:extLst>
      <p:ext uri="{BB962C8B-B14F-4D97-AF65-F5344CB8AC3E}">
        <p14:creationId xmlns:p14="http://schemas.microsoft.com/office/powerpoint/2010/main" val="373384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A0ABA-31B6-1AD4-FBA4-2613407EE6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BB3E54-47D1-BCC7-DCEA-CE6CD5807D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7A5A9E-5281-96A1-17F4-EA19A4AAF1A1}"/>
              </a:ext>
            </a:extLst>
          </p:cNvPr>
          <p:cNvSpPr>
            <a:spLocks noGrp="1"/>
          </p:cNvSpPr>
          <p:nvPr>
            <p:ph type="body" idx="1"/>
          </p:nvPr>
        </p:nvSpPr>
        <p:spPr/>
        <p:txBody>
          <a:bodyPr/>
          <a:lstStyle/>
          <a:p>
            <a:r>
              <a:rPr lang="en-GB" dirty="0"/>
              <a:t>Future prospects of CVAS’ usage of smart phones, wearable devices with built-in cameras and support of computer vision and sonification will be boosted by remote sensors , remote resources and cloud computing infrastructures. </a:t>
            </a:r>
          </a:p>
        </p:txBody>
      </p:sp>
      <p:sp>
        <p:nvSpPr>
          <p:cNvPr id="4" name="Slide Number Placeholder 3">
            <a:extLst>
              <a:ext uri="{FF2B5EF4-FFF2-40B4-BE49-F238E27FC236}">
                <a16:creationId xmlns:a16="http://schemas.microsoft.com/office/drawing/2014/main" id="{ED780021-2E85-5BA4-EDD6-B1D497136E11}"/>
              </a:ext>
            </a:extLst>
          </p:cNvPr>
          <p:cNvSpPr>
            <a:spLocks noGrp="1"/>
          </p:cNvSpPr>
          <p:nvPr>
            <p:ph type="sldNum" sz="quarter" idx="5"/>
          </p:nvPr>
        </p:nvSpPr>
        <p:spPr/>
        <p:txBody>
          <a:bodyPr/>
          <a:lstStyle/>
          <a:p>
            <a:fld id="{7A8881E3-068B-48DF-8881-A991B8AEA704}" type="slidenum">
              <a:rPr lang="en-GB" smtClean="0"/>
              <a:t>8</a:t>
            </a:fld>
            <a:endParaRPr lang="en-GB"/>
          </a:p>
        </p:txBody>
      </p:sp>
    </p:spTree>
    <p:extLst>
      <p:ext uri="{BB962C8B-B14F-4D97-AF65-F5344CB8AC3E}">
        <p14:creationId xmlns:p14="http://schemas.microsoft.com/office/powerpoint/2010/main" val="212718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8339893" cy="584775"/>
          </a:xfrm>
          <a:prstGeom prst="rect">
            <a:avLst/>
          </a:prstGeom>
          <a:noFill/>
        </p:spPr>
        <p:txBody>
          <a:bodyPr wrap="square">
            <a:spAutoFit/>
          </a:bodyPr>
          <a:lstStyle/>
          <a:p>
            <a:r>
              <a:rPr lang="en-US" sz="3200" b="0" dirty="0">
                <a:solidFill>
                  <a:srgbClr val="2B882E"/>
                </a:solidFill>
                <a:latin typeface="Arial" panose="020B0604020202020204" pitchFamily="34" charset="0"/>
                <a:cs typeface="Arial" panose="020B0604020202020204" pitchFamily="34" charset="0"/>
              </a:rPr>
              <a:t>Zero Project Conference 2025 (#ZeroCon25)</a:t>
            </a:r>
            <a:endParaRPr lang="en-GB" sz="3200" b="0"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18/02/2025</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18/02/2025</a:t>
            </a:fld>
            <a:endParaRPr lang="en-GB"/>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18/02/2025</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18/02/2025</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18/02/2025</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18/02/2025</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#ZeroCon25</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18/02/2025</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#ZeroCon25</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18/02/2025</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#ZeroCon25</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18/02/2025</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18/02/2025</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18/02/2025</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#ZeroCon25</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431073" y="1201784"/>
            <a:ext cx="11390812" cy="2073065"/>
          </a:xfrm>
        </p:spPr>
        <p:txBody>
          <a:bodyPr>
            <a:normAutofit/>
          </a:bodyPr>
          <a:lstStyle/>
          <a:p>
            <a:r>
              <a:rPr lang="en-US" sz="4800" dirty="0">
                <a:latin typeface="Calibri" panose="020F0502020204030204" pitchFamily="34" charset="0"/>
                <a:cs typeface="Calibri" panose="020F0502020204030204" pitchFamily="34" charset="0"/>
              </a:rPr>
              <a:t>CVAS SMART DEVICE </a:t>
            </a:r>
            <a:endParaRPr lang="en-GB" sz="4800"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509451" y="3444665"/>
            <a:ext cx="11234057" cy="2211557"/>
          </a:xfrm>
        </p:spPr>
        <p:txBody>
          <a:bodyPr>
            <a:noAutofit/>
          </a:bodyPr>
          <a:lstStyle/>
          <a:p>
            <a:r>
              <a:rPr lang="en-US" sz="3200" dirty="0">
                <a:latin typeface="Calibri" panose="020F0502020204030204" pitchFamily="34" charset="0"/>
                <a:cs typeface="Calibri" panose="020F0502020204030204" pitchFamily="34" charset="0"/>
              </a:rPr>
              <a:t>Diana Nabunje Lubega </a:t>
            </a:r>
          </a:p>
          <a:p>
            <a:r>
              <a:rPr lang="en-US" sz="3200" dirty="0">
                <a:latin typeface="Calibri" panose="020F0502020204030204" pitchFamily="34" charset="0"/>
                <a:cs typeface="Calibri" panose="020F0502020204030204" pitchFamily="34" charset="0"/>
              </a:rPr>
              <a:t>MRT IT PEAKS LIMITED </a:t>
            </a:r>
          </a:p>
          <a:p>
            <a:r>
              <a:rPr lang="en-US" sz="3200" dirty="0">
                <a:latin typeface="Calibri" panose="020F0502020204030204" pitchFamily="34" charset="0"/>
                <a:cs typeface="Calibri" panose="020F0502020204030204" pitchFamily="34" charset="0"/>
              </a:rPr>
              <a:t>UGANDA </a:t>
            </a:r>
          </a:p>
          <a:p>
            <a:r>
              <a:rPr lang="en-GB" sz="3200" dirty="0">
                <a:latin typeface="Calibri" panose="020F0502020204030204" pitchFamily="34" charset="0"/>
                <a:cs typeface="Calibri" panose="020F0502020204030204" pitchFamily="34" charset="0"/>
              </a:rPr>
              <a:t>INNOVATORS PRESENTATIONS AT ZERO PROJECT CONFERENCE </a:t>
            </a:r>
          </a:p>
        </p:txBody>
      </p:sp>
      <p:sp>
        <p:nvSpPr>
          <p:cNvPr id="4" name="Titel 1">
            <a:extLst>
              <a:ext uri="{FF2B5EF4-FFF2-40B4-BE49-F238E27FC236}">
                <a16:creationId xmlns:a16="http://schemas.microsoft.com/office/drawing/2014/main" id="{E4771D02-F4E4-C632-E5D7-C5E26F71C09C}"/>
              </a:ext>
            </a:extLst>
          </p:cNvPr>
          <p:cNvSpPr txBox="1">
            <a:spLocks/>
          </p:cNvSpPr>
          <p:nvPr/>
        </p:nvSpPr>
        <p:spPr>
          <a:xfrm>
            <a:off x="842554" y="5692088"/>
            <a:ext cx="10567851" cy="846824"/>
          </a:xfrm>
          <a:prstGeom prst="rect">
            <a:avLst/>
          </a:prstGeom>
        </p:spPr>
        <p:txBody>
          <a:bodyPr vert="horz" lIns="91440" tIns="45720" rIns="91440" bIns="45720" rtlCol="0" anchor="ctr">
            <a:normAutofit fontScale="92500"/>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r>
              <a:rPr lang="en-US" sz="2800" b="1" dirty="0">
                <a:latin typeface="Roboto" panose="02000000000000000000" pitchFamily="2" charset="0"/>
                <a:ea typeface="Roboto" panose="02000000000000000000" pitchFamily="2" charset="0"/>
              </a:rPr>
              <a:t>   #ZeroCon25                                                     TUESDAY : 2:00-6:00 PM </a:t>
            </a:r>
          </a:p>
        </p:txBody>
      </p:sp>
      <p:sp>
        <p:nvSpPr>
          <p:cNvPr id="7" name="Slide Number Placeholder 6">
            <a:extLst>
              <a:ext uri="{FF2B5EF4-FFF2-40B4-BE49-F238E27FC236}">
                <a16:creationId xmlns:a16="http://schemas.microsoft.com/office/drawing/2014/main" id="{59DF2F47-DE12-0075-6EDB-366148F7F176}"/>
              </a:ext>
            </a:extLst>
          </p:cNvPr>
          <p:cNvSpPr>
            <a:spLocks noGrp="1"/>
          </p:cNvSpPr>
          <p:nvPr>
            <p:ph type="sldNum" sz="quarter" idx="12"/>
          </p:nvPr>
        </p:nvSpPr>
        <p:spPr/>
        <p:txBody>
          <a:bodyPr/>
          <a:lstStyle/>
          <a:p>
            <a:fld id="{1195A9E4-2CE9-4E32-BE85-7C32F0F78A6D}" type="slidenum">
              <a:rPr lang="en-GB" smtClean="0">
                <a:latin typeface="Roboto" panose="02000000000000000000" pitchFamily="2" charset="0"/>
                <a:ea typeface="Roboto" panose="02000000000000000000" pitchFamily="2" charset="0"/>
              </a:rPr>
              <a:t>1</a:t>
            </a:fld>
            <a:endParaRPr lang="en-GB">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543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867EA19-6E67-4295-F673-081EFF01B2E2}"/>
              </a:ext>
            </a:extLst>
          </p:cNvPr>
          <p:cNvSpPr>
            <a:spLocks noGrp="1"/>
          </p:cNvSpPr>
          <p:nvPr>
            <p:ph type="title"/>
          </p:nvPr>
        </p:nvSpPr>
        <p:spPr>
          <a:xfrm>
            <a:off x="838200" y="365125"/>
            <a:ext cx="10043160" cy="1325563"/>
          </a:xfrm>
        </p:spPr>
        <p:txBody>
          <a:bodyPr/>
          <a:lstStyle/>
          <a:p>
            <a:r>
              <a:rPr lang="en-GB" dirty="0"/>
              <a:t>BACKGROUND OF ORG &amp; PROJECT </a:t>
            </a:r>
          </a:p>
        </p:txBody>
      </p:sp>
      <p:sp>
        <p:nvSpPr>
          <p:cNvPr id="11" name="Content Placeholder 10">
            <a:extLst>
              <a:ext uri="{FF2B5EF4-FFF2-40B4-BE49-F238E27FC236}">
                <a16:creationId xmlns:a16="http://schemas.microsoft.com/office/drawing/2014/main" id="{3D12346A-244A-C62E-52D1-C600A5BB60DA}"/>
              </a:ext>
            </a:extLst>
          </p:cNvPr>
          <p:cNvSpPr>
            <a:spLocks noGrp="1"/>
          </p:cNvSpPr>
          <p:nvPr>
            <p:ph idx="1"/>
          </p:nvPr>
        </p:nvSpPr>
        <p:spPr>
          <a:xfrm>
            <a:off x="838200" y="1792517"/>
            <a:ext cx="10056223" cy="4700357"/>
          </a:xfrm>
        </p:spPr>
        <p:txBody>
          <a:bodyPr>
            <a:normAutofit/>
          </a:bodyPr>
          <a:lstStyle/>
          <a:p>
            <a:r>
              <a:rPr lang="en-GB" b="1" dirty="0">
                <a:latin typeface="Calibri" panose="020F0502020204030204" pitchFamily="34" charset="0"/>
                <a:cs typeface="Calibri" panose="020F0502020204030204" pitchFamily="34" charset="0"/>
              </a:rPr>
              <a:t>MRT IT PEAKS LIMITED </a:t>
            </a:r>
            <a:r>
              <a:rPr lang="en-GB" dirty="0">
                <a:latin typeface="Calibri" panose="020F0502020204030204" pitchFamily="34" charset="0"/>
                <a:cs typeface="Calibri" panose="020F0502020204030204" pitchFamily="34" charset="0"/>
              </a:rPr>
              <a:t>is an IT company based in Uganda , founded in 2023 that is dedicated to developing technology solutions that enhance quality of life for individuals with disabilities .</a:t>
            </a:r>
          </a:p>
          <a:p>
            <a:pPr>
              <a:buFont typeface="Wingdings" panose="05000000000000000000" pitchFamily="2" charset="2"/>
              <a:buChar char="§"/>
            </a:pPr>
            <a:r>
              <a:rPr lang="en-GB" b="1" u="sng" dirty="0">
                <a:latin typeface="Calibri" panose="020F0502020204030204" pitchFamily="34" charset="0"/>
                <a:cs typeface="Calibri" panose="020F0502020204030204" pitchFamily="34" charset="0"/>
              </a:rPr>
              <a:t>Need</a:t>
            </a:r>
            <a:r>
              <a:rPr lang="en-GB" dirty="0">
                <a:latin typeface="Calibri" panose="020F0502020204030204" pitchFamily="34" charset="0"/>
                <a:cs typeface="Calibri" panose="020F0502020204030204" pitchFamily="34" charset="0"/>
              </a:rPr>
              <a:t>: Millions of visually impaired individuals face challenges due blindness by relying on a limited range of tools that fall short in enabling effective perceptual integration and existing solutions often inadequately support multifaceted needs of users leading to frustrations in navigation. This is where we got the idea of creating an innovation that utilizes computer vision and sonification to solve those problems.</a:t>
            </a:r>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2</a:t>
            </a:fld>
            <a:endParaRPr lang="en-GB"/>
          </a:p>
        </p:txBody>
      </p:sp>
    </p:spTree>
    <p:extLst>
      <p:ext uri="{BB962C8B-B14F-4D97-AF65-F5344CB8AC3E}">
        <p14:creationId xmlns:p14="http://schemas.microsoft.com/office/powerpoint/2010/main" val="205623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EB4AE-8CBC-28C0-6BFE-82BDC03F5421}"/>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B3C724BF-FD0F-4360-E616-D3E358B2FD4E}"/>
              </a:ext>
            </a:extLst>
          </p:cNvPr>
          <p:cNvSpPr>
            <a:spLocks noGrp="1"/>
          </p:cNvSpPr>
          <p:nvPr>
            <p:ph type="title"/>
          </p:nvPr>
        </p:nvSpPr>
        <p:spPr>
          <a:xfrm>
            <a:off x="838200" y="365125"/>
            <a:ext cx="10043160" cy="1325563"/>
          </a:xfrm>
        </p:spPr>
        <p:txBody>
          <a:bodyPr/>
          <a:lstStyle/>
          <a:p>
            <a:r>
              <a:rPr lang="en-GB" dirty="0">
                <a:latin typeface="Calibri" panose="020F0502020204030204" pitchFamily="34" charset="0"/>
                <a:cs typeface="Calibri" panose="020F0502020204030204" pitchFamily="34" charset="0"/>
              </a:rPr>
              <a:t>ESSENCE OF THE PROJECT </a:t>
            </a:r>
          </a:p>
        </p:txBody>
      </p:sp>
      <p:sp>
        <p:nvSpPr>
          <p:cNvPr id="11" name="Content Placeholder 10">
            <a:extLst>
              <a:ext uri="{FF2B5EF4-FFF2-40B4-BE49-F238E27FC236}">
                <a16:creationId xmlns:a16="http://schemas.microsoft.com/office/drawing/2014/main" id="{8B63DC93-8D04-AACE-356E-2E4EF7EFC853}"/>
              </a:ext>
            </a:extLst>
          </p:cNvPr>
          <p:cNvSpPr>
            <a:spLocks noGrp="1"/>
          </p:cNvSpPr>
          <p:nvPr>
            <p:ph idx="1"/>
          </p:nvPr>
        </p:nvSpPr>
        <p:spPr>
          <a:xfrm>
            <a:off x="838200" y="1792517"/>
            <a:ext cx="10056223" cy="4700357"/>
          </a:xfrm>
        </p:spPr>
        <p:txBody>
          <a:bodyPr>
            <a:normAutofit lnSpcReduction="10000"/>
          </a:bodyPr>
          <a:lstStyle/>
          <a:p>
            <a:r>
              <a:rPr lang="en-GB" sz="3200" b="1" dirty="0">
                <a:latin typeface="Calibri" panose="020F0502020204030204" pitchFamily="34" charset="0"/>
                <a:cs typeface="Calibri" panose="020F0502020204030204" pitchFamily="34" charset="0"/>
              </a:rPr>
              <a:t>The main objectives of the project are;</a:t>
            </a:r>
          </a:p>
          <a:p>
            <a:pPr>
              <a:buFont typeface="Wingdings" panose="05000000000000000000" pitchFamily="2" charset="2"/>
              <a:buChar char="§"/>
            </a:pPr>
            <a:r>
              <a:rPr lang="en-GB" sz="3200" dirty="0">
                <a:latin typeface="Calibri" panose="020F0502020204030204" pitchFamily="34" charset="0"/>
                <a:cs typeface="Calibri" panose="020F0502020204030204" pitchFamily="34" charset="0"/>
              </a:rPr>
              <a:t>To design a system that will detect objects using real-time video streams and echoes through its sensors and then provide a description of the obstacles detected to the user .</a:t>
            </a:r>
          </a:p>
          <a:p>
            <a:pPr>
              <a:buFont typeface="Wingdings" panose="05000000000000000000" pitchFamily="2" charset="2"/>
              <a:buChar char="§"/>
            </a:pPr>
            <a:r>
              <a:rPr lang="en-GB" sz="3200" dirty="0">
                <a:latin typeface="Calibri" panose="020F0502020204030204" pitchFamily="34" charset="0"/>
                <a:cs typeface="Calibri" panose="020F0502020204030204" pitchFamily="34" charset="0"/>
              </a:rPr>
              <a:t>To design an assistive tool with a wide field of view in order to effectively aid movement of the visually impaired.</a:t>
            </a:r>
          </a:p>
          <a:p>
            <a:pPr>
              <a:buFont typeface="Wingdings" panose="05000000000000000000" pitchFamily="2" charset="2"/>
              <a:buChar char="§"/>
            </a:pPr>
            <a:r>
              <a:rPr lang="en-GB" sz="3200" dirty="0">
                <a:latin typeface="Calibri" panose="020F0502020204030204" pitchFamily="34" charset="0"/>
                <a:cs typeface="Calibri" panose="020F0502020204030204" pitchFamily="34" charset="0"/>
              </a:rPr>
              <a:t>To provide an assistive visually impaired tool at the lower cost possible. </a:t>
            </a:r>
          </a:p>
        </p:txBody>
      </p:sp>
      <p:sp>
        <p:nvSpPr>
          <p:cNvPr id="6" name="Slide Number Placeholder 5">
            <a:extLst>
              <a:ext uri="{FF2B5EF4-FFF2-40B4-BE49-F238E27FC236}">
                <a16:creationId xmlns:a16="http://schemas.microsoft.com/office/drawing/2014/main" id="{565A2C9C-2FBA-82B9-E91D-94DF46303720}"/>
              </a:ext>
            </a:extLst>
          </p:cNvPr>
          <p:cNvSpPr>
            <a:spLocks noGrp="1"/>
          </p:cNvSpPr>
          <p:nvPr>
            <p:ph type="sldNum" sz="quarter" idx="12"/>
          </p:nvPr>
        </p:nvSpPr>
        <p:spPr/>
        <p:txBody>
          <a:bodyPr/>
          <a:lstStyle/>
          <a:p>
            <a:fld id="{1195A9E4-2CE9-4E32-BE85-7C32F0F78A6D}" type="slidenum">
              <a:rPr lang="en-GB" smtClean="0"/>
              <a:t>3</a:t>
            </a:fld>
            <a:endParaRPr lang="en-GB"/>
          </a:p>
        </p:txBody>
      </p:sp>
    </p:spTree>
    <p:extLst>
      <p:ext uri="{BB962C8B-B14F-4D97-AF65-F5344CB8AC3E}">
        <p14:creationId xmlns:p14="http://schemas.microsoft.com/office/powerpoint/2010/main" val="333651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80A16-404D-8DE5-E317-4EA3A20882D5}"/>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AE555690-1EF2-697E-4F51-E5925DE3DBDD}"/>
              </a:ext>
            </a:extLst>
          </p:cNvPr>
          <p:cNvSpPr>
            <a:spLocks noGrp="1"/>
          </p:cNvSpPr>
          <p:nvPr>
            <p:ph type="title"/>
          </p:nvPr>
        </p:nvSpPr>
        <p:spPr>
          <a:xfrm>
            <a:off x="838200" y="365125"/>
            <a:ext cx="10043160" cy="1325563"/>
          </a:xfrm>
        </p:spPr>
        <p:txBody>
          <a:bodyPr/>
          <a:lstStyle/>
          <a:p>
            <a:r>
              <a:rPr lang="en-GB" dirty="0">
                <a:latin typeface="Calibri" panose="020F0502020204030204" pitchFamily="34" charset="0"/>
                <a:cs typeface="Calibri" panose="020F0502020204030204" pitchFamily="34" charset="0"/>
              </a:rPr>
              <a:t>INNOVATIVE ASPECT OF “CVAS”</a:t>
            </a:r>
          </a:p>
        </p:txBody>
      </p:sp>
      <p:sp>
        <p:nvSpPr>
          <p:cNvPr id="11" name="Content Placeholder 10">
            <a:extLst>
              <a:ext uri="{FF2B5EF4-FFF2-40B4-BE49-F238E27FC236}">
                <a16:creationId xmlns:a16="http://schemas.microsoft.com/office/drawing/2014/main" id="{1F72C52E-99DF-4939-7BA3-688B3F7074E6}"/>
              </a:ext>
            </a:extLst>
          </p:cNvPr>
          <p:cNvSpPr>
            <a:spLocks noGrp="1"/>
          </p:cNvSpPr>
          <p:nvPr>
            <p:ph idx="1"/>
          </p:nvPr>
        </p:nvSpPr>
        <p:spPr>
          <a:xfrm>
            <a:off x="838200" y="1792517"/>
            <a:ext cx="10056223" cy="4700357"/>
          </a:xfrm>
        </p:spPr>
        <p:txBody>
          <a:bodyPr>
            <a:normAutofit lnSpcReduction="10000"/>
          </a:bodyPr>
          <a:lstStyle/>
          <a:p>
            <a:r>
              <a:rPr lang="en-GB" sz="3600" dirty="0">
                <a:latin typeface="Calibri" panose="020F0502020204030204" pitchFamily="34" charset="0"/>
                <a:cs typeface="Calibri" panose="020F0502020204030204" pitchFamily="34" charset="0"/>
              </a:rPr>
              <a:t>The system is made up of wearable devices and a mobile application which has three modes ;</a:t>
            </a:r>
          </a:p>
          <a:p>
            <a:pPr marL="0" indent="0">
              <a:buNone/>
            </a:pPr>
            <a:r>
              <a:rPr lang="en-GB" sz="3600" dirty="0">
                <a:latin typeface="Calibri" panose="020F0502020204030204" pitchFamily="34" charset="0"/>
                <a:cs typeface="Calibri" panose="020F0502020204030204" pitchFamily="34" charset="0"/>
              </a:rPr>
              <a:t>-</a:t>
            </a:r>
            <a:r>
              <a:rPr lang="en-GB" sz="3600" b="1" dirty="0">
                <a:latin typeface="Calibri" panose="020F0502020204030204" pitchFamily="34" charset="0"/>
                <a:cs typeface="Calibri" panose="020F0502020204030204" pitchFamily="34" charset="0"/>
              </a:rPr>
              <a:t>Navigation mode</a:t>
            </a:r>
            <a:r>
              <a:rPr lang="en-GB" sz="3600" dirty="0">
                <a:latin typeface="Calibri" panose="020F0502020204030204" pitchFamily="34" charset="0"/>
                <a:cs typeface="Calibri" panose="020F0502020204030204" pitchFamily="34" charset="0"/>
              </a:rPr>
              <a:t>: Feedback about movement guiding instructions inform of audio is activated .</a:t>
            </a:r>
          </a:p>
          <a:p>
            <a:pPr marL="0" indent="0">
              <a:buNone/>
            </a:pPr>
            <a:r>
              <a:rPr lang="en-GB" sz="3600" dirty="0">
                <a:latin typeface="Calibri" panose="020F0502020204030204" pitchFamily="34" charset="0"/>
                <a:cs typeface="Calibri" panose="020F0502020204030204" pitchFamily="34" charset="0"/>
              </a:rPr>
              <a:t>-</a:t>
            </a:r>
            <a:r>
              <a:rPr lang="en-GB" sz="3600" b="1" dirty="0">
                <a:latin typeface="Calibri" panose="020F0502020204030204" pitchFamily="34" charset="0"/>
                <a:cs typeface="Calibri" panose="020F0502020204030204" pitchFamily="34" charset="0"/>
              </a:rPr>
              <a:t>Exploratory mode</a:t>
            </a:r>
            <a:r>
              <a:rPr lang="en-GB" sz="3600" dirty="0">
                <a:latin typeface="Calibri" panose="020F0502020204030204" pitchFamily="34" charset="0"/>
                <a:cs typeface="Calibri" panose="020F0502020204030204" pitchFamily="34" charset="0"/>
              </a:rPr>
              <a:t>: Users here the names of the detected objects in sight of camera in audio format</a:t>
            </a:r>
          </a:p>
          <a:p>
            <a:pPr marL="0" indent="0">
              <a:buNone/>
            </a:pPr>
            <a:r>
              <a:rPr lang="en-GB" sz="3600" dirty="0">
                <a:latin typeface="Calibri" panose="020F0502020204030204" pitchFamily="34" charset="0"/>
                <a:cs typeface="Calibri" panose="020F0502020204030204" pitchFamily="34" charset="0"/>
              </a:rPr>
              <a:t>-</a:t>
            </a:r>
            <a:r>
              <a:rPr lang="en-GB" sz="3600" b="1" dirty="0">
                <a:latin typeface="Calibri" panose="020F0502020204030204" pitchFamily="34" charset="0"/>
                <a:cs typeface="Calibri" panose="020F0502020204030204" pitchFamily="34" charset="0"/>
              </a:rPr>
              <a:t>Tracking mode</a:t>
            </a:r>
            <a:r>
              <a:rPr lang="en-GB" sz="3600" dirty="0">
                <a:latin typeface="Calibri" panose="020F0502020204030204" pitchFamily="34" charset="0"/>
                <a:cs typeface="Calibri" panose="020F0502020204030204" pitchFamily="34" charset="0"/>
              </a:rPr>
              <a:t>: The system is able to inform the user about the position of a single object in his/her surrounding .</a:t>
            </a:r>
          </a:p>
        </p:txBody>
      </p:sp>
      <p:sp>
        <p:nvSpPr>
          <p:cNvPr id="6" name="Slide Number Placeholder 5">
            <a:extLst>
              <a:ext uri="{FF2B5EF4-FFF2-40B4-BE49-F238E27FC236}">
                <a16:creationId xmlns:a16="http://schemas.microsoft.com/office/drawing/2014/main" id="{B4D2E3BA-A667-0D0F-60DA-1C7D45A779F3}"/>
              </a:ext>
            </a:extLst>
          </p:cNvPr>
          <p:cNvSpPr>
            <a:spLocks noGrp="1"/>
          </p:cNvSpPr>
          <p:nvPr>
            <p:ph type="sldNum" sz="quarter" idx="12"/>
          </p:nvPr>
        </p:nvSpPr>
        <p:spPr/>
        <p:txBody>
          <a:bodyPr/>
          <a:lstStyle/>
          <a:p>
            <a:fld id="{1195A9E4-2CE9-4E32-BE85-7C32F0F78A6D}" type="slidenum">
              <a:rPr lang="en-GB" smtClean="0"/>
              <a:t>4</a:t>
            </a:fld>
            <a:endParaRPr lang="en-GB"/>
          </a:p>
        </p:txBody>
      </p:sp>
    </p:spTree>
    <p:extLst>
      <p:ext uri="{BB962C8B-B14F-4D97-AF65-F5344CB8AC3E}">
        <p14:creationId xmlns:p14="http://schemas.microsoft.com/office/powerpoint/2010/main" val="306382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93D4C-290B-FFAB-9767-35E291A18CD9}"/>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304FE587-FC67-A729-ACC8-D44DF491B9C8}"/>
              </a:ext>
            </a:extLst>
          </p:cNvPr>
          <p:cNvSpPr>
            <a:spLocks noGrp="1"/>
          </p:cNvSpPr>
          <p:nvPr>
            <p:ph type="title"/>
          </p:nvPr>
        </p:nvSpPr>
        <p:spPr>
          <a:xfrm>
            <a:off x="838200" y="365125"/>
            <a:ext cx="10043160" cy="1325563"/>
          </a:xfrm>
        </p:spPr>
        <p:txBody>
          <a:bodyPr/>
          <a:lstStyle/>
          <a:p>
            <a:r>
              <a:rPr lang="en-GB" dirty="0"/>
              <a:t>IMPACT OF “CVAS” TO USERS </a:t>
            </a:r>
          </a:p>
        </p:txBody>
      </p:sp>
      <p:sp>
        <p:nvSpPr>
          <p:cNvPr id="11" name="Content Placeholder 10">
            <a:extLst>
              <a:ext uri="{FF2B5EF4-FFF2-40B4-BE49-F238E27FC236}">
                <a16:creationId xmlns:a16="http://schemas.microsoft.com/office/drawing/2014/main" id="{E02E5479-F447-5740-F4CC-F66F994DC0FF}"/>
              </a:ext>
            </a:extLst>
          </p:cNvPr>
          <p:cNvSpPr>
            <a:spLocks noGrp="1"/>
          </p:cNvSpPr>
          <p:nvPr>
            <p:ph idx="1"/>
          </p:nvPr>
        </p:nvSpPr>
        <p:spPr>
          <a:xfrm>
            <a:off x="838200" y="1792518"/>
            <a:ext cx="10056223" cy="4563832"/>
          </a:xfrm>
        </p:spPr>
        <p:txBody>
          <a:bodyPr>
            <a:normAutofit lnSpcReduction="10000"/>
          </a:bodyPr>
          <a:lstStyle/>
          <a:p>
            <a:r>
              <a:rPr lang="en-GB" sz="3200" dirty="0"/>
              <a:t>Our idea hacks a solution to enhance the lives of the visually impaired by developing a cheap, portable , easy to learn , wide scoped and spanned objection detection tool.</a:t>
            </a:r>
          </a:p>
          <a:p>
            <a:endParaRPr lang="en-GB" sz="3200" dirty="0"/>
          </a:p>
          <a:p>
            <a:r>
              <a:rPr lang="en-GB" sz="3200" dirty="0"/>
              <a:t>This has improved their lives by helping them detect and locate objects , read text , guide them on what safe directions to take thus enhancing their independent movement both indoor and outdoor reducing accidents .</a:t>
            </a:r>
          </a:p>
        </p:txBody>
      </p:sp>
      <p:sp>
        <p:nvSpPr>
          <p:cNvPr id="6" name="Slide Number Placeholder 5">
            <a:extLst>
              <a:ext uri="{FF2B5EF4-FFF2-40B4-BE49-F238E27FC236}">
                <a16:creationId xmlns:a16="http://schemas.microsoft.com/office/drawing/2014/main" id="{98BDBF49-9B0F-4F36-CDF4-D15660CB59F7}"/>
              </a:ext>
            </a:extLst>
          </p:cNvPr>
          <p:cNvSpPr>
            <a:spLocks noGrp="1"/>
          </p:cNvSpPr>
          <p:nvPr>
            <p:ph type="sldNum" sz="quarter" idx="12"/>
          </p:nvPr>
        </p:nvSpPr>
        <p:spPr/>
        <p:txBody>
          <a:bodyPr/>
          <a:lstStyle/>
          <a:p>
            <a:fld id="{1195A9E4-2CE9-4E32-BE85-7C32F0F78A6D}" type="slidenum">
              <a:rPr lang="en-GB" smtClean="0"/>
              <a:t>5</a:t>
            </a:fld>
            <a:endParaRPr lang="en-GB"/>
          </a:p>
        </p:txBody>
      </p:sp>
    </p:spTree>
    <p:extLst>
      <p:ext uri="{BB962C8B-B14F-4D97-AF65-F5344CB8AC3E}">
        <p14:creationId xmlns:p14="http://schemas.microsoft.com/office/powerpoint/2010/main" val="426683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FC695-716B-621E-AD74-15EA1E48D875}"/>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1CB5188D-1267-003D-EB8B-9BBA8DA1FCFD}"/>
              </a:ext>
            </a:extLst>
          </p:cNvPr>
          <p:cNvSpPr>
            <a:spLocks noGrp="1"/>
          </p:cNvSpPr>
          <p:nvPr>
            <p:ph type="title"/>
          </p:nvPr>
        </p:nvSpPr>
        <p:spPr>
          <a:xfrm>
            <a:off x="838200" y="365125"/>
            <a:ext cx="10043160" cy="1325563"/>
          </a:xfrm>
        </p:spPr>
        <p:txBody>
          <a:bodyPr/>
          <a:lstStyle/>
          <a:p>
            <a:r>
              <a:rPr lang="en-GB" dirty="0"/>
              <a:t>SUCCESS FACTORS (TESTIMONIALS)</a:t>
            </a:r>
          </a:p>
        </p:txBody>
      </p:sp>
      <p:sp>
        <p:nvSpPr>
          <p:cNvPr id="11" name="Content Placeholder 10">
            <a:extLst>
              <a:ext uri="{FF2B5EF4-FFF2-40B4-BE49-F238E27FC236}">
                <a16:creationId xmlns:a16="http://schemas.microsoft.com/office/drawing/2014/main" id="{DB9DFF70-581F-EF63-E796-11AA42D2FC9F}"/>
              </a:ext>
            </a:extLst>
          </p:cNvPr>
          <p:cNvSpPr>
            <a:spLocks noGrp="1"/>
          </p:cNvSpPr>
          <p:nvPr>
            <p:ph idx="1"/>
          </p:nvPr>
        </p:nvSpPr>
        <p:spPr>
          <a:xfrm>
            <a:off x="838200" y="1792517"/>
            <a:ext cx="10056223" cy="4928957"/>
          </a:xfrm>
        </p:spPr>
        <p:txBody>
          <a:bodyPr>
            <a:normAutofit lnSpcReduction="10000"/>
          </a:bodyPr>
          <a:lstStyle/>
          <a:p>
            <a:r>
              <a:rPr lang="en-GB" sz="3200" dirty="0">
                <a:latin typeface="Calibri" panose="020F0502020204030204" pitchFamily="34" charset="0"/>
                <a:cs typeface="Calibri" panose="020F0502020204030204" pitchFamily="34" charset="0"/>
              </a:rPr>
              <a:t>CVAS is designed to have a significant positive change on the lives of victims , and after testing of the first prototype , reports have shown that CVAS users report increased confidence , reduced reliance on sighted assistance and improved quality of life. Specific figures demonstrating the impact using our first prototype include;</a:t>
            </a:r>
          </a:p>
          <a:p>
            <a:r>
              <a:rPr lang="en-GB" sz="3200" dirty="0">
                <a:latin typeface="Calibri" panose="020F0502020204030204" pitchFamily="34" charset="0"/>
                <a:cs typeface="Calibri" panose="020F0502020204030204" pitchFamily="34" charset="0"/>
              </a:rPr>
              <a:t>75% of CVAS users reported being able to navigate their surrounding more independently , 68% of CVAS users were able identify and locate objects more accurately , 82% of CVAS users felt they had a better understanding of the environment </a:t>
            </a:r>
          </a:p>
        </p:txBody>
      </p:sp>
      <p:sp>
        <p:nvSpPr>
          <p:cNvPr id="6" name="Slide Number Placeholder 5">
            <a:extLst>
              <a:ext uri="{FF2B5EF4-FFF2-40B4-BE49-F238E27FC236}">
                <a16:creationId xmlns:a16="http://schemas.microsoft.com/office/drawing/2014/main" id="{70D87B55-E6C4-B108-7010-E304A58E6394}"/>
              </a:ext>
            </a:extLst>
          </p:cNvPr>
          <p:cNvSpPr>
            <a:spLocks noGrp="1"/>
          </p:cNvSpPr>
          <p:nvPr>
            <p:ph type="sldNum" sz="quarter" idx="12"/>
          </p:nvPr>
        </p:nvSpPr>
        <p:spPr/>
        <p:txBody>
          <a:bodyPr/>
          <a:lstStyle/>
          <a:p>
            <a:fld id="{1195A9E4-2CE9-4E32-BE85-7C32F0F78A6D}" type="slidenum">
              <a:rPr lang="en-GB" smtClean="0"/>
              <a:t>6</a:t>
            </a:fld>
            <a:endParaRPr lang="en-GB"/>
          </a:p>
        </p:txBody>
      </p:sp>
    </p:spTree>
    <p:extLst>
      <p:ext uri="{BB962C8B-B14F-4D97-AF65-F5344CB8AC3E}">
        <p14:creationId xmlns:p14="http://schemas.microsoft.com/office/powerpoint/2010/main" val="246342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1338C-7191-D77E-75C1-9F464F272852}"/>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6EB632F4-D3D4-7A14-776F-685FBAC95B4E}"/>
              </a:ext>
            </a:extLst>
          </p:cNvPr>
          <p:cNvSpPr>
            <a:spLocks noGrp="1"/>
          </p:cNvSpPr>
          <p:nvPr>
            <p:ph type="title"/>
          </p:nvPr>
        </p:nvSpPr>
        <p:spPr>
          <a:xfrm>
            <a:off x="838200" y="365125"/>
            <a:ext cx="10043160" cy="1325563"/>
          </a:xfrm>
        </p:spPr>
        <p:txBody>
          <a:bodyPr/>
          <a:lstStyle/>
          <a:p>
            <a:r>
              <a:rPr lang="en-GB" dirty="0">
                <a:latin typeface="Calibri" panose="020F0502020204030204" pitchFamily="34" charset="0"/>
                <a:cs typeface="Calibri" panose="020F0502020204030204" pitchFamily="34" charset="0"/>
              </a:rPr>
              <a:t>FINANCING, SUSTAINABILITY &amp;       CHALLENGES</a:t>
            </a:r>
          </a:p>
        </p:txBody>
      </p:sp>
      <p:sp>
        <p:nvSpPr>
          <p:cNvPr id="11" name="Content Placeholder 10">
            <a:extLst>
              <a:ext uri="{FF2B5EF4-FFF2-40B4-BE49-F238E27FC236}">
                <a16:creationId xmlns:a16="http://schemas.microsoft.com/office/drawing/2014/main" id="{A1572738-3D53-9B5C-95CE-9C4F3A066AB4}"/>
              </a:ext>
            </a:extLst>
          </p:cNvPr>
          <p:cNvSpPr>
            <a:spLocks noGrp="1"/>
          </p:cNvSpPr>
          <p:nvPr>
            <p:ph idx="1"/>
          </p:nvPr>
        </p:nvSpPr>
        <p:spPr>
          <a:xfrm>
            <a:off x="838200" y="1792517"/>
            <a:ext cx="10056223" cy="4700357"/>
          </a:xfrm>
        </p:spPr>
        <p:txBody>
          <a:bodyPr>
            <a:normAutofit/>
          </a:bodyPr>
          <a:lstStyle/>
          <a:p>
            <a:r>
              <a:rPr lang="en-GB" dirty="0">
                <a:latin typeface="Calibri" panose="020F0502020204030204" pitchFamily="34" charset="0"/>
                <a:cs typeface="Calibri" panose="020F0502020204030204" pitchFamily="34" charset="0"/>
              </a:rPr>
              <a:t>The production cost for foot device is 102,000/, chest device is 60,000 and head device is 49,000 meaning there is a potential competitive cost compared to an average of 2.4M pricing for existing blind smart tools .</a:t>
            </a:r>
          </a:p>
          <a:p>
            <a:r>
              <a:rPr lang="en-GB" dirty="0">
                <a:latin typeface="Calibri" panose="020F0502020204030204" pitchFamily="34" charset="0"/>
                <a:cs typeface="Calibri" panose="020F0502020204030204" pitchFamily="34" charset="0"/>
              </a:rPr>
              <a:t>Global Health estimated 217M people with visual impairment and 36M suffering from blindness[2].Therefore according to the population , our solution is likely to have ready market and users for it anywhere .</a:t>
            </a:r>
          </a:p>
          <a:p>
            <a:r>
              <a:rPr lang="en-GB" dirty="0">
                <a:latin typeface="Calibri" panose="020F0502020204030204" pitchFamily="34" charset="0"/>
                <a:cs typeface="Calibri" panose="020F0502020204030204" pitchFamily="34" charset="0"/>
              </a:rPr>
              <a:t>The challenges so far are the devices being too big and not customized, getting license for allowing us to produce the devices .</a:t>
            </a:r>
          </a:p>
          <a:p>
            <a:endParaRPr lang="en-GB" dirty="0"/>
          </a:p>
        </p:txBody>
      </p:sp>
      <p:sp>
        <p:nvSpPr>
          <p:cNvPr id="6" name="Slide Number Placeholder 5">
            <a:extLst>
              <a:ext uri="{FF2B5EF4-FFF2-40B4-BE49-F238E27FC236}">
                <a16:creationId xmlns:a16="http://schemas.microsoft.com/office/drawing/2014/main" id="{FF4AC444-F7C7-4196-E1E7-44806136DD0B}"/>
              </a:ext>
            </a:extLst>
          </p:cNvPr>
          <p:cNvSpPr>
            <a:spLocks noGrp="1"/>
          </p:cNvSpPr>
          <p:nvPr>
            <p:ph type="sldNum" sz="quarter" idx="12"/>
          </p:nvPr>
        </p:nvSpPr>
        <p:spPr/>
        <p:txBody>
          <a:bodyPr/>
          <a:lstStyle/>
          <a:p>
            <a:fld id="{1195A9E4-2CE9-4E32-BE85-7C32F0F78A6D}" type="slidenum">
              <a:rPr lang="en-GB" smtClean="0"/>
              <a:t>7</a:t>
            </a:fld>
            <a:endParaRPr lang="en-GB"/>
          </a:p>
        </p:txBody>
      </p:sp>
    </p:spTree>
    <p:extLst>
      <p:ext uri="{BB962C8B-B14F-4D97-AF65-F5344CB8AC3E}">
        <p14:creationId xmlns:p14="http://schemas.microsoft.com/office/powerpoint/2010/main" val="3301599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560BC-326F-D9A5-1CE2-4E88ABAE7157}"/>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B64C10F1-8B62-303B-D6B9-A7C700404394}"/>
              </a:ext>
            </a:extLst>
          </p:cNvPr>
          <p:cNvSpPr>
            <a:spLocks noGrp="1"/>
          </p:cNvSpPr>
          <p:nvPr>
            <p:ph type="title"/>
          </p:nvPr>
        </p:nvSpPr>
        <p:spPr>
          <a:xfrm>
            <a:off x="838200" y="365125"/>
            <a:ext cx="10043160" cy="1325563"/>
          </a:xfrm>
        </p:spPr>
        <p:txBody>
          <a:bodyPr/>
          <a:lstStyle/>
          <a:p>
            <a:r>
              <a:rPr lang="en-GB" dirty="0">
                <a:latin typeface="Calibri" panose="020F0502020204030204" pitchFamily="34" charset="0"/>
                <a:cs typeface="Calibri" panose="020F0502020204030204" pitchFamily="34" charset="0"/>
              </a:rPr>
              <a:t>THE NEXT STEPS FOR THE PROJECT </a:t>
            </a:r>
          </a:p>
        </p:txBody>
      </p:sp>
      <p:sp>
        <p:nvSpPr>
          <p:cNvPr id="11" name="Content Placeholder 10">
            <a:extLst>
              <a:ext uri="{FF2B5EF4-FFF2-40B4-BE49-F238E27FC236}">
                <a16:creationId xmlns:a16="http://schemas.microsoft.com/office/drawing/2014/main" id="{59C329E3-7097-F7A4-A88E-486647A84FE8}"/>
              </a:ext>
            </a:extLst>
          </p:cNvPr>
          <p:cNvSpPr>
            <a:spLocks noGrp="1"/>
          </p:cNvSpPr>
          <p:nvPr>
            <p:ph idx="1"/>
          </p:nvPr>
        </p:nvSpPr>
        <p:spPr>
          <a:xfrm>
            <a:off x="838200" y="1792517"/>
            <a:ext cx="10056223" cy="4700357"/>
          </a:xfrm>
        </p:spPr>
        <p:txBody>
          <a:bodyPr>
            <a:normAutofit/>
          </a:bodyPr>
          <a:lstStyle/>
          <a:p>
            <a:r>
              <a:rPr lang="en-GB" dirty="0">
                <a:latin typeface="Calibri" panose="020F0502020204030204" pitchFamily="34" charset="0"/>
                <a:cs typeface="Calibri" panose="020F0502020204030204" pitchFamily="34" charset="0"/>
              </a:rPr>
              <a:t>CVAS’s usage of smartphones ,wearable with built-in cameras and support of computer vision and sonification state-of-the-art ,will further be boosted by ;</a:t>
            </a:r>
          </a:p>
          <a:p>
            <a:endParaRPr lang="en-GB"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Smaller convenient wearable chips for use by the visually </a:t>
            </a:r>
          </a:p>
          <a:p>
            <a:pPr marL="0" indent="0">
              <a:buNone/>
            </a:pPr>
            <a:r>
              <a:rPr lang="en-GB" dirty="0">
                <a:latin typeface="Calibri" panose="020F0502020204030204" pitchFamily="34" charset="0"/>
                <a:cs typeface="Calibri" panose="020F0502020204030204" pitchFamily="34" charset="0"/>
              </a:rPr>
              <a:t>impaired</a:t>
            </a: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Multi-linguistic audio output</a:t>
            </a: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Position awareness and remote sensors </a:t>
            </a:r>
          </a:p>
          <a:p>
            <a:pPr>
              <a:buFont typeface="Wingdings" panose="05000000000000000000" pitchFamily="2" charset="2"/>
              <a:buChar char="§"/>
            </a:pPr>
            <a:r>
              <a:rPr lang="en-GB" dirty="0">
                <a:latin typeface="Calibri" panose="020F0502020204030204" pitchFamily="34" charset="0"/>
                <a:cs typeface="Calibri" panose="020F0502020204030204" pitchFamily="34" charset="0"/>
              </a:rPr>
              <a:t>Eliminate use of smart phones to enable the devices be self sufficient </a:t>
            </a:r>
          </a:p>
        </p:txBody>
      </p:sp>
      <p:sp>
        <p:nvSpPr>
          <p:cNvPr id="6" name="Slide Number Placeholder 5">
            <a:extLst>
              <a:ext uri="{FF2B5EF4-FFF2-40B4-BE49-F238E27FC236}">
                <a16:creationId xmlns:a16="http://schemas.microsoft.com/office/drawing/2014/main" id="{A8B17D6E-51D6-71A9-4C79-A04840C92D4B}"/>
              </a:ext>
            </a:extLst>
          </p:cNvPr>
          <p:cNvSpPr>
            <a:spLocks noGrp="1"/>
          </p:cNvSpPr>
          <p:nvPr>
            <p:ph type="sldNum" sz="quarter" idx="12"/>
          </p:nvPr>
        </p:nvSpPr>
        <p:spPr/>
        <p:txBody>
          <a:bodyPr/>
          <a:lstStyle/>
          <a:p>
            <a:fld id="{1195A9E4-2CE9-4E32-BE85-7C32F0F78A6D}" type="slidenum">
              <a:rPr lang="en-GB" smtClean="0"/>
              <a:t>8</a:t>
            </a:fld>
            <a:endParaRPr lang="en-GB"/>
          </a:p>
        </p:txBody>
      </p:sp>
    </p:spTree>
    <p:extLst>
      <p:ext uri="{BB962C8B-B14F-4D97-AF65-F5344CB8AC3E}">
        <p14:creationId xmlns:p14="http://schemas.microsoft.com/office/powerpoint/2010/main" val="3269245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Widescreen</PresentationFormat>
  <Paragraphs>63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Roboto</vt:lpstr>
      <vt:lpstr>Wingdings</vt:lpstr>
      <vt:lpstr>Office Theme</vt:lpstr>
      <vt:lpstr>CVAS SMART DEVICE </vt:lpstr>
      <vt:lpstr>BACKGROUND OF ORG &amp; PROJECT </vt:lpstr>
      <vt:lpstr>ESSENCE OF THE PROJECT </vt:lpstr>
      <vt:lpstr>INNOVATIVE ASPECT OF “CVAS”</vt:lpstr>
      <vt:lpstr>IMPACT OF “CVAS” TO USERS </vt:lpstr>
      <vt:lpstr>SUCCESS FACTORS (TESTIMONIALS)</vt:lpstr>
      <vt:lpstr>FINANCING, SUSTAINABILITY &amp;       CHALLENGES</vt:lpstr>
      <vt:lpstr>THE NEXT STEPS FOR THE PROJECT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Robin Tim Weis</cp:lastModifiedBy>
  <cp:revision>21</cp:revision>
  <dcterms:created xsi:type="dcterms:W3CDTF">2022-12-05T13:52:15Z</dcterms:created>
  <dcterms:modified xsi:type="dcterms:W3CDTF">2025-02-18T11:31:49Z</dcterms:modified>
</cp:coreProperties>
</file>