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3" r:id="rId6"/>
    <p:sldId id="267" r:id="rId7"/>
  </p:sldIdLst>
  <p:sldSz cx="12192000" cy="6858000"/>
  <p:notesSz cx="6858000" cy="9144000"/>
  <p:embeddedFontLst>
    <p:embeddedFont>
      <p:font typeface="Black Han Sans" panose="020B0604020202020204" charset="-127"/>
      <p:regular r:id="rId9"/>
    </p:embeddedFon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Josefin Sans Light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iE4sH5SKsZ/XW43z+Hx/yTETma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3B0D6F-20C1-4FD4-9A8C-8FB634E7C401}">
  <a:tblStyle styleId="{213B0D6F-20C1-4FD4-9A8C-8FB634E7C401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E6E6"/>
          </a:solidFill>
        </a:fill>
      </a:tcStyle>
    </a:wholeTbl>
    <a:band1H>
      <a:tcTxStyle/>
      <a:tcStyle>
        <a:tcBdr/>
        <a:fill>
          <a:solidFill>
            <a:srgbClr val="D5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5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50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8" Type="http://customschemas.google.com/relationships/presentationmetadata" Target="metadata"/><Relationship Id="rId10" Type="http://schemas.openxmlformats.org/officeDocument/2006/relationships/font" Target="fonts/font2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zitiv titlu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entury Gothic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420"/>
              </a:spcBef>
              <a:spcAft>
                <a:spcPts val="0"/>
              </a:spcAft>
              <a:buSzPts val="1680"/>
              <a:buNone/>
              <a:defRPr sz="2100">
                <a:solidFill>
                  <a:srgbClr val="68370E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4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2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cxnSp>
        <p:nvCxnSpPr>
          <p:cNvPr id="23" name="Google Shape;23;p15"/>
          <p:cNvCxnSpPr/>
          <p:nvPr/>
        </p:nvCxnSpPr>
        <p:spPr>
          <a:xfrm flipH="1">
            <a:off x="8228012" y="8467"/>
            <a:ext cx="3810000" cy="3810000"/>
          </a:xfrm>
          <a:prstGeom prst="straightConnector1">
            <a:avLst/>
          </a:prstGeom>
          <a:noFill/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15"/>
          <p:cNvCxnSpPr/>
          <p:nvPr/>
        </p:nvCxnSpPr>
        <p:spPr>
          <a:xfrm flipH="1">
            <a:off x="6108170" y="91545"/>
            <a:ext cx="6080655" cy="6080655"/>
          </a:xfrm>
          <a:prstGeom prst="straightConnector1">
            <a:avLst/>
          </a:prstGeom>
          <a:noFill/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" name="Google Shape;25;p15"/>
          <p:cNvCxnSpPr/>
          <p:nvPr/>
        </p:nvCxnSpPr>
        <p:spPr>
          <a:xfrm flipH="1">
            <a:off x="7235825" y="228600"/>
            <a:ext cx="4953000" cy="4953000"/>
          </a:xfrm>
          <a:prstGeom prst="straightConnector1">
            <a:avLst/>
          </a:prstGeom>
          <a:noFill/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" name="Google Shape;26;p15"/>
          <p:cNvCxnSpPr/>
          <p:nvPr/>
        </p:nvCxnSpPr>
        <p:spPr>
          <a:xfrm flipH="1">
            <a:off x="7335837" y="32278"/>
            <a:ext cx="4852989" cy="4852989"/>
          </a:xfrm>
          <a:prstGeom prst="straightConnector1">
            <a:avLst/>
          </a:prstGeom>
          <a:noFill/>
          <a:ln w="317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" name="Google Shape;27;p15"/>
          <p:cNvCxnSpPr/>
          <p:nvPr/>
        </p:nvCxnSpPr>
        <p:spPr>
          <a:xfrm flipH="1">
            <a:off x="7845426" y="609601"/>
            <a:ext cx="4343399" cy="4343399"/>
          </a:xfrm>
          <a:prstGeom prst="straightConnector1">
            <a:avLst/>
          </a:prstGeom>
          <a:noFill/>
          <a:ln w="317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ine panoramică cu legendă">
  <p:cSld name="Imagine panoramică cu legendă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4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>
            <a:spLocks noGrp="1"/>
          </p:cNvSpPr>
          <p:nvPr>
            <p:ph type="pic" idx="2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noFill/>
          <a:ln w="15875" cap="flat" cmpd="sng">
            <a:solidFill>
              <a:schemeClr val="lt1">
                <a:alpha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24"/>
          <p:cNvSpPr txBox="1">
            <a:spLocks noGrp="1"/>
          </p:cNvSpPr>
          <p:nvPr>
            <p:ph type="body" idx="1"/>
          </p:nvPr>
        </p:nvSpPr>
        <p:spPr>
          <a:xfrm>
            <a:off x="914402" y="3843867"/>
            <a:ext cx="830421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280"/>
              <a:buFont typeface="Century Gothic"/>
              <a:buNone/>
              <a:defRPr sz="16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4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și legendă">
  <p:cSld name="Titlu și legendă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 cu legendă">
  <p:cSld name="Citat cu legendă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6"/>
          <p:cNvSpPr txBox="1"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sz="3200" b="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1"/>
          </p:nvPr>
        </p:nvSpPr>
        <p:spPr>
          <a:xfrm>
            <a:off x="1446212" y="34290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body" idx="2"/>
          </p:nvPr>
        </p:nvSpPr>
        <p:spPr>
          <a:xfrm>
            <a:off x="684213" y="4301067"/>
            <a:ext cx="8534400" cy="1684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6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99" name="Google Shape;99;p26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00" name="Google Shape;100;p26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rte de vizită">
  <p:cSld name="Carte de vizită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7"/>
          <p:cNvSpPr txBox="1"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sz="32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7"/>
          <p:cNvSpPr txBox="1"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7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7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 carte de vizită">
  <p:cSld name="Citat carte de vizită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sz="3200" b="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1"/>
          </p:nvPr>
        </p:nvSpPr>
        <p:spPr>
          <a:xfrm>
            <a:off x="684212" y="3928534"/>
            <a:ext cx="8534401" cy="1049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920"/>
              <a:buNone/>
              <a:defRPr sz="2400" b="0" cap="none">
                <a:solidFill>
                  <a:schemeClr val="lt1"/>
                </a:solidFill>
              </a:defRPr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110" name="Google Shape;110;p28"/>
          <p:cNvSpPr txBox="1">
            <a:spLocks noGrp="1"/>
          </p:cNvSpPr>
          <p:nvPr>
            <p:ph type="body" idx="2"/>
          </p:nvPr>
        </p:nvSpPr>
        <p:spPr>
          <a:xfrm>
            <a:off x="684211" y="4978400"/>
            <a:ext cx="8534401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114" name="Google Shape;114;p28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15" name="Google Shape;115;p28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devărat sau fals">
  <p:cSld name="Adevărat sau fals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 txBox="1"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1"/>
          </p:nvPr>
        </p:nvSpPr>
        <p:spPr>
          <a:xfrm>
            <a:off x="684212" y="3928534"/>
            <a:ext cx="8534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920"/>
              <a:buNone/>
              <a:defRPr sz="2400" b="0" cap="none">
                <a:solidFill>
                  <a:schemeClr val="lt1"/>
                </a:solidFill>
              </a:defRPr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2"/>
          </p:nvPr>
        </p:nvSpPr>
        <p:spPr>
          <a:xfrm>
            <a:off x="684211" y="4766732"/>
            <a:ext cx="8534401" cy="1227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vertical și titlu" type="vertTx">
  <p:cSld name="VERTICAL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0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1"/>
          </p:nvPr>
        </p:nvSpPr>
        <p:spPr>
          <a:xfrm rot="5400000">
            <a:off x="3143778" y="-1773766"/>
            <a:ext cx="3615267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126" name="Google Shape;126;p30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0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vertical și text" type="vertTitleAndTx">
  <p:cSld name="VERTICAL_TITLE_AND_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1"/>
          <p:cNvSpPr txBox="1">
            <a:spLocks noGrp="1"/>
          </p:cNvSpPr>
          <p:nvPr>
            <p:ph type="title"/>
          </p:nvPr>
        </p:nvSpPr>
        <p:spPr>
          <a:xfrm rot="5400000">
            <a:off x="7427912" y="1943100"/>
            <a:ext cx="45720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xfrm rot="5400000">
            <a:off x="1943100" y="-571500"/>
            <a:ext cx="5308600" cy="78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132" name="Google Shape;132;p31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1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1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și conținu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ntet secțiune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sz="36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68370E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uă tipuri de conținu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684211" y="685800"/>
            <a:ext cx="4937655" cy="361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5808133" y="685801"/>
            <a:ext cx="4934479" cy="361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ție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2240"/>
              <a:buNone/>
              <a:defRPr sz="28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body" idx="2"/>
          </p:nvPr>
        </p:nvSpPr>
        <p:spPr>
          <a:xfrm>
            <a:off x="684211" y="1270529"/>
            <a:ext cx="4937655" cy="303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body" idx="3"/>
          </p:nvPr>
        </p:nvSpPr>
        <p:spPr>
          <a:xfrm>
            <a:off x="6079066" y="685800"/>
            <a:ext cx="466513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2240"/>
              <a:buNone/>
              <a:defRPr sz="28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body" idx="4"/>
          </p:nvPr>
        </p:nvSpPr>
        <p:spPr>
          <a:xfrm>
            <a:off x="5806545" y="1262062"/>
            <a:ext cx="4929188" cy="303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ar titlu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ecompletat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ținut cu legendă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body" idx="1"/>
          </p:nvPr>
        </p:nvSpPr>
        <p:spPr>
          <a:xfrm>
            <a:off x="684212" y="685800"/>
            <a:ext cx="5943601" cy="5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marL="914400" lvl="1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marL="1371600" lvl="2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marL="1828800" lvl="3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marL="2286000" lvl="4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marL="2743200" lvl="5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marL="3200400" lvl="6" indent="-320039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marL="3657600" lvl="7" indent="-32004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marL="4114800" lvl="8" indent="-32004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2"/>
          </p:nvPr>
        </p:nvSpPr>
        <p:spPr>
          <a:xfrm>
            <a:off x="7085012" y="2209799"/>
            <a:ext cx="3657600" cy="2091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280"/>
              <a:buNone/>
              <a:defRPr sz="16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ine cu legendă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  <a:defRPr sz="2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>
            <a:spLocks noGrp="1"/>
          </p:cNvSpPr>
          <p:nvPr>
            <p:ph type="pic" idx="2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noFill/>
          <a:ln w="15875" cap="flat" cmpd="sng">
            <a:solidFill>
              <a:schemeClr val="lt1">
                <a:alpha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23"/>
          <p:cNvSpPr txBox="1">
            <a:spLocks noGrp="1"/>
          </p:cNvSpPr>
          <p:nvPr>
            <p:ph type="body" idx="1"/>
          </p:nvPr>
        </p:nvSpPr>
        <p:spPr>
          <a:xfrm>
            <a:off x="4722812" y="2777066"/>
            <a:ext cx="6021388" cy="2048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43D"/>
            </a:gs>
            <a:gs pos="10000">
              <a:srgbClr val="FFC43D"/>
            </a:gs>
            <a:gs pos="100000">
              <a:srgbClr val="D13E00"/>
            </a:gs>
          </a:gsLst>
          <a:lin ang="612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" name="Google Shape;7;p14"/>
            <p:cNvCxnSpPr/>
            <p:nvPr/>
          </p:nvCxnSpPr>
          <p:spPr>
            <a:xfrm flipH="1">
              <a:off x="11276012" y="2963333"/>
              <a:ext cx="912814" cy="912812"/>
            </a:xfrm>
            <a:prstGeom prst="straightConnector1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4"/>
            <p:cNvCxnSpPr/>
            <p:nvPr/>
          </p:nvCxnSpPr>
          <p:spPr>
            <a:xfrm flipH="1">
              <a:off x="9206969" y="3190344"/>
              <a:ext cx="2981857" cy="2981856"/>
            </a:xfrm>
            <a:prstGeom prst="straightConnector1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" name="Google Shape;9;p14"/>
            <p:cNvCxnSpPr/>
            <p:nvPr/>
          </p:nvCxnSpPr>
          <p:spPr>
            <a:xfrm flipH="1">
              <a:off x="10292292" y="3285067"/>
              <a:ext cx="1896534" cy="1896533"/>
            </a:xfrm>
            <a:prstGeom prst="straightConnector1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" name="Google Shape;10;p14"/>
            <p:cNvCxnSpPr/>
            <p:nvPr/>
          </p:nvCxnSpPr>
          <p:spPr>
            <a:xfrm flipH="1">
              <a:off x="10443103" y="3131080"/>
              <a:ext cx="1745722" cy="174572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" name="Google Shape;11;p14"/>
            <p:cNvCxnSpPr/>
            <p:nvPr/>
          </p:nvCxnSpPr>
          <p:spPr>
            <a:xfrm flipH="1">
              <a:off x="10918826" y="3683001"/>
              <a:ext cx="1270001" cy="1269999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2" name="Google Shape;12;p14"/>
          <p:cNvSpPr txBox="1"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sz="36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302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▶"/>
              <a:defRPr sz="20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200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098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29971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29972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29972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29972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29972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29972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3200" b="0" i="0" u="none" strike="noStrike" cap="none">
                <a:solidFill>
                  <a:srgbClr val="68370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"/>
          <p:cNvSpPr txBox="1"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entury Gothic"/>
              <a:buNone/>
            </a:pPr>
            <a:r>
              <a:rPr lang="ro-RO" dirty="0"/>
              <a:t>ROGENAI</a:t>
            </a:r>
            <a:endParaRPr dirty="0"/>
          </a:p>
        </p:txBody>
      </p:sp>
      <p:sp>
        <p:nvSpPr>
          <p:cNvPr id="140" name="Google Shape;140;p1"/>
          <p:cNvSpPr txBox="1"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ro-RO" dirty="0">
                <a:solidFill>
                  <a:schemeClr val="bg1"/>
                </a:solidFill>
              </a:rPr>
              <a:t>Antibiotic </a:t>
            </a:r>
            <a:r>
              <a:rPr lang="ro-RO" dirty="0" err="1">
                <a:solidFill>
                  <a:schemeClr val="bg1"/>
                </a:solidFill>
              </a:rPr>
              <a:t>resistance</a:t>
            </a:r>
            <a:r>
              <a:rPr lang="ro-RO" dirty="0">
                <a:solidFill>
                  <a:schemeClr val="bg1"/>
                </a:solidFill>
              </a:rPr>
              <a:t> </a:t>
            </a:r>
            <a:r>
              <a:rPr lang="ro-RO" dirty="0" err="1">
                <a:solidFill>
                  <a:schemeClr val="bg1"/>
                </a:solidFill>
              </a:rPr>
              <a:t>detection</a:t>
            </a:r>
            <a:r>
              <a:rPr lang="ro-RO" dirty="0">
                <a:solidFill>
                  <a:schemeClr val="bg1"/>
                </a:solidFill>
              </a:rPr>
              <a:t> </a:t>
            </a:r>
            <a:r>
              <a:rPr lang="ro-RO" dirty="0" err="1">
                <a:solidFill>
                  <a:schemeClr val="bg1"/>
                </a:solidFill>
              </a:rPr>
              <a:t>with</a:t>
            </a:r>
            <a:r>
              <a:rPr lang="ro-RO" dirty="0">
                <a:solidFill>
                  <a:schemeClr val="bg1"/>
                </a:solidFill>
              </a:rPr>
              <a:t> AI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/>
          <p:nvPr/>
        </p:nvSpPr>
        <p:spPr>
          <a:xfrm>
            <a:off x="1258632" y="1383510"/>
            <a:ext cx="1100520" cy="1022256"/>
          </a:xfrm>
          <a:custGeom>
            <a:avLst/>
            <a:gdLst/>
            <a:ahLst/>
            <a:cxnLst/>
            <a:rect l="l" t="t" r="r" b="b"/>
            <a:pathLst>
              <a:path w="745547" h="774286" extrusionOk="0">
                <a:moveTo>
                  <a:pt x="671525" y="74011"/>
                </a:moveTo>
                <a:cubicBezTo>
                  <a:pt x="618410" y="24884"/>
                  <a:pt x="542531" y="3155"/>
                  <a:pt x="471395" y="320"/>
                </a:cubicBezTo>
                <a:cubicBezTo>
                  <a:pt x="319638" y="-5348"/>
                  <a:pt x="165984" y="64564"/>
                  <a:pt x="69239" y="179824"/>
                </a:cubicBezTo>
                <a:cubicBezTo>
                  <a:pt x="56909" y="194940"/>
                  <a:pt x="45527" y="210056"/>
                  <a:pt x="34145" y="226117"/>
                </a:cubicBezTo>
                <a:cubicBezTo>
                  <a:pt x="18970" y="248791"/>
                  <a:pt x="55960" y="270521"/>
                  <a:pt x="71136" y="247847"/>
                </a:cubicBezTo>
                <a:cubicBezTo>
                  <a:pt x="147015" y="135421"/>
                  <a:pt x="275060" y="58895"/>
                  <a:pt x="410692" y="45669"/>
                </a:cubicBezTo>
                <a:cubicBezTo>
                  <a:pt x="475189" y="39055"/>
                  <a:pt x="543480" y="45669"/>
                  <a:pt x="601337" y="76846"/>
                </a:cubicBezTo>
                <a:cubicBezTo>
                  <a:pt x="627894" y="91017"/>
                  <a:pt x="651606" y="110857"/>
                  <a:pt x="668679" y="137310"/>
                </a:cubicBezTo>
                <a:cubicBezTo>
                  <a:pt x="689546" y="169432"/>
                  <a:pt x="698082" y="208167"/>
                  <a:pt x="701876" y="245957"/>
                </a:cubicBezTo>
                <a:cubicBezTo>
                  <a:pt x="715155" y="381057"/>
                  <a:pt x="671525" y="523715"/>
                  <a:pt x="574780" y="621025"/>
                </a:cubicBezTo>
                <a:cubicBezTo>
                  <a:pt x="480880" y="715501"/>
                  <a:pt x="336711" y="757070"/>
                  <a:pt x="206769" y="721169"/>
                </a:cubicBezTo>
                <a:cubicBezTo>
                  <a:pt x="145118" y="704164"/>
                  <a:pt x="71136" y="667318"/>
                  <a:pt x="51218" y="601185"/>
                </a:cubicBezTo>
                <a:cubicBezTo>
                  <a:pt x="39836" y="565285"/>
                  <a:pt x="42682" y="526550"/>
                  <a:pt x="49321" y="490649"/>
                </a:cubicBezTo>
                <a:cubicBezTo>
                  <a:pt x="56909" y="451914"/>
                  <a:pt x="68291" y="414124"/>
                  <a:pt x="85363" y="379168"/>
                </a:cubicBezTo>
                <a:cubicBezTo>
                  <a:pt x="93900" y="361217"/>
                  <a:pt x="104333" y="343267"/>
                  <a:pt x="114766" y="326261"/>
                </a:cubicBezTo>
                <a:cubicBezTo>
                  <a:pt x="129942" y="302642"/>
                  <a:pt x="92951" y="281858"/>
                  <a:pt x="77775" y="304532"/>
                </a:cubicBezTo>
                <a:cubicBezTo>
                  <a:pt x="31300" y="374444"/>
                  <a:pt x="0" y="462306"/>
                  <a:pt x="0" y="547334"/>
                </a:cubicBezTo>
                <a:cubicBezTo>
                  <a:pt x="0" y="589848"/>
                  <a:pt x="11382" y="632362"/>
                  <a:pt x="37939" y="666374"/>
                </a:cubicBezTo>
                <a:cubicBezTo>
                  <a:pt x="62600" y="697551"/>
                  <a:pt x="96745" y="720225"/>
                  <a:pt x="131839" y="737230"/>
                </a:cubicBezTo>
                <a:cubicBezTo>
                  <a:pt x="267472" y="801474"/>
                  <a:pt x="437250" y="779744"/>
                  <a:pt x="555810" y="690937"/>
                </a:cubicBezTo>
                <a:cubicBezTo>
                  <a:pt x="678164" y="599296"/>
                  <a:pt x="744558" y="446245"/>
                  <a:pt x="745506" y="295084"/>
                </a:cubicBezTo>
                <a:cubicBezTo>
                  <a:pt x="746455" y="216670"/>
                  <a:pt x="731279" y="130697"/>
                  <a:pt x="671525" y="740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4E4875"/>
              </a:solidFill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  <p:pic>
        <p:nvPicPr>
          <p:cNvPr id="146" name="Google Shape;14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9803" y="1894638"/>
            <a:ext cx="558177" cy="100711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"/>
          <p:cNvSpPr/>
          <p:nvPr/>
        </p:nvSpPr>
        <p:spPr>
          <a:xfrm>
            <a:off x="2695464" y="2059164"/>
            <a:ext cx="2608056" cy="809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0" i="0" u="none" strike="noStrike" cap="none">
                <a:solidFill>
                  <a:srgbClr val="4E4875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Microbial analysis takes days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"/>
          <p:cNvSpPr/>
          <p:nvPr/>
        </p:nvSpPr>
        <p:spPr>
          <a:xfrm>
            <a:off x="2695464" y="1383510"/>
            <a:ext cx="2608056" cy="675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800" b="0" i="0" u="none" strike="noStrike" cap="none" dirty="0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Time</a:t>
            </a:r>
            <a:endParaRPr sz="3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"/>
          <p:cNvSpPr/>
          <p:nvPr/>
        </p:nvSpPr>
        <p:spPr>
          <a:xfrm>
            <a:off x="1258632" y="4408252"/>
            <a:ext cx="1100520" cy="1022256"/>
          </a:xfrm>
          <a:custGeom>
            <a:avLst/>
            <a:gdLst/>
            <a:ahLst/>
            <a:cxnLst/>
            <a:rect l="l" t="t" r="r" b="b"/>
            <a:pathLst>
              <a:path w="745547" h="774286" extrusionOk="0">
                <a:moveTo>
                  <a:pt x="671525" y="74011"/>
                </a:moveTo>
                <a:cubicBezTo>
                  <a:pt x="618410" y="24884"/>
                  <a:pt x="542531" y="3155"/>
                  <a:pt x="471395" y="320"/>
                </a:cubicBezTo>
                <a:cubicBezTo>
                  <a:pt x="319638" y="-5348"/>
                  <a:pt x="165984" y="64564"/>
                  <a:pt x="69239" y="179824"/>
                </a:cubicBezTo>
                <a:cubicBezTo>
                  <a:pt x="56909" y="194940"/>
                  <a:pt x="45527" y="210056"/>
                  <a:pt x="34145" y="226117"/>
                </a:cubicBezTo>
                <a:cubicBezTo>
                  <a:pt x="18970" y="248791"/>
                  <a:pt x="55960" y="270521"/>
                  <a:pt x="71136" y="247847"/>
                </a:cubicBezTo>
                <a:cubicBezTo>
                  <a:pt x="147015" y="135421"/>
                  <a:pt x="275060" y="58895"/>
                  <a:pt x="410692" y="45669"/>
                </a:cubicBezTo>
                <a:cubicBezTo>
                  <a:pt x="475189" y="39055"/>
                  <a:pt x="543480" y="45669"/>
                  <a:pt x="601337" y="76846"/>
                </a:cubicBezTo>
                <a:cubicBezTo>
                  <a:pt x="627894" y="91017"/>
                  <a:pt x="651606" y="110857"/>
                  <a:pt x="668679" y="137310"/>
                </a:cubicBezTo>
                <a:cubicBezTo>
                  <a:pt x="689546" y="169432"/>
                  <a:pt x="698082" y="208167"/>
                  <a:pt x="701876" y="245957"/>
                </a:cubicBezTo>
                <a:cubicBezTo>
                  <a:pt x="715155" y="381057"/>
                  <a:pt x="671525" y="523715"/>
                  <a:pt x="574780" y="621025"/>
                </a:cubicBezTo>
                <a:cubicBezTo>
                  <a:pt x="480880" y="715501"/>
                  <a:pt x="336711" y="757070"/>
                  <a:pt x="206769" y="721169"/>
                </a:cubicBezTo>
                <a:cubicBezTo>
                  <a:pt x="145118" y="704164"/>
                  <a:pt x="71136" y="667318"/>
                  <a:pt x="51218" y="601185"/>
                </a:cubicBezTo>
                <a:cubicBezTo>
                  <a:pt x="39836" y="565285"/>
                  <a:pt x="42682" y="526550"/>
                  <a:pt x="49321" y="490649"/>
                </a:cubicBezTo>
                <a:cubicBezTo>
                  <a:pt x="56909" y="451914"/>
                  <a:pt x="68291" y="414124"/>
                  <a:pt x="85363" y="379168"/>
                </a:cubicBezTo>
                <a:cubicBezTo>
                  <a:pt x="93900" y="361217"/>
                  <a:pt x="104333" y="343267"/>
                  <a:pt x="114766" y="326261"/>
                </a:cubicBezTo>
                <a:cubicBezTo>
                  <a:pt x="129942" y="302642"/>
                  <a:pt x="92951" y="281858"/>
                  <a:pt x="77775" y="304532"/>
                </a:cubicBezTo>
                <a:cubicBezTo>
                  <a:pt x="31300" y="374444"/>
                  <a:pt x="0" y="462306"/>
                  <a:pt x="0" y="547334"/>
                </a:cubicBezTo>
                <a:cubicBezTo>
                  <a:pt x="0" y="589848"/>
                  <a:pt x="11382" y="632362"/>
                  <a:pt x="37939" y="666374"/>
                </a:cubicBezTo>
                <a:cubicBezTo>
                  <a:pt x="62600" y="697551"/>
                  <a:pt x="96745" y="720225"/>
                  <a:pt x="131839" y="737230"/>
                </a:cubicBezTo>
                <a:cubicBezTo>
                  <a:pt x="267472" y="801474"/>
                  <a:pt x="437250" y="779744"/>
                  <a:pt x="555810" y="690937"/>
                </a:cubicBezTo>
                <a:cubicBezTo>
                  <a:pt x="678164" y="599296"/>
                  <a:pt x="744558" y="446245"/>
                  <a:pt x="745506" y="295084"/>
                </a:cubicBezTo>
                <a:cubicBezTo>
                  <a:pt x="746455" y="216670"/>
                  <a:pt x="731279" y="130697"/>
                  <a:pt x="671525" y="740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4E4875"/>
              </a:solidFill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  <p:pic>
        <p:nvPicPr>
          <p:cNvPr id="150" name="Google Shape;15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9802" y="4869024"/>
            <a:ext cx="558177" cy="100711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"/>
          <p:cNvSpPr/>
          <p:nvPr/>
        </p:nvSpPr>
        <p:spPr>
          <a:xfrm>
            <a:off x="2768616" y="5059891"/>
            <a:ext cx="2608056" cy="4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0" i="0" u="none" strike="noStrike" cap="none" dirty="0" err="1">
                <a:solidFill>
                  <a:srgbClr val="4E4875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Technical</a:t>
            </a:r>
            <a:r>
              <a:rPr lang="ro-RO" sz="2000" b="0" i="0" u="none" strike="noStrike" cap="none" dirty="0">
                <a:solidFill>
                  <a:srgbClr val="4E4875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</a:t>
            </a:r>
            <a:r>
              <a:rPr lang="ro-RO" sz="2000" b="0" i="0" u="none" strike="noStrike" cap="none" dirty="0" err="1">
                <a:solidFill>
                  <a:srgbClr val="4E4875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challlenges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"/>
          <p:cNvSpPr/>
          <p:nvPr/>
        </p:nvSpPr>
        <p:spPr>
          <a:xfrm>
            <a:off x="2695464" y="3823476"/>
            <a:ext cx="3595608" cy="126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800" b="0" i="0" u="none" strike="noStrike" cap="none" dirty="0" err="1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Antibiotics</a:t>
            </a:r>
            <a:r>
              <a:rPr lang="ro-RO" sz="3800" b="0" i="0" u="none" strike="noStrike" cap="none" dirty="0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 </a:t>
            </a:r>
            <a:r>
              <a:rPr lang="ro-RO" sz="3800" b="0" i="0" u="none" strike="noStrike" cap="none" dirty="0" err="1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Culture</a:t>
            </a:r>
            <a:endParaRPr sz="3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"/>
          <p:cNvSpPr txBox="1"/>
          <p:nvPr/>
        </p:nvSpPr>
        <p:spPr>
          <a:xfrm>
            <a:off x="3643884" y="338687"/>
            <a:ext cx="3671315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44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problem</a:t>
            </a:r>
            <a:endParaRPr sz="4400" b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"/>
          <p:cNvSpPr/>
          <p:nvPr/>
        </p:nvSpPr>
        <p:spPr>
          <a:xfrm>
            <a:off x="-4758502" y="559455"/>
            <a:ext cx="213350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600" b="0" strike="noStrike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Competition comparison</a:t>
            </a:r>
            <a:endParaRPr sz="36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4" name="Google Shape;174;p4"/>
          <p:cNvGraphicFramePr/>
          <p:nvPr>
            <p:extLst>
              <p:ext uri="{D42A27DB-BD31-4B8C-83A1-F6EECF244321}">
                <p14:modId xmlns:p14="http://schemas.microsoft.com/office/powerpoint/2010/main" val="2736453180"/>
              </p:ext>
            </p:extLst>
          </p:nvPr>
        </p:nvGraphicFramePr>
        <p:xfrm>
          <a:off x="1938694" y="2268547"/>
          <a:ext cx="8128000" cy="1381790"/>
        </p:xfrm>
        <a:graphic>
          <a:graphicData uri="http://schemas.openxmlformats.org/drawingml/2006/table">
            <a:tbl>
              <a:tblPr firstRow="1" bandRow="1">
                <a:noFill/>
                <a:tableStyleId>{213B0D6F-20C1-4FD4-9A8C-8FB634E7C401}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Abbot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 err="1"/>
                        <a:t>RoGenAi</a:t>
                      </a:r>
                      <a:endParaRPr lang="ro-RO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/>
                        <a:t>IcMed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AI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+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+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-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/>
                        <a:t>Electronic records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?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/>
                        <a:t>+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1800" dirty="0"/>
                        <a:t>+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"/>
          <p:cNvSpPr/>
          <p:nvPr/>
        </p:nvSpPr>
        <p:spPr>
          <a:xfrm>
            <a:off x="-4805155" y="727406"/>
            <a:ext cx="213350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600" b="0" strike="noStrike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The solution</a:t>
            </a:r>
            <a:endParaRPr sz="36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5"/>
          <p:cNvSpPr txBox="1"/>
          <p:nvPr/>
        </p:nvSpPr>
        <p:spPr>
          <a:xfrm>
            <a:off x="1922106" y="1968759"/>
            <a:ext cx="920931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AI </a:t>
            </a:r>
            <a:r>
              <a:rPr lang="ro-RO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analyses</a:t>
            </a:r>
            <a:r>
              <a:rPr lang="ro-RO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for anti</a:t>
            </a:r>
            <a:r>
              <a:rPr lang="en-US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microbial</a:t>
            </a:r>
            <a:r>
              <a:rPr lang="ro-RO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resistance</a:t>
            </a:r>
            <a:endParaRPr sz="28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1" name="Google Shape;181;p5"/>
          <p:cNvSpPr/>
          <p:nvPr/>
        </p:nvSpPr>
        <p:spPr>
          <a:xfrm>
            <a:off x="-4736730" y="3725642"/>
            <a:ext cx="213350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600" b="0" strike="noStrike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Benefits</a:t>
            </a:r>
            <a:endParaRPr sz="36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5"/>
          <p:cNvSpPr txBox="1"/>
          <p:nvPr/>
        </p:nvSpPr>
        <p:spPr>
          <a:xfrm>
            <a:off x="1922106" y="4370519"/>
            <a:ext cx="920931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</a:t>
            </a:r>
            <a:r>
              <a:rPr lang="ro-RO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savings</a:t>
            </a:r>
            <a:endParaRPr lang="ro-RO" sz="28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Efficiency</a:t>
            </a:r>
            <a:r>
              <a:rPr lang="de-DE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de-DE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</a:t>
            </a:r>
            <a:r>
              <a:rPr lang="de-DE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de-DE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right</a:t>
            </a:r>
            <a:r>
              <a:rPr lang="de-DE" sz="28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de-DE" sz="2800" dirty="0" err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treatment</a:t>
            </a:r>
            <a:endParaRPr sz="28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"/>
          <p:cNvSpPr/>
          <p:nvPr/>
        </p:nvSpPr>
        <p:spPr>
          <a:xfrm>
            <a:off x="-4805155" y="727406"/>
            <a:ext cx="213350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600" b="0" strike="noStrike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Validation</a:t>
            </a:r>
            <a:endParaRPr sz="36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 txBox="1"/>
          <p:nvPr/>
        </p:nvSpPr>
        <p:spPr>
          <a:xfrm>
            <a:off x="4285860" y="2044005"/>
            <a:ext cx="3887755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Talk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end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user</a:t>
            </a:r>
            <a:r>
              <a:rPr lang="de-DE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clinics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physicians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Discussions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with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management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/>
          <p:nvPr/>
        </p:nvSpPr>
        <p:spPr>
          <a:xfrm>
            <a:off x="-4805155" y="727406"/>
            <a:ext cx="213350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600" b="0" strike="noStrike">
                <a:solidFill>
                  <a:srgbClr val="1E1138"/>
                </a:solidFill>
                <a:latin typeface="Black Han Sans"/>
                <a:ea typeface="Black Han Sans"/>
                <a:cs typeface="Black Han Sans"/>
                <a:sym typeface="Black Han Sans"/>
              </a:rPr>
              <a:t>Team</a:t>
            </a:r>
            <a:endParaRPr sz="36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2"/>
          <p:cNvSpPr txBox="1"/>
          <p:nvPr/>
        </p:nvSpPr>
        <p:spPr>
          <a:xfrm>
            <a:off x="750385" y="2391650"/>
            <a:ext cx="3887755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Daniel </a:t>
            </a: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Tatar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CEO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Technical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Expert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7" name="Google Shape;247;p12"/>
          <p:cNvSpPr txBox="1"/>
          <p:nvPr/>
        </p:nvSpPr>
        <p:spPr>
          <a:xfrm>
            <a:off x="4317133" y="2391245"/>
            <a:ext cx="38877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Mihetiu</a:t>
            </a: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Raluca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MD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Medical expert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8" name="Google Shape;248;p12"/>
          <p:cNvSpPr txBox="1"/>
          <p:nvPr/>
        </p:nvSpPr>
        <p:spPr>
          <a:xfrm>
            <a:off x="7883825" y="2391250"/>
            <a:ext cx="38877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Rednic</a:t>
            </a:r>
            <a:r>
              <a:rPr lang="de-DE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Luca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and </a:t>
            </a:r>
            <a:r>
              <a:rPr lang="de-DE" sz="2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marketing</a:t>
            </a:r>
            <a:endParaRPr sz="2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rgbClr val="000000"/>
      </a:dk1>
      <a:lt1>
        <a:srgbClr val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Ecran lat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12" baseType="lpstr">
      <vt:lpstr>Century Gothic</vt:lpstr>
      <vt:lpstr>Josefin Sans Light</vt:lpstr>
      <vt:lpstr>Black Han Sans</vt:lpstr>
      <vt:lpstr>Noto Sans Symbols</vt:lpstr>
      <vt:lpstr>Arial</vt:lpstr>
      <vt:lpstr>Sector</vt:lpstr>
      <vt:lpstr>ROGENAI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simion.tatar</dc:creator>
  <cp:lastModifiedBy>simion.tatar</cp:lastModifiedBy>
  <cp:revision>5</cp:revision>
  <dcterms:created xsi:type="dcterms:W3CDTF">2024-06-20T00:58:50Z</dcterms:created>
  <dcterms:modified xsi:type="dcterms:W3CDTF">2025-09-06T06:10:06Z</dcterms:modified>
</cp:coreProperties>
</file>