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8" r:id="rId5"/>
    <p:sldId id="260" r:id="rId6"/>
    <p:sldId id="270" r:id="rId7"/>
    <p:sldId id="272" r:id="rId8"/>
    <p:sldId id="268" r:id="rId9"/>
    <p:sldId id="261" r:id="rId10"/>
    <p:sldId id="273"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6FF23-3341-4154-4506-2022A14FB80F}" name="Maarse, Anneke" initials="MA" userId="S::a.maarse@light-for-the-world.org::6d8f514d-8e76-411b-8d2b-da90d706b008" providerId="AD"/>
  <p188:author id="{2526482F-F6D8-EFEB-26CB-A99E85BC7CC6}" name="Bojarczuk, Erika" initials="EB" userId="S::e.bojarczuk@light-for-the-world.org::02828cf3-099f-44e6-89a5-0a429b2d63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75497" autoAdjust="0"/>
  </p:normalViewPr>
  <p:slideViewPr>
    <p:cSldViewPr snapToGrid="0">
      <p:cViewPr varScale="1">
        <p:scale>
          <a:sx n="63" d="100"/>
          <a:sy n="63" d="100"/>
        </p:scale>
        <p:origin x="288" y="2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19/02/2024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Hello, my name is Erika Bojarczuk, I am the Content Development and Documentation Specialist at Light for the World working on the We Can Work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CapAble platform was launched in December of 2021, developed by Light for the World to support the Mastercard Foundation Scholars Program to become disability inclusive.</a:t>
            </a:r>
          </a:p>
          <a:p>
            <a:endParaRPr lang="en-US" dirty="0"/>
          </a:p>
          <a:p>
            <a:r>
              <a:rPr lang="en-US" dirty="0"/>
              <a:t>Since the launch of the platform, we have reached over 30,000 users globally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CapAble serves as an online resource platform, sharing practical tools to support disability inclusion, a board game, an assistive technology hub, an e-course on the basics of inclusion in higher education, and best practice stories from across the African Continent.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386495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for the World’s overall approach to technical support to the Mastercard Foundation Scholars Program has enabled the platform to grow for a number of reasons:</a:t>
            </a:r>
          </a:p>
          <a:p>
            <a:endParaRPr lang="en-US" dirty="0"/>
          </a:p>
          <a:p>
            <a:r>
              <a:rPr lang="en-US" dirty="0"/>
              <a:t>First, the Master Trainers program which has trained 70 people at 10 different universities to drive DI on their campuses uses the capable platform as a living digital resource.  Trainers regularly use tools and resources to support their work and influence administrations</a:t>
            </a:r>
          </a:p>
          <a:p>
            <a:r>
              <a:rPr lang="en-US" dirty="0"/>
              <a:t>Secondly, a growing community of practice group made up university disability inclusion focal people meets and shares best practices, which again drives them to the platform for continued support.  Their best practices are a way to source stories to keep the platform up to date</a:t>
            </a:r>
          </a:p>
          <a:p>
            <a:r>
              <a:rPr lang="en-US" dirty="0"/>
              <a:t>And third, a Inclusion Working group meets quarterly and discusses themes related to the content on CapAble.  This brings in a wider audience of universities including prominent Universities outside of Africa.  One of the most active members in this working group network is USIU Africa, who you will here from shortly to tell you about their inclusion successes and the work that CapAble has supported them with </a:t>
            </a:r>
          </a:p>
          <a:p>
            <a:endParaRPr lang="en-US" dirty="0"/>
          </a:p>
          <a:p>
            <a:r>
              <a:rPr lang="en-US" dirty="0"/>
              <a:t>Lastly, we use all of these groups as a way to tailor the material on the site, and develop tools and resources specially designed to support African Universities with their inclusion needs.  We get frequent feedback from partners and are always looking for best practices to share and new tools to develop.  The open source nature of the platform has allowed those outside of these groups to participate in the learning as well. </a:t>
            </a:r>
          </a:p>
          <a:p>
            <a:endParaRPr lang="en-US" dirty="0"/>
          </a:p>
          <a:p>
            <a:r>
              <a:rPr lang="en-US" dirty="0"/>
              <a:t>Overall we have see </a:t>
            </a:r>
            <a:endParaRPr lang="en-UG"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61161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on the </a:t>
            </a:r>
            <a:r>
              <a:rPr lang="en-GB" dirty="0" err="1"/>
              <a:t>CapAble</a:t>
            </a:r>
            <a:r>
              <a:rPr lang="en-GB" dirty="0"/>
              <a:t> platform will be scaled up to provide inclusion tools outside of the higher-ed space, and will be able to serve the development sector more broadly.  </a:t>
            </a:r>
          </a:p>
          <a:p>
            <a:endParaRPr lang="en-GB" dirty="0"/>
          </a:p>
          <a:p>
            <a:r>
              <a:rPr lang="en-GB" dirty="0"/>
              <a:t>With this scale up, you can look forward to more opportunities for interaction with others working in the space and hear the voices of young women and men with disabilities more directly.  We hope to develop a thriving community centred on disability inclusion and we would love you all to be a part of it.</a:t>
            </a:r>
          </a:p>
          <a:p>
            <a:endParaRPr lang="en-GB" dirty="0"/>
          </a:p>
          <a:p>
            <a:r>
              <a:rPr lang="en-GB" dirty="0"/>
              <a:t>As we expand the platform, we will continue to strive to make </a:t>
            </a:r>
            <a:r>
              <a:rPr lang="en-GB" dirty="0" err="1"/>
              <a:t>CapAble</a:t>
            </a:r>
            <a:r>
              <a:rPr lang="en-GB" dirty="0"/>
              <a:t> as engaging as possible, and are excited to work towards gamifying the platform to incentivise active readership.</a:t>
            </a:r>
          </a:p>
          <a:p>
            <a:endParaRPr lang="en-GB" dirty="0"/>
          </a:p>
          <a:p>
            <a:r>
              <a:rPr lang="en-GB" dirty="0"/>
              <a:t>The support to Mastercard Foundation Scholars Program partners will continue and will include support to Young Africa Works Partners as well through the We Can Work program </a:t>
            </a: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66782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15225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mj-lt"/>
              </a:rPr>
              <a:t>The Club regularly holds awareness and fundraising events as well as performances at other campus events such as Culture Week, Black History Month, Freshmen Orientation, Counseling Centre Disability Week, among others.</a:t>
            </a:r>
          </a:p>
          <a:p>
            <a:pPr algn="l"/>
            <a:endParaRPr lang="en-US" b="0" i="0" dirty="0">
              <a:solidFill>
                <a:srgbClr val="555555"/>
              </a:solidFill>
              <a:effectLst/>
              <a:latin typeface="+mj-lt"/>
            </a:endParaRPr>
          </a:p>
          <a:p>
            <a:r>
              <a:rPr lang="en-US" dirty="0">
                <a:solidFill>
                  <a:srgbClr val="555555"/>
                </a:solidFill>
                <a:latin typeface="+mj-lt"/>
              </a:rPr>
              <a:t>The Club regularly uses such events to highlight the unique opportunities and challenges of people with disabilities with a special emphasis on the deaf community in Kenya. The Club also raise funds towards adding more disability-friendly facilities at the university campus such as accessible spectator benches, shade, washrooms and bins at the USIU-Africa sports field.</a:t>
            </a:r>
          </a:p>
          <a:p>
            <a:r>
              <a:rPr lang="en-US" dirty="0">
                <a:solidFill>
                  <a:srgbClr val="555555"/>
                </a:solidFill>
                <a:latin typeface="+mj-lt"/>
              </a:rPr>
              <a:t>In addition to the student run club, formal Sign Language classes are open to the entire campus community, including university faculty, administration and staff.  These lessons are consistently well attended.  </a:t>
            </a:r>
            <a:endParaRPr lang="en-US" b="0" i="0" dirty="0">
              <a:solidFill>
                <a:srgbClr val="555555"/>
              </a:solidFill>
              <a:effectLst/>
              <a:latin typeface="+mj-lt"/>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52958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42813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2059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87539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19/02/2024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19/02/2024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19/02/2024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19/02/2024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19/02/2024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19/02/2024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19/02/2024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19/02/2024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19/02/2024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19/02/2024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19/02/2024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ap-abl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normAutofit fontScale="90000"/>
          </a:bodyPr>
          <a:lstStyle/>
          <a:p>
            <a:r>
              <a:rPr lang="en-US" sz="3800" b="1" dirty="0">
                <a:solidFill>
                  <a:srgbClr val="595959"/>
                </a:solidFill>
              </a:rPr>
              <a:t>Promoting Accessibility at African Universities:</a:t>
            </a:r>
            <a:br>
              <a:rPr lang="en-US" sz="3800" b="1" dirty="0">
                <a:solidFill>
                  <a:srgbClr val="595959"/>
                </a:solidFill>
              </a:rPr>
            </a:br>
            <a:r>
              <a:rPr lang="en-US" sz="3800" b="1" dirty="0">
                <a:solidFill>
                  <a:srgbClr val="595959"/>
                </a:solidFill>
              </a:rPr>
              <a:t>The CapAble Platform and USIU Disability Inclusion Practices</a:t>
            </a:r>
            <a:endParaRPr lang="en-GB" sz="3800" b="1" dirty="0">
              <a:solidFill>
                <a:srgbClr val="595959"/>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914399" y="2693145"/>
            <a:ext cx="10363200" cy="2701413"/>
          </a:xfrm>
        </p:spPr>
        <p:txBody>
          <a:bodyPr>
            <a:normAutofit/>
          </a:bodyPr>
          <a:lstStyle/>
          <a:p>
            <a:r>
              <a:rPr lang="en-US" sz="2800" dirty="0">
                <a:solidFill>
                  <a:srgbClr val="595959"/>
                </a:solidFill>
              </a:rPr>
              <a:t>Erika </a:t>
            </a:r>
            <a:r>
              <a:rPr lang="en-US" sz="2600" dirty="0">
                <a:solidFill>
                  <a:srgbClr val="595959"/>
                </a:solidFill>
              </a:rPr>
              <a:t>Bojarczuk -  </a:t>
            </a:r>
            <a:r>
              <a:rPr lang="en-US" sz="2800" dirty="0">
                <a:solidFill>
                  <a:srgbClr val="595959"/>
                </a:solidFill>
              </a:rPr>
              <a:t>L88ight for the World, Uganda</a:t>
            </a:r>
          </a:p>
          <a:p>
            <a:r>
              <a:rPr lang="en-US" sz="2800" dirty="0">
                <a:solidFill>
                  <a:srgbClr val="595959"/>
                </a:solidFill>
              </a:rPr>
              <a:t>Eannes Ongus - USIU-Africa, Kenya</a:t>
            </a:r>
          </a:p>
          <a:p>
            <a:endParaRPr lang="en-US" sz="2800" dirty="0"/>
          </a:p>
          <a:p>
            <a:r>
              <a:rPr lang="en-US" sz="2800" dirty="0">
                <a:solidFill>
                  <a:srgbClr val="595959"/>
                </a:solidFill>
              </a:rPr>
              <a:t>Inclusive practices in universities and higher education institutions </a:t>
            </a:r>
            <a:endParaRPr lang="en-GB" sz="2800"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509526"/>
            <a:ext cx="4385503" cy="846824"/>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dirty="0"/>
              <a:t>Wednesday, February 21, 2024; 13:40 – 15:00 CET</a:t>
            </a:r>
            <a:endParaRPr lang="en-US" sz="2400" b="1" dirty="0">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rgbClr val="595959"/>
                </a:solidFill>
              </a:rPr>
              <a:t>The CapAble Platform</a:t>
            </a:r>
            <a:endParaRPr lang="en-GB" b="1"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483112"/>
            <a:ext cx="5741020" cy="4549698"/>
          </a:xfrm>
        </p:spPr>
        <p:txBody>
          <a:bodyPr>
            <a:normAutofit fontScale="85000" lnSpcReduction="20000"/>
          </a:bodyPr>
          <a:lstStyle/>
          <a:p>
            <a:r>
              <a:rPr lang="en-US" sz="2800" dirty="0">
                <a:latin typeface="+mj-lt"/>
              </a:rPr>
              <a:t>The </a:t>
            </a:r>
            <a:r>
              <a:rPr lang="en-US" sz="2800" dirty="0">
                <a:latin typeface="+mj-lt"/>
                <a:hlinkClick r:id="rId3"/>
              </a:rPr>
              <a:t>CapAble Platform</a:t>
            </a:r>
            <a:r>
              <a:rPr lang="en-US" sz="2800" dirty="0">
                <a:latin typeface="+mj-lt"/>
              </a:rPr>
              <a:t> was launched in December of 2021</a:t>
            </a:r>
          </a:p>
          <a:p>
            <a:r>
              <a:rPr lang="en-US" sz="2800" dirty="0">
                <a:latin typeface="+mj-lt"/>
              </a:rPr>
              <a:t>Online resource platform, sharing practical tools to support disability inclusion</a:t>
            </a:r>
          </a:p>
          <a:p>
            <a:r>
              <a:rPr lang="en-US" sz="2800" dirty="0">
                <a:latin typeface="+mj-lt"/>
              </a:rPr>
              <a:t>Designed in an African context to have a global reach</a:t>
            </a:r>
          </a:p>
          <a:p>
            <a:r>
              <a:rPr lang="en-US" sz="2800" dirty="0">
                <a:latin typeface="+mj-lt"/>
              </a:rPr>
              <a:t>The CapAble platform has reached over 30,000 unique users across Africa and around the world</a:t>
            </a:r>
          </a:p>
          <a:p>
            <a:r>
              <a:rPr lang="en-US" dirty="0">
                <a:latin typeface="+mj-lt"/>
              </a:rPr>
              <a:t>Visitors have explored our Awareness G</a:t>
            </a:r>
            <a:r>
              <a:rPr lang="en-US" sz="2800" dirty="0">
                <a:latin typeface="+mj-lt"/>
              </a:rPr>
              <a:t>ame, the Assistive </a:t>
            </a:r>
            <a:r>
              <a:rPr lang="en-US" dirty="0">
                <a:latin typeface="+mj-lt"/>
              </a:rPr>
              <a:t>T</a:t>
            </a:r>
            <a:r>
              <a:rPr lang="en-US" sz="2800" dirty="0">
                <a:latin typeface="+mj-lt"/>
              </a:rPr>
              <a:t>echnology </a:t>
            </a:r>
            <a:r>
              <a:rPr lang="en-US" dirty="0">
                <a:latin typeface="+mj-lt"/>
              </a:rPr>
              <a:t>H</a:t>
            </a:r>
            <a:r>
              <a:rPr lang="en-US" sz="2800" dirty="0">
                <a:latin typeface="+mj-lt"/>
              </a:rPr>
              <a:t>ub, an eLearning course, and best practice stories</a:t>
            </a:r>
            <a:endParaRPr lang="en-US" dirty="0">
              <a:latin typeface="+mj-lt"/>
            </a:endParaRPr>
          </a:p>
          <a:p>
            <a:r>
              <a:rPr lang="en-US" sz="2800" dirty="0">
                <a:latin typeface="+mj-lt"/>
              </a:rPr>
              <a:t>Seeing impact beyond our initially intended audiences</a:t>
            </a:r>
          </a:p>
        </p:txBody>
      </p:sp>
      <p:pic>
        <p:nvPicPr>
          <p:cNvPr id="9" name="Picture 8" descr="A screenshot of the homepage of the CapAble Platform.  It reads &quot;toolkit for inclusion&quot; and &quot;what do you know about disability inclusion?&quot;">
            <a:extLst>
              <a:ext uri="{FF2B5EF4-FFF2-40B4-BE49-F238E27FC236}">
                <a16:creationId xmlns:a16="http://schemas.microsoft.com/office/drawing/2014/main" id="{343387E0-22A3-5AC3-F444-99D86C61CE22}"/>
              </a:ext>
            </a:extLst>
          </p:cNvPr>
          <p:cNvPicPr>
            <a:picLocks noChangeAspect="1"/>
          </p:cNvPicPr>
          <p:nvPr/>
        </p:nvPicPr>
        <p:blipFill rotWithShape="1">
          <a:blip r:embed="rId4">
            <a:extLst>
              <a:ext uri="{28A0092B-C50C-407E-A947-70E740481C1C}">
                <a14:useLocalDpi xmlns:a14="http://schemas.microsoft.com/office/drawing/2010/main" val="0"/>
              </a:ext>
            </a:extLst>
          </a:blip>
          <a:srcRect t="11859" b="16026"/>
          <a:stretch/>
        </p:blipFill>
        <p:spPr>
          <a:xfrm>
            <a:off x="7384281" y="230076"/>
            <a:ext cx="3164458" cy="4937761"/>
          </a:xfrm>
          <a:prstGeom prst="rect">
            <a:avLst/>
          </a:prstGeom>
        </p:spPr>
      </p:pic>
      <p:pic>
        <p:nvPicPr>
          <p:cNvPr id="4" name="Picture 3" descr="A qr code on a white background linking to the CapAble Platform">
            <a:extLst>
              <a:ext uri="{FF2B5EF4-FFF2-40B4-BE49-F238E27FC236}">
                <a16:creationId xmlns:a16="http://schemas.microsoft.com/office/drawing/2014/main" id="{73B57998-FC66-88D3-BF25-DBE71F344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9693" y="5167837"/>
            <a:ext cx="1257300" cy="1257300"/>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Tree>
    <p:extLst>
      <p:ext uri="{BB962C8B-B14F-4D97-AF65-F5344CB8AC3E}">
        <p14:creationId xmlns:p14="http://schemas.microsoft.com/office/powerpoint/2010/main" val="78795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1185E1-AC0B-454A-0491-08A1F2B20D0C}"/>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2" name="Title 1">
            <a:extLst>
              <a:ext uri="{FF2B5EF4-FFF2-40B4-BE49-F238E27FC236}">
                <a16:creationId xmlns:a16="http://schemas.microsoft.com/office/drawing/2014/main" id="{F44C7F3B-1855-DCB0-180D-EB9B62EC536C}"/>
              </a:ext>
            </a:extLst>
          </p:cNvPr>
          <p:cNvSpPr>
            <a:spLocks noGrp="1"/>
          </p:cNvSpPr>
          <p:nvPr>
            <p:ph type="title"/>
          </p:nvPr>
        </p:nvSpPr>
        <p:spPr>
          <a:xfrm>
            <a:off x="838200" y="365125"/>
            <a:ext cx="10515600" cy="1325563"/>
          </a:xfrm>
        </p:spPr>
        <p:txBody>
          <a:bodyPr/>
          <a:lstStyle/>
          <a:p>
            <a:r>
              <a:rPr lang="en-US" b="1" dirty="0">
                <a:solidFill>
                  <a:srgbClr val="595959"/>
                </a:solidFill>
              </a:rPr>
              <a:t>Enablers for success</a:t>
            </a:r>
            <a:endParaRPr lang="en-GB" b="1" dirty="0">
              <a:solidFill>
                <a:srgbClr val="595959"/>
              </a:solidFill>
            </a:endParaRPr>
          </a:p>
        </p:txBody>
      </p:sp>
      <p:sp>
        <p:nvSpPr>
          <p:cNvPr id="3" name="Content Placeholder 2">
            <a:extLst>
              <a:ext uri="{FF2B5EF4-FFF2-40B4-BE49-F238E27FC236}">
                <a16:creationId xmlns:a16="http://schemas.microsoft.com/office/drawing/2014/main" id="{E8ED2466-F45F-4116-40D1-D7E3ACBD5DEE}"/>
              </a:ext>
            </a:extLst>
          </p:cNvPr>
          <p:cNvSpPr>
            <a:spLocks noGrp="1"/>
          </p:cNvSpPr>
          <p:nvPr>
            <p:ph idx="1"/>
          </p:nvPr>
        </p:nvSpPr>
        <p:spPr>
          <a:xfrm>
            <a:off x="514350" y="1628242"/>
            <a:ext cx="5589270" cy="3861226"/>
          </a:xfrm>
        </p:spPr>
        <p:txBody>
          <a:bodyPr>
            <a:noAutofit/>
          </a:bodyPr>
          <a:lstStyle/>
          <a:p>
            <a:r>
              <a:rPr lang="en-US" sz="2400" dirty="0">
                <a:latin typeface="+mj-lt"/>
              </a:rPr>
              <a:t>Diverse technical support strategy for Mastercard Foundation Scholars Program partners with CapAble at the heart</a:t>
            </a:r>
          </a:p>
          <a:p>
            <a:pPr lvl="1"/>
            <a:r>
              <a:rPr lang="en-US" dirty="0">
                <a:latin typeface="+mj-lt"/>
              </a:rPr>
              <a:t>Master Trainers program</a:t>
            </a:r>
          </a:p>
          <a:p>
            <a:pPr lvl="1"/>
            <a:r>
              <a:rPr lang="en-US" dirty="0">
                <a:latin typeface="+mj-lt"/>
              </a:rPr>
              <a:t>Community of practice of university Disability Inclusion Focal People </a:t>
            </a:r>
          </a:p>
          <a:p>
            <a:pPr lvl="1"/>
            <a:r>
              <a:rPr lang="en-US" dirty="0">
                <a:latin typeface="+mj-lt"/>
              </a:rPr>
              <a:t>Inclusion working group </a:t>
            </a:r>
          </a:p>
          <a:p>
            <a:r>
              <a:rPr lang="en-US" sz="2400" dirty="0">
                <a:latin typeface="+mj-lt"/>
              </a:rPr>
              <a:t>High level of partner engagement and commitment </a:t>
            </a:r>
          </a:p>
          <a:p>
            <a:r>
              <a:rPr lang="en-US" sz="2400" dirty="0">
                <a:latin typeface="+mj-lt"/>
              </a:rPr>
              <a:t>Consistent incorporation of feedback on the platform and needed tools and resources</a:t>
            </a:r>
          </a:p>
          <a:p>
            <a:endParaRPr lang="en-US" sz="2200" dirty="0">
              <a:latin typeface="+mj-lt"/>
            </a:endParaRPr>
          </a:p>
        </p:txBody>
      </p:sp>
      <p:pic>
        <p:nvPicPr>
          <p:cNvPr id="7" name="Picture 6" descr="A woman giving a presentation in front of a projector screen.  She points to a slide reading, &quot;Visible vs. Invisible Disabilities&quot; ">
            <a:extLst>
              <a:ext uri="{FF2B5EF4-FFF2-40B4-BE49-F238E27FC236}">
                <a16:creationId xmlns:a16="http://schemas.microsoft.com/office/drawing/2014/main" id="{C7138FAF-E1EB-19A1-FCC4-E92442B19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635" y="1368532"/>
            <a:ext cx="5990365" cy="3991081"/>
          </a:xfrm>
          <a:prstGeom prst="rect">
            <a:avLst/>
          </a:prstGeom>
        </p:spPr>
      </p:pic>
      <p:sp>
        <p:nvSpPr>
          <p:cNvPr id="4" name="Footer Placeholder 3">
            <a:extLst>
              <a:ext uri="{FF2B5EF4-FFF2-40B4-BE49-F238E27FC236}">
                <a16:creationId xmlns:a16="http://schemas.microsoft.com/office/drawing/2014/main" id="{299053A4-0AC2-362F-8FE6-0DE18376E4DE}"/>
              </a:ext>
            </a:extLst>
          </p:cNvPr>
          <p:cNvSpPr>
            <a:spLocks noGrp="1"/>
          </p:cNvSpPr>
          <p:nvPr>
            <p:ph type="ftr" sz="quarter" idx="11"/>
          </p:nvPr>
        </p:nvSpPr>
        <p:spPr/>
        <p:txBody>
          <a:bodyPr/>
          <a:lstStyle/>
          <a:p>
            <a:r>
              <a:rPr lang="en-US" dirty="0"/>
              <a:t>#ZeroCon24</a:t>
            </a:r>
            <a:endParaRPr lang="en-GB" dirty="0"/>
          </a:p>
        </p:txBody>
      </p:sp>
      <p:sp>
        <p:nvSpPr>
          <p:cNvPr id="6" name="Content Placeholder 2">
            <a:extLst>
              <a:ext uri="{FF2B5EF4-FFF2-40B4-BE49-F238E27FC236}">
                <a16:creationId xmlns:a16="http://schemas.microsoft.com/office/drawing/2014/main" id="{B3ACEE96-7E3B-6D37-60A2-BEF3B1FEC3FB}"/>
              </a:ext>
            </a:extLst>
          </p:cNvPr>
          <p:cNvSpPr txBox="1">
            <a:spLocks/>
          </p:cNvSpPr>
          <p:nvPr/>
        </p:nvSpPr>
        <p:spPr>
          <a:xfrm>
            <a:off x="6008370" y="4425737"/>
            <a:ext cx="5859780" cy="3861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mj-lt"/>
            </a:endParaRPr>
          </a:p>
        </p:txBody>
      </p:sp>
    </p:spTree>
    <p:extLst>
      <p:ext uri="{BB962C8B-B14F-4D97-AF65-F5344CB8AC3E}">
        <p14:creationId xmlns:p14="http://schemas.microsoft.com/office/powerpoint/2010/main" val="170130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dirty="0"/>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rgbClr val="595959"/>
                </a:solidFill>
              </a:rPr>
              <a:t>Next Steps for CapAble</a:t>
            </a:r>
            <a:endParaRPr lang="en-GB" b="1" dirty="0">
              <a:solidFill>
                <a:srgbClr val="595959"/>
              </a:solidFill>
            </a:endParaRPr>
          </a:p>
        </p:txBody>
      </p:sp>
      <p:sp>
        <p:nvSpPr>
          <p:cNvPr id="8" name="Content Placeholder 7">
            <a:extLst>
              <a:ext uri="{FF2B5EF4-FFF2-40B4-BE49-F238E27FC236}">
                <a16:creationId xmlns:a16="http://schemas.microsoft.com/office/drawing/2014/main" id="{3EE7C658-F5E3-6259-8033-8A0120AEDE65}"/>
              </a:ext>
            </a:extLst>
          </p:cNvPr>
          <p:cNvSpPr>
            <a:spLocks noGrp="1"/>
          </p:cNvSpPr>
          <p:nvPr>
            <p:ph idx="1"/>
          </p:nvPr>
        </p:nvSpPr>
        <p:spPr>
          <a:xfrm>
            <a:off x="5684108" y="1690689"/>
            <a:ext cx="5669692" cy="4352302"/>
          </a:xfrm>
        </p:spPr>
        <p:txBody>
          <a:bodyPr>
            <a:normAutofit fontScale="85000" lnSpcReduction="20000"/>
          </a:bodyPr>
          <a:lstStyle/>
          <a:p>
            <a:r>
              <a:rPr lang="en-US" dirty="0">
                <a:latin typeface="+mj-lt"/>
              </a:rPr>
              <a:t>Scale up content to fit a wider audience under the We Can Work program – in partnership with Mastercard Foundation in 7 African Countries</a:t>
            </a:r>
          </a:p>
          <a:p>
            <a:r>
              <a:rPr lang="en-US" dirty="0">
                <a:latin typeface="+mj-lt"/>
              </a:rPr>
              <a:t>More interactive functionalities, building a community around disability inclusion</a:t>
            </a:r>
          </a:p>
          <a:p>
            <a:r>
              <a:rPr lang="en-US" dirty="0">
                <a:latin typeface="+mj-lt"/>
              </a:rPr>
              <a:t>Continued support to Mastercard Foundation Scholars Program Partners with more opportunities for transition to work</a:t>
            </a:r>
          </a:p>
          <a:p>
            <a:r>
              <a:rPr lang="en-US" dirty="0">
                <a:latin typeface="+mj-lt"/>
              </a:rPr>
              <a:t> Further expand on gamification of learning</a:t>
            </a:r>
          </a:p>
          <a:p>
            <a:r>
              <a:rPr lang="en-US" dirty="0">
                <a:latin typeface="+mj-lt"/>
              </a:rPr>
              <a:t>Grow our engagement and user base </a:t>
            </a:r>
          </a:p>
          <a:p>
            <a:endParaRPr lang="en-UG" dirty="0"/>
          </a:p>
        </p:txBody>
      </p:sp>
      <p:pic>
        <p:nvPicPr>
          <p:cNvPr id="14" name="Picture 13" descr="an illustration of four young African women and men with disabilities.  They appear to be flying through the air with tools for different types of work around them.  Behind the people there is text that reads &quot;we can work&quot;.">
            <a:extLst>
              <a:ext uri="{FF2B5EF4-FFF2-40B4-BE49-F238E27FC236}">
                <a16:creationId xmlns:a16="http://schemas.microsoft.com/office/drawing/2014/main" id="{CB292113-A8B5-1767-42B9-0418D674B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25" y="2289747"/>
            <a:ext cx="5093842" cy="2866767"/>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Tree>
    <p:extLst>
      <p:ext uri="{BB962C8B-B14F-4D97-AF65-F5344CB8AC3E}">
        <p14:creationId xmlns:p14="http://schemas.microsoft.com/office/powerpoint/2010/main" val="208919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95A9E4-2CE9-4E32-BE85-7C32F0F78A6D}" type="slidenum">
              <a:rPr lang="en-GB" smtClean="0"/>
              <a:t>5</a:t>
            </a:fld>
            <a:endParaRPr lang="en-GB"/>
          </a:p>
        </p:txBody>
      </p:sp>
      <p:sp>
        <p:nvSpPr>
          <p:cNvPr id="2" name="Title 1"/>
          <p:cNvSpPr>
            <a:spLocks noGrp="1"/>
          </p:cNvSpPr>
          <p:nvPr>
            <p:ph type="title"/>
          </p:nvPr>
        </p:nvSpPr>
        <p:spPr/>
        <p:txBody>
          <a:bodyPr/>
          <a:lstStyle/>
          <a:p>
            <a:r>
              <a:rPr lang="en-US" b="1" dirty="0">
                <a:solidFill>
                  <a:srgbClr val="595959"/>
                </a:solidFill>
              </a:rPr>
              <a:t>Key Successes at United States International University - Africa </a:t>
            </a:r>
          </a:p>
        </p:txBody>
      </p:sp>
      <p:sp>
        <p:nvSpPr>
          <p:cNvPr id="3" name="Content Placeholder 2"/>
          <p:cNvSpPr>
            <a:spLocks noGrp="1"/>
          </p:cNvSpPr>
          <p:nvPr>
            <p:ph idx="1"/>
          </p:nvPr>
        </p:nvSpPr>
        <p:spPr>
          <a:xfrm>
            <a:off x="6096000" y="1895388"/>
            <a:ext cx="5631180" cy="3861226"/>
          </a:xfrm>
        </p:spPr>
        <p:txBody>
          <a:bodyPr>
            <a:normAutofit/>
          </a:bodyPr>
          <a:lstStyle/>
          <a:p>
            <a:r>
              <a:rPr lang="en-US" dirty="0">
                <a:latin typeface="+mj-lt"/>
              </a:rPr>
              <a:t>Through a partnership with Light for the world and Mastercard Foundation, the university number of Students with Disability has grown from 5 in the year 2020 to 72 in the year 2024.</a:t>
            </a:r>
          </a:p>
          <a:p>
            <a:r>
              <a:rPr lang="en-US" dirty="0">
                <a:latin typeface="+mj-lt"/>
              </a:rPr>
              <a:t>The university now recruits students with all forms of disability across the globe with a focus in Africa. </a:t>
            </a:r>
          </a:p>
        </p:txBody>
      </p:sp>
      <p:pic>
        <p:nvPicPr>
          <p:cNvPr id="6" name="Picture 5" descr="a young woman who is a wheelchair user reads a book in front of a blue bookshelf in a bright and airy library.">
            <a:extLst>
              <a:ext uri="{FF2B5EF4-FFF2-40B4-BE49-F238E27FC236}">
                <a16:creationId xmlns:a16="http://schemas.microsoft.com/office/drawing/2014/main" id="{E9AC71DD-A2B3-18D6-32F2-C78D6A0F6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16" y="1874460"/>
            <a:ext cx="5858284" cy="3903082"/>
          </a:xfrm>
          <a:prstGeom prst="rect">
            <a:avLst/>
          </a:prstGeom>
        </p:spPr>
      </p:pic>
      <p:sp>
        <p:nvSpPr>
          <p:cNvPr id="4" name="Footer Placeholder 3"/>
          <p:cNvSpPr>
            <a:spLocks noGrp="1"/>
          </p:cNvSpPr>
          <p:nvPr>
            <p:ph type="ftr" sz="quarter" idx="11"/>
          </p:nvPr>
        </p:nvSpPr>
        <p:spPr/>
        <p:txBody>
          <a:bodyPr/>
          <a:lstStyle/>
          <a:p>
            <a:r>
              <a:rPr lang="en-US" dirty="0"/>
              <a:t>#ZeroCon24</a:t>
            </a:r>
            <a:endParaRPr lang="en-GB" dirty="0"/>
          </a:p>
        </p:txBody>
      </p:sp>
    </p:spTree>
    <p:extLst>
      <p:ext uri="{BB962C8B-B14F-4D97-AF65-F5344CB8AC3E}">
        <p14:creationId xmlns:p14="http://schemas.microsoft.com/office/powerpoint/2010/main" val="211189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dirty="0"/>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rgbClr val="595959"/>
                </a:solidFill>
              </a:rPr>
              <a:t>Featured Initiatives– Sign Language Support</a:t>
            </a:r>
            <a:endParaRPr lang="en-GB" b="1"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690688"/>
            <a:ext cx="6076950" cy="4342122"/>
          </a:xfrm>
        </p:spPr>
        <p:txBody>
          <a:bodyPr>
            <a:normAutofit fontScale="85000" lnSpcReduction="20000"/>
          </a:bodyPr>
          <a:lstStyle/>
          <a:p>
            <a:pPr algn="l"/>
            <a:r>
              <a:rPr lang="en-US" dirty="0">
                <a:solidFill>
                  <a:srgbClr val="555555"/>
                </a:solidFill>
                <a:latin typeface="+mj-lt"/>
              </a:rPr>
              <a:t>S</a:t>
            </a:r>
            <a:r>
              <a:rPr lang="en-US" b="0" i="0" dirty="0">
                <a:solidFill>
                  <a:srgbClr val="555555"/>
                </a:solidFill>
                <a:effectLst/>
                <a:latin typeface="+mj-lt"/>
              </a:rPr>
              <a:t>tudent run Sign Language Club hosting weekly lessons run by students. </a:t>
            </a:r>
          </a:p>
          <a:p>
            <a:pPr algn="l"/>
            <a:r>
              <a:rPr lang="en-US" b="0" i="0" dirty="0">
                <a:solidFill>
                  <a:srgbClr val="555555"/>
                </a:solidFill>
                <a:effectLst/>
                <a:latin typeface="+mj-lt"/>
              </a:rPr>
              <a:t>Club members come from a variety of backgrounds, and is an opportunity to develop skills that will both further their own careers, and allow them to practice inclusion in their everyday lives.  </a:t>
            </a:r>
          </a:p>
          <a:p>
            <a:pPr algn="l"/>
            <a:r>
              <a:rPr lang="en-US" dirty="0">
                <a:solidFill>
                  <a:srgbClr val="555555"/>
                </a:solidFill>
                <a:latin typeface="+mj-lt"/>
              </a:rPr>
              <a:t>The club holds awareness and fundraising events and regularly uses them to highlight the unique opportunities and challenges of people with disabilities </a:t>
            </a:r>
          </a:p>
          <a:p>
            <a:pPr algn="l"/>
            <a:r>
              <a:rPr lang="en-US" dirty="0">
                <a:solidFill>
                  <a:srgbClr val="555555"/>
                </a:solidFill>
                <a:latin typeface="+mj-lt"/>
              </a:rPr>
              <a:t>Formal Sign Language classes are open to the entire campus community, including university faculty, administration and staff</a:t>
            </a:r>
          </a:p>
          <a:p>
            <a:pPr algn="l"/>
            <a:endParaRPr lang="en-US" b="0" i="0" dirty="0">
              <a:solidFill>
                <a:srgbClr val="555555"/>
              </a:solidFill>
              <a:effectLst/>
              <a:latin typeface="+mj-lt"/>
            </a:endParaRPr>
          </a:p>
        </p:txBody>
      </p:sp>
      <p:pic>
        <p:nvPicPr>
          <p:cNvPr id="7" name="Picture 6" descr="two women seated in a lecture hall practice their sign language ">
            <a:extLst>
              <a:ext uri="{FF2B5EF4-FFF2-40B4-BE49-F238E27FC236}">
                <a16:creationId xmlns:a16="http://schemas.microsoft.com/office/drawing/2014/main" id="{7CBB1D3C-CA05-895D-BDB6-D723F8D75BA7}"/>
              </a:ext>
            </a:extLst>
          </p:cNvPr>
          <p:cNvPicPr>
            <a:picLocks noChangeAspect="1"/>
          </p:cNvPicPr>
          <p:nvPr/>
        </p:nvPicPr>
        <p:blipFill rotWithShape="1">
          <a:blip r:embed="rId3">
            <a:extLst>
              <a:ext uri="{28A0092B-C50C-407E-A947-70E740481C1C}">
                <a14:useLocalDpi xmlns:a14="http://schemas.microsoft.com/office/drawing/2010/main" val="0"/>
              </a:ext>
            </a:extLst>
          </a:blip>
          <a:srcRect r="15235"/>
          <a:stretch/>
        </p:blipFill>
        <p:spPr>
          <a:xfrm>
            <a:off x="7044111" y="1838639"/>
            <a:ext cx="5147889" cy="4046220"/>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4" name="Content Placeholder 2">
            <a:extLst>
              <a:ext uri="{FF2B5EF4-FFF2-40B4-BE49-F238E27FC236}">
                <a16:creationId xmlns:a16="http://schemas.microsoft.com/office/drawing/2014/main" id="{C74BC690-6284-C7F4-D0A2-8C7A94817CF9}"/>
              </a:ext>
            </a:extLst>
          </p:cNvPr>
          <p:cNvSpPr txBox="1">
            <a:spLocks/>
          </p:cNvSpPr>
          <p:nvPr/>
        </p:nvSpPr>
        <p:spPr>
          <a:xfrm>
            <a:off x="6915150" y="1367148"/>
            <a:ext cx="5718810" cy="4342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dirty="0">
                <a:solidFill>
                  <a:srgbClr val="555555"/>
                </a:solidFill>
                <a:latin typeface="var( --e-global-typography-text-font-family )"/>
              </a:rPr>
            </a:br>
            <a:endParaRPr lang="en-US" dirty="0">
              <a:latin typeface="+mj-lt"/>
            </a:endParaRPr>
          </a:p>
        </p:txBody>
      </p:sp>
    </p:spTree>
    <p:extLst>
      <p:ext uri="{BB962C8B-B14F-4D97-AF65-F5344CB8AC3E}">
        <p14:creationId xmlns:p14="http://schemas.microsoft.com/office/powerpoint/2010/main" val="332230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7</a:t>
            </a:fld>
            <a:endParaRPr lang="en-GB" dirty="0"/>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rgbClr val="595959"/>
                </a:solidFill>
              </a:rPr>
              <a:t>Promoting Access – Disability Inclusion Resource Center</a:t>
            </a:r>
            <a:endParaRPr lang="en-GB" b="1"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690688"/>
            <a:ext cx="6008370" cy="4342122"/>
          </a:xfrm>
        </p:spPr>
        <p:txBody>
          <a:bodyPr>
            <a:normAutofit fontScale="85000" lnSpcReduction="20000"/>
          </a:bodyPr>
          <a:lstStyle/>
          <a:p>
            <a:r>
              <a:rPr lang="en-US" dirty="0">
                <a:latin typeface="+mj-lt"/>
              </a:rPr>
              <a:t>The Center provides guidance and training on assistive technology and adaptive equipment to persons with disabilities</a:t>
            </a:r>
          </a:p>
          <a:p>
            <a:r>
              <a:rPr lang="en-US" dirty="0">
                <a:latin typeface="+mj-lt"/>
              </a:rPr>
              <a:t>Does regular maintenance of assistive technology devices</a:t>
            </a:r>
          </a:p>
          <a:p>
            <a:r>
              <a:rPr lang="en-US" dirty="0">
                <a:latin typeface="+mj-lt"/>
              </a:rPr>
              <a:t>Adhere and guide the university on digital accessibility</a:t>
            </a:r>
          </a:p>
          <a:p>
            <a:r>
              <a:rPr lang="en-US" dirty="0">
                <a:latin typeface="+mj-lt"/>
              </a:rPr>
              <a:t>Coordinate Kenyan Sign Language interpretation services</a:t>
            </a:r>
          </a:p>
          <a:p>
            <a:r>
              <a:rPr lang="en-US" dirty="0">
                <a:latin typeface="+mj-lt"/>
              </a:rPr>
              <a:t>Support curriculum content and other material adaptation for accessibility</a:t>
            </a:r>
          </a:p>
          <a:p>
            <a:r>
              <a:rPr lang="en-US" dirty="0">
                <a:latin typeface="+mj-lt"/>
              </a:rPr>
              <a:t>Assist with implementation of Individualized Accommodation Plans and reasonable accommodations for persons with disabilities</a:t>
            </a:r>
          </a:p>
        </p:txBody>
      </p:sp>
      <p:pic>
        <p:nvPicPr>
          <p:cNvPr id="7" name="Picture 6" descr="a group of young men playing wheelchair basketball on an outdoor court"/>
          <p:cNvPicPr>
            <a:picLocks noChangeAspect="1"/>
          </p:cNvPicPr>
          <p:nvPr/>
        </p:nvPicPr>
        <p:blipFill>
          <a:blip r:embed="rId3"/>
          <a:stretch>
            <a:fillRect/>
          </a:stretch>
        </p:blipFill>
        <p:spPr>
          <a:xfrm>
            <a:off x="6846570" y="1690688"/>
            <a:ext cx="5029478" cy="4162086"/>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Tree>
    <p:extLst>
      <p:ext uri="{BB962C8B-B14F-4D97-AF65-F5344CB8AC3E}">
        <p14:creationId xmlns:p14="http://schemas.microsoft.com/office/powerpoint/2010/main" val="307565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8</a:t>
            </a:fld>
            <a:endParaRPr lang="en-GB" dirty="0"/>
          </a:p>
        </p:txBody>
      </p:sp>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rgbClr val="595959"/>
                </a:solidFill>
              </a:rPr>
              <a:t>Promoting Access – Institutional Change</a:t>
            </a:r>
            <a:endParaRPr lang="en-GB" b="1"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5723476" y="1688500"/>
            <a:ext cx="6186377" cy="4342122"/>
          </a:xfrm>
        </p:spPr>
        <p:txBody>
          <a:bodyPr>
            <a:normAutofit lnSpcReduction="10000"/>
          </a:bodyPr>
          <a:lstStyle/>
          <a:p>
            <a:r>
              <a:rPr lang="en-US" dirty="0">
                <a:latin typeface="+mj-lt"/>
              </a:rPr>
              <a:t>A creation of USIU –Africa Disability Policy of 2022 to promote inclusion across the university </a:t>
            </a:r>
          </a:p>
          <a:p>
            <a:r>
              <a:rPr lang="en-US" dirty="0">
                <a:latin typeface="+mj-lt"/>
              </a:rPr>
              <a:t>A partnership with Mastercard Foundation supported its establishment and equipping </a:t>
            </a:r>
          </a:p>
          <a:p>
            <a:r>
              <a:rPr lang="en-US" dirty="0">
                <a:latin typeface="+mj-lt"/>
              </a:rPr>
              <a:t>A partnership with Light for the World support skilling through Master Trainer involvement </a:t>
            </a:r>
          </a:p>
          <a:p>
            <a:r>
              <a:rPr lang="en-US" dirty="0">
                <a:latin typeface="+mj-lt"/>
              </a:rPr>
              <a:t>Learnings from CapAble supported the process and scaling of center activities  </a:t>
            </a:r>
          </a:p>
        </p:txBody>
      </p:sp>
      <p:pic>
        <p:nvPicPr>
          <p:cNvPr id="4" name="Picture 3" descr="A man standing at the front of a lecture hall speaking to students with disabilities.  "/>
          <p:cNvPicPr>
            <a:picLocks noChangeAspect="1"/>
          </p:cNvPicPr>
          <p:nvPr/>
        </p:nvPicPr>
        <p:blipFill>
          <a:blip r:embed="rId3"/>
          <a:stretch>
            <a:fillRect/>
          </a:stretch>
        </p:blipFill>
        <p:spPr>
          <a:xfrm>
            <a:off x="191428" y="1786757"/>
            <a:ext cx="5239216" cy="3855759"/>
          </a:xfrm>
          <a:prstGeom prst="rect">
            <a:avLst/>
          </a:prstGeom>
        </p:spPr>
      </p:pic>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Tree>
    <p:extLst>
      <p:ext uri="{BB962C8B-B14F-4D97-AF65-F5344CB8AC3E}">
        <p14:creationId xmlns:p14="http://schemas.microsoft.com/office/powerpoint/2010/main" val="217380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95A9E4-2CE9-4E32-BE85-7C32F0F78A6D}" type="slidenum">
              <a:rPr lang="en-GB" smtClean="0"/>
              <a:t>9</a:t>
            </a:fld>
            <a:endParaRPr lang="en-GB"/>
          </a:p>
        </p:txBody>
      </p:sp>
      <p:sp>
        <p:nvSpPr>
          <p:cNvPr id="7" name="Title 6"/>
          <p:cNvSpPr>
            <a:spLocks noGrp="1"/>
          </p:cNvSpPr>
          <p:nvPr>
            <p:ph type="title"/>
          </p:nvPr>
        </p:nvSpPr>
        <p:spPr/>
        <p:txBody>
          <a:bodyPr/>
          <a:lstStyle/>
          <a:p>
            <a:r>
              <a:rPr lang="en-US" b="1" dirty="0">
                <a:solidFill>
                  <a:srgbClr val="595959"/>
                </a:solidFill>
              </a:rPr>
              <a:t>Key Enablers to Success and Next Steps</a:t>
            </a:r>
          </a:p>
        </p:txBody>
      </p:sp>
      <p:sp>
        <p:nvSpPr>
          <p:cNvPr id="8" name="Content Placeholder 7"/>
          <p:cNvSpPr>
            <a:spLocks noGrp="1"/>
          </p:cNvSpPr>
          <p:nvPr>
            <p:ph idx="1"/>
          </p:nvPr>
        </p:nvSpPr>
        <p:spPr>
          <a:xfrm>
            <a:off x="5485473" y="1724560"/>
            <a:ext cx="5685035" cy="4272487"/>
          </a:xfrm>
        </p:spPr>
        <p:txBody>
          <a:bodyPr>
            <a:normAutofit fontScale="77500" lnSpcReduction="20000"/>
          </a:bodyPr>
          <a:lstStyle/>
          <a:p>
            <a:r>
              <a:rPr lang="en-US" sz="3100" dirty="0">
                <a:latin typeface="+mj-lt"/>
              </a:rPr>
              <a:t>Partnerships/Collaborations Leadership Support </a:t>
            </a:r>
          </a:p>
          <a:p>
            <a:r>
              <a:rPr lang="en-US" sz="3100" dirty="0">
                <a:latin typeface="+mj-lt"/>
              </a:rPr>
              <a:t>Systems  – Assistive Technology, Hardware, Software, systems</a:t>
            </a:r>
            <a:endParaRPr lang="en-US" sz="3100" b="1" i="1" dirty="0">
              <a:latin typeface="+mj-lt"/>
            </a:endParaRPr>
          </a:p>
          <a:p>
            <a:r>
              <a:rPr lang="en-US" sz="3100" dirty="0">
                <a:latin typeface="+mj-lt"/>
              </a:rPr>
              <a:t>Progressive policies and procedures </a:t>
            </a:r>
          </a:p>
          <a:p>
            <a:r>
              <a:rPr lang="en-US" sz="3100" dirty="0">
                <a:latin typeface="+mj-lt"/>
              </a:rPr>
              <a:t>Reasonable accommodations Budgets </a:t>
            </a:r>
          </a:p>
          <a:p>
            <a:r>
              <a:rPr lang="en-US" sz="3100" dirty="0">
                <a:latin typeface="+mj-lt"/>
              </a:rPr>
              <a:t>Investment in capacity building programs </a:t>
            </a:r>
          </a:p>
          <a:p>
            <a:r>
              <a:rPr lang="en-US" sz="3100" dirty="0">
                <a:latin typeface="+mj-lt"/>
              </a:rPr>
              <a:t>Target 10% of university student population to be persons with disabilities by 2030.</a:t>
            </a:r>
          </a:p>
          <a:p>
            <a:r>
              <a:rPr lang="en-US" sz="3100" dirty="0">
                <a:latin typeface="+mj-lt"/>
              </a:rPr>
              <a:t>Continue to seek partnerships for inclusion and investment in technology/systems to achieve this ambitious goal.</a:t>
            </a:r>
          </a:p>
          <a:p>
            <a:endParaRPr lang="en-US" dirty="0"/>
          </a:p>
          <a:p>
            <a:endParaRPr lang="en-US" dirty="0"/>
          </a:p>
        </p:txBody>
      </p:sp>
      <p:pic>
        <p:nvPicPr>
          <p:cNvPr id="4" name="Picture 3" descr="A young man who is a wheelchair user plays a sport called woodball. He holds a wooden mallet and hits a ball towards a small goal.  A woman without disabilities plays with him.  ">
            <a:extLst>
              <a:ext uri="{FF2B5EF4-FFF2-40B4-BE49-F238E27FC236}">
                <a16:creationId xmlns:a16="http://schemas.microsoft.com/office/drawing/2014/main" id="{73556539-04DE-70FB-F90C-52319A901E06}"/>
              </a:ext>
            </a:extLst>
          </p:cNvPr>
          <p:cNvPicPr>
            <a:picLocks noChangeAspect="1"/>
          </p:cNvPicPr>
          <p:nvPr/>
        </p:nvPicPr>
        <p:blipFill rotWithShape="1">
          <a:blip r:embed="rId3">
            <a:extLst>
              <a:ext uri="{28A0092B-C50C-407E-A947-70E740481C1C}">
                <a14:useLocalDpi xmlns:a14="http://schemas.microsoft.com/office/drawing/2010/main" val="0"/>
              </a:ext>
            </a:extLst>
          </a:blip>
          <a:srcRect r="26868"/>
          <a:stretch/>
        </p:blipFill>
        <p:spPr>
          <a:xfrm>
            <a:off x="0" y="1690688"/>
            <a:ext cx="5084147" cy="4631790"/>
          </a:xfrm>
          <a:prstGeom prst="rect">
            <a:avLst/>
          </a:prstGeom>
        </p:spPr>
      </p:pic>
      <p:sp>
        <p:nvSpPr>
          <p:cNvPr id="5" name="Footer Placeholder 4"/>
          <p:cNvSpPr>
            <a:spLocks noGrp="1"/>
          </p:cNvSpPr>
          <p:nvPr>
            <p:ph type="ftr" sz="quarter" idx="11"/>
          </p:nvPr>
        </p:nvSpPr>
        <p:spPr/>
        <p:txBody>
          <a:bodyPr/>
          <a:lstStyle/>
          <a:p>
            <a:r>
              <a:rPr lang="en-US" dirty="0"/>
              <a:t>#ZeroCon24</a:t>
            </a:r>
            <a:endParaRPr lang="en-GB" dirty="0"/>
          </a:p>
        </p:txBody>
      </p:sp>
    </p:spTree>
    <p:extLst>
      <p:ext uri="{BB962C8B-B14F-4D97-AF65-F5344CB8AC3E}">
        <p14:creationId xmlns:p14="http://schemas.microsoft.com/office/powerpoint/2010/main" val="82186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9120B09F50AFA4DBF3FACF2CA550CE7" ma:contentTypeVersion="18" ma:contentTypeDescription="Ein neues Dokument erstellen." ma:contentTypeScope="" ma:versionID="fbfc93690033a8f1392a1fffc676b6e0">
  <xsd:schema xmlns:xsd="http://www.w3.org/2001/XMLSchema" xmlns:xs="http://www.w3.org/2001/XMLSchema" xmlns:p="http://schemas.microsoft.com/office/2006/metadata/properties" xmlns:ns3="b2593e23-a64f-4fb7-b37f-42be47d22e88" xmlns:ns4="be518186-92c6-4c3f-954f-fbd59bc3cb60" targetNamespace="http://schemas.microsoft.com/office/2006/metadata/properties" ma:root="true" ma:fieldsID="67e8309984374824471faa01b75a61f0" ns3:_="" ns4:_="">
    <xsd:import namespace="b2593e23-a64f-4fb7-b37f-42be47d22e88"/>
    <xsd:import namespace="be518186-92c6-4c3f-954f-fbd59bc3cb6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93e23-a64f-4fb7-b37f-42be47d22e8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518186-92c6-4c3f-954f-fbd59bc3cb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e518186-92c6-4c3f-954f-fbd59bc3cb60" xsi:nil="true"/>
  </documentManagement>
</p:properties>
</file>

<file path=customXml/itemProps1.xml><?xml version="1.0" encoding="utf-8"?>
<ds:datastoreItem xmlns:ds="http://schemas.openxmlformats.org/officeDocument/2006/customXml" ds:itemID="{EDD660D5-3AB7-48EC-83C6-B6EBC1A50E34}">
  <ds:schemaRefs>
    <ds:schemaRef ds:uri="http://schemas.microsoft.com/sharepoint/v3/contenttype/forms"/>
  </ds:schemaRefs>
</ds:datastoreItem>
</file>

<file path=customXml/itemProps2.xml><?xml version="1.0" encoding="utf-8"?>
<ds:datastoreItem xmlns:ds="http://schemas.openxmlformats.org/officeDocument/2006/customXml" ds:itemID="{6EC2FCD1-5564-4891-ADC9-8BB4D5FE5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93e23-a64f-4fb7-b37f-42be47d22e88"/>
    <ds:schemaRef ds:uri="be518186-92c6-4c3f-954f-fbd59bc3c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CE829-2EBC-44D0-BBEC-B0987932F6E5}">
  <ds:schemaRefs>
    <ds:schemaRef ds:uri="b2593e23-a64f-4fb7-b37f-42be47d22e88"/>
    <ds:schemaRef ds:uri="http://schemas.microsoft.com/office/2006/documentManagement/types"/>
    <ds:schemaRef ds:uri="http://www.w3.org/XML/1998/namespace"/>
    <ds:schemaRef ds:uri="http://purl.org/dc/terms/"/>
    <ds:schemaRef ds:uri="http://schemas.openxmlformats.org/package/2006/metadata/core-properties"/>
    <ds:schemaRef ds:uri="be518186-92c6-4c3f-954f-fbd59bc3cb60"/>
    <ds:schemaRef ds:uri="http://schemas.microsoft.com/office/infopath/2007/PartnerControls"/>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Widescreen</PresentationFormat>
  <Paragraphs>115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var( --e-global-typography-text-font-family )</vt:lpstr>
      <vt:lpstr>Office Theme</vt:lpstr>
      <vt:lpstr>Promoting Accessibility at African Universities: The CapAble Platform and USIU Disability Inclusion Practices</vt:lpstr>
      <vt:lpstr>The CapAble Platform</vt:lpstr>
      <vt:lpstr>Enablers for success</vt:lpstr>
      <vt:lpstr>Next Steps for CapAble</vt:lpstr>
      <vt:lpstr>Key Successes at United States International University - Africa </vt:lpstr>
      <vt:lpstr>Featured Initiatives– Sign Language Support</vt:lpstr>
      <vt:lpstr>Promoting Access – Disability Inclusion Resource Center</vt:lpstr>
      <vt:lpstr>Promoting Access – Institutional Change</vt:lpstr>
      <vt:lpstr>Key Enablers to Success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Research | Zeroproject</cp:lastModifiedBy>
  <cp:revision>34</cp:revision>
  <dcterms:created xsi:type="dcterms:W3CDTF">2022-12-05T13:52:15Z</dcterms:created>
  <dcterms:modified xsi:type="dcterms:W3CDTF">2024-02-19T10:07:07Z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0x010100C9120B09F50AFA4DBF3FACF2CA550CE7</vt:lpwstr>
  </property>
</Properties>
</file>