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AE582"/>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670" autoAdjust="0"/>
    <p:restoredTop sz="75497" autoAdjust="0"/>
  </p:normalViewPr>
  <p:slideViewPr>
    <p:cSldViewPr snapToGrid="0">
      <p:cViewPr varScale="1">
        <p:scale>
          <a:sx n="54" d="100"/>
          <a:sy n="54" d="100"/>
        </p:scale>
        <p:origin x="82" y="235"/>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28/02/2025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28/02/2025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7B8A0-1C21-F4A6-5E9D-7FB3C4266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517C7-88B2-0464-EE32-08109B7E5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78644F-CC06-720F-21FE-255BD6D891A0}"/>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38ACB483-298F-9B78-9C36-24553E62D191}"/>
              </a:ext>
            </a:extLst>
          </p:cNvPr>
          <p:cNvSpPr>
            <a:spLocks noGrp="1"/>
          </p:cNvSpPr>
          <p:nvPr>
            <p:ph type="sldNum" sz="quarter" idx="5"/>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185526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B30EA-C5ED-FB06-67DF-9495C3C04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9ACF8-A33A-B05B-7AC2-5B5BF6E41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AC25A-57E1-D896-F31B-FD9BAEC37158}"/>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3EC35C71-F636-0E67-128B-F79A10D8870E}"/>
              </a:ext>
            </a:extLst>
          </p:cNvPr>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179569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8138F-624B-B8CB-5FE3-626D133D4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349B1-4A20-6A52-CB02-7B1FDDF26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B8531-FE96-1C14-E7A7-4FD66BCD0A9A}"/>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F778540A-8978-8939-D184-72CFA0275ACF}"/>
              </a:ext>
            </a:extLst>
          </p:cNvPr>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400958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DF7F7-101F-C448-1A9A-B845E9CA5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D5478A-44C8-E30C-613C-855C1E023E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55017-A126-4BEB-EECA-38B31B7CC916}"/>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E5070190-9550-88C0-5B0B-34E9611EEA84}"/>
              </a:ext>
            </a:extLst>
          </p:cNvPr>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326080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FC9EF-DE65-90B6-7A02-77FC2A9AB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2708B-B1C7-1AC7-C127-89D9919AA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3C81F-602B-12D9-D377-2E4F14080F07}"/>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A6707991-FA3D-B456-9DE3-B8C093654AC2}"/>
              </a:ext>
            </a:extLst>
          </p:cNvPr>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2834451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75C8C-703B-80FB-150E-7BF76854C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30C5A-15F9-05E1-C466-88C52BE733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BF5611-33A2-891A-7A0B-5D7AB5652658}"/>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5018A374-D305-6B01-971B-DA5315F8B914}"/>
              </a:ext>
            </a:extLst>
          </p:cNvPr>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183440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B4B0C-7B04-C9C0-3DDB-9C3A6A6CE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DB23D-6259-BD03-8EB2-2675966733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4A4E29-C250-3B54-6A16-2FFD8D4C7FED}"/>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D2A8C5F1-F04C-00BE-A3C3-5E6BD6EE9DF0}"/>
              </a:ext>
            </a:extLst>
          </p:cNvPr>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239878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EFCCD-C8FB-777E-83D3-09609E55C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36970-890D-A62C-6555-4EA7684A6F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7BD0B5-480B-753C-B74C-F614F85883D5}"/>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E592AD58-3646-CD30-3833-09831CE8AFC5}"/>
              </a:ext>
            </a:extLst>
          </p:cNvPr>
          <p:cNvSpPr>
            <a:spLocks noGrp="1"/>
          </p:cNvSpPr>
          <p:nvPr>
            <p:ph type="sldNum" sz="quarter" idx="5"/>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2123238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28/02/2025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28/02/2025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28/02/2025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28/02/2025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28/02/2025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28/02/2025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28/02/2025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28/02/2025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28/02/2025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28/02/2025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28/02/2025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31073" y="1201784"/>
            <a:ext cx="11390812" cy="2073065"/>
          </a:xfrm>
        </p:spPr>
        <p:txBody>
          <a:bodyPr>
            <a:noAutofit/>
          </a:bodyPr>
          <a:lstStyle/>
          <a:p>
            <a:r>
              <a:rPr lang="en-GB" sz="4800" dirty="0">
                <a:solidFill>
                  <a:srgbClr val="595959"/>
                </a:solidFill>
                <a:latin typeface="Roboto" panose="02000000000000000000" pitchFamily="2" charset="0"/>
                <a:ea typeface="Roboto" panose="02000000000000000000" pitchFamily="2" charset="0"/>
              </a:rPr>
              <a:t>A RESPECTED EQUAL &amp; ACCESSIBLE </a:t>
            </a:r>
            <a:br>
              <a:rPr lang="en-GB" sz="4800" dirty="0">
                <a:solidFill>
                  <a:srgbClr val="595959"/>
                </a:solidFill>
                <a:latin typeface="Roboto" panose="02000000000000000000" pitchFamily="2" charset="0"/>
                <a:ea typeface="Roboto" panose="02000000000000000000" pitchFamily="2" charset="0"/>
              </a:rPr>
            </a:br>
            <a:r>
              <a:rPr lang="en-GB" sz="4800" dirty="0">
                <a:solidFill>
                  <a:srgbClr val="595959"/>
                </a:solidFill>
                <a:latin typeface="Roboto" panose="02000000000000000000" pitchFamily="2" charset="0"/>
                <a:ea typeface="Roboto" panose="02000000000000000000" pitchFamily="2" charset="0"/>
              </a:rPr>
              <a:t>MEDICAL SERVICE</a:t>
            </a:r>
            <a:r>
              <a:rPr lang="en-US" sz="4000" dirty="0">
                <a:solidFill>
                  <a:srgbClr val="595959"/>
                </a:solidFill>
                <a:latin typeface="Roboto" panose="02000000000000000000" pitchFamily="2" charset="0"/>
                <a:ea typeface="Roboto" panose="02000000000000000000" pitchFamily="2" charset="0"/>
              </a:rPr>
              <a:t> </a:t>
            </a:r>
            <a:endParaRPr lang="en-GB" sz="4000" dirty="0">
              <a:solidFill>
                <a:srgbClr val="595959"/>
              </a:solidFill>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09451" y="3444665"/>
            <a:ext cx="11234057" cy="2211557"/>
          </a:xfrm>
        </p:spPr>
        <p:txBody>
          <a:bodyPr>
            <a:normAutofit/>
          </a:bodyPr>
          <a:lstStyle/>
          <a:p>
            <a:r>
              <a:rPr lang="en-US" dirty="0">
                <a:solidFill>
                  <a:srgbClr val="595959"/>
                </a:solidFill>
                <a:latin typeface="Roboto" panose="02000000000000000000" pitchFamily="2" charset="0"/>
                <a:ea typeface="Roboto" panose="02000000000000000000" pitchFamily="2" charset="0"/>
              </a:rPr>
              <a:t>Michal Menashe Printz</a:t>
            </a:r>
          </a:p>
          <a:p>
            <a:r>
              <a:rPr lang="pl-PL" dirty="0" err="1">
                <a:solidFill>
                  <a:srgbClr val="595959"/>
                </a:solidFill>
                <a:latin typeface="Roboto" panose="02000000000000000000" pitchFamily="2" charset="0"/>
                <a:ea typeface="Roboto" panose="02000000000000000000" pitchFamily="2" charset="0"/>
              </a:rPr>
              <a:t>Medical</a:t>
            </a:r>
            <a:r>
              <a:rPr lang="pl-PL" dirty="0">
                <a:solidFill>
                  <a:srgbClr val="595959"/>
                </a:solidFill>
                <a:latin typeface="Roboto" panose="02000000000000000000" pitchFamily="2" charset="0"/>
                <a:ea typeface="Roboto" panose="02000000000000000000" pitchFamily="2" charset="0"/>
              </a:rPr>
              <a:t> </a:t>
            </a:r>
            <a:r>
              <a:rPr lang="pl-PL" dirty="0" err="1">
                <a:solidFill>
                  <a:srgbClr val="595959"/>
                </a:solidFill>
                <a:latin typeface="Roboto" panose="02000000000000000000" pitchFamily="2" charset="0"/>
                <a:ea typeface="Roboto" panose="02000000000000000000" pitchFamily="2" charset="0"/>
              </a:rPr>
              <a:t>Centers</a:t>
            </a:r>
            <a:r>
              <a:rPr lang="pl-PL" dirty="0">
                <a:solidFill>
                  <a:srgbClr val="595959"/>
                </a:solidFill>
                <a:latin typeface="Roboto" panose="02000000000000000000" pitchFamily="2" charset="0"/>
                <a:ea typeface="Roboto" panose="02000000000000000000" pitchFamily="2" charset="0"/>
              </a:rPr>
              <a:t> </a:t>
            </a:r>
            <a:r>
              <a:rPr lang="pl-PL" dirty="0" err="1">
                <a:solidFill>
                  <a:srgbClr val="595959"/>
                </a:solidFill>
                <a:latin typeface="Roboto" panose="02000000000000000000" pitchFamily="2" charset="0"/>
                <a:ea typeface="Roboto" panose="02000000000000000000" pitchFamily="2" charset="0"/>
              </a:rPr>
              <a:t>Assuta</a:t>
            </a:r>
            <a:endParaRPr lang="en-US" dirty="0">
              <a:solidFill>
                <a:srgbClr val="595959"/>
              </a:solidFill>
              <a:latin typeface="Roboto" panose="02000000000000000000" pitchFamily="2" charset="0"/>
              <a:ea typeface="Roboto" panose="02000000000000000000" pitchFamily="2" charset="0"/>
            </a:endParaRPr>
          </a:p>
          <a:p>
            <a:r>
              <a:rPr lang="pl-PL" dirty="0" err="1">
                <a:solidFill>
                  <a:srgbClr val="595959"/>
                </a:solidFill>
              </a:rPr>
              <a:t>Israel</a:t>
            </a:r>
            <a:endParaRPr lang="en-US" dirty="0">
              <a:solidFill>
                <a:srgbClr val="595959"/>
              </a:solidFill>
              <a:latin typeface="Roboto" panose="02000000000000000000" pitchFamily="2" charset="0"/>
              <a:ea typeface="Roboto" panose="02000000000000000000" pitchFamily="2" charset="0"/>
            </a:endParaRPr>
          </a:p>
          <a:p>
            <a:r>
              <a:rPr lang="en-GB" dirty="0">
                <a:solidFill>
                  <a:srgbClr val="595959"/>
                </a:solidFill>
                <a:latin typeface="Roboto" panose="02000000000000000000" pitchFamily="2" charset="0"/>
                <a:ea typeface="Roboto" panose="02000000000000000000" pitchFamily="2" charset="0"/>
              </a:rPr>
              <a:t>Professionals with Disabilities in Health-Care Careers</a:t>
            </a: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4" y="5692088"/>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pl-PL" sz="2400" b="1" dirty="0" err="1">
                <a:solidFill>
                  <a:srgbClr val="595959"/>
                </a:solidFill>
                <a:latin typeface="Roboto" panose="02000000000000000000" pitchFamily="2" charset="0"/>
                <a:ea typeface="Roboto" panose="02000000000000000000" pitchFamily="2" charset="0"/>
              </a:rPr>
              <a:t>Thursday</a:t>
            </a:r>
            <a:r>
              <a:rPr lang="pl-PL" sz="2400" b="1" dirty="0">
                <a:solidFill>
                  <a:srgbClr val="595959"/>
                </a:solidFill>
                <a:latin typeface="Roboto" panose="02000000000000000000" pitchFamily="2" charset="0"/>
                <a:ea typeface="Roboto" panose="02000000000000000000" pitchFamily="2" charset="0"/>
              </a:rPr>
              <a:t>, March 6, 10:20 AM -11:20 AM</a:t>
            </a:r>
            <a:endParaRPr lang="en-US" sz="2400" b="1" dirty="0">
              <a:solidFill>
                <a:srgbClr val="595959"/>
              </a:solidFill>
              <a:latin typeface="Roboto" panose="02000000000000000000" pitchFamily="2" charset="0"/>
              <a:ea typeface="Roboto" panose="02000000000000000000" pitchFamily="2" charset="0"/>
            </a:endParaRPr>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E3C6D-9AAE-D2C9-7AA6-92BA3B69531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F845A5B-E312-E008-B7EC-B1FE9CBA601A}"/>
              </a:ext>
            </a:extLst>
          </p:cNvPr>
          <p:cNvSpPr>
            <a:spLocks noGrp="1"/>
          </p:cNvSpPr>
          <p:nvPr>
            <p:ph type="title"/>
          </p:nvPr>
        </p:nvSpPr>
        <p:spPr>
          <a:xfrm>
            <a:off x="838200" y="365125"/>
            <a:ext cx="10043160" cy="1325563"/>
          </a:xfrm>
        </p:spPr>
        <p:txBody>
          <a:bodyPr>
            <a:normAutofit/>
          </a:bodyPr>
          <a:lstStyle/>
          <a:p>
            <a:r>
              <a:rPr kumimoji="0" lang="en-US" sz="4000" b="1" i="0" u="none" strike="noStrike" kern="1200" cap="none" spc="0" normalizeH="0" baseline="0" noProof="0" dirty="0">
                <a:ln>
                  <a:noFill/>
                </a:ln>
                <a:solidFill>
                  <a:srgbClr val="595959"/>
                </a:solidFill>
                <a:effectLst/>
                <a:uLnTx/>
                <a:uFillTx/>
                <a:latin typeface="Assistant" panose="00000500000000000000" pitchFamily="2" charset="-79"/>
                <a:ea typeface="+mn-ea"/>
                <a:cs typeface="Assistant" panose="00000500000000000000" pitchFamily="2" charset="-79"/>
              </a:rPr>
              <a:t>To Conclude…</a:t>
            </a:r>
            <a:endParaRPr lang="en-GB" sz="4000" dirty="0"/>
          </a:p>
        </p:txBody>
      </p:sp>
      <p:sp>
        <p:nvSpPr>
          <p:cNvPr id="11" name="Content Placeholder 10">
            <a:extLst>
              <a:ext uri="{FF2B5EF4-FFF2-40B4-BE49-F238E27FC236}">
                <a16:creationId xmlns:a16="http://schemas.microsoft.com/office/drawing/2014/main" id="{5CE6225B-AA1D-1CE4-1790-8237CAB33998}"/>
              </a:ext>
            </a:extLst>
          </p:cNvPr>
          <p:cNvSpPr>
            <a:spLocks noGrp="1"/>
          </p:cNvSpPr>
          <p:nvPr>
            <p:ph idx="1"/>
          </p:nvPr>
        </p:nvSpPr>
        <p:spPr>
          <a:xfrm>
            <a:off x="838201" y="1923148"/>
            <a:ext cx="9847216" cy="3861226"/>
          </a:xfrm>
        </p:spPr>
        <p:txBody>
          <a:bodyPr>
            <a:normAutofit/>
          </a:bodyPr>
          <a:lstStyle/>
          <a:p>
            <a:pPr>
              <a:buClr>
                <a:srgbClr val="7AE582"/>
              </a:buClr>
            </a:pPr>
            <a:r>
              <a:rPr lang="en-GB" dirty="0">
                <a:solidFill>
                  <a:srgbClr val="595959"/>
                </a:solidFill>
              </a:rPr>
              <a:t>Make out accessibility-integrating policy and standards </a:t>
            </a:r>
          </a:p>
          <a:p>
            <a:pPr>
              <a:buClr>
                <a:srgbClr val="7AE582"/>
              </a:buClr>
            </a:pPr>
            <a:r>
              <a:rPr lang="en-GB" dirty="0">
                <a:solidFill>
                  <a:srgbClr val="595959"/>
                </a:solidFill>
              </a:rPr>
              <a:t>Develop our own education and training programs</a:t>
            </a:r>
          </a:p>
          <a:p>
            <a:pPr>
              <a:buClr>
                <a:srgbClr val="7AE582"/>
              </a:buClr>
            </a:pPr>
            <a:r>
              <a:rPr lang="en-GB" dirty="0">
                <a:solidFill>
                  <a:srgbClr val="595959"/>
                </a:solidFill>
              </a:rPr>
              <a:t>Adopt accessibility as on integral part of our regular controls in medical care and services </a:t>
            </a:r>
            <a:endParaRPr lang="pl-PL" dirty="0">
              <a:solidFill>
                <a:srgbClr val="595959"/>
              </a:solidFill>
            </a:endParaRPr>
          </a:p>
          <a:p>
            <a:pPr>
              <a:buClr>
                <a:srgbClr val="7AE582"/>
              </a:buClr>
            </a:pPr>
            <a:r>
              <a:rPr lang="en-GB" dirty="0">
                <a:solidFill>
                  <a:srgbClr val="595959"/>
                </a:solidFill>
              </a:rPr>
              <a:t>Ensure accessibility budget is an integral part of our annual budget</a:t>
            </a:r>
          </a:p>
          <a:p>
            <a:pPr>
              <a:buClr>
                <a:srgbClr val="7AE582"/>
              </a:buClr>
            </a:pPr>
            <a:r>
              <a:rPr lang="en-GB" dirty="0">
                <a:solidFill>
                  <a:srgbClr val="595959"/>
                </a:solidFill>
              </a:rPr>
              <a:t>Learn and draw lessons from complaints</a:t>
            </a:r>
          </a:p>
          <a:p>
            <a:pPr>
              <a:buClr>
                <a:srgbClr val="7AE582"/>
              </a:buClr>
            </a:pPr>
            <a:endParaRPr lang="en-GB" dirty="0">
              <a:solidFill>
                <a:srgbClr val="595959"/>
              </a:solidFill>
            </a:endParaRPr>
          </a:p>
          <a:p>
            <a:pPr>
              <a:buClr>
                <a:srgbClr val="7AE582"/>
              </a:buClr>
            </a:pPr>
            <a:endParaRPr lang="en-GB" dirty="0">
              <a:solidFill>
                <a:srgbClr val="595959"/>
              </a:solidFill>
            </a:endParaRPr>
          </a:p>
        </p:txBody>
      </p:sp>
      <p:sp>
        <p:nvSpPr>
          <p:cNvPr id="6" name="Slide Number Placeholder 5">
            <a:extLst>
              <a:ext uri="{FF2B5EF4-FFF2-40B4-BE49-F238E27FC236}">
                <a16:creationId xmlns:a16="http://schemas.microsoft.com/office/drawing/2014/main" id="{4C087F2D-52E7-9CB9-D9C5-C256E75CFBE7}"/>
              </a:ext>
            </a:extLst>
          </p:cNvPr>
          <p:cNvSpPr>
            <a:spLocks noGrp="1"/>
          </p:cNvSpPr>
          <p:nvPr>
            <p:ph type="sldNum" sz="quarter" idx="12"/>
          </p:nvPr>
        </p:nvSpPr>
        <p:spPr/>
        <p:txBody>
          <a:bodyPr/>
          <a:lstStyle/>
          <a:p>
            <a:fld id="{1195A9E4-2CE9-4E32-BE85-7C32F0F78A6D}" type="slidenum">
              <a:rPr lang="en-GB" smtClean="0"/>
              <a:t>10</a:t>
            </a:fld>
            <a:endParaRPr lang="en-GB"/>
          </a:p>
        </p:txBody>
      </p:sp>
      <p:pic>
        <p:nvPicPr>
          <p:cNvPr id="2" name="תמונה 4">
            <a:extLst>
              <a:ext uri="{FF2B5EF4-FFF2-40B4-BE49-F238E27FC236}">
                <a16:creationId xmlns:a16="http://schemas.microsoft.com/office/drawing/2014/main" id="{3CDEF207-6831-8127-06EA-B878C899B8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52" y="6016900"/>
            <a:ext cx="2549902" cy="616670"/>
          </a:xfrm>
          <a:prstGeom prst="rect">
            <a:avLst/>
          </a:prstGeom>
        </p:spPr>
      </p:pic>
    </p:spTree>
    <p:extLst>
      <p:ext uri="{BB962C8B-B14F-4D97-AF65-F5344CB8AC3E}">
        <p14:creationId xmlns:p14="http://schemas.microsoft.com/office/powerpoint/2010/main" val="425763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67EA19-6E67-4295-F673-081EFF01B2E2}"/>
              </a:ext>
            </a:extLst>
          </p:cNvPr>
          <p:cNvSpPr>
            <a:spLocks noGrp="1"/>
          </p:cNvSpPr>
          <p:nvPr>
            <p:ph type="title"/>
          </p:nvPr>
        </p:nvSpPr>
        <p:spPr>
          <a:xfrm>
            <a:off x="838200" y="365125"/>
            <a:ext cx="10043160" cy="1325563"/>
          </a:xfrm>
        </p:spPr>
        <p:txBody>
          <a:bodyPr/>
          <a:lstStyle/>
          <a:p>
            <a:r>
              <a:rPr kumimoji="0" lang="en-IL" sz="4400" b="1" i="0" u="none" strike="noStrike" kern="1200" cap="none" spc="0" normalizeH="0" baseline="0" noProof="0" dirty="0">
                <a:ln>
                  <a:noFill/>
                </a:ln>
                <a:solidFill>
                  <a:srgbClr val="595959"/>
                </a:solidFill>
                <a:effectLst/>
                <a:uLnTx/>
                <a:uFillTx/>
                <a:latin typeface="Assistant" panose="00000500000000000000" pitchFamily="2" charset="-79"/>
                <a:ea typeface="+mn-ea"/>
                <a:cs typeface="Assistant" panose="00000500000000000000" pitchFamily="2" charset="-79"/>
              </a:rPr>
              <a:t>ASSUTA'S VISION</a:t>
            </a:r>
            <a:endParaRPr lang="en-GB" dirty="0"/>
          </a:p>
        </p:txBody>
      </p:sp>
      <p:sp>
        <p:nvSpPr>
          <p:cNvPr id="11" name="Content Placeholder 10">
            <a:extLst>
              <a:ext uri="{FF2B5EF4-FFF2-40B4-BE49-F238E27FC236}">
                <a16:creationId xmlns:a16="http://schemas.microsoft.com/office/drawing/2014/main" id="{3D12346A-244A-C62E-52D1-C600A5BB60DA}"/>
              </a:ext>
            </a:extLst>
          </p:cNvPr>
          <p:cNvSpPr>
            <a:spLocks noGrp="1"/>
          </p:cNvSpPr>
          <p:nvPr>
            <p:ph idx="1"/>
          </p:nvPr>
        </p:nvSpPr>
        <p:spPr>
          <a:xfrm>
            <a:off x="838200" y="1792518"/>
            <a:ext cx="10056223" cy="3861226"/>
          </a:xfrm>
        </p:spPr>
        <p:txBody>
          <a:bodyPr>
            <a:normAutofit/>
          </a:bodyPr>
          <a:lstStyle/>
          <a:p>
            <a:pPr>
              <a:buClr>
                <a:srgbClr val="7AE582"/>
              </a:buClr>
            </a:pPr>
            <a:r>
              <a:rPr lang="en-GB" dirty="0">
                <a:solidFill>
                  <a:srgbClr val="595959"/>
                </a:solidFill>
              </a:rPr>
              <a:t>ASSUTA shall promote the health and quality of life in Israel by providing quality medical care and health experience, placing the person, his dignity, needs and freedom of choice at the top of its priorities.</a:t>
            </a:r>
            <a:endParaRPr lang="pl-PL" dirty="0">
              <a:solidFill>
                <a:srgbClr val="595959"/>
              </a:solidFill>
            </a:endParaRPr>
          </a:p>
          <a:p>
            <a:endParaRPr lang="en-GB" dirty="0">
              <a:solidFill>
                <a:srgbClr val="595959"/>
              </a:solidFill>
            </a:endParaRPr>
          </a:p>
          <a:p>
            <a:pPr>
              <a:buClr>
                <a:srgbClr val="7AE582"/>
              </a:buClr>
            </a:pPr>
            <a:r>
              <a:rPr lang="en-GB" dirty="0">
                <a:solidFill>
                  <a:srgbClr val="595959"/>
                </a:solidFill>
              </a:rPr>
              <a:t>Within this vision, we undertake to become a model for excellence in promoting the health and treatment experience in Israel and to be worthy of the trust and hope that our patients and their families have in us.</a:t>
            </a:r>
          </a:p>
          <a:p>
            <a:pPr marL="0" indent="0">
              <a:buNone/>
            </a:pPr>
            <a:endParaRPr lang="en-GB" dirty="0">
              <a:solidFill>
                <a:srgbClr val="595959"/>
              </a:solidFill>
            </a:endParaRPr>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a:p>
        </p:txBody>
      </p:sp>
      <p:pic>
        <p:nvPicPr>
          <p:cNvPr id="2" name="תמונה 4">
            <a:extLst>
              <a:ext uri="{FF2B5EF4-FFF2-40B4-BE49-F238E27FC236}">
                <a16:creationId xmlns:a16="http://schemas.microsoft.com/office/drawing/2014/main" id="{151928F4-E3FA-C54F-DAFC-F84DE69DD2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52" y="6016900"/>
            <a:ext cx="2549902" cy="616670"/>
          </a:xfrm>
          <a:prstGeom prst="rect">
            <a:avLst/>
          </a:prstGeom>
        </p:spPr>
      </p:pic>
    </p:spTree>
    <p:extLst>
      <p:ext uri="{BB962C8B-B14F-4D97-AF65-F5344CB8AC3E}">
        <p14:creationId xmlns:p14="http://schemas.microsoft.com/office/powerpoint/2010/main" val="20562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F46D6-3FC9-0B27-47D4-5D99270DE23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7F14223-129E-7C10-13BA-76AC063327C9}"/>
              </a:ext>
            </a:extLst>
          </p:cNvPr>
          <p:cNvSpPr>
            <a:spLocks noGrp="1"/>
          </p:cNvSpPr>
          <p:nvPr>
            <p:ph type="title"/>
          </p:nvPr>
        </p:nvSpPr>
        <p:spPr>
          <a:xfrm>
            <a:off x="838200" y="365125"/>
            <a:ext cx="10043160" cy="1325563"/>
          </a:xfrm>
        </p:spPr>
        <p:txBody>
          <a:bodyPr/>
          <a:lstStyle/>
          <a:p>
            <a:r>
              <a:rPr kumimoji="0" lang="en-IL" sz="4400" b="1" i="0" u="none" strike="noStrike" kern="1200" cap="none" spc="0" normalizeH="0" baseline="0" noProof="0" dirty="0">
                <a:ln>
                  <a:noFill/>
                </a:ln>
                <a:solidFill>
                  <a:srgbClr val="595959"/>
                </a:solidFill>
                <a:effectLst/>
                <a:uLnTx/>
                <a:uFillTx/>
                <a:latin typeface="Assistant" panose="00000500000000000000" pitchFamily="2" charset="-79"/>
                <a:ea typeface="+mn-ea"/>
                <a:cs typeface="Assistant" panose="00000500000000000000" pitchFamily="2" charset="-79"/>
              </a:rPr>
              <a:t>Accessibility</a:t>
            </a:r>
            <a:endParaRPr lang="en-GB" dirty="0"/>
          </a:p>
        </p:txBody>
      </p:sp>
      <p:sp>
        <p:nvSpPr>
          <p:cNvPr id="11" name="Content Placeholder 10">
            <a:extLst>
              <a:ext uri="{FF2B5EF4-FFF2-40B4-BE49-F238E27FC236}">
                <a16:creationId xmlns:a16="http://schemas.microsoft.com/office/drawing/2014/main" id="{06B1DD1D-C67C-847A-0B42-481BA919E59D}"/>
              </a:ext>
            </a:extLst>
          </p:cNvPr>
          <p:cNvSpPr>
            <a:spLocks noGrp="1"/>
          </p:cNvSpPr>
          <p:nvPr>
            <p:ph idx="1"/>
          </p:nvPr>
        </p:nvSpPr>
        <p:spPr>
          <a:xfrm>
            <a:off x="838201" y="1792518"/>
            <a:ext cx="3709086" cy="3861226"/>
          </a:xfrm>
        </p:spPr>
        <p:txBody>
          <a:bodyPr/>
          <a:lstStyle/>
          <a:p>
            <a:pPr>
              <a:buClr>
                <a:srgbClr val="7AE582"/>
              </a:buClr>
            </a:pPr>
            <a:r>
              <a:rPr lang="en-GB" dirty="0">
                <a:solidFill>
                  <a:srgbClr val="595959"/>
                </a:solidFill>
              </a:rPr>
              <a:t>MORE THAN DEALING WITH </a:t>
            </a:r>
            <a:r>
              <a:rPr lang="en-GB" b="1" dirty="0">
                <a:solidFill>
                  <a:srgbClr val="595959"/>
                </a:solidFill>
              </a:rPr>
              <a:t>PHYSICAL OBSTACLES</a:t>
            </a:r>
          </a:p>
          <a:p>
            <a:pPr marL="0" indent="0">
              <a:buNone/>
            </a:pPr>
            <a:endParaRPr lang="en-GB" dirty="0"/>
          </a:p>
        </p:txBody>
      </p:sp>
      <p:sp>
        <p:nvSpPr>
          <p:cNvPr id="6" name="Slide Number Placeholder 5">
            <a:extLst>
              <a:ext uri="{FF2B5EF4-FFF2-40B4-BE49-F238E27FC236}">
                <a16:creationId xmlns:a16="http://schemas.microsoft.com/office/drawing/2014/main" id="{715A7621-EF23-EA25-B151-B8058F64F937}"/>
              </a:ext>
            </a:extLst>
          </p:cNvPr>
          <p:cNvSpPr>
            <a:spLocks noGrp="1"/>
          </p:cNvSpPr>
          <p:nvPr>
            <p:ph type="sldNum" sz="quarter" idx="12"/>
          </p:nvPr>
        </p:nvSpPr>
        <p:spPr/>
        <p:txBody>
          <a:bodyPr/>
          <a:lstStyle/>
          <a:p>
            <a:fld id="{1195A9E4-2CE9-4E32-BE85-7C32F0F78A6D}" type="slidenum">
              <a:rPr lang="en-GB" smtClean="0"/>
              <a:t>3</a:t>
            </a:fld>
            <a:endParaRPr lang="en-GB"/>
          </a:p>
        </p:txBody>
      </p:sp>
      <p:pic>
        <p:nvPicPr>
          <p:cNvPr id="2" name="תמונה 4">
            <a:extLst>
              <a:ext uri="{FF2B5EF4-FFF2-40B4-BE49-F238E27FC236}">
                <a16:creationId xmlns:a16="http://schemas.microsoft.com/office/drawing/2014/main" id="{669730E2-AE23-AFB6-3C70-67D768CBB63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52" y="6016900"/>
            <a:ext cx="2549902" cy="616670"/>
          </a:xfrm>
          <a:prstGeom prst="rect">
            <a:avLst/>
          </a:prstGeom>
        </p:spPr>
      </p:pic>
      <p:grpSp>
        <p:nvGrpSpPr>
          <p:cNvPr id="14" name="Grupa 13" descr="A smiling older man with short gray hair, wearing a light blue shirt and jeans, sits in a wheelchair in a bright, modern hallway with a polished floor and glass doors in the background. In the top left corner, there is a green circular accessibility icon with a stylized human figure, symbolizing inclusive design and accessibility support for people with disabilities.">
            <a:extLst>
              <a:ext uri="{FF2B5EF4-FFF2-40B4-BE49-F238E27FC236}">
                <a16:creationId xmlns:a16="http://schemas.microsoft.com/office/drawing/2014/main" id="{F8A46114-C1AC-3F29-FBF0-123B7F97AC15}"/>
              </a:ext>
            </a:extLst>
          </p:cNvPr>
          <p:cNvGrpSpPr/>
          <p:nvPr/>
        </p:nvGrpSpPr>
        <p:grpSpPr>
          <a:xfrm>
            <a:off x="4547287" y="1255247"/>
            <a:ext cx="7214910" cy="4652818"/>
            <a:chOff x="4037260" y="3603031"/>
            <a:chExt cx="7214910" cy="4652818"/>
          </a:xfrm>
        </p:grpSpPr>
        <p:pic>
          <p:nvPicPr>
            <p:cNvPr id="5" name="תמונה 22">
              <a:extLst>
                <a:ext uri="{FF2B5EF4-FFF2-40B4-BE49-F238E27FC236}">
                  <a16:creationId xmlns:a16="http://schemas.microsoft.com/office/drawing/2014/main" id="{AD2B12F6-BA2B-4392-B91D-71D023862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7260" y="3603031"/>
              <a:ext cx="7214910" cy="4652818"/>
            </a:xfrm>
            <a:prstGeom prst="rect">
              <a:avLst/>
            </a:prstGeom>
          </p:spPr>
        </p:pic>
        <p:sp>
          <p:nvSpPr>
            <p:cNvPr id="7" name="אליפסה 35">
              <a:extLst>
                <a:ext uri="{FF2B5EF4-FFF2-40B4-BE49-F238E27FC236}">
                  <a16:creationId xmlns:a16="http://schemas.microsoft.com/office/drawing/2014/main" id="{25FF883A-7C47-EB21-D166-BF0D4DBA8480}"/>
                </a:ext>
              </a:extLst>
            </p:cNvPr>
            <p:cNvSpPr/>
            <p:nvPr/>
          </p:nvSpPr>
          <p:spPr>
            <a:xfrm>
              <a:off x="4736520" y="4358350"/>
              <a:ext cx="839299" cy="839299"/>
            </a:xfrm>
            <a:prstGeom prst="ellipse">
              <a:avLst/>
            </a:prstGeom>
            <a:solidFill>
              <a:srgbClr val="7AE5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L" dirty="0"/>
            </a:p>
          </p:txBody>
        </p:sp>
        <p:grpSp>
          <p:nvGrpSpPr>
            <p:cNvPr id="8" name="קבוצה 16">
              <a:extLst>
                <a:ext uri="{FF2B5EF4-FFF2-40B4-BE49-F238E27FC236}">
                  <a16:creationId xmlns:a16="http://schemas.microsoft.com/office/drawing/2014/main" id="{240B1AF4-29A6-409A-CB1C-A240617FDE49}"/>
                </a:ext>
              </a:extLst>
            </p:cNvPr>
            <p:cNvGrpSpPr/>
            <p:nvPr/>
          </p:nvGrpSpPr>
          <p:grpSpPr>
            <a:xfrm>
              <a:off x="4850244" y="4484718"/>
              <a:ext cx="617445" cy="617445"/>
              <a:chOff x="5790074" y="2955618"/>
              <a:chExt cx="617445" cy="617445"/>
            </a:xfrm>
          </p:grpSpPr>
          <p:sp>
            <p:nvSpPr>
              <p:cNvPr id="9" name="צורה חופשית: צורה 12">
                <a:extLst>
                  <a:ext uri="{FF2B5EF4-FFF2-40B4-BE49-F238E27FC236}">
                    <a16:creationId xmlns:a16="http://schemas.microsoft.com/office/drawing/2014/main" id="{A51A391B-6633-0CCE-188E-DA3597DDBDDB}"/>
                  </a:ext>
                </a:extLst>
              </p:cNvPr>
              <p:cNvSpPr/>
              <p:nvPr/>
            </p:nvSpPr>
            <p:spPr>
              <a:xfrm>
                <a:off x="5790074" y="2955618"/>
                <a:ext cx="617445" cy="617445"/>
              </a:xfrm>
              <a:custGeom>
                <a:avLst/>
                <a:gdLst>
                  <a:gd name="connsiteX0" fmla="*/ 308723 w 617445"/>
                  <a:gd name="connsiteY0" fmla="*/ 0 h 617445"/>
                  <a:gd name="connsiteX1" fmla="*/ 0 w 617445"/>
                  <a:gd name="connsiteY1" fmla="*/ 308723 h 617445"/>
                  <a:gd name="connsiteX2" fmla="*/ 308723 w 617445"/>
                  <a:gd name="connsiteY2" fmla="*/ 617445 h 617445"/>
                  <a:gd name="connsiteX3" fmla="*/ 617445 w 617445"/>
                  <a:gd name="connsiteY3" fmla="*/ 308723 h 617445"/>
                  <a:gd name="connsiteX4" fmla="*/ 308723 w 617445"/>
                  <a:gd name="connsiteY4" fmla="*/ 0 h 617445"/>
                  <a:gd name="connsiteX5" fmla="*/ 308723 w 617445"/>
                  <a:gd name="connsiteY5" fmla="*/ 596864 h 617445"/>
                  <a:gd name="connsiteX6" fmla="*/ 20582 w 617445"/>
                  <a:gd name="connsiteY6" fmla="*/ 308723 h 617445"/>
                  <a:gd name="connsiteX7" fmla="*/ 308723 w 617445"/>
                  <a:gd name="connsiteY7" fmla="*/ 20582 h 617445"/>
                  <a:gd name="connsiteX8" fmla="*/ 596864 w 617445"/>
                  <a:gd name="connsiteY8" fmla="*/ 308723 h 617445"/>
                  <a:gd name="connsiteX9" fmla="*/ 308723 w 617445"/>
                  <a:gd name="connsiteY9" fmla="*/ 596864 h 61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445" h="617445">
                    <a:moveTo>
                      <a:pt x="308723" y="0"/>
                    </a:moveTo>
                    <a:cubicBezTo>
                      <a:pt x="138220" y="0"/>
                      <a:pt x="0" y="138220"/>
                      <a:pt x="0" y="308723"/>
                    </a:cubicBezTo>
                    <a:cubicBezTo>
                      <a:pt x="0" y="479225"/>
                      <a:pt x="138220" y="617445"/>
                      <a:pt x="308723" y="617445"/>
                    </a:cubicBezTo>
                    <a:cubicBezTo>
                      <a:pt x="479225" y="617445"/>
                      <a:pt x="617445" y="479225"/>
                      <a:pt x="617445" y="308723"/>
                    </a:cubicBezTo>
                    <a:cubicBezTo>
                      <a:pt x="617253" y="138299"/>
                      <a:pt x="479146" y="193"/>
                      <a:pt x="308723" y="0"/>
                    </a:cubicBezTo>
                    <a:close/>
                    <a:moveTo>
                      <a:pt x="308723" y="596864"/>
                    </a:moveTo>
                    <a:cubicBezTo>
                      <a:pt x="149586" y="596864"/>
                      <a:pt x="20582" y="467859"/>
                      <a:pt x="20582" y="308723"/>
                    </a:cubicBezTo>
                    <a:cubicBezTo>
                      <a:pt x="20582" y="149586"/>
                      <a:pt x="149586" y="20582"/>
                      <a:pt x="308723" y="20582"/>
                    </a:cubicBezTo>
                    <a:cubicBezTo>
                      <a:pt x="467859" y="20582"/>
                      <a:pt x="596864" y="149586"/>
                      <a:pt x="596864" y="308723"/>
                    </a:cubicBezTo>
                    <a:cubicBezTo>
                      <a:pt x="596682" y="467784"/>
                      <a:pt x="467784" y="596682"/>
                      <a:pt x="308723" y="596864"/>
                    </a:cubicBezTo>
                    <a:close/>
                  </a:path>
                </a:pathLst>
              </a:custGeom>
              <a:solidFill>
                <a:srgbClr val="03045E"/>
              </a:solidFill>
              <a:ln w="10160" cap="flat">
                <a:noFill/>
                <a:prstDash val="solid"/>
                <a:miter/>
              </a:ln>
            </p:spPr>
            <p:txBody>
              <a:bodyPr rtlCol="0" anchor="ctr"/>
              <a:lstStyle/>
              <a:p>
                <a:endParaRPr lang="en-IL"/>
              </a:p>
            </p:txBody>
          </p:sp>
          <p:sp>
            <p:nvSpPr>
              <p:cNvPr id="12" name="צורה חופשית: צורה 14">
                <a:extLst>
                  <a:ext uri="{FF2B5EF4-FFF2-40B4-BE49-F238E27FC236}">
                    <a16:creationId xmlns:a16="http://schemas.microsoft.com/office/drawing/2014/main" id="{C9E8E5DB-6EEF-1BF3-EE76-7F4A3AA9BF03}"/>
                  </a:ext>
                </a:extLst>
              </p:cNvPr>
              <p:cNvSpPr/>
              <p:nvPr/>
            </p:nvSpPr>
            <p:spPr>
              <a:xfrm>
                <a:off x="6037052" y="3048234"/>
                <a:ext cx="123489" cy="123489"/>
              </a:xfrm>
              <a:custGeom>
                <a:avLst/>
                <a:gdLst>
                  <a:gd name="connsiteX0" fmla="*/ 61745 w 123489"/>
                  <a:gd name="connsiteY0" fmla="*/ 123489 h 123489"/>
                  <a:gd name="connsiteX1" fmla="*/ 123489 w 123489"/>
                  <a:gd name="connsiteY1" fmla="*/ 61745 h 123489"/>
                  <a:gd name="connsiteX2" fmla="*/ 61745 w 123489"/>
                  <a:gd name="connsiteY2" fmla="*/ 0 h 123489"/>
                  <a:gd name="connsiteX3" fmla="*/ 0 w 123489"/>
                  <a:gd name="connsiteY3" fmla="*/ 61745 h 123489"/>
                  <a:gd name="connsiteX4" fmla="*/ 61745 w 123489"/>
                  <a:gd name="connsiteY4" fmla="*/ 123489 h 123489"/>
                  <a:gd name="connsiteX5" fmla="*/ 61745 w 123489"/>
                  <a:gd name="connsiteY5" fmla="*/ 20582 h 123489"/>
                  <a:gd name="connsiteX6" fmla="*/ 102908 w 123489"/>
                  <a:gd name="connsiteY6" fmla="*/ 61745 h 123489"/>
                  <a:gd name="connsiteX7" fmla="*/ 61745 w 123489"/>
                  <a:gd name="connsiteY7" fmla="*/ 102908 h 123489"/>
                  <a:gd name="connsiteX8" fmla="*/ 20582 w 123489"/>
                  <a:gd name="connsiteY8" fmla="*/ 61745 h 123489"/>
                  <a:gd name="connsiteX9" fmla="*/ 61745 w 123489"/>
                  <a:gd name="connsiteY9" fmla="*/ 20582 h 12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488" h="123488">
                    <a:moveTo>
                      <a:pt x="61745" y="123489"/>
                    </a:moveTo>
                    <a:cubicBezTo>
                      <a:pt x="95845" y="123489"/>
                      <a:pt x="123489" y="95845"/>
                      <a:pt x="123489" y="61745"/>
                    </a:cubicBezTo>
                    <a:cubicBezTo>
                      <a:pt x="123489" y="27644"/>
                      <a:pt x="95845" y="0"/>
                      <a:pt x="61745" y="0"/>
                    </a:cubicBezTo>
                    <a:cubicBezTo>
                      <a:pt x="27644" y="0"/>
                      <a:pt x="0" y="27644"/>
                      <a:pt x="0" y="61745"/>
                    </a:cubicBezTo>
                    <a:cubicBezTo>
                      <a:pt x="34" y="95831"/>
                      <a:pt x="27658" y="123455"/>
                      <a:pt x="61745" y="123489"/>
                    </a:cubicBezTo>
                    <a:close/>
                    <a:moveTo>
                      <a:pt x="61745" y="20582"/>
                    </a:moveTo>
                    <a:cubicBezTo>
                      <a:pt x="84478" y="20582"/>
                      <a:pt x="102908" y="39011"/>
                      <a:pt x="102908" y="61745"/>
                    </a:cubicBezTo>
                    <a:cubicBezTo>
                      <a:pt x="102908" y="84478"/>
                      <a:pt x="84478" y="102908"/>
                      <a:pt x="61745" y="102908"/>
                    </a:cubicBezTo>
                    <a:cubicBezTo>
                      <a:pt x="39011" y="102908"/>
                      <a:pt x="20582" y="84478"/>
                      <a:pt x="20582" y="61745"/>
                    </a:cubicBezTo>
                    <a:cubicBezTo>
                      <a:pt x="20582" y="39011"/>
                      <a:pt x="39011" y="20582"/>
                      <a:pt x="61745" y="20582"/>
                    </a:cubicBezTo>
                    <a:close/>
                  </a:path>
                </a:pathLst>
              </a:custGeom>
              <a:solidFill>
                <a:srgbClr val="03045E"/>
              </a:solidFill>
              <a:ln w="10160" cap="flat">
                <a:noFill/>
                <a:prstDash val="solid"/>
                <a:miter/>
              </a:ln>
            </p:spPr>
            <p:txBody>
              <a:bodyPr rtlCol="0" anchor="ctr"/>
              <a:lstStyle/>
              <a:p>
                <a:endParaRPr lang="en-IL"/>
              </a:p>
            </p:txBody>
          </p:sp>
          <p:sp>
            <p:nvSpPr>
              <p:cNvPr id="13" name="צורה חופשית: צורה 15">
                <a:extLst>
                  <a:ext uri="{FF2B5EF4-FFF2-40B4-BE49-F238E27FC236}">
                    <a16:creationId xmlns:a16="http://schemas.microsoft.com/office/drawing/2014/main" id="{8D49D717-5426-C5D0-85F9-675F77EC75FE}"/>
                  </a:ext>
                </a:extLst>
              </p:cNvPr>
              <p:cNvSpPr/>
              <p:nvPr/>
            </p:nvSpPr>
            <p:spPr>
              <a:xfrm>
                <a:off x="5922182" y="3181995"/>
                <a:ext cx="353154" cy="288025"/>
              </a:xfrm>
              <a:custGeom>
                <a:avLst/>
                <a:gdLst>
                  <a:gd name="connsiteX0" fmla="*/ 319933 w 353154"/>
                  <a:gd name="connsiteY0" fmla="*/ 101 h 288025"/>
                  <a:gd name="connsiteX1" fmla="*/ 319768 w 353154"/>
                  <a:gd name="connsiteY1" fmla="*/ 101 h 288025"/>
                  <a:gd name="connsiteX2" fmla="*/ 211715 w 353154"/>
                  <a:gd name="connsiteY2" fmla="*/ 9805 h 288025"/>
                  <a:gd name="connsiteX3" fmla="*/ 200653 w 353154"/>
                  <a:gd name="connsiteY3" fmla="*/ 10309 h 288025"/>
                  <a:gd name="connsiteX4" fmla="*/ 152574 w 353154"/>
                  <a:gd name="connsiteY4" fmla="*/ 10309 h 288025"/>
                  <a:gd name="connsiteX5" fmla="*/ 141533 w 353154"/>
                  <a:gd name="connsiteY5" fmla="*/ 9815 h 288025"/>
                  <a:gd name="connsiteX6" fmla="*/ 33294 w 353154"/>
                  <a:gd name="connsiteY6" fmla="*/ 101 h 288025"/>
                  <a:gd name="connsiteX7" fmla="*/ 96 w 353154"/>
                  <a:gd name="connsiteY7" fmla="*/ 28462 h 288025"/>
                  <a:gd name="connsiteX8" fmla="*/ 28458 w 353154"/>
                  <a:gd name="connsiteY8" fmla="*/ 61660 h 288025"/>
                  <a:gd name="connsiteX9" fmla="*/ 115795 w 353154"/>
                  <a:gd name="connsiteY9" fmla="*/ 69584 h 288025"/>
                  <a:gd name="connsiteX10" fmla="*/ 125160 w 353154"/>
                  <a:gd name="connsiteY10" fmla="*/ 79823 h 288025"/>
                  <a:gd name="connsiteX11" fmla="*/ 125160 w 353154"/>
                  <a:gd name="connsiteY11" fmla="*/ 103492 h 288025"/>
                  <a:gd name="connsiteX12" fmla="*/ 122320 w 353154"/>
                  <a:gd name="connsiteY12" fmla="*/ 118527 h 288025"/>
                  <a:gd name="connsiteX13" fmla="*/ 72801 w 353154"/>
                  <a:gd name="connsiteY13" fmla="*/ 244640 h 288025"/>
                  <a:gd name="connsiteX14" fmla="*/ 88540 w 353154"/>
                  <a:gd name="connsiteY14" fmla="*/ 285376 h 288025"/>
                  <a:gd name="connsiteX15" fmla="*/ 129276 w 353154"/>
                  <a:gd name="connsiteY15" fmla="*/ 269636 h 288025"/>
                  <a:gd name="connsiteX16" fmla="*/ 176470 w 353154"/>
                  <a:gd name="connsiteY16" fmla="*/ 154246 h 288025"/>
                  <a:gd name="connsiteX17" fmla="*/ 224105 w 353154"/>
                  <a:gd name="connsiteY17" fmla="*/ 269945 h 288025"/>
                  <a:gd name="connsiteX18" fmla="*/ 264515 w 353154"/>
                  <a:gd name="connsiteY18" fmla="*/ 285132 h 288025"/>
                  <a:gd name="connsiteX19" fmla="*/ 280602 w 353154"/>
                  <a:gd name="connsiteY19" fmla="*/ 245072 h 288025"/>
                  <a:gd name="connsiteX20" fmla="*/ 230908 w 353154"/>
                  <a:gd name="connsiteY20" fmla="*/ 118496 h 288025"/>
                  <a:gd name="connsiteX21" fmla="*/ 228067 w 353154"/>
                  <a:gd name="connsiteY21" fmla="*/ 103482 h 288025"/>
                  <a:gd name="connsiteX22" fmla="*/ 228067 w 353154"/>
                  <a:gd name="connsiteY22" fmla="*/ 79813 h 288025"/>
                  <a:gd name="connsiteX23" fmla="*/ 237432 w 353154"/>
                  <a:gd name="connsiteY23" fmla="*/ 69574 h 288025"/>
                  <a:gd name="connsiteX24" fmla="*/ 324626 w 353154"/>
                  <a:gd name="connsiteY24" fmla="*/ 61660 h 288025"/>
                  <a:gd name="connsiteX25" fmla="*/ 353064 w 353154"/>
                  <a:gd name="connsiteY25" fmla="*/ 28529 h 288025"/>
                  <a:gd name="connsiteX26" fmla="*/ 319933 w 353154"/>
                  <a:gd name="connsiteY26" fmla="*/ 91 h 288025"/>
                  <a:gd name="connsiteX27" fmla="*/ 319933 w 353154"/>
                  <a:gd name="connsiteY27" fmla="*/ 101 h 288025"/>
                  <a:gd name="connsiteX28" fmla="*/ 322907 w 353154"/>
                  <a:gd name="connsiteY28" fmla="*/ 41182 h 288025"/>
                  <a:gd name="connsiteX29" fmla="*/ 235569 w 353154"/>
                  <a:gd name="connsiteY29" fmla="*/ 49106 h 288025"/>
                  <a:gd name="connsiteX30" fmla="*/ 207486 w 353154"/>
                  <a:gd name="connsiteY30" fmla="*/ 79823 h 288025"/>
                  <a:gd name="connsiteX31" fmla="*/ 207486 w 353154"/>
                  <a:gd name="connsiteY31" fmla="*/ 103492 h 288025"/>
                  <a:gd name="connsiteX32" fmla="*/ 211757 w 353154"/>
                  <a:gd name="connsiteY32" fmla="*/ 126060 h 288025"/>
                  <a:gd name="connsiteX33" fmla="*/ 261626 w 353154"/>
                  <a:gd name="connsiteY33" fmla="*/ 253037 h 288025"/>
                  <a:gd name="connsiteX34" fmla="*/ 256707 w 353154"/>
                  <a:gd name="connsiteY34" fmla="*/ 266734 h 288025"/>
                  <a:gd name="connsiteX35" fmla="*/ 243010 w 353154"/>
                  <a:gd name="connsiteY35" fmla="*/ 261815 h 288025"/>
                  <a:gd name="connsiteX36" fmla="*/ 195477 w 353154"/>
                  <a:gd name="connsiteY36" fmla="*/ 146425 h 288025"/>
                  <a:gd name="connsiteX37" fmla="*/ 176614 w 353154"/>
                  <a:gd name="connsiteY37" fmla="*/ 133805 h 288025"/>
                  <a:gd name="connsiteX38" fmla="*/ 157751 w 353154"/>
                  <a:gd name="connsiteY38" fmla="*/ 146425 h 288025"/>
                  <a:gd name="connsiteX39" fmla="*/ 110352 w 353154"/>
                  <a:gd name="connsiteY39" fmla="*/ 261507 h 288025"/>
                  <a:gd name="connsiteX40" fmla="*/ 101810 w 353154"/>
                  <a:gd name="connsiteY40" fmla="*/ 267762 h 288025"/>
                  <a:gd name="connsiteX41" fmla="*/ 92270 w 353154"/>
                  <a:gd name="connsiteY41" fmla="*/ 263173 h 288025"/>
                  <a:gd name="connsiteX42" fmla="*/ 91828 w 353154"/>
                  <a:gd name="connsiteY42" fmla="*/ 252595 h 288025"/>
                  <a:gd name="connsiteX43" fmla="*/ 141522 w 353154"/>
                  <a:gd name="connsiteY43" fmla="*/ 126019 h 288025"/>
                  <a:gd name="connsiteX44" fmla="*/ 145741 w 353154"/>
                  <a:gd name="connsiteY44" fmla="*/ 103482 h 288025"/>
                  <a:gd name="connsiteX45" fmla="*/ 145741 w 353154"/>
                  <a:gd name="connsiteY45" fmla="*/ 79813 h 288025"/>
                  <a:gd name="connsiteX46" fmla="*/ 117658 w 353154"/>
                  <a:gd name="connsiteY46" fmla="*/ 49075 h 288025"/>
                  <a:gd name="connsiteX47" fmla="*/ 30176 w 353154"/>
                  <a:gd name="connsiteY47" fmla="*/ 41182 h 288025"/>
                  <a:gd name="connsiteX48" fmla="*/ 20611 w 353154"/>
                  <a:gd name="connsiteY48" fmla="*/ 30165 h 288025"/>
                  <a:gd name="connsiteX49" fmla="*/ 31627 w 353154"/>
                  <a:gd name="connsiteY49" fmla="*/ 20600 h 288025"/>
                  <a:gd name="connsiteX50" fmla="*/ 139680 w 353154"/>
                  <a:gd name="connsiteY50" fmla="*/ 30304 h 288025"/>
                  <a:gd name="connsiteX51" fmla="*/ 152554 w 353154"/>
                  <a:gd name="connsiteY51" fmla="*/ 30881 h 288025"/>
                  <a:gd name="connsiteX52" fmla="*/ 200632 w 353154"/>
                  <a:gd name="connsiteY52" fmla="*/ 30881 h 288025"/>
                  <a:gd name="connsiteX53" fmla="*/ 213506 w 353154"/>
                  <a:gd name="connsiteY53" fmla="*/ 30304 h 288025"/>
                  <a:gd name="connsiteX54" fmla="*/ 321507 w 353154"/>
                  <a:gd name="connsiteY54" fmla="*/ 20600 h 288025"/>
                  <a:gd name="connsiteX55" fmla="*/ 328988 w 353154"/>
                  <a:gd name="connsiteY55" fmla="*/ 23044 h 288025"/>
                  <a:gd name="connsiteX56" fmla="*/ 332519 w 353154"/>
                  <a:gd name="connsiteY56" fmla="*/ 30078 h 288025"/>
                  <a:gd name="connsiteX57" fmla="*/ 330043 w 353154"/>
                  <a:gd name="connsiteY57" fmla="*/ 37646 h 288025"/>
                  <a:gd name="connsiteX58" fmla="*/ 322907 w 353154"/>
                  <a:gd name="connsiteY58" fmla="*/ 41182 h 28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53154" h="288025">
                    <a:moveTo>
                      <a:pt x="319933" y="101"/>
                    </a:moveTo>
                    <a:lnTo>
                      <a:pt x="319768" y="101"/>
                    </a:lnTo>
                    <a:lnTo>
                      <a:pt x="211715" y="9805"/>
                    </a:lnTo>
                    <a:cubicBezTo>
                      <a:pt x="208031" y="10142"/>
                      <a:pt x="204344" y="10309"/>
                      <a:pt x="200653" y="10309"/>
                    </a:cubicBezTo>
                    <a:lnTo>
                      <a:pt x="152574" y="10309"/>
                    </a:lnTo>
                    <a:cubicBezTo>
                      <a:pt x="148890" y="10309"/>
                      <a:pt x="145209" y="10145"/>
                      <a:pt x="141533" y="9815"/>
                    </a:cubicBezTo>
                    <a:lnTo>
                      <a:pt x="33294" y="101"/>
                    </a:lnTo>
                    <a:cubicBezTo>
                      <a:pt x="16295" y="-1235"/>
                      <a:pt x="1432" y="11463"/>
                      <a:pt x="96" y="28462"/>
                    </a:cubicBezTo>
                    <a:cubicBezTo>
                      <a:pt x="-1239" y="45462"/>
                      <a:pt x="11458" y="60325"/>
                      <a:pt x="28458" y="61660"/>
                    </a:cubicBezTo>
                    <a:lnTo>
                      <a:pt x="115795" y="69584"/>
                    </a:lnTo>
                    <a:cubicBezTo>
                      <a:pt x="121094" y="70063"/>
                      <a:pt x="125155" y="74503"/>
                      <a:pt x="125160" y="79823"/>
                    </a:cubicBezTo>
                    <a:lnTo>
                      <a:pt x="125160" y="103492"/>
                    </a:lnTo>
                    <a:cubicBezTo>
                      <a:pt x="125164" y="108638"/>
                      <a:pt x="124200" y="113738"/>
                      <a:pt x="122320" y="118527"/>
                    </a:cubicBezTo>
                    <a:lnTo>
                      <a:pt x="72801" y="244640"/>
                    </a:lnTo>
                    <a:cubicBezTo>
                      <a:pt x="65899" y="260236"/>
                      <a:pt x="72945" y="278474"/>
                      <a:pt x="88540" y="285376"/>
                    </a:cubicBezTo>
                    <a:cubicBezTo>
                      <a:pt x="104136" y="292278"/>
                      <a:pt x="122373" y="285232"/>
                      <a:pt x="129276" y="269636"/>
                    </a:cubicBezTo>
                    <a:lnTo>
                      <a:pt x="176470" y="154246"/>
                    </a:lnTo>
                    <a:lnTo>
                      <a:pt x="224105" y="269945"/>
                    </a:lnTo>
                    <a:cubicBezTo>
                      <a:pt x="231209" y="285149"/>
                      <a:pt x="249156" y="291893"/>
                      <a:pt x="264515" y="285132"/>
                    </a:cubicBezTo>
                    <a:cubicBezTo>
                      <a:pt x="279873" y="278370"/>
                      <a:pt x="287018" y="260578"/>
                      <a:pt x="280602" y="245072"/>
                    </a:cubicBezTo>
                    <a:lnTo>
                      <a:pt x="230908" y="118496"/>
                    </a:lnTo>
                    <a:cubicBezTo>
                      <a:pt x="229032" y="113713"/>
                      <a:pt x="228068" y="108620"/>
                      <a:pt x="228067" y="103482"/>
                    </a:cubicBezTo>
                    <a:lnTo>
                      <a:pt x="228067" y="79813"/>
                    </a:lnTo>
                    <a:cubicBezTo>
                      <a:pt x="228073" y="74493"/>
                      <a:pt x="232133" y="70052"/>
                      <a:pt x="237432" y="69574"/>
                    </a:cubicBezTo>
                    <a:lnTo>
                      <a:pt x="324626" y="61660"/>
                    </a:lnTo>
                    <a:cubicBezTo>
                      <a:pt x="341628" y="60365"/>
                      <a:pt x="354360" y="45532"/>
                      <a:pt x="353064" y="28529"/>
                    </a:cubicBezTo>
                    <a:cubicBezTo>
                      <a:pt x="351768" y="11527"/>
                      <a:pt x="336935" y="-1205"/>
                      <a:pt x="319933" y="91"/>
                    </a:cubicBezTo>
                    <a:lnTo>
                      <a:pt x="319933" y="101"/>
                    </a:lnTo>
                    <a:close/>
                    <a:moveTo>
                      <a:pt x="322907" y="41182"/>
                    </a:moveTo>
                    <a:lnTo>
                      <a:pt x="235569" y="49106"/>
                    </a:lnTo>
                    <a:cubicBezTo>
                      <a:pt x="219641" y="50476"/>
                      <a:pt x="207427" y="63836"/>
                      <a:pt x="207486" y="79823"/>
                    </a:cubicBezTo>
                    <a:lnTo>
                      <a:pt x="207486" y="103492"/>
                    </a:lnTo>
                    <a:cubicBezTo>
                      <a:pt x="207482" y="111216"/>
                      <a:pt x="208931" y="118872"/>
                      <a:pt x="211757" y="126060"/>
                    </a:cubicBezTo>
                    <a:lnTo>
                      <a:pt x="261626" y="253037"/>
                    </a:lnTo>
                    <a:cubicBezTo>
                      <a:pt x="264049" y="258178"/>
                      <a:pt x="261847" y="264310"/>
                      <a:pt x="256707" y="266734"/>
                    </a:cubicBezTo>
                    <a:cubicBezTo>
                      <a:pt x="251566" y="269158"/>
                      <a:pt x="245433" y="266956"/>
                      <a:pt x="243010" y="261815"/>
                    </a:cubicBezTo>
                    <a:lnTo>
                      <a:pt x="195477" y="146425"/>
                    </a:lnTo>
                    <a:cubicBezTo>
                      <a:pt x="192325" y="138787"/>
                      <a:pt x="184876" y="133805"/>
                      <a:pt x="176614" y="133805"/>
                    </a:cubicBezTo>
                    <a:cubicBezTo>
                      <a:pt x="168351" y="133805"/>
                      <a:pt x="160903" y="138787"/>
                      <a:pt x="157751" y="146425"/>
                    </a:cubicBezTo>
                    <a:lnTo>
                      <a:pt x="110352" y="261507"/>
                    </a:lnTo>
                    <a:cubicBezTo>
                      <a:pt x="108878" y="265009"/>
                      <a:pt x="105594" y="267415"/>
                      <a:pt x="101810" y="267762"/>
                    </a:cubicBezTo>
                    <a:cubicBezTo>
                      <a:pt x="98027" y="268111"/>
                      <a:pt x="94359" y="266346"/>
                      <a:pt x="92270" y="263173"/>
                    </a:cubicBezTo>
                    <a:cubicBezTo>
                      <a:pt x="90182" y="259999"/>
                      <a:pt x="90011" y="255932"/>
                      <a:pt x="91828" y="252595"/>
                    </a:cubicBezTo>
                    <a:lnTo>
                      <a:pt x="141522" y="126019"/>
                    </a:lnTo>
                    <a:cubicBezTo>
                      <a:pt x="144328" y="118838"/>
                      <a:pt x="145760" y="111192"/>
                      <a:pt x="145741" y="103482"/>
                    </a:cubicBezTo>
                    <a:lnTo>
                      <a:pt x="145741" y="79813"/>
                    </a:lnTo>
                    <a:cubicBezTo>
                      <a:pt x="145811" y="63818"/>
                      <a:pt x="133594" y="50446"/>
                      <a:pt x="117658" y="49075"/>
                    </a:cubicBezTo>
                    <a:lnTo>
                      <a:pt x="30176" y="41182"/>
                    </a:lnTo>
                    <a:cubicBezTo>
                      <a:pt x="24493" y="40781"/>
                      <a:pt x="20211" y="35849"/>
                      <a:pt x="20611" y="30165"/>
                    </a:cubicBezTo>
                    <a:cubicBezTo>
                      <a:pt x="21011" y="24482"/>
                      <a:pt x="25944" y="20200"/>
                      <a:pt x="31627" y="20600"/>
                    </a:cubicBezTo>
                    <a:lnTo>
                      <a:pt x="139680" y="30304"/>
                    </a:lnTo>
                    <a:cubicBezTo>
                      <a:pt x="143961" y="30688"/>
                      <a:pt x="148252" y="30881"/>
                      <a:pt x="152554" y="30881"/>
                    </a:cubicBezTo>
                    <a:lnTo>
                      <a:pt x="200632" y="30881"/>
                    </a:lnTo>
                    <a:cubicBezTo>
                      <a:pt x="204934" y="30881"/>
                      <a:pt x="209225" y="30688"/>
                      <a:pt x="213506" y="30304"/>
                    </a:cubicBezTo>
                    <a:lnTo>
                      <a:pt x="321507" y="20600"/>
                    </a:lnTo>
                    <a:cubicBezTo>
                      <a:pt x="324227" y="20385"/>
                      <a:pt x="326920" y="21265"/>
                      <a:pt x="328988" y="23044"/>
                    </a:cubicBezTo>
                    <a:cubicBezTo>
                      <a:pt x="331055" y="24825"/>
                      <a:pt x="332327" y="27356"/>
                      <a:pt x="332519" y="30078"/>
                    </a:cubicBezTo>
                    <a:cubicBezTo>
                      <a:pt x="332742" y="32831"/>
                      <a:pt x="331850" y="35558"/>
                      <a:pt x="330043" y="37646"/>
                    </a:cubicBezTo>
                    <a:cubicBezTo>
                      <a:pt x="328234" y="39735"/>
                      <a:pt x="325664" y="41009"/>
                      <a:pt x="322907" y="41182"/>
                    </a:cubicBezTo>
                    <a:close/>
                  </a:path>
                </a:pathLst>
              </a:custGeom>
              <a:solidFill>
                <a:srgbClr val="03045E"/>
              </a:solidFill>
              <a:ln w="10160" cap="flat">
                <a:noFill/>
                <a:prstDash val="solid"/>
                <a:miter/>
              </a:ln>
            </p:spPr>
            <p:txBody>
              <a:bodyPr rtlCol="0" anchor="ctr"/>
              <a:lstStyle/>
              <a:p>
                <a:endParaRPr lang="en-IL" dirty="0"/>
              </a:p>
            </p:txBody>
          </p:sp>
        </p:grpSp>
      </p:grpSp>
      <p:pic>
        <p:nvPicPr>
          <p:cNvPr id="15" name="גרפיקה 2">
            <a:extLst>
              <a:ext uri="{FF2B5EF4-FFF2-40B4-BE49-F238E27FC236}">
                <a16:creationId xmlns:a16="http://schemas.microsoft.com/office/drawing/2014/main" id="{D89D3CEF-5595-6C87-0A53-A0872573B17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7237" y="3499615"/>
            <a:ext cx="760932" cy="299761"/>
          </a:xfrm>
          <a:prstGeom prst="rect">
            <a:avLst/>
          </a:prstGeom>
        </p:spPr>
      </p:pic>
    </p:spTree>
    <p:extLst>
      <p:ext uri="{BB962C8B-B14F-4D97-AF65-F5344CB8AC3E}">
        <p14:creationId xmlns:p14="http://schemas.microsoft.com/office/powerpoint/2010/main" val="428219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27740-E571-04DE-E1D6-70376F40089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6D3479A-509E-464C-252E-24323E454D3B}"/>
              </a:ext>
            </a:extLst>
          </p:cNvPr>
          <p:cNvSpPr>
            <a:spLocks noGrp="1"/>
          </p:cNvSpPr>
          <p:nvPr>
            <p:ph type="title"/>
          </p:nvPr>
        </p:nvSpPr>
        <p:spPr>
          <a:xfrm>
            <a:off x="838200" y="365125"/>
            <a:ext cx="10043160" cy="1325563"/>
          </a:xfrm>
        </p:spPr>
        <p:txBody>
          <a:bodyPr>
            <a:normAutofit/>
          </a:bodyPr>
          <a:lstStyle/>
          <a:p>
            <a:r>
              <a:rPr kumimoji="0" lang="en-IL" sz="4000" b="1" i="0" u="none" strike="noStrike" kern="1200" cap="none" spc="0" normalizeH="0" baseline="0" noProof="0" dirty="0">
                <a:ln>
                  <a:noFill/>
                </a:ln>
                <a:solidFill>
                  <a:srgbClr val="595959"/>
                </a:solidFill>
                <a:effectLst/>
                <a:uLnTx/>
                <a:uFillTx/>
                <a:latin typeface="Assistant" panose="00000500000000000000" pitchFamily="2" charset="-79"/>
                <a:ea typeface="+mn-ea"/>
                <a:cs typeface="Assistant" panose="00000500000000000000" pitchFamily="2" charset="-79"/>
              </a:rPr>
              <a:t>Policy &amp; Implementation  </a:t>
            </a:r>
            <a:r>
              <a:rPr kumimoji="0" lang="en-IL" sz="4000" b="1" i="0" u="none" strike="noStrike" kern="1200" cap="none" spc="0" normalizeH="0" baseline="0" noProof="0" dirty="0">
                <a:ln>
                  <a:noFill/>
                </a:ln>
                <a:solidFill>
                  <a:srgbClr val="595959"/>
                </a:solidFill>
                <a:effectLst/>
                <a:uLnTx/>
                <a:uFillTx/>
                <a:latin typeface="Assistant ExtraLight" panose="00000300000000000000" pitchFamily="2" charset="-79"/>
                <a:ea typeface="+mn-ea"/>
                <a:cs typeface="Assistant ExtraLight" panose="00000300000000000000" pitchFamily="2" charset="-79"/>
              </a:rPr>
              <a:t>I</a:t>
            </a:r>
            <a:r>
              <a:rPr kumimoji="0" lang="en-IL" sz="4000" b="1" i="0" u="none" strike="noStrike" kern="1200" cap="none" spc="0" normalizeH="0" baseline="0" noProof="0" dirty="0">
                <a:ln>
                  <a:noFill/>
                </a:ln>
                <a:solidFill>
                  <a:srgbClr val="595959"/>
                </a:solidFill>
                <a:effectLst/>
                <a:uLnTx/>
                <a:uFillTx/>
                <a:latin typeface="Assistant" panose="00000500000000000000" pitchFamily="2" charset="-79"/>
                <a:ea typeface="+mn-ea"/>
                <a:cs typeface="Assistant" panose="00000500000000000000" pitchFamily="2" charset="-79"/>
              </a:rPr>
              <a:t>  </a:t>
            </a:r>
            <a:r>
              <a:rPr kumimoji="0" lang="en-IL" sz="4000" b="0" i="0" u="none" strike="noStrike" kern="1200" cap="none" spc="0" normalizeH="0" baseline="0" noProof="0" dirty="0">
                <a:ln>
                  <a:noFill/>
                </a:ln>
                <a:solidFill>
                  <a:srgbClr val="595959"/>
                </a:solidFill>
                <a:effectLst/>
                <a:uLnTx/>
                <a:uFillTx/>
                <a:latin typeface="Assistant" panose="00000500000000000000" pitchFamily="2" charset="-79"/>
                <a:ea typeface="+mn-ea"/>
                <a:cs typeface="Assistant" panose="00000500000000000000" pitchFamily="2" charset="-79"/>
              </a:rPr>
              <a:t>Main Domains</a:t>
            </a:r>
            <a:endParaRPr lang="en-GB" sz="4000" dirty="0"/>
          </a:p>
        </p:txBody>
      </p:sp>
      <p:sp>
        <p:nvSpPr>
          <p:cNvPr id="11" name="Content Placeholder 10">
            <a:extLst>
              <a:ext uri="{FF2B5EF4-FFF2-40B4-BE49-F238E27FC236}">
                <a16:creationId xmlns:a16="http://schemas.microsoft.com/office/drawing/2014/main" id="{F7D0DD49-4825-D7F1-F554-24A42149A42C}"/>
              </a:ext>
            </a:extLst>
          </p:cNvPr>
          <p:cNvSpPr>
            <a:spLocks noGrp="1"/>
          </p:cNvSpPr>
          <p:nvPr>
            <p:ph idx="1"/>
          </p:nvPr>
        </p:nvSpPr>
        <p:spPr>
          <a:xfrm>
            <a:off x="838202" y="1792518"/>
            <a:ext cx="4605576" cy="3861226"/>
          </a:xfrm>
        </p:spPr>
        <p:txBody>
          <a:bodyPr>
            <a:normAutofit lnSpcReduction="10000"/>
          </a:bodyPr>
          <a:lstStyle/>
          <a:p>
            <a:pPr>
              <a:buClr>
                <a:srgbClr val="7AE582"/>
              </a:buClr>
            </a:pPr>
            <a:r>
              <a:rPr lang="en-GB" dirty="0">
                <a:solidFill>
                  <a:srgbClr val="595959"/>
                </a:solidFill>
              </a:rPr>
              <a:t>Physical accessibility</a:t>
            </a:r>
            <a:endParaRPr lang="pl-PL" dirty="0">
              <a:solidFill>
                <a:srgbClr val="595959"/>
              </a:solidFill>
            </a:endParaRPr>
          </a:p>
          <a:p>
            <a:pPr>
              <a:buClr>
                <a:srgbClr val="7AE582"/>
              </a:buClr>
            </a:pPr>
            <a:endParaRPr lang="en-GB" dirty="0">
              <a:solidFill>
                <a:srgbClr val="595959"/>
              </a:solidFill>
            </a:endParaRPr>
          </a:p>
          <a:p>
            <a:pPr>
              <a:buClr>
                <a:srgbClr val="7AE582"/>
              </a:buClr>
            </a:pPr>
            <a:r>
              <a:rPr lang="en-GB" dirty="0">
                <a:solidFill>
                  <a:srgbClr val="595959"/>
                </a:solidFill>
              </a:rPr>
              <a:t>Accessibility in service</a:t>
            </a:r>
            <a:endParaRPr lang="pl-PL" dirty="0">
              <a:solidFill>
                <a:srgbClr val="595959"/>
              </a:solidFill>
            </a:endParaRPr>
          </a:p>
          <a:p>
            <a:pPr>
              <a:buClr>
                <a:srgbClr val="7AE582"/>
              </a:buClr>
            </a:pPr>
            <a:endParaRPr lang="pl-PL" dirty="0">
              <a:solidFill>
                <a:srgbClr val="595959"/>
              </a:solidFill>
            </a:endParaRPr>
          </a:p>
          <a:p>
            <a:pPr>
              <a:buClr>
                <a:srgbClr val="7AE582"/>
              </a:buClr>
            </a:pPr>
            <a:r>
              <a:rPr lang="pl-PL" dirty="0">
                <a:solidFill>
                  <a:srgbClr val="595959"/>
                </a:solidFill>
              </a:rPr>
              <a:t>Accessibility in the </a:t>
            </a:r>
            <a:r>
              <a:rPr lang="pl-PL" dirty="0" err="1">
                <a:solidFill>
                  <a:srgbClr val="595959"/>
                </a:solidFill>
              </a:rPr>
              <a:t>workplace</a:t>
            </a:r>
            <a:endParaRPr lang="pl-PL" dirty="0">
              <a:solidFill>
                <a:srgbClr val="595959"/>
              </a:solidFill>
            </a:endParaRPr>
          </a:p>
          <a:p>
            <a:pPr>
              <a:buClr>
                <a:srgbClr val="7AE582"/>
              </a:buClr>
            </a:pPr>
            <a:endParaRPr lang="pl-PL" dirty="0">
              <a:solidFill>
                <a:srgbClr val="595959"/>
              </a:solidFill>
            </a:endParaRPr>
          </a:p>
          <a:p>
            <a:pPr>
              <a:buClr>
                <a:srgbClr val="7AE582"/>
              </a:buClr>
            </a:pPr>
            <a:r>
              <a:rPr lang="pl-PL" dirty="0">
                <a:solidFill>
                  <a:srgbClr val="595959"/>
                </a:solidFill>
              </a:rPr>
              <a:t>Team </a:t>
            </a:r>
            <a:r>
              <a:rPr lang="pl-PL" dirty="0" err="1">
                <a:solidFill>
                  <a:srgbClr val="595959"/>
                </a:solidFill>
              </a:rPr>
              <a:t>education</a:t>
            </a:r>
            <a:r>
              <a:rPr lang="pl-PL" dirty="0">
                <a:solidFill>
                  <a:srgbClr val="595959"/>
                </a:solidFill>
              </a:rPr>
              <a:t> &amp; </a:t>
            </a:r>
            <a:r>
              <a:rPr lang="pl-PL" dirty="0" err="1">
                <a:solidFill>
                  <a:srgbClr val="595959"/>
                </a:solidFill>
              </a:rPr>
              <a:t>training</a:t>
            </a:r>
            <a:endParaRPr lang="pl-PL" dirty="0">
              <a:solidFill>
                <a:srgbClr val="595959"/>
              </a:solidFill>
            </a:endParaRPr>
          </a:p>
          <a:p>
            <a:pPr marL="0" indent="0">
              <a:buNone/>
            </a:pPr>
            <a:endParaRPr lang="en-GB" dirty="0">
              <a:solidFill>
                <a:srgbClr val="595959"/>
              </a:solidFill>
            </a:endParaRPr>
          </a:p>
        </p:txBody>
      </p:sp>
      <p:sp>
        <p:nvSpPr>
          <p:cNvPr id="6" name="Slide Number Placeholder 5">
            <a:extLst>
              <a:ext uri="{FF2B5EF4-FFF2-40B4-BE49-F238E27FC236}">
                <a16:creationId xmlns:a16="http://schemas.microsoft.com/office/drawing/2014/main" id="{594EA016-73DD-A8C3-4681-B09441C3E947}"/>
              </a:ext>
            </a:extLst>
          </p:cNvPr>
          <p:cNvSpPr>
            <a:spLocks noGrp="1"/>
          </p:cNvSpPr>
          <p:nvPr>
            <p:ph type="sldNum" sz="quarter" idx="12"/>
          </p:nvPr>
        </p:nvSpPr>
        <p:spPr/>
        <p:txBody>
          <a:bodyPr/>
          <a:lstStyle/>
          <a:p>
            <a:fld id="{1195A9E4-2CE9-4E32-BE85-7C32F0F78A6D}" type="slidenum">
              <a:rPr lang="en-GB" smtClean="0"/>
              <a:t>4</a:t>
            </a:fld>
            <a:endParaRPr lang="en-GB"/>
          </a:p>
        </p:txBody>
      </p:sp>
      <p:pic>
        <p:nvPicPr>
          <p:cNvPr id="2" name="תמונה 4">
            <a:extLst>
              <a:ext uri="{FF2B5EF4-FFF2-40B4-BE49-F238E27FC236}">
                <a16:creationId xmlns:a16="http://schemas.microsoft.com/office/drawing/2014/main" id="{04B0DF3A-6A31-C513-4082-6A11CFE6B1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52" y="6016900"/>
            <a:ext cx="2549902" cy="616670"/>
          </a:xfrm>
          <a:prstGeom prst="rect">
            <a:avLst/>
          </a:prstGeom>
        </p:spPr>
      </p:pic>
      <p:grpSp>
        <p:nvGrpSpPr>
          <p:cNvPr id="9" name="Grupa 8" descr="A young woman in a blue shirt smiles warmly while assisting an elderly woman with short curly gray hair, who is wearing a patterned blue blouse, by offering her a glass of water. In the top left corner, a green circular accessibility icon features a wheelchair symbol, representing mobility support and accessible care.">
            <a:extLst>
              <a:ext uri="{FF2B5EF4-FFF2-40B4-BE49-F238E27FC236}">
                <a16:creationId xmlns:a16="http://schemas.microsoft.com/office/drawing/2014/main" id="{6F8CB220-71DE-BEB5-230B-572DD52DF663}"/>
              </a:ext>
            </a:extLst>
          </p:cNvPr>
          <p:cNvGrpSpPr/>
          <p:nvPr/>
        </p:nvGrpSpPr>
        <p:grpSpPr>
          <a:xfrm>
            <a:off x="5513608" y="1689282"/>
            <a:ext cx="6691450" cy="5084543"/>
            <a:chOff x="5500548" y="1689282"/>
            <a:chExt cx="6691450" cy="5084543"/>
          </a:xfrm>
        </p:grpSpPr>
        <p:pic>
          <p:nvPicPr>
            <p:cNvPr id="3" name="תמונה 22">
              <a:extLst>
                <a:ext uri="{FF2B5EF4-FFF2-40B4-BE49-F238E27FC236}">
                  <a16:creationId xmlns:a16="http://schemas.microsoft.com/office/drawing/2014/main" id="{F73B6746-EE3B-78A5-0643-08F671738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548" y="1689282"/>
              <a:ext cx="6691450" cy="5084543"/>
            </a:xfrm>
            <a:prstGeom prst="rect">
              <a:avLst/>
            </a:prstGeom>
          </p:spPr>
        </p:pic>
        <p:sp>
          <p:nvSpPr>
            <p:cNvPr id="4" name="אליפסה 2">
              <a:extLst>
                <a:ext uri="{FF2B5EF4-FFF2-40B4-BE49-F238E27FC236}">
                  <a16:creationId xmlns:a16="http://schemas.microsoft.com/office/drawing/2014/main" id="{144F2937-27B2-0829-504F-E5E2B31FDC62}"/>
                </a:ext>
              </a:extLst>
            </p:cNvPr>
            <p:cNvSpPr/>
            <p:nvPr/>
          </p:nvSpPr>
          <p:spPr>
            <a:xfrm>
              <a:off x="5676350" y="2829250"/>
              <a:ext cx="839299" cy="839299"/>
            </a:xfrm>
            <a:prstGeom prst="ellipse">
              <a:avLst/>
            </a:prstGeom>
            <a:solidFill>
              <a:srgbClr val="7AE5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L"/>
            </a:p>
          </p:txBody>
        </p:sp>
        <p:grpSp>
          <p:nvGrpSpPr>
            <p:cNvPr id="5" name="קבוצה 32">
              <a:extLst>
                <a:ext uri="{FF2B5EF4-FFF2-40B4-BE49-F238E27FC236}">
                  <a16:creationId xmlns:a16="http://schemas.microsoft.com/office/drawing/2014/main" id="{4D708EB1-9F5B-8749-8000-B24865746646}"/>
                </a:ext>
              </a:extLst>
            </p:cNvPr>
            <p:cNvGrpSpPr/>
            <p:nvPr/>
          </p:nvGrpSpPr>
          <p:grpSpPr>
            <a:xfrm>
              <a:off x="5842748" y="3007058"/>
              <a:ext cx="567865" cy="499208"/>
              <a:chOff x="8259133" y="2172980"/>
              <a:chExt cx="477820" cy="420050"/>
            </a:xfrm>
            <a:solidFill>
              <a:srgbClr val="03045E"/>
            </a:solidFill>
          </p:grpSpPr>
          <p:pic>
            <p:nvPicPr>
              <p:cNvPr id="7" name="גרפיקה 33">
                <a:extLst>
                  <a:ext uri="{FF2B5EF4-FFF2-40B4-BE49-F238E27FC236}">
                    <a16:creationId xmlns:a16="http://schemas.microsoft.com/office/drawing/2014/main" id="{D6FBEE93-A983-4317-4A15-212A939398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9133" y="2266742"/>
                <a:ext cx="142113" cy="326288"/>
              </a:xfrm>
              <a:prstGeom prst="rect">
                <a:avLst/>
              </a:prstGeom>
            </p:spPr>
          </p:pic>
          <p:pic>
            <p:nvPicPr>
              <p:cNvPr id="8" name="גרפיקה 34">
                <a:extLst>
                  <a:ext uri="{FF2B5EF4-FFF2-40B4-BE49-F238E27FC236}">
                    <a16:creationId xmlns:a16="http://schemas.microsoft.com/office/drawing/2014/main" id="{C60B8237-39C5-8ED5-4B29-AAE7BF30F0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5648" y="2172980"/>
                <a:ext cx="341305" cy="364059"/>
              </a:xfrm>
              <a:prstGeom prst="rect">
                <a:avLst/>
              </a:prstGeom>
            </p:spPr>
          </p:pic>
        </p:grpSp>
      </p:grpSp>
    </p:spTree>
    <p:extLst>
      <p:ext uri="{BB962C8B-B14F-4D97-AF65-F5344CB8AC3E}">
        <p14:creationId xmlns:p14="http://schemas.microsoft.com/office/powerpoint/2010/main" val="51394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828AF-7AAD-BF1A-2744-0DA0206162A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597E8DB-13CC-8142-48C8-873B9600FCB3}"/>
              </a:ext>
            </a:extLst>
          </p:cNvPr>
          <p:cNvSpPr>
            <a:spLocks noGrp="1"/>
          </p:cNvSpPr>
          <p:nvPr>
            <p:ph type="title"/>
          </p:nvPr>
        </p:nvSpPr>
        <p:spPr>
          <a:xfrm>
            <a:off x="838200" y="365125"/>
            <a:ext cx="10043160" cy="1325563"/>
          </a:xfrm>
        </p:spPr>
        <p:txBody>
          <a:bodyPr>
            <a:normAutofit/>
          </a:bodyPr>
          <a:lstStyle/>
          <a:p>
            <a:r>
              <a:rPr kumimoji="0" lang="en-IL" sz="4000" b="1" i="0" u="none" strike="noStrike" kern="1200" cap="none" spc="0" normalizeH="0" baseline="0" noProof="0" dirty="0">
                <a:ln>
                  <a:noFill/>
                </a:ln>
                <a:solidFill>
                  <a:srgbClr val="595959"/>
                </a:solidFill>
                <a:effectLst/>
                <a:uLnTx/>
                <a:uFillTx/>
                <a:latin typeface="Assistant" panose="00000500000000000000" pitchFamily="2" charset="-79"/>
                <a:ea typeface="+mn-ea"/>
                <a:cs typeface="Assistant" panose="00000500000000000000" pitchFamily="2" charset="-79"/>
              </a:rPr>
              <a:t>Accessible Call &amp; Appointment Center</a:t>
            </a:r>
            <a:endParaRPr lang="en-GB" sz="4000" dirty="0"/>
          </a:p>
        </p:txBody>
      </p:sp>
      <p:sp>
        <p:nvSpPr>
          <p:cNvPr id="11" name="Content Placeholder 10">
            <a:extLst>
              <a:ext uri="{FF2B5EF4-FFF2-40B4-BE49-F238E27FC236}">
                <a16:creationId xmlns:a16="http://schemas.microsoft.com/office/drawing/2014/main" id="{2CB0EB09-21B9-5C55-8E00-6A6B3AE47DA7}"/>
              </a:ext>
            </a:extLst>
          </p:cNvPr>
          <p:cNvSpPr>
            <a:spLocks noGrp="1"/>
          </p:cNvSpPr>
          <p:nvPr>
            <p:ph idx="1"/>
          </p:nvPr>
        </p:nvSpPr>
        <p:spPr>
          <a:xfrm>
            <a:off x="838202" y="1792518"/>
            <a:ext cx="4605576" cy="3861226"/>
          </a:xfrm>
        </p:spPr>
        <p:txBody>
          <a:bodyPr>
            <a:normAutofit/>
          </a:bodyPr>
          <a:lstStyle/>
          <a:p>
            <a:pPr>
              <a:buClr>
                <a:srgbClr val="7AE582"/>
              </a:buClr>
            </a:pPr>
            <a:r>
              <a:rPr lang="en-GB" dirty="0">
                <a:solidFill>
                  <a:srgbClr val="595959"/>
                </a:solidFill>
              </a:rPr>
              <a:t>Various ways of contact</a:t>
            </a:r>
          </a:p>
          <a:p>
            <a:pPr>
              <a:buClr>
                <a:srgbClr val="7AE582"/>
              </a:buClr>
            </a:pPr>
            <a:endParaRPr lang="en-GB" dirty="0">
              <a:solidFill>
                <a:srgbClr val="595959"/>
              </a:solidFill>
            </a:endParaRPr>
          </a:p>
          <a:p>
            <a:pPr>
              <a:buClr>
                <a:srgbClr val="7AE582"/>
              </a:buClr>
            </a:pPr>
            <a:r>
              <a:rPr lang="en-GB" dirty="0">
                <a:solidFill>
                  <a:srgbClr val="595959"/>
                </a:solidFill>
              </a:rPr>
              <a:t>Accessible information</a:t>
            </a:r>
          </a:p>
          <a:p>
            <a:pPr>
              <a:buClr>
                <a:srgbClr val="7AE582"/>
              </a:buClr>
            </a:pPr>
            <a:endParaRPr lang="pl-PL" dirty="0">
              <a:solidFill>
                <a:srgbClr val="595959"/>
              </a:solidFill>
            </a:endParaRPr>
          </a:p>
          <a:p>
            <a:pPr>
              <a:buClr>
                <a:srgbClr val="7AE582"/>
              </a:buClr>
            </a:pPr>
            <a:r>
              <a:rPr lang="en-GB" dirty="0">
                <a:solidFill>
                  <a:srgbClr val="595959"/>
                </a:solidFill>
              </a:rPr>
              <a:t>Arranging for further idiosyncratic accessible services</a:t>
            </a:r>
          </a:p>
        </p:txBody>
      </p:sp>
      <p:sp>
        <p:nvSpPr>
          <p:cNvPr id="6" name="Slide Number Placeholder 5">
            <a:extLst>
              <a:ext uri="{FF2B5EF4-FFF2-40B4-BE49-F238E27FC236}">
                <a16:creationId xmlns:a16="http://schemas.microsoft.com/office/drawing/2014/main" id="{7F25EC7A-6528-0E24-28EE-8AF675A3AF6F}"/>
              </a:ext>
            </a:extLst>
          </p:cNvPr>
          <p:cNvSpPr>
            <a:spLocks noGrp="1"/>
          </p:cNvSpPr>
          <p:nvPr>
            <p:ph type="sldNum" sz="quarter" idx="12"/>
          </p:nvPr>
        </p:nvSpPr>
        <p:spPr/>
        <p:txBody>
          <a:bodyPr/>
          <a:lstStyle/>
          <a:p>
            <a:fld id="{1195A9E4-2CE9-4E32-BE85-7C32F0F78A6D}" type="slidenum">
              <a:rPr lang="en-GB" smtClean="0"/>
              <a:t>5</a:t>
            </a:fld>
            <a:endParaRPr lang="en-GB"/>
          </a:p>
        </p:txBody>
      </p:sp>
      <p:pic>
        <p:nvPicPr>
          <p:cNvPr id="2" name="תמונה 4">
            <a:extLst>
              <a:ext uri="{FF2B5EF4-FFF2-40B4-BE49-F238E27FC236}">
                <a16:creationId xmlns:a16="http://schemas.microsoft.com/office/drawing/2014/main" id="{7F367160-25A6-D40C-577F-59AEDE16D5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52" y="6016900"/>
            <a:ext cx="2549902" cy="616670"/>
          </a:xfrm>
          <a:prstGeom prst="rect">
            <a:avLst/>
          </a:prstGeom>
        </p:spPr>
      </p:pic>
      <p:grpSp>
        <p:nvGrpSpPr>
          <p:cNvPr id="15" name="Grupa 14" descr="A smiling woman with dark hair, wearing a white uniform and a headset, sits in a call center with colleagues in the background assisting callers. In the top left corner, a green circular accessibility icon with a hand interacting with dots symbolizes assistive communication and digital accessibility.">
            <a:extLst>
              <a:ext uri="{FF2B5EF4-FFF2-40B4-BE49-F238E27FC236}">
                <a16:creationId xmlns:a16="http://schemas.microsoft.com/office/drawing/2014/main" id="{09741FB4-0907-D1A6-5FBE-7138B122A351}"/>
              </a:ext>
            </a:extLst>
          </p:cNvPr>
          <p:cNvGrpSpPr/>
          <p:nvPr/>
        </p:nvGrpSpPr>
        <p:grpSpPr>
          <a:xfrm>
            <a:off x="5500548" y="1689282"/>
            <a:ext cx="6691450" cy="5084543"/>
            <a:chOff x="5500548" y="1689282"/>
            <a:chExt cx="6691450" cy="5084543"/>
          </a:xfrm>
        </p:grpSpPr>
        <p:pic>
          <p:nvPicPr>
            <p:cNvPr id="12" name="תמונה 22">
              <a:extLst>
                <a:ext uri="{FF2B5EF4-FFF2-40B4-BE49-F238E27FC236}">
                  <a16:creationId xmlns:a16="http://schemas.microsoft.com/office/drawing/2014/main" id="{E6D4ACDC-F1C8-BBA0-46AD-F0EDBD317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548" y="1689282"/>
              <a:ext cx="6691450" cy="5084543"/>
            </a:xfrm>
            <a:prstGeom prst="rect">
              <a:avLst/>
            </a:prstGeom>
          </p:spPr>
        </p:pic>
        <p:sp>
          <p:nvSpPr>
            <p:cNvPr id="13" name="אליפסה 2">
              <a:extLst>
                <a:ext uri="{FF2B5EF4-FFF2-40B4-BE49-F238E27FC236}">
                  <a16:creationId xmlns:a16="http://schemas.microsoft.com/office/drawing/2014/main" id="{0B4D76CA-BB85-CDB2-2523-43A92C613990}"/>
                </a:ext>
              </a:extLst>
            </p:cNvPr>
            <p:cNvSpPr/>
            <p:nvPr/>
          </p:nvSpPr>
          <p:spPr>
            <a:xfrm>
              <a:off x="5676350" y="2829250"/>
              <a:ext cx="839299" cy="839299"/>
            </a:xfrm>
            <a:prstGeom prst="ellipse">
              <a:avLst/>
            </a:prstGeom>
            <a:solidFill>
              <a:srgbClr val="7AE5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L"/>
            </a:p>
          </p:txBody>
        </p:sp>
        <p:pic>
          <p:nvPicPr>
            <p:cNvPr id="14" name="גרפיקה 30">
              <a:extLst>
                <a:ext uri="{FF2B5EF4-FFF2-40B4-BE49-F238E27FC236}">
                  <a16:creationId xmlns:a16="http://schemas.microsoft.com/office/drawing/2014/main" id="{06B997C9-1F23-D925-D525-8397A408EA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00557" y="3001516"/>
              <a:ext cx="563988" cy="433750"/>
            </a:xfrm>
            <a:prstGeom prst="rect">
              <a:avLst/>
            </a:prstGeom>
          </p:spPr>
        </p:pic>
      </p:grpSp>
    </p:spTree>
    <p:extLst>
      <p:ext uri="{BB962C8B-B14F-4D97-AF65-F5344CB8AC3E}">
        <p14:creationId xmlns:p14="http://schemas.microsoft.com/office/powerpoint/2010/main" val="105276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217B2-26E3-3A55-7D50-6893D0979BC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FE3C4B2-E247-70DE-6D8A-76763EB5AE9F}"/>
              </a:ext>
            </a:extLst>
          </p:cNvPr>
          <p:cNvSpPr>
            <a:spLocks noGrp="1"/>
          </p:cNvSpPr>
          <p:nvPr>
            <p:ph type="title"/>
          </p:nvPr>
        </p:nvSpPr>
        <p:spPr>
          <a:xfrm>
            <a:off x="838200" y="365125"/>
            <a:ext cx="10043160" cy="1325563"/>
          </a:xfrm>
        </p:spPr>
        <p:txBody>
          <a:bodyPr>
            <a:normAutofit/>
          </a:bodyPr>
          <a:lstStyle/>
          <a:p>
            <a:r>
              <a:rPr kumimoji="0" lang="en-IL" sz="4000" b="1" i="0" u="none" strike="noStrike" kern="1200" cap="none" spc="0" normalizeH="0" baseline="0" noProof="0" dirty="0">
                <a:ln>
                  <a:noFill/>
                </a:ln>
                <a:solidFill>
                  <a:srgbClr val="595959"/>
                </a:solidFill>
                <a:effectLst/>
                <a:uLnTx/>
                <a:uFillTx/>
                <a:latin typeface="Assistant" panose="00000500000000000000" pitchFamily="2" charset="-79"/>
                <a:ea typeface="+mn-ea"/>
                <a:cs typeface="Assistant" panose="00000500000000000000" pitchFamily="2" charset="-79"/>
              </a:rPr>
              <a:t>Accessible </a:t>
            </a:r>
            <a:r>
              <a:rPr kumimoji="0" lang="en-US" sz="4000" b="1" i="0" u="none" strike="noStrike" kern="1200" cap="none" spc="0" normalizeH="0" baseline="0" noProof="0" dirty="0">
                <a:ln>
                  <a:noFill/>
                </a:ln>
                <a:solidFill>
                  <a:srgbClr val="595959"/>
                </a:solidFill>
                <a:effectLst/>
                <a:uLnTx/>
                <a:uFillTx/>
                <a:latin typeface="Assistant" panose="00000500000000000000" pitchFamily="2" charset="-79"/>
                <a:ea typeface="+mn-ea"/>
                <a:cs typeface="Assistant" panose="00000500000000000000" pitchFamily="2" charset="-79"/>
              </a:rPr>
              <a:t>Information</a:t>
            </a:r>
            <a:endParaRPr lang="en-GB" sz="4000" dirty="0"/>
          </a:p>
        </p:txBody>
      </p:sp>
      <p:sp>
        <p:nvSpPr>
          <p:cNvPr id="11" name="Content Placeholder 10">
            <a:extLst>
              <a:ext uri="{FF2B5EF4-FFF2-40B4-BE49-F238E27FC236}">
                <a16:creationId xmlns:a16="http://schemas.microsoft.com/office/drawing/2014/main" id="{C3CF3796-10ED-EA8F-ECBE-0ED51509527D}"/>
              </a:ext>
            </a:extLst>
          </p:cNvPr>
          <p:cNvSpPr>
            <a:spLocks noGrp="1"/>
          </p:cNvSpPr>
          <p:nvPr>
            <p:ph idx="1"/>
          </p:nvPr>
        </p:nvSpPr>
        <p:spPr>
          <a:xfrm>
            <a:off x="838202" y="1792518"/>
            <a:ext cx="4605576" cy="3861226"/>
          </a:xfrm>
        </p:spPr>
        <p:txBody>
          <a:bodyPr>
            <a:normAutofit fontScale="92500" lnSpcReduction="20000"/>
          </a:bodyPr>
          <a:lstStyle/>
          <a:p>
            <a:pPr>
              <a:buClr>
                <a:srgbClr val="7AE582"/>
              </a:buClr>
            </a:pPr>
            <a:r>
              <a:rPr lang="en-GB" sz="3000" dirty="0">
                <a:solidFill>
                  <a:srgbClr val="595959"/>
                </a:solidFill>
              </a:rPr>
              <a:t>Audio file</a:t>
            </a:r>
            <a:endParaRPr lang="pl-PL" sz="3000" dirty="0">
              <a:solidFill>
                <a:srgbClr val="595959"/>
              </a:solidFill>
            </a:endParaRPr>
          </a:p>
          <a:p>
            <a:pPr>
              <a:buClr>
                <a:srgbClr val="7AE582"/>
              </a:buClr>
            </a:pPr>
            <a:endParaRPr lang="pl-PL" dirty="0">
              <a:solidFill>
                <a:srgbClr val="595959"/>
              </a:solidFill>
            </a:endParaRPr>
          </a:p>
          <a:p>
            <a:pPr>
              <a:buClr>
                <a:srgbClr val="7AE582"/>
              </a:buClr>
            </a:pPr>
            <a:r>
              <a:rPr lang="en-GB" sz="3000" dirty="0">
                <a:solidFill>
                  <a:srgbClr val="595959"/>
                </a:solidFill>
              </a:rPr>
              <a:t>Enlarged font</a:t>
            </a:r>
            <a:endParaRPr lang="pl-PL" sz="3000" dirty="0">
              <a:solidFill>
                <a:srgbClr val="595959"/>
              </a:solidFill>
            </a:endParaRPr>
          </a:p>
          <a:p>
            <a:pPr>
              <a:buClr>
                <a:srgbClr val="7AE582"/>
              </a:buClr>
            </a:pPr>
            <a:endParaRPr lang="pl-PL" dirty="0">
              <a:solidFill>
                <a:srgbClr val="595959"/>
              </a:solidFill>
            </a:endParaRPr>
          </a:p>
          <a:p>
            <a:pPr>
              <a:buClr>
                <a:srgbClr val="7AE582"/>
              </a:buClr>
            </a:pPr>
            <a:r>
              <a:rPr lang="en-GB" sz="3000" dirty="0">
                <a:solidFill>
                  <a:srgbClr val="595959"/>
                </a:solidFill>
              </a:rPr>
              <a:t>Braille</a:t>
            </a:r>
          </a:p>
          <a:p>
            <a:pPr>
              <a:buClr>
                <a:srgbClr val="7AE582"/>
              </a:buClr>
            </a:pPr>
            <a:endParaRPr lang="pl-PL" dirty="0">
              <a:solidFill>
                <a:srgbClr val="595959"/>
              </a:solidFill>
            </a:endParaRPr>
          </a:p>
          <a:p>
            <a:pPr>
              <a:buClr>
                <a:srgbClr val="7AE582"/>
              </a:buClr>
            </a:pPr>
            <a:r>
              <a:rPr lang="en-GB" sz="3000" dirty="0">
                <a:solidFill>
                  <a:srgbClr val="595959"/>
                </a:solidFill>
              </a:rPr>
              <a:t>Accessible PDF</a:t>
            </a:r>
          </a:p>
          <a:p>
            <a:pPr>
              <a:buClr>
                <a:srgbClr val="7AE582"/>
              </a:buClr>
            </a:pPr>
            <a:endParaRPr lang="pl-PL" dirty="0">
              <a:solidFill>
                <a:srgbClr val="595959"/>
              </a:solidFill>
            </a:endParaRPr>
          </a:p>
          <a:p>
            <a:pPr>
              <a:buClr>
                <a:srgbClr val="7AE582"/>
              </a:buClr>
            </a:pPr>
            <a:r>
              <a:rPr lang="en-GB" sz="3000" dirty="0">
                <a:solidFill>
                  <a:srgbClr val="595959"/>
                </a:solidFill>
              </a:rPr>
              <a:t>Sign language</a:t>
            </a:r>
          </a:p>
        </p:txBody>
      </p:sp>
      <p:sp>
        <p:nvSpPr>
          <p:cNvPr id="6" name="Slide Number Placeholder 5">
            <a:extLst>
              <a:ext uri="{FF2B5EF4-FFF2-40B4-BE49-F238E27FC236}">
                <a16:creationId xmlns:a16="http://schemas.microsoft.com/office/drawing/2014/main" id="{C1542B9D-6521-9E69-A47B-6684F6FE4DA1}"/>
              </a:ext>
            </a:extLst>
          </p:cNvPr>
          <p:cNvSpPr>
            <a:spLocks noGrp="1"/>
          </p:cNvSpPr>
          <p:nvPr>
            <p:ph type="sldNum" sz="quarter" idx="12"/>
          </p:nvPr>
        </p:nvSpPr>
        <p:spPr/>
        <p:txBody>
          <a:bodyPr/>
          <a:lstStyle/>
          <a:p>
            <a:fld id="{1195A9E4-2CE9-4E32-BE85-7C32F0F78A6D}" type="slidenum">
              <a:rPr lang="en-GB" smtClean="0"/>
              <a:t>6</a:t>
            </a:fld>
            <a:endParaRPr lang="en-GB"/>
          </a:p>
        </p:txBody>
      </p:sp>
      <p:pic>
        <p:nvPicPr>
          <p:cNvPr id="2" name="תמונה 4">
            <a:extLst>
              <a:ext uri="{FF2B5EF4-FFF2-40B4-BE49-F238E27FC236}">
                <a16:creationId xmlns:a16="http://schemas.microsoft.com/office/drawing/2014/main" id="{1EC72F9E-5F02-ED01-C1AB-4E7CD28DB1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52" y="6016900"/>
            <a:ext cx="2549902" cy="616670"/>
          </a:xfrm>
          <a:prstGeom prst="rect">
            <a:avLst/>
          </a:prstGeom>
        </p:spPr>
      </p:pic>
      <p:grpSp>
        <p:nvGrpSpPr>
          <p:cNvPr id="7" name="Grupa 6" descr="A split-image representation of accessibility: on the left, a person in a blue shirt uses sign language, and on the right, hands read Braille on a textured page. In the top left corner, a green circular accessibility icon with an ear, an eye, and a computer screen symbolizes inclusive communication for people with visual and hearing disabilities">
            <a:extLst>
              <a:ext uri="{FF2B5EF4-FFF2-40B4-BE49-F238E27FC236}">
                <a16:creationId xmlns:a16="http://schemas.microsoft.com/office/drawing/2014/main" id="{CCBC8AD9-D2E1-F576-6040-024A8A8F1A90}"/>
              </a:ext>
            </a:extLst>
          </p:cNvPr>
          <p:cNvGrpSpPr/>
          <p:nvPr/>
        </p:nvGrpSpPr>
        <p:grpSpPr>
          <a:xfrm>
            <a:off x="5513294" y="1698575"/>
            <a:ext cx="6671280" cy="5069217"/>
            <a:chOff x="5513294" y="1698575"/>
            <a:chExt cx="6671280" cy="5069217"/>
          </a:xfrm>
        </p:grpSpPr>
        <p:pic>
          <p:nvPicPr>
            <p:cNvPr id="3" name="Picture 4">
              <a:extLst>
                <a:ext uri="{FF2B5EF4-FFF2-40B4-BE49-F238E27FC236}">
                  <a16:creationId xmlns:a16="http://schemas.microsoft.com/office/drawing/2014/main" id="{5F2F27EC-819E-7AE4-F1C9-5D1E28E08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294" y="1698575"/>
              <a:ext cx="6671280" cy="5069217"/>
            </a:xfrm>
            <a:prstGeom prst="rect">
              <a:avLst/>
            </a:prstGeom>
          </p:spPr>
        </p:pic>
        <p:sp>
          <p:nvSpPr>
            <p:cNvPr id="4" name="אליפסה 2">
              <a:extLst>
                <a:ext uri="{FF2B5EF4-FFF2-40B4-BE49-F238E27FC236}">
                  <a16:creationId xmlns:a16="http://schemas.microsoft.com/office/drawing/2014/main" id="{6A974583-94AD-90D6-1AFC-2E1756A906A8}"/>
                </a:ext>
              </a:extLst>
            </p:cNvPr>
            <p:cNvSpPr/>
            <p:nvPr/>
          </p:nvSpPr>
          <p:spPr>
            <a:xfrm>
              <a:off x="5676350" y="2829250"/>
              <a:ext cx="839299" cy="839299"/>
            </a:xfrm>
            <a:prstGeom prst="ellipse">
              <a:avLst/>
            </a:prstGeom>
            <a:solidFill>
              <a:srgbClr val="7AE5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L"/>
            </a:p>
          </p:txBody>
        </p:sp>
        <p:pic>
          <p:nvPicPr>
            <p:cNvPr id="5" name="גרפיקה 6">
              <a:extLst>
                <a:ext uri="{FF2B5EF4-FFF2-40B4-BE49-F238E27FC236}">
                  <a16:creationId xmlns:a16="http://schemas.microsoft.com/office/drawing/2014/main" id="{4EF59644-B2C2-0743-61D3-4241CBC3A5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1056" y="3059238"/>
              <a:ext cx="479229" cy="421390"/>
            </a:xfrm>
            <a:prstGeom prst="rect">
              <a:avLst/>
            </a:prstGeom>
          </p:spPr>
        </p:pic>
      </p:grpSp>
    </p:spTree>
    <p:extLst>
      <p:ext uri="{BB962C8B-B14F-4D97-AF65-F5344CB8AC3E}">
        <p14:creationId xmlns:p14="http://schemas.microsoft.com/office/powerpoint/2010/main" val="23003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F4D90-B39F-DB09-0926-84F2A9EB944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92C5593-2BB9-0CE5-3031-635DA1D3772B}"/>
              </a:ext>
            </a:extLst>
          </p:cNvPr>
          <p:cNvSpPr>
            <a:spLocks noGrp="1"/>
          </p:cNvSpPr>
          <p:nvPr>
            <p:ph type="title"/>
          </p:nvPr>
        </p:nvSpPr>
        <p:spPr>
          <a:xfrm>
            <a:off x="838200" y="365125"/>
            <a:ext cx="10043160" cy="1325563"/>
          </a:xfrm>
        </p:spPr>
        <p:txBody>
          <a:bodyPr>
            <a:normAutofit/>
          </a:bodyPr>
          <a:lstStyle/>
          <a:p>
            <a:r>
              <a:rPr kumimoji="0" lang="en-US" sz="4000" b="1" i="0" u="none" strike="noStrike" kern="1200" cap="none" spc="0" normalizeH="0" baseline="0" noProof="0" dirty="0">
                <a:ln>
                  <a:noFill/>
                </a:ln>
                <a:solidFill>
                  <a:srgbClr val="595959"/>
                </a:solidFill>
                <a:effectLst/>
                <a:uLnTx/>
                <a:uFillTx/>
                <a:latin typeface="Assistant" panose="00000500000000000000" pitchFamily="2" charset="-79"/>
                <a:ea typeface="+mn-ea"/>
                <a:cs typeface="Assistant" panose="00000500000000000000" pitchFamily="2" charset="-79"/>
              </a:rPr>
              <a:t>Service Animals</a:t>
            </a:r>
            <a:endParaRPr lang="en-GB" sz="4000" dirty="0"/>
          </a:p>
        </p:txBody>
      </p:sp>
      <p:sp>
        <p:nvSpPr>
          <p:cNvPr id="11" name="Content Placeholder 10">
            <a:extLst>
              <a:ext uri="{FF2B5EF4-FFF2-40B4-BE49-F238E27FC236}">
                <a16:creationId xmlns:a16="http://schemas.microsoft.com/office/drawing/2014/main" id="{660497A3-D4F8-C51F-AC21-69D26D826E51}"/>
              </a:ext>
            </a:extLst>
          </p:cNvPr>
          <p:cNvSpPr>
            <a:spLocks noGrp="1"/>
          </p:cNvSpPr>
          <p:nvPr>
            <p:ph idx="1"/>
          </p:nvPr>
        </p:nvSpPr>
        <p:spPr>
          <a:xfrm>
            <a:off x="838201" y="1792518"/>
            <a:ext cx="5092335" cy="3861226"/>
          </a:xfrm>
        </p:spPr>
        <p:txBody>
          <a:bodyPr>
            <a:normAutofit/>
          </a:bodyPr>
          <a:lstStyle/>
          <a:p>
            <a:pPr>
              <a:buClr>
                <a:srgbClr val="7AE582"/>
              </a:buClr>
            </a:pPr>
            <a:r>
              <a:rPr lang="en-GB" dirty="0">
                <a:solidFill>
                  <a:srgbClr val="595959"/>
                </a:solidFill>
              </a:rPr>
              <a:t>ASSUTA’s embracing policy</a:t>
            </a:r>
            <a:endParaRPr lang="pl-PL" dirty="0">
              <a:solidFill>
                <a:srgbClr val="595959"/>
              </a:solidFill>
            </a:endParaRPr>
          </a:p>
          <a:p>
            <a:pPr>
              <a:buClr>
                <a:srgbClr val="7AE582"/>
              </a:buClr>
            </a:pPr>
            <a:endParaRPr lang="en-GB" dirty="0">
              <a:solidFill>
                <a:srgbClr val="595959"/>
              </a:solidFill>
            </a:endParaRPr>
          </a:p>
          <a:p>
            <a:pPr>
              <a:buClr>
                <a:srgbClr val="7AE582"/>
              </a:buClr>
            </a:pPr>
            <a:r>
              <a:rPr lang="en-GB" dirty="0">
                <a:solidFill>
                  <a:srgbClr val="595959"/>
                </a:solidFill>
              </a:rPr>
              <a:t>Adopting U.S principles &amp; policy</a:t>
            </a:r>
          </a:p>
        </p:txBody>
      </p:sp>
      <p:sp>
        <p:nvSpPr>
          <p:cNvPr id="6" name="Slide Number Placeholder 5">
            <a:extLst>
              <a:ext uri="{FF2B5EF4-FFF2-40B4-BE49-F238E27FC236}">
                <a16:creationId xmlns:a16="http://schemas.microsoft.com/office/drawing/2014/main" id="{ADE3673C-C9FE-3CF6-3065-493C868413E0}"/>
              </a:ext>
            </a:extLst>
          </p:cNvPr>
          <p:cNvSpPr>
            <a:spLocks noGrp="1"/>
          </p:cNvSpPr>
          <p:nvPr>
            <p:ph type="sldNum" sz="quarter" idx="12"/>
          </p:nvPr>
        </p:nvSpPr>
        <p:spPr/>
        <p:txBody>
          <a:bodyPr/>
          <a:lstStyle/>
          <a:p>
            <a:fld id="{1195A9E4-2CE9-4E32-BE85-7C32F0F78A6D}" type="slidenum">
              <a:rPr lang="en-GB" smtClean="0"/>
              <a:t>7</a:t>
            </a:fld>
            <a:endParaRPr lang="en-GB"/>
          </a:p>
        </p:txBody>
      </p:sp>
      <p:pic>
        <p:nvPicPr>
          <p:cNvPr id="2" name="תמונה 4">
            <a:extLst>
              <a:ext uri="{FF2B5EF4-FFF2-40B4-BE49-F238E27FC236}">
                <a16:creationId xmlns:a16="http://schemas.microsoft.com/office/drawing/2014/main" id="{8B5BFE46-DBA3-4C1A-35FC-DD162A5436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52" y="6016900"/>
            <a:ext cx="2549902" cy="616670"/>
          </a:xfrm>
          <a:prstGeom prst="rect">
            <a:avLst/>
          </a:prstGeom>
        </p:spPr>
      </p:pic>
      <p:grpSp>
        <p:nvGrpSpPr>
          <p:cNvPr id="15" name="Grupa 14" descr="A composite image highlighting the role of therapy and service dogs: in the top section, a man in a hospital gown sits in a wheelchair, smiling as a black service dog affectionately licks his face; in the bottom section, a woman smiles while holding a fluffy therapy dog with an identification badge. In the top left corner, a green circular accessibility icon with a guide dog symbol represents assistance animals for people with disabilities.">
            <a:extLst>
              <a:ext uri="{FF2B5EF4-FFF2-40B4-BE49-F238E27FC236}">
                <a16:creationId xmlns:a16="http://schemas.microsoft.com/office/drawing/2014/main" id="{C4337359-AC93-6E7D-41C3-5AEDEFD8610D}"/>
              </a:ext>
            </a:extLst>
          </p:cNvPr>
          <p:cNvGrpSpPr/>
          <p:nvPr/>
        </p:nvGrpSpPr>
        <p:grpSpPr>
          <a:xfrm>
            <a:off x="3099059" y="784287"/>
            <a:ext cx="9081433" cy="6093895"/>
            <a:chOff x="3099059" y="784287"/>
            <a:chExt cx="9081433" cy="6093895"/>
          </a:xfrm>
        </p:grpSpPr>
        <p:pic>
          <p:nvPicPr>
            <p:cNvPr id="8" name="תמונה 15">
              <a:extLst>
                <a:ext uri="{FF2B5EF4-FFF2-40B4-BE49-F238E27FC236}">
                  <a16:creationId xmlns:a16="http://schemas.microsoft.com/office/drawing/2014/main" id="{BA8F68AC-EDB7-74B4-8B4B-AA8A4CFD887D}"/>
                </a:ext>
              </a:extLst>
            </p:cNvPr>
            <p:cNvPicPr>
              <a:picLocks noChangeAspect="1"/>
            </p:cNvPicPr>
            <p:nvPr/>
          </p:nvPicPr>
          <p:blipFill>
            <a:blip r:embed="rId4">
              <a:extLst>
                <a:ext uri="{28A0092B-C50C-407E-A947-70E740481C1C}">
                  <a14:useLocalDpi xmlns:a14="http://schemas.microsoft.com/office/drawing/2010/main" val="0"/>
                </a:ext>
              </a:extLst>
            </a:blip>
            <a:srcRect r="14698"/>
            <a:stretch>
              <a:fillRect/>
            </a:stretch>
          </p:blipFill>
          <p:spPr>
            <a:xfrm>
              <a:off x="7563767" y="784287"/>
              <a:ext cx="4616725" cy="3953434"/>
            </a:xfrm>
            <a:prstGeom prst="rect">
              <a:avLst/>
            </a:prstGeom>
          </p:spPr>
        </p:pic>
        <p:pic>
          <p:nvPicPr>
            <p:cNvPr id="9" name="תמונה 8">
              <a:extLst>
                <a:ext uri="{FF2B5EF4-FFF2-40B4-BE49-F238E27FC236}">
                  <a16:creationId xmlns:a16="http://schemas.microsoft.com/office/drawing/2014/main" id="{1318E30F-5E32-79AE-AA7B-3954A1D8BB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8889" y="3197894"/>
              <a:ext cx="5412189" cy="3680288"/>
            </a:xfrm>
            <a:prstGeom prst="rect">
              <a:avLst/>
            </a:prstGeom>
          </p:spPr>
        </p:pic>
        <p:grpSp>
          <p:nvGrpSpPr>
            <p:cNvPr id="12" name="קבוצה 18">
              <a:extLst>
                <a:ext uri="{FF2B5EF4-FFF2-40B4-BE49-F238E27FC236}">
                  <a16:creationId xmlns:a16="http://schemas.microsoft.com/office/drawing/2014/main" id="{7C710D70-BEB3-C6C7-CA4C-00400886678A}"/>
                </a:ext>
              </a:extLst>
            </p:cNvPr>
            <p:cNvGrpSpPr/>
            <p:nvPr/>
          </p:nvGrpSpPr>
          <p:grpSpPr>
            <a:xfrm>
              <a:off x="3099059" y="4168302"/>
              <a:ext cx="1062866" cy="1062866"/>
              <a:chOff x="5676350" y="2829250"/>
              <a:chExt cx="839299" cy="839299"/>
            </a:xfrm>
          </p:grpSpPr>
          <p:sp>
            <p:nvSpPr>
              <p:cNvPr id="13" name="אליפסה 2">
                <a:extLst>
                  <a:ext uri="{FF2B5EF4-FFF2-40B4-BE49-F238E27FC236}">
                    <a16:creationId xmlns:a16="http://schemas.microsoft.com/office/drawing/2014/main" id="{A6056CF9-49F7-D553-03A6-69C51E754896}"/>
                  </a:ext>
                </a:extLst>
              </p:cNvPr>
              <p:cNvSpPr/>
              <p:nvPr/>
            </p:nvSpPr>
            <p:spPr>
              <a:xfrm>
                <a:off x="5676350" y="2829250"/>
                <a:ext cx="839299" cy="839299"/>
              </a:xfrm>
              <a:prstGeom prst="ellipse">
                <a:avLst/>
              </a:prstGeom>
              <a:solidFill>
                <a:srgbClr val="7AE5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L"/>
              </a:p>
            </p:txBody>
          </p:sp>
          <p:pic>
            <p:nvPicPr>
              <p:cNvPr id="14" name="גרפיקה 17">
                <a:extLst>
                  <a:ext uri="{FF2B5EF4-FFF2-40B4-BE49-F238E27FC236}">
                    <a16:creationId xmlns:a16="http://schemas.microsoft.com/office/drawing/2014/main" id="{70155EBA-9BF4-C461-E1D1-01BC87BB29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4710" y="2996019"/>
                <a:ext cx="502580" cy="502580"/>
              </a:xfrm>
              <a:prstGeom prst="rect">
                <a:avLst/>
              </a:prstGeom>
            </p:spPr>
          </p:pic>
        </p:grpSp>
      </p:grpSp>
    </p:spTree>
    <p:extLst>
      <p:ext uri="{BB962C8B-B14F-4D97-AF65-F5344CB8AC3E}">
        <p14:creationId xmlns:p14="http://schemas.microsoft.com/office/powerpoint/2010/main" val="1218475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9F58B-95F4-9AFB-727C-952D3B55687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3203DEC-2BE2-6D14-88A7-4DB19829BACE}"/>
              </a:ext>
            </a:extLst>
          </p:cNvPr>
          <p:cNvSpPr>
            <a:spLocks noGrp="1"/>
          </p:cNvSpPr>
          <p:nvPr>
            <p:ph type="title"/>
          </p:nvPr>
        </p:nvSpPr>
        <p:spPr>
          <a:xfrm>
            <a:off x="838200" y="365125"/>
            <a:ext cx="10043160" cy="1325563"/>
          </a:xfrm>
        </p:spPr>
        <p:txBody>
          <a:bodyPr>
            <a:normAutofit/>
          </a:bodyPr>
          <a:lstStyle/>
          <a:p>
            <a:r>
              <a:rPr kumimoji="0" lang="en-IL" sz="4000" b="1" i="0" u="none" strike="noStrike" kern="1200" cap="none" spc="0" normalizeH="0" baseline="0" noProof="0" dirty="0">
                <a:ln>
                  <a:noFill/>
                </a:ln>
                <a:solidFill>
                  <a:srgbClr val="595959"/>
                </a:solidFill>
                <a:effectLst/>
                <a:uLnTx/>
                <a:uFillTx/>
                <a:latin typeface="Assistant" panose="00000500000000000000" pitchFamily="2" charset="-79"/>
                <a:ea typeface="+mn-ea"/>
                <a:cs typeface="Assistant" panose="00000500000000000000" pitchFamily="2" charset="-79"/>
              </a:rPr>
              <a:t>Equal Employment Opportunities </a:t>
            </a:r>
            <a:endParaRPr lang="en-GB" sz="4000" dirty="0"/>
          </a:p>
        </p:txBody>
      </p:sp>
      <p:sp>
        <p:nvSpPr>
          <p:cNvPr id="11" name="Content Placeholder 10">
            <a:extLst>
              <a:ext uri="{FF2B5EF4-FFF2-40B4-BE49-F238E27FC236}">
                <a16:creationId xmlns:a16="http://schemas.microsoft.com/office/drawing/2014/main" id="{4BE61BA0-819C-3E2E-A143-288C23DBB3BE}"/>
              </a:ext>
            </a:extLst>
          </p:cNvPr>
          <p:cNvSpPr>
            <a:spLocks noGrp="1"/>
          </p:cNvSpPr>
          <p:nvPr>
            <p:ph idx="1"/>
          </p:nvPr>
        </p:nvSpPr>
        <p:spPr>
          <a:xfrm>
            <a:off x="838202" y="1792518"/>
            <a:ext cx="4605576" cy="3861226"/>
          </a:xfrm>
        </p:spPr>
        <p:txBody>
          <a:bodyPr>
            <a:normAutofit/>
          </a:bodyPr>
          <a:lstStyle/>
          <a:p>
            <a:pPr>
              <a:buClr>
                <a:srgbClr val="7AE582"/>
              </a:buClr>
            </a:pPr>
            <a:r>
              <a:rPr lang="en-GB" dirty="0">
                <a:solidFill>
                  <a:srgbClr val="595959"/>
                </a:solidFill>
              </a:rPr>
              <a:t>Supportive &amp; personalized environment In the workplace </a:t>
            </a:r>
            <a:endParaRPr lang="pl-PL" dirty="0">
              <a:solidFill>
                <a:srgbClr val="595959"/>
              </a:solidFill>
            </a:endParaRPr>
          </a:p>
          <a:p>
            <a:pPr>
              <a:buClr>
                <a:srgbClr val="7AE582"/>
              </a:buClr>
            </a:pPr>
            <a:endParaRPr lang="pl-PL" dirty="0">
              <a:solidFill>
                <a:srgbClr val="595959"/>
              </a:solidFill>
            </a:endParaRPr>
          </a:p>
          <a:p>
            <a:pPr>
              <a:buClr>
                <a:srgbClr val="7AE582"/>
              </a:buClr>
            </a:pPr>
            <a:r>
              <a:rPr lang="en-GB" dirty="0">
                <a:solidFill>
                  <a:srgbClr val="595959"/>
                </a:solidFill>
              </a:rPr>
              <a:t>Professional tools </a:t>
            </a:r>
          </a:p>
        </p:txBody>
      </p:sp>
      <p:sp>
        <p:nvSpPr>
          <p:cNvPr id="6" name="Slide Number Placeholder 5">
            <a:extLst>
              <a:ext uri="{FF2B5EF4-FFF2-40B4-BE49-F238E27FC236}">
                <a16:creationId xmlns:a16="http://schemas.microsoft.com/office/drawing/2014/main" id="{9D5E3358-82C9-DFAD-7548-D6B7D88E0DD8}"/>
              </a:ext>
            </a:extLst>
          </p:cNvPr>
          <p:cNvSpPr>
            <a:spLocks noGrp="1"/>
          </p:cNvSpPr>
          <p:nvPr>
            <p:ph type="sldNum" sz="quarter" idx="12"/>
          </p:nvPr>
        </p:nvSpPr>
        <p:spPr/>
        <p:txBody>
          <a:bodyPr/>
          <a:lstStyle/>
          <a:p>
            <a:fld id="{1195A9E4-2CE9-4E32-BE85-7C32F0F78A6D}" type="slidenum">
              <a:rPr lang="en-GB" smtClean="0"/>
              <a:t>8</a:t>
            </a:fld>
            <a:endParaRPr lang="en-GB"/>
          </a:p>
        </p:txBody>
      </p:sp>
      <p:pic>
        <p:nvPicPr>
          <p:cNvPr id="2" name="תמונה 4">
            <a:extLst>
              <a:ext uri="{FF2B5EF4-FFF2-40B4-BE49-F238E27FC236}">
                <a16:creationId xmlns:a16="http://schemas.microsoft.com/office/drawing/2014/main" id="{86577489-8D79-7C7D-998F-BAEEB9CDFA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52" y="6016900"/>
            <a:ext cx="2549902" cy="616670"/>
          </a:xfrm>
          <a:prstGeom prst="rect">
            <a:avLst/>
          </a:prstGeom>
        </p:spPr>
      </p:pic>
      <p:grpSp>
        <p:nvGrpSpPr>
          <p:cNvPr id="7" name="Grupa 6" descr="A man wearing a green polo shirt and blue jeans sits at a desk in an office environment, with a black guide dog resting on the floor beside him. In the top left corner, a green circular accessibility icon with an eye symbol and a slash through it represents visual impairment and accessibility for blind or low-vision individuals">
            <a:extLst>
              <a:ext uri="{FF2B5EF4-FFF2-40B4-BE49-F238E27FC236}">
                <a16:creationId xmlns:a16="http://schemas.microsoft.com/office/drawing/2014/main" id="{4B286197-49F1-F266-33E1-AA174AD714C6}"/>
              </a:ext>
            </a:extLst>
          </p:cNvPr>
          <p:cNvGrpSpPr/>
          <p:nvPr/>
        </p:nvGrpSpPr>
        <p:grpSpPr>
          <a:xfrm>
            <a:off x="5447180" y="1882317"/>
            <a:ext cx="6744820" cy="5006339"/>
            <a:chOff x="5447180" y="1882317"/>
            <a:chExt cx="6744820" cy="5006339"/>
          </a:xfrm>
        </p:grpSpPr>
        <p:pic>
          <p:nvPicPr>
            <p:cNvPr id="3" name="תמונה 8">
              <a:extLst>
                <a:ext uri="{FF2B5EF4-FFF2-40B4-BE49-F238E27FC236}">
                  <a16:creationId xmlns:a16="http://schemas.microsoft.com/office/drawing/2014/main" id="{A969C185-629D-64C8-F71E-4FA5D8BEF3BF}"/>
                </a:ext>
              </a:extLst>
            </p:cNvPr>
            <p:cNvPicPr>
              <a:picLocks noChangeAspect="1"/>
            </p:cNvPicPr>
            <p:nvPr/>
          </p:nvPicPr>
          <p:blipFill>
            <a:blip r:embed="rId4">
              <a:extLst>
                <a:ext uri="{28A0092B-C50C-407E-A947-70E740481C1C}">
                  <a14:useLocalDpi xmlns:a14="http://schemas.microsoft.com/office/drawing/2010/main" val="0"/>
                </a:ext>
              </a:extLst>
            </a:blip>
            <a:srcRect l="624" r="8906"/>
            <a:stretch>
              <a:fillRect/>
            </a:stretch>
          </p:blipFill>
          <p:spPr>
            <a:xfrm>
              <a:off x="5447180" y="1882317"/>
              <a:ext cx="6744820" cy="5006339"/>
            </a:xfrm>
            <a:prstGeom prst="rect">
              <a:avLst/>
            </a:prstGeom>
          </p:spPr>
        </p:pic>
        <p:sp>
          <p:nvSpPr>
            <p:cNvPr id="4" name="אליפסה 2">
              <a:extLst>
                <a:ext uri="{FF2B5EF4-FFF2-40B4-BE49-F238E27FC236}">
                  <a16:creationId xmlns:a16="http://schemas.microsoft.com/office/drawing/2014/main" id="{0B0C12FD-6164-D333-A436-062F6165B154}"/>
                </a:ext>
              </a:extLst>
            </p:cNvPr>
            <p:cNvSpPr/>
            <p:nvPr/>
          </p:nvSpPr>
          <p:spPr>
            <a:xfrm>
              <a:off x="5676350" y="2829250"/>
              <a:ext cx="839299" cy="839299"/>
            </a:xfrm>
            <a:prstGeom prst="ellipse">
              <a:avLst/>
            </a:prstGeom>
            <a:solidFill>
              <a:srgbClr val="7AE5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L"/>
            </a:p>
          </p:txBody>
        </p:sp>
        <p:pic>
          <p:nvPicPr>
            <p:cNvPr id="5" name="גרפיקה 16">
              <a:extLst>
                <a:ext uri="{FF2B5EF4-FFF2-40B4-BE49-F238E27FC236}">
                  <a16:creationId xmlns:a16="http://schemas.microsoft.com/office/drawing/2014/main" id="{11B48BDF-D13F-5A88-E235-C748DB92CF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2923" y="3053893"/>
              <a:ext cx="386152" cy="386152"/>
            </a:xfrm>
            <a:prstGeom prst="rect">
              <a:avLst/>
            </a:prstGeom>
          </p:spPr>
        </p:pic>
      </p:grpSp>
    </p:spTree>
    <p:extLst>
      <p:ext uri="{BB962C8B-B14F-4D97-AF65-F5344CB8AC3E}">
        <p14:creationId xmlns:p14="http://schemas.microsoft.com/office/powerpoint/2010/main" val="249796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C2E43-1C08-DCDD-84B5-7FFB1582289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94BA832-8B56-1571-07B5-ED562E9C6D76}"/>
              </a:ext>
            </a:extLst>
          </p:cNvPr>
          <p:cNvSpPr>
            <a:spLocks noGrp="1"/>
          </p:cNvSpPr>
          <p:nvPr>
            <p:ph type="title"/>
          </p:nvPr>
        </p:nvSpPr>
        <p:spPr>
          <a:xfrm>
            <a:off x="838200" y="365125"/>
            <a:ext cx="10043160" cy="1325563"/>
          </a:xfrm>
        </p:spPr>
        <p:txBody>
          <a:bodyPr>
            <a:normAutofit/>
          </a:bodyPr>
          <a:lstStyle/>
          <a:p>
            <a:r>
              <a:rPr kumimoji="0" lang="en-IL" sz="4000" b="1" i="0" u="none" strike="noStrike" kern="1200" cap="none" spc="0" normalizeH="0" baseline="0" noProof="0" dirty="0">
                <a:ln>
                  <a:noFill/>
                </a:ln>
                <a:solidFill>
                  <a:srgbClr val="595959"/>
                </a:solidFill>
                <a:effectLst/>
                <a:uLnTx/>
                <a:uFillTx/>
                <a:latin typeface="Assistant" panose="00000500000000000000" pitchFamily="2" charset="-79"/>
                <a:ea typeface="+mn-ea"/>
                <a:cs typeface="Assistant" panose="00000500000000000000" pitchFamily="2" charset="-79"/>
              </a:rPr>
              <a:t>Team Education &amp; Training</a:t>
            </a:r>
            <a:endParaRPr lang="en-GB" sz="4000" dirty="0"/>
          </a:p>
        </p:txBody>
      </p:sp>
      <p:sp>
        <p:nvSpPr>
          <p:cNvPr id="11" name="Content Placeholder 10">
            <a:extLst>
              <a:ext uri="{FF2B5EF4-FFF2-40B4-BE49-F238E27FC236}">
                <a16:creationId xmlns:a16="http://schemas.microsoft.com/office/drawing/2014/main" id="{5D045A9E-F9C2-9C09-3975-C23AE71D3FA2}"/>
              </a:ext>
            </a:extLst>
          </p:cNvPr>
          <p:cNvSpPr>
            <a:spLocks noGrp="1"/>
          </p:cNvSpPr>
          <p:nvPr>
            <p:ph idx="1"/>
          </p:nvPr>
        </p:nvSpPr>
        <p:spPr>
          <a:xfrm>
            <a:off x="838202" y="1792518"/>
            <a:ext cx="4605576" cy="3861226"/>
          </a:xfrm>
        </p:spPr>
        <p:txBody>
          <a:bodyPr>
            <a:normAutofit/>
          </a:bodyPr>
          <a:lstStyle/>
          <a:p>
            <a:pPr>
              <a:buClr>
                <a:srgbClr val="7AE582"/>
              </a:buClr>
            </a:pPr>
            <a:r>
              <a:rPr lang="en-GB" dirty="0">
                <a:solidFill>
                  <a:srgbClr val="595959"/>
                </a:solidFill>
              </a:rPr>
              <a:t>Mandatory 4 hours experiential training</a:t>
            </a:r>
          </a:p>
          <a:p>
            <a:pPr>
              <a:buClr>
                <a:srgbClr val="7AE582"/>
              </a:buClr>
            </a:pPr>
            <a:endParaRPr lang="pl-PL" dirty="0">
              <a:solidFill>
                <a:srgbClr val="595959"/>
              </a:solidFill>
            </a:endParaRPr>
          </a:p>
          <a:p>
            <a:pPr>
              <a:buClr>
                <a:srgbClr val="7AE582"/>
              </a:buClr>
            </a:pPr>
            <a:r>
              <a:rPr lang="en-GB" dirty="0">
                <a:solidFill>
                  <a:srgbClr val="595959"/>
                </a:solidFill>
              </a:rPr>
              <a:t>Interactive educational software</a:t>
            </a:r>
            <a:endParaRPr lang="pl-PL" dirty="0">
              <a:solidFill>
                <a:srgbClr val="595959"/>
              </a:solidFill>
            </a:endParaRPr>
          </a:p>
          <a:p>
            <a:pPr>
              <a:buClr>
                <a:srgbClr val="7AE582"/>
              </a:buClr>
            </a:pPr>
            <a:endParaRPr lang="pl-PL" dirty="0">
              <a:solidFill>
                <a:srgbClr val="595959"/>
              </a:solidFill>
            </a:endParaRPr>
          </a:p>
          <a:p>
            <a:pPr>
              <a:buClr>
                <a:srgbClr val="7AE582"/>
              </a:buClr>
            </a:pPr>
            <a:r>
              <a:rPr lang="en-GB" dirty="0">
                <a:solidFill>
                  <a:srgbClr val="595959"/>
                </a:solidFill>
              </a:rPr>
              <a:t>Current controls by Quality Control Unit</a:t>
            </a:r>
          </a:p>
          <a:p>
            <a:pPr>
              <a:buClr>
                <a:srgbClr val="7AE582"/>
              </a:buClr>
            </a:pPr>
            <a:endParaRPr lang="en-GB" dirty="0">
              <a:solidFill>
                <a:srgbClr val="595959"/>
              </a:solidFill>
            </a:endParaRPr>
          </a:p>
        </p:txBody>
      </p:sp>
      <p:sp>
        <p:nvSpPr>
          <p:cNvPr id="6" name="Slide Number Placeholder 5">
            <a:extLst>
              <a:ext uri="{FF2B5EF4-FFF2-40B4-BE49-F238E27FC236}">
                <a16:creationId xmlns:a16="http://schemas.microsoft.com/office/drawing/2014/main" id="{3205AC2E-D798-301B-DF3E-D7DFCA07DD67}"/>
              </a:ext>
            </a:extLst>
          </p:cNvPr>
          <p:cNvSpPr>
            <a:spLocks noGrp="1"/>
          </p:cNvSpPr>
          <p:nvPr>
            <p:ph type="sldNum" sz="quarter" idx="12"/>
          </p:nvPr>
        </p:nvSpPr>
        <p:spPr/>
        <p:txBody>
          <a:bodyPr/>
          <a:lstStyle/>
          <a:p>
            <a:fld id="{1195A9E4-2CE9-4E32-BE85-7C32F0F78A6D}" type="slidenum">
              <a:rPr lang="en-GB" smtClean="0"/>
              <a:t>9</a:t>
            </a:fld>
            <a:endParaRPr lang="en-GB"/>
          </a:p>
        </p:txBody>
      </p:sp>
      <p:pic>
        <p:nvPicPr>
          <p:cNvPr id="2" name="תמונה 4">
            <a:extLst>
              <a:ext uri="{FF2B5EF4-FFF2-40B4-BE49-F238E27FC236}">
                <a16:creationId xmlns:a16="http://schemas.microsoft.com/office/drawing/2014/main" id="{7A2128A3-227D-D740-1361-48AB97889D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52" y="6016900"/>
            <a:ext cx="2549902" cy="616670"/>
          </a:xfrm>
          <a:prstGeom prst="rect">
            <a:avLst/>
          </a:prstGeom>
        </p:spPr>
      </p:pic>
      <p:grpSp>
        <p:nvGrpSpPr>
          <p:cNvPr id="13" name="Grupa 12" descr="A composite image illustrating accessibility awareness: in the top section, a group of people wearing blindfolds walk in a line with their hands on each other’s shoulders, simulating visual impairment; in the bottom section, participants wearing noise-canceling headphones engage in sign language communication. In the top left corner, a green circular accessibility icon with a hand and dots represents assistive communication and sensory accessibility">
            <a:extLst>
              <a:ext uri="{FF2B5EF4-FFF2-40B4-BE49-F238E27FC236}">
                <a16:creationId xmlns:a16="http://schemas.microsoft.com/office/drawing/2014/main" id="{362EAEDB-62A8-2FFC-47AC-360A3A93A5E5}"/>
              </a:ext>
            </a:extLst>
          </p:cNvPr>
          <p:cNvGrpSpPr/>
          <p:nvPr/>
        </p:nvGrpSpPr>
        <p:grpSpPr>
          <a:xfrm>
            <a:off x="5676350" y="473508"/>
            <a:ext cx="6515650" cy="5851727"/>
            <a:chOff x="5676350" y="473508"/>
            <a:chExt cx="6515650" cy="5851727"/>
          </a:xfrm>
        </p:grpSpPr>
        <p:pic>
          <p:nvPicPr>
            <p:cNvPr id="8" name="תמונה 10">
              <a:extLst>
                <a:ext uri="{FF2B5EF4-FFF2-40B4-BE49-F238E27FC236}">
                  <a16:creationId xmlns:a16="http://schemas.microsoft.com/office/drawing/2014/main" id="{C6F67454-7504-442B-C494-E1A87E8EDFBF}"/>
                </a:ext>
              </a:extLst>
            </p:cNvPr>
            <p:cNvPicPr>
              <a:picLocks noChangeAspect="1"/>
            </p:cNvPicPr>
            <p:nvPr/>
          </p:nvPicPr>
          <p:blipFill>
            <a:blip r:embed="rId4">
              <a:extLst>
                <a:ext uri="{28A0092B-C50C-407E-A947-70E740481C1C}">
                  <a14:useLocalDpi xmlns:a14="http://schemas.microsoft.com/office/drawing/2010/main" val="0"/>
                </a:ext>
              </a:extLst>
            </a:blip>
            <a:srcRect r="29893"/>
            <a:stretch>
              <a:fillRect/>
            </a:stretch>
          </p:blipFill>
          <p:spPr>
            <a:xfrm>
              <a:off x="5741636" y="473508"/>
              <a:ext cx="6450364" cy="5851727"/>
            </a:xfrm>
            <a:prstGeom prst="rect">
              <a:avLst/>
            </a:prstGeom>
          </p:spPr>
        </p:pic>
        <p:sp>
          <p:nvSpPr>
            <p:cNvPr id="9" name="אליפסה 17">
              <a:extLst>
                <a:ext uri="{FF2B5EF4-FFF2-40B4-BE49-F238E27FC236}">
                  <a16:creationId xmlns:a16="http://schemas.microsoft.com/office/drawing/2014/main" id="{DA9777BE-E7D6-4E1C-5620-3BED41415689}"/>
                </a:ext>
              </a:extLst>
            </p:cNvPr>
            <p:cNvSpPr/>
            <p:nvPr/>
          </p:nvSpPr>
          <p:spPr>
            <a:xfrm>
              <a:off x="5676350" y="2829250"/>
              <a:ext cx="839299" cy="839299"/>
            </a:xfrm>
            <a:prstGeom prst="ellipse">
              <a:avLst/>
            </a:prstGeom>
            <a:solidFill>
              <a:srgbClr val="7AE5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L"/>
            </a:p>
          </p:txBody>
        </p:sp>
        <p:pic>
          <p:nvPicPr>
            <p:cNvPr id="12" name="גרפיקה 18">
              <a:extLst>
                <a:ext uri="{FF2B5EF4-FFF2-40B4-BE49-F238E27FC236}">
                  <a16:creationId xmlns:a16="http://schemas.microsoft.com/office/drawing/2014/main" id="{BB0AC814-2DE8-2675-48CD-34FD08318B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9841" y="3018982"/>
              <a:ext cx="571271" cy="439352"/>
            </a:xfrm>
            <a:prstGeom prst="rect">
              <a:avLst/>
            </a:prstGeom>
          </p:spPr>
        </p:pic>
      </p:grpSp>
    </p:spTree>
    <p:extLst>
      <p:ext uri="{BB962C8B-B14F-4D97-AF65-F5344CB8AC3E}">
        <p14:creationId xmlns:p14="http://schemas.microsoft.com/office/powerpoint/2010/main" val="788219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Panoramiczny</PresentationFormat>
  <Paragraphs>89</Paragraphs>
  <Slides>10</Slides>
  <Notes>10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10</vt:i4>
      </vt:variant>
    </vt:vector>
  </HeadingPairs>
  <TitlesOfParts>
    <vt:vector size="16" baseType="lpstr">
      <vt:lpstr>Arial</vt:lpstr>
      <vt:lpstr>Assistant</vt:lpstr>
      <vt:lpstr>Assistant ExtraLight</vt:lpstr>
      <vt:lpstr>Calibri</vt:lpstr>
      <vt:lpstr>Roboto</vt:lpstr>
      <vt:lpstr>Office Theme</vt:lpstr>
      <vt:lpstr>A RESPECTED EQUAL &amp; ACCESSIBLE  MEDICAL SERVICE </vt:lpstr>
      <vt:lpstr>ASSUTA'S VISION</vt:lpstr>
      <vt:lpstr>Accessibility</vt:lpstr>
      <vt:lpstr>Policy &amp; Implementation  I  Main Domains</vt:lpstr>
      <vt:lpstr>Accessible Call &amp; Appointment Center</vt:lpstr>
      <vt:lpstr>Accessible Information</vt:lpstr>
      <vt:lpstr>Service Animals</vt:lpstr>
      <vt:lpstr>Equal Employment Opportunities </vt:lpstr>
      <vt:lpstr>Team Education &amp; Training</vt:lpstr>
      <vt:lpstr>To Conclude…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Małgorzata Grobelna</cp:lastModifiedBy>
  <cp:revision>15</cp:revision>
  <dcterms:created xsi:type="dcterms:W3CDTF">2022-12-05T13:52:15Z</dcterms:created>
  <dcterms:modified xsi:type="dcterms:W3CDTF">2025-02-28T10:34:25Z</dcterms:modified>
</cp:coreProperties>
</file>