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8" r:id="rId2"/>
    <p:sldId id="259" r:id="rId3"/>
    <p:sldId id="260" r:id="rId4"/>
    <p:sldId id="261" r:id="rId5"/>
    <p:sldId id="262" r:id="rId6"/>
    <p:sldId id="263" r:id="rId7"/>
    <p:sldId id="264" r:id="rId8"/>
    <p:sldId id="265" r:id="rId9"/>
    <p:sldId id="266" r:id="rId10"/>
    <p:sldId id="26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7AE582"/>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7670" autoAdjust="0"/>
    <p:restoredTop sz="75497" autoAdjust="0"/>
  </p:normalViewPr>
  <p:slideViewPr>
    <p:cSldViewPr snapToGrid="0">
      <p:cViewPr varScale="1">
        <p:scale>
          <a:sx n="54" d="100"/>
          <a:sy n="54" d="100"/>
        </p:scale>
        <p:origin x="82" y="235"/>
      </p:cViewPr>
      <p:guideLst/>
    </p:cSldViewPr>
  </p:slid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28/02/2025</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28/02/2025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add your notes here.</a:t>
            </a:r>
          </a:p>
          <a:p>
            <a:r>
              <a:rPr lang="en-US" dirty="0"/>
              <a:t>Title; First name, last name of speaker(s); Name of Organization, Name of Country, Name of Session (as written in Agenda)</a:t>
            </a:r>
          </a:p>
          <a:p>
            <a:r>
              <a:rPr lang="en-US" dirty="0"/>
              <a:t>#ZeroCon24</a:t>
            </a:r>
          </a:p>
          <a:p>
            <a:r>
              <a:rPr lang="en-US" dirty="0"/>
              <a:t>Day and Time of Session</a:t>
            </a: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7B8A0-1C21-F4A6-5E9D-7FB3C42661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2517C7-88B2-0464-EE32-08109B7E59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78644F-CC06-720F-21FE-255BD6D891A0}"/>
              </a:ext>
            </a:extLst>
          </p:cNvPr>
          <p:cNvSpPr>
            <a:spLocks noGrp="1"/>
          </p:cNvSpPr>
          <p:nvPr>
            <p:ph type="body" idx="1"/>
          </p:nvPr>
        </p:nvSpPr>
        <p:spPr/>
        <p:txBody>
          <a:bodyPr/>
          <a:lstStyle/>
          <a:p>
            <a:r>
              <a:rPr lang="en-US" dirty="0"/>
              <a:t>Sample Slide: presenting three points on our project and the relationship to this year’s theme of the Zero Project Conference. Point 1; Point 2; Point 3 connect together </a:t>
            </a:r>
            <a:r>
              <a:rPr lang="en-US"/>
              <a:t>in this way. </a:t>
            </a:r>
            <a:endParaRPr lang="en-GB"/>
          </a:p>
        </p:txBody>
      </p:sp>
      <p:sp>
        <p:nvSpPr>
          <p:cNvPr id="4" name="Slide Number Placeholder 3">
            <a:extLst>
              <a:ext uri="{FF2B5EF4-FFF2-40B4-BE49-F238E27FC236}">
                <a16:creationId xmlns:a16="http://schemas.microsoft.com/office/drawing/2014/main" id="{38ACB483-298F-9B78-9C36-24553E62D191}"/>
              </a:ext>
            </a:extLst>
          </p:cNvPr>
          <p:cNvSpPr>
            <a:spLocks noGrp="1"/>
          </p:cNvSpPr>
          <p:nvPr>
            <p:ph type="sldNum" sz="quarter" idx="5"/>
          </p:nvPr>
        </p:nvSpPr>
        <p:spPr/>
        <p:txBody>
          <a:bodyPr/>
          <a:lstStyle/>
          <a:p>
            <a:fld id="{7A8881E3-068B-48DF-8881-A991B8AEA704}" type="slidenum">
              <a:rPr lang="en-GB" smtClean="0"/>
              <a:t>10</a:t>
            </a:fld>
            <a:endParaRPr lang="en-GB"/>
          </a:p>
        </p:txBody>
      </p:sp>
    </p:spTree>
    <p:extLst>
      <p:ext uri="{BB962C8B-B14F-4D97-AF65-F5344CB8AC3E}">
        <p14:creationId xmlns:p14="http://schemas.microsoft.com/office/powerpoint/2010/main" val="1855264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Sample Slide: presenting three points on our project and the relationship to this year’s theme of the Zero Project Conference. Point 1; Point 2; Point 3 connect together </a:t>
            </a:r>
            <a:r>
              <a:rPr lang="en-US"/>
              <a:t>in this way. </a:t>
            </a:r>
            <a:endParaRPr lang="en-GB"/>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2603332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B30EA-C5ED-FB06-67DF-9495C3C049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C9ACF8-A33A-B05B-7AC2-5B5BF6E419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2AC25A-57E1-D896-F31B-FD9BAEC37158}"/>
              </a:ext>
            </a:extLst>
          </p:cNvPr>
          <p:cNvSpPr>
            <a:spLocks noGrp="1"/>
          </p:cNvSpPr>
          <p:nvPr>
            <p:ph type="body" idx="1"/>
          </p:nvPr>
        </p:nvSpPr>
        <p:spPr/>
        <p:txBody>
          <a:bodyPr/>
          <a:lstStyle/>
          <a:p>
            <a:r>
              <a:rPr lang="en-US" dirty="0"/>
              <a:t>Sample Slide: presenting three points on our project and the relationship to this year’s theme of the Zero Project Conference. Point 1; Point 2; Point 3 connect together </a:t>
            </a:r>
            <a:r>
              <a:rPr lang="en-US"/>
              <a:t>in this way. </a:t>
            </a:r>
            <a:endParaRPr lang="en-GB"/>
          </a:p>
        </p:txBody>
      </p:sp>
      <p:sp>
        <p:nvSpPr>
          <p:cNvPr id="4" name="Slide Number Placeholder 3">
            <a:extLst>
              <a:ext uri="{FF2B5EF4-FFF2-40B4-BE49-F238E27FC236}">
                <a16:creationId xmlns:a16="http://schemas.microsoft.com/office/drawing/2014/main" id="{3EC35C71-F636-0E67-128B-F79A10D8870E}"/>
              </a:ext>
            </a:extLst>
          </p:cNvPr>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1795695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8138F-624B-B8CB-5FE3-626D133D48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6349B1-4A20-6A52-CB02-7B1FDDF26B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3B8531-FE96-1C14-E7A7-4FD66BCD0A9A}"/>
              </a:ext>
            </a:extLst>
          </p:cNvPr>
          <p:cNvSpPr>
            <a:spLocks noGrp="1"/>
          </p:cNvSpPr>
          <p:nvPr>
            <p:ph type="body" idx="1"/>
          </p:nvPr>
        </p:nvSpPr>
        <p:spPr/>
        <p:txBody>
          <a:bodyPr/>
          <a:lstStyle/>
          <a:p>
            <a:r>
              <a:rPr lang="en-US" dirty="0"/>
              <a:t>Sample Slide: presenting three points on our project and the relationship to this year’s theme of the Zero Project Conference. Point 1; Point 2; Point 3 connect together </a:t>
            </a:r>
            <a:r>
              <a:rPr lang="en-US"/>
              <a:t>in this way. </a:t>
            </a:r>
            <a:endParaRPr lang="en-GB"/>
          </a:p>
        </p:txBody>
      </p:sp>
      <p:sp>
        <p:nvSpPr>
          <p:cNvPr id="4" name="Slide Number Placeholder 3">
            <a:extLst>
              <a:ext uri="{FF2B5EF4-FFF2-40B4-BE49-F238E27FC236}">
                <a16:creationId xmlns:a16="http://schemas.microsoft.com/office/drawing/2014/main" id="{F778540A-8978-8939-D184-72CFA0275ACF}"/>
              </a:ext>
            </a:extLst>
          </p:cNvPr>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40095850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DF7F7-101F-C448-1A9A-B845E9CA5C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D5478A-44C8-E30C-613C-855C1E023E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A55017-A126-4BEB-EECA-38B31B7CC916}"/>
              </a:ext>
            </a:extLst>
          </p:cNvPr>
          <p:cNvSpPr>
            <a:spLocks noGrp="1"/>
          </p:cNvSpPr>
          <p:nvPr>
            <p:ph type="body" idx="1"/>
          </p:nvPr>
        </p:nvSpPr>
        <p:spPr/>
        <p:txBody>
          <a:bodyPr/>
          <a:lstStyle/>
          <a:p>
            <a:r>
              <a:rPr lang="en-US" dirty="0"/>
              <a:t>Sample Slide: presenting three points on our project and the relationship to this year’s theme of the Zero Project Conference. Point 1; Point 2; Point 3 connect together </a:t>
            </a:r>
            <a:r>
              <a:rPr lang="en-US"/>
              <a:t>in this way. </a:t>
            </a:r>
            <a:endParaRPr lang="en-GB"/>
          </a:p>
        </p:txBody>
      </p:sp>
      <p:sp>
        <p:nvSpPr>
          <p:cNvPr id="4" name="Slide Number Placeholder 3">
            <a:extLst>
              <a:ext uri="{FF2B5EF4-FFF2-40B4-BE49-F238E27FC236}">
                <a16:creationId xmlns:a16="http://schemas.microsoft.com/office/drawing/2014/main" id="{E5070190-9550-88C0-5B0B-34E9611EEA84}"/>
              </a:ext>
            </a:extLst>
          </p:cNvPr>
          <p:cNvSpPr>
            <a:spLocks noGrp="1"/>
          </p:cNvSpPr>
          <p:nvPr>
            <p:ph type="sldNum" sz="quarter" idx="5"/>
          </p:nvPr>
        </p:nvSpPr>
        <p:spPr/>
        <p:txBody>
          <a:bodyPr/>
          <a:lstStyle/>
          <a:p>
            <a:fld id="{7A8881E3-068B-48DF-8881-A991B8AEA704}" type="slidenum">
              <a:rPr lang="en-GB" smtClean="0"/>
              <a:t>5</a:t>
            </a:fld>
            <a:endParaRPr lang="en-GB"/>
          </a:p>
        </p:txBody>
      </p:sp>
    </p:spTree>
    <p:extLst>
      <p:ext uri="{BB962C8B-B14F-4D97-AF65-F5344CB8AC3E}">
        <p14:creationId xmlns:p14="http://schemas.microsoft.com/office/powerpoint/2010/main" val="32608075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FC9EF-DE65-90B6-7A02-77FC2A9AB1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52708B-B1C7-1AC7-C127-89D9919AAD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23C81F-602B-12D9-D377-2E4F14080F07}"/>
              </a:ext>
            </a:extLst>
          </p:cNvPr>
          <p:cNvSpPr>
            <a:spLocks noGrp="1"/>
          </p:cNvSpPr>
          <p:nvPr>
            <p:ph type="body" idx="1"/>
          </p:nvPr>
        </p:nvSpPr>
        <p:spPr/>
        <p:txBody>
          <a:bodyPr/>
          <a:lstStyle/>
          <a:p>
            <a:r>
              <a:rPr lang="en-US" dirty="0"/>
              <a:t>Sample Slide: presenting three points on our project and the relationship to this year’s theme of the Zero Project Conference. Point 1; Point 2; Point 3 connect together </a:t>
            </a:r>
            <a:r>
              <a:rPr lang="en-US"/>
              <a:t>in this way. </a:t>
            </a:r>
            <a:endParaRPr lang="en-GB"/>
          </a:p>
        </p:txBody>
      </p:sp>
      <p:sp>
        <p:nvSpPr>
          <p:cNvPr id="4" name="Slide Number Placeholder 3">
            <a:extLst>
              <a:ext uri="{FF2B5EF4-FFF2-40B4-BE49-F238E27FC236}">
                <a16:creationId xmlns:a16="http://schemas.microsoft.com/office/drawing/2014/main" id="{A6707991-FA3D-B456-9DE3-B8C093654AC2}"/>
              </a:ext>
            </a:extLst>
          </p:cNvPr>
          <p:cNvSpPr>
            <a:spLocks noGrp="1"/>
          </p:cNvSpPr>
          <p:nvPr>
            <p:ph type="sldNum" sz="quarter" idx="5"/>
          </p:nvPr>
        </p:nvSpPr>
        <p:spPr/>
        <p:txBody>
          <a:bodyPr/>
          <a:lstStyle/>
          <a:p>
            <a:fld id="{7A8881E3-068B-48DF-8881-A991B8AEA704}" type="slidenum">
              <a:rPr lang="en-GB" smtClean="0"/>
              <a:t>6</a:t>
            </a:fld>
            <a:endParaRPr lang="en-GB"/>
          </a:p>
        </p:txBody>
      </p:sp>
    </p:spTree>
    <p:extLst>
      <p:ext uri="{BB962C8B-B14F-4D97-AF65-F5344CB8AC3E}">
        <p14:creationId xmlns:p14="http://schemas.microsoft.com/office/powerpoint/2010/main" val="2834451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75C8C-703B-80FB-150E-7BF76854C0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630C5A-15F9-05E1-C466-88C52BE733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BF5611-33A2-891A-7A0B-5D7AB5652658}"/>
              </a:ext>
            </a:extLst>
          </p:cNvPr>
          <p:cNvSpPr>
            <a:spLocks noGrp="1"/>
          </p:cNvSpPr>
          <p:nvPr>
            <p:ph type="body" idx="1"/>
          </p:nvPr>
        </p:nvSpPr>
        <p:spPr/>
        <p:txBody>
          <a:bodyPr/>
          <a:lstStyle/>
          <a:p>
            <a:r>
              <a:rPr lang="en-US" dirty="0"/>
              <a:t>Sample Slide: presenting three points on our project and the relationship to this year’s theme of the Zero Project Conference. Point 1; Point 2; Point 3 connect together </a:t>
            </a:r>
            <a:r>
              <a:rPr lang="en-US"/>
              <a:t>in this way. </a:t>
            </a:r>
            <a:endParaRPr lang="en-GB"/>
          </a:p>
        </p:txBody>
      </p:sp>
      <p:sp>
        <p:nvSpPr>
          <p:cNvPr id="4" name="Slide Number Placeholder 3">
            <a:extLst>
              <a:ext uri="{FF2B5EF4-FFF2-40B4-BE49-F238E27FC236}">
                <a16:creationId xmlns:a16="http://schemas.microsoft.com/office/drawing/2014/main" id="{5018A374-D305-6B01-971B-DA5315F8B914}"/>
              </a:ext>
            </a:extLst>
          </p:cNvPr>
          <p:cNvSpPr>
            <a:spLocks noGrp="1"/>
          </p:cNvSpPr>
          <p:nvPr>
            <p:ph type="sldNum" sz="quarter" idx="5"/>
          </p:nvPr>
        </p:nvSpPr>
        <p:spPr/>
        <p:txBody>
          <a:bodyPr/>
          <a:lstStyle/>
          <a:p>
            <a:fld id="{7A8881E3-068B-48DF-8881-A991B8AEA704}" type="slidenum">
              <a:rPr lang="en-GB" smtClean="0"/>
              <a:t>7</a:t>
            </a:fld>
            <a:endParaRPr lang="en-GB"/>
          </a:p>
        </p:txBody>
      </p:sp>
    </p:spTree>
    <p:extLst>
      <p:ext uri="{BB962C8B-B14F-4D97-AF65-F5344CB8AC3E}">
        <p14:creationId xmlns:p14="http://schemas.microsoft.com/office/powerpoint/2010/main" val="1834404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B4B0C-7B04-C9C0-3DDB-9C3A6A6CE0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3DB23D-6259-BD03-8EB2-2675966733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4A4E29-C250-3B54-6A16-2FFD8D4C7FED}"/>
              </a:ext>
            </a:extLst>
          </p:cNvPr>
          <p:cNvSpPr>
            <a:spLocks noGrp="1"/>
          </p:cNvSpPr>
          <p:nvPr>
            <p:ph type="body" idx="1"/>
          </p:nvPr>
        </p:nvSpPr>
        <p:spPr/>
        <p:txBody>
          <a:bodyPr/>
          <a:lstStyle/>
          <a:p>
            <a:r>
              <a:rPr lang="en-US" dirty="0"/>
              <a:t>Sample Slide: presenting three points on our project and the relationship to this year’s theme of the Zero Project Conference. Point 1; Point 2; Point 3 connect together </a:t>
            </a:r>
            <a:r>
              <a:rPr lang="en-US"/>
              <a:t>in this way. </a:t>
            </a:r>
            <a:endParaRPr lang="en-GB"/>
          </a:p>
        </p:txBody>
      </p:sp>
      <p:sp>
        <p:nvSpPr>
          <p:cNvPr id="4" name="Slide Number Placeholder 3">
            <a:extLst>
              <a:ext uri="{FF2B5EF4-FFF2-40B4-BE49-F238E27FC236}">
                <a16:creationId xmlns:a16="http://schemas.microsoft.com/office/drawing/2014/main" id="{D2A8C5F1-F04C-00BE-A3C3-5E6BD6EE9DF0}"/>
              </a:ext>
            </a:extLst>
          </p:cNvPr>
          <p:cNvSpPr>
            <a:spLocks noGrp="1"/>
          </p:cNvSpPr>
          <p:nvPr>
            <p:ph type="sldNum" sz="quarter" idx="5"/>
          </p:nvPr>
        </p:nvSpPr>
        <p:spPr/>
        <p:txBody>
          <a:bodyPr/>
          <a:lstStyle/>
          <a:p>
            <a:fld id="{7A8881E3-068B-48DF-8881-A991B8AEA704}" type="slidenum">
              <a:rPr lang="en-GB" smtClean="0"/>
              <a:t>8</a:t>
            </a:fld>
            <a:endParaRPr lang="en-GB"/>
          </a:p>
        </p:txBody>
      </p:sp>
    </p:spTree>
    <p:extLst>
      <p:ext uri="{BB962C8B-B14F-4D97-AF65-F5344CB8AC3E}">
        <p14:creationId xmlns:p14="http://schemas.microsoft.com/office/powerpoint/2010/main" val="23987853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EFCCD-C8FB-777E-83D3-09609E55C2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C36970-890D-A62C-6555-4EA7684A6F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7BD0B5-480B-753C-B74C-F614F85883D5}"/>
              </a:ext>
            </a:extLst>
          </p:cNvPr>
          <p:cNvSpPr>
            <a:spLocks noGrp="1"/>
          </p:cNvSpPr>
          <p:nvPr>
            <p:ph type="body" idx="1"/>
          </p:nvPr>
        </p:nvSpPr>
        <p:spPr/>
        <p:txBody>
          <a:bodyPr/>
          <a:lstStyle/>
          <a:p>
            <a:r>
              <a:rPr lang="en-US" dirty="0"/>
              <a:t>Sample Slide: presenting three points on our project and the relationship to this year’s theme of the Zero Project Conference. Point 1; Point 2; Point 3 connect together </a:t>
            </a:r>
            <a:r>
              <a:rPr lang="en-US"/>
              <a:t>in this way. </a:t>
            </a:r>
            <a:endParaRPr lang="en-GB"/>
          </a:p>
        </p:txBody>
      </p:sp>
      <p:sp>
        <p:nvSpPr>
          <p:cNvPr id="4" name="Slide Number Placeholder 3">
            <a:extLst>
              <a:ext uri="{FF2B5EF4-FFF2-40B4-BE49-F238E27FC236}">
                <a16:creationId xmlns:a16="http://schemas.microsoft.com/office/drawing/2014/main" id="{E592AD58-3646-CD30-3833-09831CE8AFC5}"/>
              </a:ext>
            </a:extLst>
          </p:cNvPr>
          <p:cNvSpPr>
            <a:spLocks noGrp="1"/>
          </p:cNvSpPr>
          <p:nvPr>
            <p:ph type="sldNum" sz="quarter" idx="5"/>
          </p:nvPr>
        </p:nvSpPr>
        <p:spPr/>
        <p:txBody>
          <a:bodyPr/>
          <a:lstStyle/>
          <a:p>
            <a:fld id="{7A8881E3-068B-48DF-8881-A991B8AEA704}" type="slidenum">
              <a:rPr lang="en-GB" smtClean="0"/>
              <a:t>9</a:t>
            </a:fld>
            <a:endParaRPr lang="en-GB"/>
          </a:p>
        </p:txBody>
      </p:sp>
    </p:spTree>
    <p:extLst>
      <p:ext uri="{BB962C8B-B14F-4D97-AF65-F5344CB8AC3E}">
        <p14:creationId xmlns:p14="http://schemas.microsoft.com/office/powerpoint/2010/main" val="21232381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8339893" cy="584775"/>
          </a:xfrm>
          <a:prstGeom prst="rect">
            <a:avLst/>
          </a:prstGeom>
          <a:noFill/>
        </p:spPr>
        <p:txBody>
          <a:bodyPr wrap="square">
            <a:spAutoFit/>
          </a:bodyPr>
          <a:lstStyle/>
          <a:p>
            <a:r>
              <a:rPr lang="en-US" sz="3200" b="0" dirty="0">
                <a:solidFill>
                  <a:srgbClr val="2B882E"/>
                </a:solidFill>
                <a:latin typeface="Arial" panose="020B0604020202020204" pitchFamily="34" charset="0"/>
                <a:cs typeface="Arial" panose="020B0604020202020204" pitchFamily="34" charset="0"/>
              </a:rPr>
              <a:t>Zero Project Conference 2025 (#ZeroCon25)</a:t>
            </a:r>
            <a:endParaRPr lang="en-GB" sz="3200" b="0"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28/02/2025</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28/02/2025</a:t>
            </a:fld>
            <a:endParaRPr lang="en-GB"/>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28/02/2025</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28/02/2025</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28/02/2025</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28/02/2025</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#ZeroCon25</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28/02/2025</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#ZeroCon25</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28/02/2025</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#ZeroCon25</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28/02/2025</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28/02/2025</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28/02/2025</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#ZeroCon25</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0.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431073" y="1201784"/>
            <a:ext cx="11390812" cy="2073065"/>
          </a:xfrm>
        </p:spPr>
        <p:txBody>
          <a:bodyPr>
            <a:noAutofit/>
          </a:bodyPr>
          <a:lstStyle/>
          <a:p>
            <a:r>
              <a:rPr lang="en-GB" sz="4800" dirty="0">
                <a:solidFill>
                  <a:srgbClr val="595959"/>
                </a:solidFill>
                <a:latin typeface="Roboto" panose="02000000000000000000" pitchFamily="2" charset="0"/>
                <a:ea typeface="Roboto" panose="02000000000000000000" pitchFamily="2" charset="0"/>
              </a:rPr>
              <a:t>A RESPECTED EQUAL &amp; ACCESSIBLE </a:t>
            </a:r>
            <a:br>
              <a:rPr lang="en-GB" sz="4800" dirty="0">
                <a:solidFill>
                  <a:srgbClr val="595959"/>
                </a:solidFill>
                <a:latin typeface="Roboto" panose="02000000000000000000" pitchFamily="2" charset="0"/>
                <a:ea typeface="Roboto" panose="02000000000000000000" pitchFamily="2" charset="0"/>
              </a:rPr>
            </a:br>
            <a:r>
              <a:rPr lang="en-GB" sz="4800" dirty="0">
                <a:solidFill>
                  <a:srgbClr val="595959"/>
                </a:solidFill>
                <a:latin typeface="Roboto" panose="02000000000000000000" pitchFamily="2" charset="0"/>
                <a:ea typeface="Roboto" panose="02000000000000000000" pitchFamily="2" charset="0"/>
              </a:rPr>
              <a:t>MEDICAL SERVICE</a:t>
            </a:r>
            <a:r>
              <a:rPr lang="en-US" sz="4000" dirty="0">
                <a:solidFill>
                  <a:srgbClr val="595959"/>
                </a:solidFill>
                <a:latin typeface="Roboto" panose="02000000000000000000" pitchFamily="2" charset="0"/>
                <a:ea typeface="Roboto" panose="02000000000000000000" pitchFamily="2" charset="0"/>
              </a:rPr>
              <a:t> </a:t>
            </a:r>
            <a:endParaRPr lang="en-GB" sz="4000" dirty="0">
              <a:solidFill>
                <a:srgbClr val="595959"/>
              </a:solidFill>
              <a:latin typeface="Roboto" panose="02000000000000000000" pitchFamily="2" charset="0"/>
              <a:ea typeface="Roboto" panose="02000000000000000000" pitchFamily="2" charset="0"/>
            </a:endParaRP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509451" y="3444665"/>
            <a:ext cx="11234057" cy="2211557"/>
          </a:xfrm>
        </p:spPr>
        <p:txBody>
          <a:bodyPr>
            <a:normAutofit/>
          </a:bodyPr>
          <a:lstStyle/>
          <a:p>
            <a:r>
              <a:rPr lang="en-US" dirty="0">
                <a:solidFill>
                  <a:srgbClr val="595959"/>
                </a:solidFill>
                <a:latin typeface="Roboto" panose="02000000000000000000" pitchFamily="2" charset="0"/>
                <a:ea typeface="Roboto" panose="02000000000000000000" pitchFamily="2" charset="0"/>
              </a:rPr>
              <a:t>Michal Menashe Printz</a:t>
            </a:r>
          </a:p>
          <a:p>
            <a:r>
              <a:rPr lang="pl-PL" dirty="0" err="1">
                <a:solidFill>
                  <a:srgbClr val="595959"/>
                </a:solidFill>
                <a:latin typeface="Roboto" panose="02000000000000000000" pitchFamily="2" charset="0"/>
                <a:ea typeface="Roboto" panose="02000000000000000000" pitchFamily="2" charset="0"/>
              </a:rPr>
              <a:t>Medical</a:t>
            </a:r>
            <a:r>
              <a:rPr lang="pl-PL" dirty="0">
                <a:solidFill>
                  <a:srgbClr val="595959"/>
                </a:solidFill>
                <a:latin typeface="Roboto" panose="02000000000000000000" pitchFamily="2" charset="0"/>
                <a:ea typeface="Roboto" panose="02000000000000000000" pitchFamily="2" charset="0"/>
              </a:rPr>
              <a:t> </a:t>
            </a:r>
            <a:r>
              <a:rPr lang="pl-PL" dirty="0" err="1">
                <a:solidFill>
                  <a:srgbClr val="595959"/>
                </a:solidFill>
                <a:latin typeface="Roboto" panose="02000000000000000000" pitchFamily="2" charset="0"/>
                <a:ea typeface="Roboto" panose="02000000000000000000" pitchFamily="2" charset="0"/>
              </a:rPr>
              <a:t>Centers</a:t>
            </a:r>
            <a:r>
              <a:rPr lang="pl-PL" dirty="0">
                <a:solidFill>
                  <a:srgbClr val="595959"/>
                </a:solidFill>
                <a:latin typeface="Roboto" panose="02000000000000000000" pitchFamily="2" charset="0"/>
                <a:ea typeface="Roboto" panose="02000000000000000000" pitchFamily="2" charset="0"/>
              </a:rPr>
              <a:t> </a:t>
            </a:r>
            <a:r>
              <a:rPr lang="pl-PL" dirty="0" err="1">
                <a:solidFill>
                  <a:srgbClr val="595959"/>
                </a:solidFill>
                <a:latin typeface="Roboto" panose="02000000000000000000" pitchFamily="2" charset="0"/>
                <a:ea typeface="Roboto" panose="02000000000000000000" pitchFamily="2" charset="0"/>
              </a:rPr>
              <a:t>Assuta</a:t>
            </a:r>
            <a:endParaRPr lang="en-US" dirty="0">
              <a:solidFill>
                <a:srgbClr val="595959"/>
              </a:solidFill>
              <a:latin typeface="Roboto" panose="02000000000000000000" pitchFamily="2" charset="0"/>
              <a:ea typeface="Roboto" panose="02000000000000000000" pitchFamily="2" charset="0"/>
            </a:endParaRPr>
          </a:p>
          <a:p>
            <a:r>
              <a:rPr lang="pl-PL" dirty="0" err="1">
                <a:solidFill>
                  <a:srgbClr val="595959"/>
                </a:solidFill>
              </a:rPr>
              <a:t>Israel</a:t>
            </a:r>
            <a:endParaRPr lang="en-US" dirty="0">
              <a:solidFill>
                <a:srgbClr val="595959"/>
              </a:solidFill>
              <a:latin typeface="Roboto" panose="02000000000000000000" pitchFamily="2" charset="0"/>
              <a:ea typeface="Roboto" panose="02000000000000000000" pitchFamily="2" charset="0"/>
            </a:endParaRPr>
          </a:p>
          <a:p>
            <a:r>
              <a:rPr lang="en-GB" dirty="0">
                <a:solidFill>
                  <a:srgbClr val="595959"/>
                </a:solidFill>
                <a:latin typeface="Roboto" panose="02000000000000000000" pitchFamily="2" charset="0"/>
                <a:ea typeface="Roboto" panose="02000000000000000000" pitchFamily="2" charset="0"/>
              </a:rPr>
              <a:t>Professionals with Disabilities in Health-Care Careers</a:t>
            </a: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842554" y="5692088"/>
            <a:ext cx="10567851"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pl-PL" sz="2400" b="1" dirty="0" err="1">
                <a:solidFill>
                  <a:srgbClr val="595959"/>
                </a:solidFill>
                <a:latin typeface="Roboto" panose="02000000000000000000" pitchFamily="2" charset="0"/>
                <a:ea typeface="Roboto" panose="02000000000000000000" pitchFamily="2" charset="0"/>
              </a:rPr>
              <a:t>Thursday</a:t>
            </a:r>
            <a:r>
              <a:rPr lang="pl-PL" sz="2400" b="1" dirty="0">
                <a:solidFill>
                  <a:srgbClr val="595959"/>
                </a:solidFill>
                <a:latin typeface="Roboto" panose="02000000000000000000" pitchFamily="2" charset="0"/>
                <a:ea typeface="Roboto" panose="02000000000000000000" pitchFamily="2" charset="0"/>
              </a:rPr>
              <a:t>, March 6, 10:20 AM -11:20 AM</a:t>
            </a:r>
            <a:endParaRPr lang="en-US" sz="2400" b="1" dirty="0">
              <a:solidFill>
                <a:srgbClr val="595959"/>
              </a:solidFill>
              <a:latin typeface="Roboto" panose="02000000000000000000" pitchFamily="2" charset="0"/>
              <a:ea typeface="Roboto" panose="02000000000000000000" pitchFamily="2" charset="0"/>
            </a:endParaRPr>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latin typeface="Roboto" panose="02000000000000000000" pitchFamily="2" charset="0"/>
                <a:ea typeface="Roboto" panose="02000000000000000000" pitchFamily="2" charset="0"/>
              </a:rPr>
              <a:t>1</a:t>
            </a:fld>
            <a:endParaRPr lang="en-GB">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4376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E3C6D-9AAE-D2C9-7AA6-92BA3B69531E}"/>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8F845A5B-E312-E008-B7EC-B1FE9CBA601A}"/>
              </a:ext>
            </a:extLst>
          </p:cNvPr>
          <p:cNvSpPr>
            <a:spLocks noGrp="1"/>
          </p:cNvSpPr>
          <p:nvPr>
            <p:ph type="title"/>
          </p:nvPr>
        </p:nvSpPr>
        <p:spPr>
          <a:xfrm>
            <a:off x="838200" y="365125"/>
            <a:ext cx="10043160" cy="1325563"/>
          </a:xfrm>
        </p:spPr>
        <p:txBody>
          <a:bodyPr>
            <a:normAutofit/>
          </a:bodyPr>
          <a:lstStyle/>
          <a:p>
            <a:r>
              <a:rPr kumimoji="0" lang="en-US" sz="4000" b="1" i="0" u="none" strike="noStrike" kern="1200" cap="none" spc="0" normalizeH="0" baseline="0" noProof="0" dirty="0">
                <a:ln>
                  <a:noFill/>
                </a:ln>
                <a:solidFill>
                  <a:srgbClr val="595959"/>
                </a:solidFill>
                <a:effectLst/>
                <a:uLnTx/>
                <a:uFillTx/>
                <a:latin typeface="Assistant" panose="00000500000000000000" pitchFamily="2" charset="-79"/>
                <a:ea typeface="+mn-ea"/>
                <a:cs typeface="Assistant" panose="00000500000000000000" pitchFamily="2" charset="-79"/>
              </a:rPr>
              <a:t>To Conclude…</a:t>
            </a:r>
            <a:endParaRPr lang="en-GB" sz="4000" dirty="0"/>
          </a:p>
        </p:txBody>
      </p:sp>
      <p:sp>
        <p:nvSpPr>
          <p:cNvPr id="11" name="Content Placeholder 10">
            <a:extLst>
              <a:ext uri="{FF2B5EF4-FFF2-40B4-BE49-F238E27FC236}">
                <a16:creationId xmlns:a16="http://schemas.microsoft.com/office/drawing/2014/main" id="{5CE6225B-AA1D-1CE4-1790-8237CAB33998}"/>
              </a:ext>
            </a:extLst>
          </p:cNvPr>
          <p:cNvSpPr>
            <a:spLocks noGrp="1"/>
          </p:cNvSpPr>
          <p:nvPr>
            <p:ph idx="1"/>
          </p:nvPr>
        </p:nvSpPr>
        <p:spPr>
          <a:xfrm>
            <a:off x="838201" y="1923148"/>
            <a:ext cx="9847216" cy="3861226"/>
          </a:xfrm>
        </p:spPr>
        <p:txBody>
          <a:bodyPr>
            <a:normAutofit/>
          </a:bodyPr>
          <a:lstStyle/>
          <a:p>
            <a:pPr>
              <a:buClr>
                <a:srgbClr val="7AE582"/>
              </a:buClr>
            </a:pPr>
            <a:r>
              <a:rPr lang="en-GB" dirty="0">
                <a:solidFill>
                  <a:srgbClr val="595959"/>
                </a:solidFill>
              </a:rPr>
              <a:t>Make out accessibility-integrating policy and standards </a:t>
            </a:r>
          </a:p>
          <a:p>
            <a:pPr>
              <a:buClr>
                <a:srgbClr val="7AE582"/>
              </a:buClr>
            </a:pPr>
            <a:r>
              <a:rPr lang="en-GB" dirty="0">
                <a:solidFill>
                  <a:srgbClr val="595959"/>
                </a:solidFill>
              </a:rPr>
              <a:t>Develop our own education and training programs</a:t>
            </a:r>
          </a:p>
          <a:p>
            <a:pPr>
              <a:buClr>
                <a:srgbClr val="7AE582"/>
              </a:buClr>
            </a:pPr>
            <a:r>
              <a:rPr lang="en-GB" dirty="0">
                <a:solidFill>
                  <a:srgbClr val="595959"/>
                </a:solidFill>
              </a:rPr>
              <a:t>Adopt accessibility as on integral part of our regular controls in medical care and services </a:t>
            </a:r>
            <a:endParaRPr lang="pl-PL" dirty="0">
              <a:solidFill>
                <a:srgbClr val="595959"/>
              </a:solidFill>
            </a:endParaRPr>
          </a:p>
          <a:p>
            <a:pPr>
              <a:buClr>
                <a:srgbClr val="7AE582"/>
              </a:buClr>
            </a:pPr>
            <a:r>
              <a:rPr lang="en-GB" dirty="0">
                <a:solidFill>
                  <a:srgbClr val="595959"/>
                </a:solidFill>
              </a:rPr>
              <a:t>Ensure accessibility budget is an integral part of our annual budget</a:t>
            </a:r>
          </a:p>
          <a:p>
            <a:pPr>
              <a:buClr>
                <a:srgbClr val="7AE582"/>
              </a:buClr>
            </a:pPr>
            <a:r>
              <a:rPr lang="en-GB" dirty="0">
                <a:solidFill>
                  <a:srgbClr val="595959"/>
                </a:solidFill>
              </a:rPr>
              <a:t>Learn and draw lessons from complaints</a:t>
            </a:r>
          </a:p>
          <a:p>
            <a:pPr>
              <a:buClr>
                <a:srgbClr val="7AE582"/>
              </a:buClr>
            </a:pPr>
            <a:endParaRPr lang="en-GB" dirty="0">
              <a:solidFill>
                <a:srgbClr val="595959"/>
              </a:solidFill>
            </a:endParaRPr>
          </a:p>
          <a:p>
            <a:pPr>
              <a:buClr>
                <a:srgbClr val="7AE582"/>
              </a:buClr>
            </a:pPr>
            <a:endParaRPr lang="en-GB" dirty="0">
              <a:solidFill>
                <a:srgbClr val="595959"/>
              </a:solidFill>
            </a:endParaRPr>
          </a:p>
        </p:txBody>
      </p:sp>
      <p:sp>
        <p:nvSpPr>
          <p:cNvPr id="6" name="Slide Number Placeholder 5">
            <a:extLst>
              <a:ext uri="{FF2B5EF4-FFF2-40B4-BE49-F238E27FC236}">
                <a16:creationId xmlns:a16="http://schemas.microsoft.com/office/drawing/2014/main" id="{4C087F2D-52E7-9CB9-D9C5-C256E75CFBE7}"/>
              </a:ext>
            </a:extLst>
          </p:cNvPr>
          <p:cNvSpPr>
            <a:spLocks noGrp="1"/>
          </p:cNvSpPr>
          <p:nvPr>
            <p:ph type="sldNum" sz="quarter" idx="12"/>
          </p:nvPr>
        </p:nvSpPr>
        <p:spPr/>
        <p:txBody>
          <a:bodyPr/>
          <a:lstStyle/>
          <a:p>
            <a:fld id="{1195A9E4-2CE9-4E32-BE85-7C32F0F78A6D}" type="slidenum">
              <a:rPr lang="en-GB" smtClean="0"/>
              <a:t>10</a:t>
            </a:fld>
            <a:endParaRPr lang="en-GB"/>
          </a:p>
        </p:txBody>
      </p:sp>
      <p:pic>
        <p:nvPicPr>
          <p:cNvPr id="2" name="תמונה 4">
            <a:extLst>
              <a:ext uri="{FF2B5EF4-FFF2-40B4-BE49-F238E27FC236}">
                <a16:creationId xmlns:a16="http://schemas.microsoft.com/office/drawing/2014/main" id="{3CDEF207-6831-8127-06EA-B878C899B8F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752" y="6016900"/>
            <a:ext cx="2549902" cy="616670"/>
          </a:xfrm>
          <a:prstGeom prst="rect">
            <a:avLst/>
          </a:prstGeom>
        </p:spPr>
      </p:pic>
    </p:spTree>
    <p:extLst>
      <p:ext uri="{BB962C8B-B14F-4D97-AF65-F5344CB8AC3E}">
        <p14:creationId xmlns:p14="http://schemas.microsoft.com/office/powerpoint/2010/main" val="4257630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867EA19-6E67-4295-F673-081EFF01B2E2}"/>
              </a:ext>
            </a:extLst>
          </p:cNvPr>
          <p:cNvSpPr>
            <a:spLocks noGrp="1"/>
          </p:cNvSpPr>
          <p:nvPr>
            <p:ph type="title"/>
          </p:nvPr>
        </p:nvSpPr>
        <p:spPr>
          <a:xfrm>
            <a:off x="838200" y="365125"/>
            <a:ext cx="10043160" cy="1325563"/>
          </a:xfrm>
        </p:spPr>
        <p:txBody>
          <a:bodyPr/>
          <a:lstStyle/>
          <a:p>
            <a:r>
              <a:rPr kumimoji="0" lang="en-IL" sz="4400" b="1" i="0" u="none" strike="noStrike" kern="1200" cap="none" spc="0" normalizeH="0" baseline="0" noProof="0" dirty="0">
                <a:ln>
                  <a:noFill/>
                </a:ln>
                <a:solidFill>
                  <a:srgbClr val="595959"/>
                </a:solidFill>
                <a:effectLst/>
                <a:uLnTx/>
                <a:uFillTx/>
                <a:latin typeface="Assistant" panose="00000500000000000000" pitchFamily="2" charset="-79"/>
                <a:ea typeface="+mn-ea"/>
                <a:cs typeface="Assistant" panose="00000500000000000000" pitchFamily="2" charset="-79"/>
              </a:rPr>
              <a:t>ASSUTA'S VISION</a:t>
            </a:r>
            <a:endParaRPr lang="en-GB" dirty="0"/>
          </a:p>
        </p:txBody>
      </p:sp>
      <p:sp>
        <p:nvSpPr>
          <p:cNvPr id="11" name="Content Placeholder 10">
            <a:extLst>
              <a:ext uri="{FF2B5EF4-FFF2-40B4-BE49-F238E27FC236}">
                <a16:creationId xmlns:a16="http://schemas.microsoft.com/office/drawing/2014/main" id="{3D12346A-244A-C62E-52D1-C600A5BB60DA}"/>
              </a:ext>
            </a:extLst>
          </p:cNvPr>
          <p:cNvSpPr>
            <a:spLocks noGrp="1"/>
          </p:cNvSpPr>
          <p:nvPr>
            <p:ph idx="1"/>
          </p:nvPr>
        </p:nvSpPr>
        <p:spPr>
          <a:xfrm>
            <a:off x="838200" y="1792518"/>
            <a:ext cx="10056223" cy="3861226"/>
          </a:xfrm>
        </p:spPr>
        <p:txBody>
          <a:bodyPr>
            <a:normAutofit/>
          </a:bodyPr>
          <a:lstStyle/>
          <a:p>
            <a:pPr>
              <a:buClr>
                <a:srgbClr val="7AE582"/>
              </a:buClr>
            </a:pPr>
            <a:r>
              <a:rPr lang="en-GB" dirty="0">
                <a:solidFill>
                  <a:srgbClr val="595959"/>
                </a:solidFill>
              </a:rPr>
              <a:t>ASSUTA shall promote the health and quality of life in Israel by providing quality medical care and health experience, placing the person, his dignity, needs and freedom of choice at the top of its priorities.</a:t>
            </a:r>
            <a:endParaRPr lang="pl-PL" dirty="0">
              <a:solidFill>
                <a:srgbClr val="595959"/>
              </a:solidFill>
            </a:endParaRPr>
          </a:p>
          <a:p>
            <a:endParaRPr lang="en-GB" dirty="0">
              <a:solidFill>
                <a:srgbClr val="595959"/>
              </a:solidFill>
            </a:endParaRPr>
          </a:p>
          <a:p>
            <a:pPr>
              <a:buClr>
                <a:srgbClr val="7AE582"/>
              </a:buClr>
            </a:pPr>
            <a:r>
              <a:rPr lang="en-GB" dirty="0">
                <a:solidFill>
                  <a:srgbClr val="595959"/>
                </a:solidFill>
              </a:rPr>
              <a:t>Within this vision, we undertake to become a model for excellence in promoting the health and treatment experience in Israel and to be worthy of the trust and hope that our patients and their families have in us.</a:t>
            </a:r>
          </a:p>
          <a:p>
            <a:pPr marL="0" indent="0">
              <a:buNone/>
            </a:pPr>
            <a:endParaRPr lang="en-GB" dirty="0">
              <a:solidFill>
                <a:srgbClr val="595959"/>
              </a:solidFill>
            </a:endParaRPr>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2</a:t>
            </a:fld>
            <a:endParaRPr lang="en-GB"/>
          </a:p>
        </p:txBody>
      </p:sp>
      <p:pic>
        <p:nvPicPr>
          <p:cNvPr id="2" name="תמונה 4">
            <a:extLst>
              <a:ext uri="{FF2B5EF4-FFF2-40B4-BE49-F238E27FC236}">
                <a16:creationId xmlns:a16="http://schemas.microsoft.com/office/drawing/2014/main" id="{151928F4-E3FA-C54F-DAFC-F84DE69DD20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752" y="6016900"/>
            <a:ext cx="2549902" cy="616670"/>
          </a:xfrm>
          <a:prstGeom prst="rect">
            <a:avLst/>
          </a:prstGeom>
        </p:spPr>
      </p:pic>
    </p:spTree>
    <p:extLst>
      <p:ext uri="{BB962C8B-B14F-4D97-AF65-F5344CB8AC3E}">
        <p14:creationId xmlns:p14="http://schemas.microsoft.com/office/powerpoint/2010/main" val="2056236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F46D6-3FC9-0B27-47D4-5D99270DE239}"/>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F7F14223-129E-7C10-13BA-76AC063327C9}"/>
              </a:ext>
            </a:extLst>
          </p:cNvPr>
          <p:cNvSpPr>
            <a:spLocks noGrp="1"/>
          </p:cNvSpPr>
          <p:nvPr>
            <p:ph type="title"/>
          </p:nvPr>
        </p:nvSpPr>
        <p:spPr>
          <a:xfrm>
            <a:off x="838200" y="365125"/>
            <a:ext cx="10043160" cy="1325563"/>
          </a:xfrm>
        </p:spPr>
        <p:txBody>
          <a:bodyPr/>
          <a:lstStyle/>
          <a:p>
            <a:r>
              <a:rPr kumimoji="0" lang="en-IL" sz="4400" b="1" i="0" u="none" strike="noStrike" kern="1200" cap="none" spc="0" normalizeH="0" baseline="0" noProof="0" dirty="0">
                <a:ln>
                  <a:noFill/>
                </a:ln>
                <a:solidFill>
                  <a:srgbClr val="595959"/>
                </a:solidFill>
                <a:effectLst/>
                <a:uLnTx/>
                <a:uFillTx/>
                <a:latin typeface="Assistant" panose="00000500000000000000" pitchFamily="2" charset="-79"/>
                <a:ea typeface="+mn-ea"/>
                <a:cs typeface="Assistant" panose="00000500000000000000" pitchFamily="2" charset="-79"/>
              </a:rPr>
              <a:t>Accessibility</a:t>
            </a:r>
            <a:endParaRPr lang="en-GB" dirty="0"/>
          </a:p>
        </p:txBody>
      </p:sp>
      <p:sp>
        <p:nvSpPr>
          <p:cNvPr id="11" name="Content Placeholder 10">
            <a:extLst>
              <a:ext uri="{FF2B5EF4-FFF2-40B4-BE49-F238E27FC236}">
                <a16:creationId xmlns:a16="http://schemas.microsoft.com/office/drawing/2014/main" id="{06B1DD1D-C67C-847A-0B42-481BA919E59D}"/>
              </a:ext>
            </a:extLst>
          </p:cNvPr>
          <p:cNvSpPr>
            <a:spLocks noGrp="1"/>
          </p:cNvSpPr>
          <p:nvPr>
            <p:ph idx="1"/>
          </p:nvPr>
        </p:nvSpPr>
        <p:spPr>
          <a:xfrm>
            <a:off x="838201" y="1792518"/>
            <a:ext cx="3709086" cy="3861226"/>
          </a:xfrm>
        </p:spPr>
        <p:txBody>
          <a:bodyPr/>
          <a:lstStyle/>
          <a:p>
            <a:pPr>
              <a:buClr>
                <a:srgbClr val="7AE582"/>
              </a:buClr>
            </a:pPr>
            <a:r>
              <a:rPr lang="en-GB" dirty="0">
                <a:solidFill>
                  <a:srgbClr val="595959"/>
                </a:solidFill>
              </a:rPr>
              <a:t>MORE THAN DEALING WITH </a:t>
            </a:r>
            <a:r>
              <a:rPr lang="en-GB" b="1" dirty="0">
                <a:solidFill>
                  <a:srgbClr val="595959"/>
                </a:solidFill>
              </a:rPr>
              <a:t>PHYSICAL OBSTACLES</a:t>
            </a:r>
          </a:p>
          <a:p>
            <a:pPr marL="0" indent="0">
              <a:buNone/>
            </a:pPr>
            <a:endParaRPr lang="en-GB" dirty="0"/>
          </a:p>
        </p:txBody>
      </p:sp>
      <p:sp>
        <p:nvSpPr>
          <p:cNvPr id="6" name="Slide Number Placeholder 5">
            <a:extLst>
              <a:ext uri="{FF2B5EF4-FFF2-40B4-BE49-F238E27FC236}">
                <a16:creationId xmlns:a16="http://schemas.microsoft.com/office/drawing/2014/main" id="{715A7621-EF23-EA25-B151-B8058F64F937}"/>
              </a:ext>
            </a:extLst>
          </p:cNvPr>
          <p:cNvSpPr>
            <a:spLocks noGrp="1"/>
          </p:cNvSpPr>
          <p:nvPr>
            <p:ph type="sldNum" sz="quarter" idx="12"/>
          </p:nvPr>
        </p:nvSpPr>
        <p:spPr/>
        <p:txBody>
          <a:bodyPr/>
          <a:lstStyle/>
          <a:p>
            <a:fld id="{1195A9E4-2CE9-4E32-BE85-7C32F0F78A6D}" type="slidenum">
              <a:rPr lang="en-GB" smtClean="0"/>
              <a:t>3</a:t>
            </a:fld>
            <a:endParaRPr lang="en-GB"/>
          </a:p>
        </p:txBody>
      </p:sp>
      <p:pic>
        <p:nvPicPr>
          <p:cNvPr id="2" name="תמונה 4">
            <a:extLst>
              <a:ext uri="{FF2B5EF4-FFF2-40B4-BE49-F238E27FC236}">
                <a16:creationId xmlns:a16="http://schemas.microsoft.com/office/drawing/2014/main" id="{669730E2-AE23-AFB6-3C70-67D768CBB63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752" y="6016900"/>
            <a:ext cx="2549902" cy="616670"/>
          </a:xfrm>
          <a:prstGeom prst="rect">
            <a:avLst/>
          </a:prstGeom>
        </p:spPr>
      </p:pic>
      <p:grpSp>
        <p:nvGrpSpPr>
          <p:cNvPr id="14" name="Grupa 13" descr="A smiling older man with short gray hair, wearing a light blue shirt and jeans, sits in a wheelchair in a bright, modern hallway with a polished floor and glass doors in the background. In the top left corner, there is a green circular accessibility icon with a stylized human figure, symbolizing inclusive design and accessibility support for people with disabilities.">
            <a:extLst>
              <a:ext uri="{FF2B5EF4-FFF2-40B4-BE49-F238E27FC236}">
                <a16:creationId xmlns:a16="http://schemas.microsoft.com/office/drawing/2014/main" id="{F8A46114-C1AC-3F29-FBF0-123B7F97AC15}"/>
              </a:ext>
            </a:extLst>
          </p:cNvPr>
          <p:cNvGrpSpPr/>
          <p:nvPr/>
        </p:nvGrpSpPr>
        <p:grpSpPr>
          <a:xfrm>
            <a:off x="4547287" y="1255247"/>
            <a:ext cx="7214910" cy="4652818"/>
            <a:chOff x="4037260" y="3603031"/>
            <a:chExt cx="7214910" cy="4652818"/>
          </a:xfrm>
        </p:grpSpPr>
        <p:pic>
          <p:nvPicPr>
            <p:cNvPr id="5" name="תמונה 22">
              <a:extLst>
                <a:ext uri="{FF2B5EF4-FFF2-40B4-BE49-F238E27FC236}">
                  <a16:creationId xmlns:a16="http://schemas.microsoft.com/office/drawing/2014/main" id="{AD2B12F6-BA2B-4392-B91D-71D023862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7260" y="3603031"/>
              <a:ext cx="7214910" cy="4652818"/>
            </a:xfrm>
            <a:prstGeom prst="rect">
              <a:avLst/>
            </a:prstGeom>
          </p:spPr>
        </p:pic>
        <p:sp>
          <p:nvSpPr>
            <p:cNvPr id="7" name="אליפסה 35">
              <a:extLst>
                <a:ext uri="{FF2B5EF4-FFF2-40B4-BE49-F238E27FC236}">
                  <a16:creationId xmlns:a16="http://schemas.microsoft.com/office/drawing/2014/main" id="{25FF883A-7C47-EB21-D166-BF0D4DBA8480}"/>
                </a:ext>
              </a:extLst>
            </p:cNvPr>
            <p:cNvSpPr/>
            <p:nvPr/>
          </p:nvSpPr>
          <p:spPr>
            <a:xfrm>
              <a:off x="4736520" y="4358350"/>
              <a:ext cx="839299" cy="839299"/>
            </a:xfrm>
            <a:prstGeom prst="ellipse">
              <a:avLst/>
            </a:prstGeom>
            <a:solidFill>
              <a:srgbClr val="7AE5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L" dirty="0"/>
            </a:p>
          </p:txBody>
        </p:sp>
        <p:grpSp>
          <p:nvGrpSpPr>
            <p:cNvPr id="8" name="קבוצה 16">
              <a:extLst>
                <a:ext uri="{FF2B5EF4-FFF2-40B4-BE49-F238E27FC236}">
                  <a16:creationId xmlns:a16="http://schemas.microsoft.com/office/drawing/2014/main" id="{240B1AF4-29A6-409A-CB1C-A240617FDE49}"/>
                </a:ext>
              </a:extLst>
            </p:cNvPr>
            <p:cNvGrpSpPr/>
            <p:nvPr/>
          </p:nvGrpSpPr>
          <p:grpSpPr>
            <a:xfrm>
              <a:off x="4850244" y="4484718"/>
              <a:ext cx="617445" cy="617445"/>
              <a:chOff x="5790074" y="2955618"/>
              <a:chExt cx="617445" cy="617445"/>
            </a:xfrm>
          </p:grpSpPr>
          <p:sp>
            <p:nvSpPr>
              <p:cNvPr id="9" name="צורה חופשית: צורה 12">
                <a:extLst>
                  <a:ext uri="{FF2B5EF4-FFF2-40B4-BE49-F238E27FC236}">
                    <a16:creationId xmlns:a16="http://schemas.microsoft.com/office/drawing/2014/main" id="{A51A391B-6633-0CCE-188E-DA3597DDBDDB}"/>
                  </a:ext>
                </a:extLst>
              </p:cNvPr>
              <p:cNvSpPr/>
              <p:nvPr/>
            </p:nvSpPr>
            <p:spPr>
              <a:xfrm>
                <a:off x="5790074" y="2955618"/>
                <a:ext cx="617445" cy="617445"/>
              </a:xfrm>
              <a:custGeom>
                <a:avLst/>
                <a:gdLst>
                  <a:gd name="connsiteX0" fmla="*/ 308723 w 617445"/>
                  <a:gd name="connsiteY0" fmla="*/ 0 h 617445"/>
                  <a:gd name="connsiteX1" fmla="*/ 0 w 617445"/>
                  <a:gd name="connsiteY1" fmla="*/ 308723 h 617445"/>
                  <a:gd name="connsiteX2" fmla="*/ 308723 w 617445"/>
                  <a:gd name="connsiteY2" fmla="*/ 617445 h 617445"/>
                  <a:gd name="connsiteX3" fmla="*/ 617445 w 617445"/>
                  <a:gd name="connsiteY3" fmla="*/ 308723 h 617445"/>
                  <a:gd name="connsiteX4" fmla="*/ 308723 w 617445"/>
                  <a:gd name="connsiteY4" fmla="*/ 0 h 617445"/>
                  <a:gd name="connsiteX5" fmla="*/ 308723 w 617445"/>
                  <a:gd name="connsiteY5" fmla="*/ 596864 h 617445"/>
                  <a:gd name="connsiteX6" fmla="*/ 20582 w 617445"/>
                  <a:gd name="connsiteY6" fmla="*/ 308723 h 617445"/>
                  <a:gd name="connsiteX7" fmla="*/ 308723 w 617445"/>
                  <a:gd name="connsiteY7" fmla="*/ 20582 h 617445"/>
                  <a:gd name="connsiteX8" fmla="*/ 596864 w 617445"/>
                  <a:gd name="connsiteY8" fmla="*/ 308723 h 617445"/>
                  <a:gd name="connsiteX9" fmla="*/ 308723 w 617445"/>
                  <a:gd name="connsiteY9" fmla="*/ 596864 h 617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7445" h="617445">
                    <a:moveTo>
                      <a:pt x="308723" y="0"/>
                    </a:moveTo>
                    <a:cubicBezTo>
                      <a:pt x="138220" y="0"/>
                      <a:pt x="0" y="138220"/>
                      <a:pt x="0" y="308723"/>
                    </a:cubicBezTo>
                    <a:cubicBezTo>
                      <a:pt x="0" y="479225"/>
                      <a:pt x="138220" y="617445"/>
                      <a:pt x="308723" y="617445"/>
                    </a:cubicBezTo>
                    <a:cubicBezTo>
                      <a:pt x="479225" y="617445"/>
                      <a:pt x="617445" y="479225"/>
                      <a:pt x="617445" y="308723"/>
                    </a:cubicBezTo>
                    <a:cubicBezTo>
                      <a:pt x="617253" y="138299"/>
                      <a:pt x="479146" y="193"/>
                      <a:pt x="308723" y="0"/>
                    </a:cubicBezTo>
                    <a:close/>
                    <a:moveTo>
                      <a:pt x="308723" y="596864"/>
                    </a:moveTo>
                    <a:cubicBezTo>
                      <a:pt x="149586" y="596864"/>
                      <a:pt x="20582" y="467859"/>
                      <a:pt x="20582" y="308723"/>
                    </a:cubicBezTo>
                    <a:cubicBezTo>
                      <a:pt x="20582" y="149586"/>
                      <a:pt x="149586" y="20582"/>
                      <a:pt x="308723" y="20582"/>
                    </a:cubicBezTo>
                    <a:cubicBezTo>
                      <a:pt x="467859" y="20582"/>
                      <a:pt x="596864" y="149586"/>
                      <a:pt x="596864" y="308723"/>
                    </a:cubicBezTo>
                    <a:cubicBezTo>
                      <a:pt x="596682" y="467784"/>
                      <a:pt x="467784" y="596682"/>
                      <a:pt x="308723" y="596864"/>
                    </a:cubicBezTo>
                    <a:close/>
                  </a:path>
                </a:pathLst>
              </a:custGeom>
              <a:solidFill>
                <a:srgbClr val="03045E"/>
              </a:solidFill>
              <a:ln w="10160" cap="flat">
                <a:noFill/>
                <a:prstDash val="solid"/>
                <a:miter/>
              </a:ln>
            </p:spPr>
            <p:txBody>
              <a:bodyPr rtlCol="0" anchor="ctr"/>
              <a:lstStyle/>
              <a:p>
                <a:endParaRPr lang="en-IL"/>
              </a:p>
            </p:txBody>
          </p:sp>
          <p:sp>
            <p:nvSpPr>
              <p:cNvPr id="12" name="צורה חופשית: צורה 14">
                <a:extLst>
                  <a:ext uri="{FF2B5EF4-FFF2-40B4-BE49-F238E27FC236}">
                    <a16:creationId xmlns:a16="http://schemas.microsoft.com/office/drawing/2014/main" id="{C9E8E5DB-6EEF-1BF3-EE76-7F4A3AA9BF03}"/>
                  </a:ext>
                </a:extLst>
              </p:cNvPr>
              <p:cNvSpPr/>
              <p:nvPr/>
            </p:nvSpPr>
            <p:spPr>
              <a:xfrm>
                <a:off x="6037052" y="3048234"/>
                <a:ext cx="123489" cy="123489"/>
              </a:xfrm>
              <a:custGeom>
                <a:avLst/>
                <a:gdLst>
                  <a:gd name="connsiteX0" fmla="*/ 61745 w 123489"/>
                  <a:gd name="connsiteY0" fmla="*/ 123489 h 123489"/>
                  <a:gd name="connsiteX1" fmla="*/ 123489 w 123489"/>
                  <a:gd name="connsiteY1" fmla="*/ 61745 h 123489"/>
                  <a:gd name="connsiteX2" fmla="*/ 61745 w 123489"/>
                  <a:gd name="connsiteY2" fmla="*/ 0 h 123489"/>
                  <a:gd name="connsiteX3" fmla="*/ 0 w 123489"/>
                  <a:gd name="connsiteY3" fmla="*/ 61745 h 123489"/>
                  <a:gd name="connsiteX4" fmla="*/ 61745 w 123489"/>
                  <a:gd name="connsiteY4" fmla="*/ 123489 h 123489"/>
                  <a:gd name="connsiteX5" fmla="*/ 61745 w 123489"/>
                  <a:gd name="connsiteY5" fmla="*/ 20582 h 123489"/>
                  <a:gd name="connsiteX6" fmla="*/ 102908 w 123489"/>
                  <a:gd name="connsiteY6" fmla="*/ 61745 h 123489"/>
                  <a:gd name="connsiteX7" fmla="*/ 61745 w 123489"/>
                  <a:gd name="connsiteY7" fmla="*/ 102908 h 123489"/>
                  <a:gd name="connsiteX8" fmla="*/ 20582 w 123489"/>
                  <a:gd name="connsiteY8" fmla="*/ 61745 h 123489"/>
                  <a:gd name="connsiteX9" fmla="*/ 61745 w 123489"/>
                  <a:gd name="connsiteY9" fmla="*/ 20582 h 123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488" h="123488">
                    <a:moveTo>
                      <a:pt x="61745" y="123489"/>
                    </a:moveTo>
                    <a:cubicBezTo>
                      <a:pt x="95845" y="123489"/>
                      <a:pt x="123489" y="95845"/>
                      <a:pt x="123489" y="61745"/>
                    </a:cubicBezTo>
                    <a:cubicBezTo>
                      <a:pt x="123489" y="27644"/>
                      <a:pt x="95845" y="0"/>
                      <a:pt x="61745" y="0"/>
                    </a:cubicBezTo>
                    <a:cubicBezTo>
                      <a:pt x="27644" y="0"/>
                      <a:pt x="0" y="27644"/>
                      <a:pt x="0" y="61745"/>
                    </a:cubicBezTo>
                    <a:cubicBezTo>
                      <a:pt x="34" y="95831"/>
                      <a:pt x="27658" y="123455"/>
                      <a:pt x="61745" y="123489"/>
                    </a:cubicBezTo>
                    <a:close/>
                    <a:moveTo>
                      <a:pt x="61745" y="20582"/>
                    </a:moveTo>
                    <a:cubicBezTo>
                      <a:pt x="84478" y="20582"/>
                      <a:pt x="102908" y="39011"/>
                      <a:pt x="102908" y="61745"/>
                    </a:cubicBezTo>
                    <a:cubicBezTo>
                      <a:pt x="102908" y="84478"/>
                      <a:pt x="84478" y="102908"/>
                      <a:pt x="61745" y="102908"/>
                    </a:cubicBezTo>
                    <a:cubicBezTo>
                      <a:pt x="39011" y="102908"/>
                      <a:pt x="20582" y="84478"/>
                      <a:pt x="20582" y="61745"/>
                    </a:cubicBezTo>
                    <a:cubicBezTo>
                      <a:pt x="20582" y="39011"/>
                      <a:pt x="39011" y="20582"/>
                      <a:pt x="61745" y="20582"/>
                    </a:cubicBezTo>
                    <a:close/>
                  </a:path>
                </a:pathLst>
              </a:custGeom>
              <a:solidFill>
                <a:srgbClr val="03045E"/>
              </a:solidFill>
              <a:ln w="10160" cap="flat">
                <a:noFill/>
                <a:prstDash val="solid"/>
                <a:miter/>
              </a:ln>
            </p:spPr>
            <p:txBody>
              <a:bodyPr rtlCol="0" anchor="ctr"/>
              <a:lstStyle/>
              <a:p>
                <a:endParaRPr lang="en-IL"/>
              </a:p>
            </p:txBody>
          </p:sp>
          <p:sp>
            <p:nvSpPr>
              <p:cNvPr id="13" name="צורה חופשית: צורה 15">
                <a:extLst>
                  <a:ext uri="{FF2B5EF4-FFF2-40B4-BE49-F238E27FC236}">
                    <a16:creationId xmlns:a16="http://schemas.microsoft.com/office/drawing/2014/main" id="{8D49D717-5426-C5D0-85F9-675F77EC75FE}"/>
                  </a:ext>
                </a:extLst>
              </p:cNvPr>
              <p:cNvSpPr/>
              <p:nvPr/>
            </p:nvSpPr>
            <p:spPr>
              <a:xfrm>
                <a:off x="5922182" y="3181995"/>
                <a:ext cx="353154" cy="288025"/>
              </a:xfrm>
              <a:custGeom>
                <a:avLst/>
                <a:gdLst>
                  <a:gd name="connsiteX0" fmla="*/ 319933 w 353154"/>
                  <a:gd name="connsiteY0" fmla="*/ 101 h 288025"/>
                  <a:gd name="connsiteX1" fmla="*/ 319768 w 353154"/>
                  <a:gd name="connsiteY1" fmla="*/ 101 h 288025"/>
                  <a:gd name="connsiteX2" fmla="*/ 211715 w 353154"/>
                  <a:gd name="connsiteY2" fmla="*/ 9805 h 288025"/>
                  <a:gd name="connsiteX3" fmla="*/ 200653 w 353154"/>
                  <a:gd name="connsiteY3" fmla="*/ 10309 h 288025"/>
                  <a:gd name="connsiteX4" fmla="*/ 152574 w 353154"/>
                  <a:gd name="connsiteY4" fmla="*/ 10309 h 288025"/>
                  <a:gd name="connsiteX5" fmla="*/ 141533 w 353154"/>
                  <a:gd name="connsiteY5" fmla="*/ 9815 h 288025"/>
                  <a:gd name="connsiteX6" fmla="*/ 33294 w 353154"/>
                  <a:gd name="connsiteY6" fmla="*/ 101 h 288025"/>
                  <a:gd name="connsiteX7" fmla="*/ 96 w 353154"/>
                  <a:gd name="connsiteY7" fmla="*/ 28462 h 288025"/>
                  <a:gd name="connsiteX8" fmla="*/ 28458 w 353154"/>
                  <a:gd name="connsiteY8" fmla="*/ 61660 h 288025"/>
                  <a:gd name="connsiteX9" fmla="*/ 115795 w 353154"/>
                  <a:gd name="connsiteY9" fmla="*/ 69584 h 288025"/>
                  <a:gd name="connsiteX10" fmla="*/ 125160 w 353154"/>
                  <a:gd name="connsiteY10" fmla="*/ 79823 h 288025"/>
                  <a:gd name="connsiteX11" fmla="*/ 125160 w 353154"/>
                  <a:gd name="connsiteY11" fmla="*/ 103492 h 288025"/>
                  <a:gd name="connsiteX12" fmla="*/ 122320 w 353154"/>
                  <a:gd name="connsiteY12" fmla="*/ 118527 h 288025"/>
                  <a:gd name="connsiteX13" fmla="*/ 72801 w 353154"/>
                  <a:gd name="connsiteY13" fmla="*/ 244640 h 288025"/>
                  <a:gd name="connsiteX14" fmla="*/ 88540 w 353154"/>
                  <a:gd name="connsiteY14" fmla="*/ 285376 h 288025"/>
                  <a:gd name="connsiteX15" fmla="*/ 129276 w 353154"/>
                  <a:gd name="connsiteY15" fmla="*/ 269636 h 288025"/>
                  <a:gd name="connsiteX16" fmla="*/ 176470 w 353154"/>
                  <a:gd name="connsiteY16" fmla="*/ 154246 h 288025"/>
                  <a:gd name="connsiteX17" fmla="*/ 224105 w 353154"/>
                  <a:gd name="connsiteY17" fmla="*/ 269945 h 288025"/>
                  <a:gd name="connsiteX18" fmla="*/ 264515 w 353154"/>
                  <a:gd name="connsiteY18" fmla="*/ 285132 h 288025"/>
                  <a:gd name="connsiteX19" fmla="*/ 280602 w 353154"/>
                  <a:gd name="connsiteY19" fmla="*/ 245072 h 288025"/>
                  <a:gd name="connsiteX20" fmla="*/ 230908 w 353154"/>
                  <a:gd name="connsiteY20" fmla="*/ 118496 h 288025"/>
                  <a:gd name="connsiteX21" fmla="*/ 228067 w 353154"/>
                  <a:gd name="connsiteY21" fmla="*/ 103482 h 288025"/>
                  <a:gd name="connsiteX22" fmla="*/ 228067 w 353154"/>
                  <a:gd name="connsiteY22" fmla="*/ 79813 h 288025"/>
                  <a:gd name="connsiteX23" fmla="*/ 237432 w 353154"/>
                  <a:gd name="connsiteY23" fmla="*/ 69574 h 288025"/>
                  <a:gd name="connsiteX24" fmla="*/ 324626 w 353154"/>
                  <a:gd name="connsiteY24" fmla="*/ 61660 h 288025"/>
                  <a:gd name="connsiteX25" fmla="*/ 353064 w 353154"/>
                  <a:gd name="connsiteY25" fmla="*/ 28529 h 288025"/>
                  <a:gd name="connsiteX26" fmla="*/ 319933 w 353154"/>
                  <a:gd name="connsiteY26" fmla="*/ 91 h 288025"/>
                  <a:gd name="connsiteX27" fmla="*/ 319933 w 353154"/>
                  <a:gd name="connsiteY27" fmla="*/ 101 h 288025"/>
                  <a:gd name="connsiteX28" fmla="*/ 322907 w 353154"/>
                  <a:gd name="connsiteY28" fmla="*/ 41182 h 288025"/>
                  <a:gd name="connsiteX29" fmla="*/ 235569 w 353154"/>
                  <a:gd name="connsiteY29" fmla="*/ 49106 h 288025"/>
                  <a:gd name="connsiteX30" fmla="*/ 207486 w 353154"/>
                  <a:gd name="connsiteY30" fmla="*/ 79823 h 288025"/>
                  <a:gd name="connsiteX31" fmla="*/ 207486 w 353154"/>
                  <a:gd name="connsiteY31" fmla="*/ 103492 h 288025"/>
                  <a:gd name="connsiteX32" fmla="*/ 211757 w 353154"/>
                  <a:gd name="connsiteY32" fmla="*/ 126060 h 288025"/>
                  <a:gd name="connsiteX33" fmla="*/ 261626 w 353154"/>
                  <a:gd name="connsiteY33" fmla="*/ 253037 h 288025"/>
                  <a:gd name="connsiteX34" fmla="*/ 256707 w 353154"/>
                  <a:gd name="connsiteY34" fmla="*/ 266734 h 288025"/>
                  <a:gd name="connsiteX35" fmla="*/ 243010 w 353154"/>
                  <a:gd name="connsiteY35" fmla="*/ 261815 h 288025"/>
                  <a:gd name="connsiteX36" fmla="*/ 195477 w 353154"/>
                  <a:gd name="connsiteY36" fmla="*/ 146425 h 288025"/>
                  <a:gd name="connsiteX37" fmla="*/ 176614 w 353154"/>
                  <a:gd name="connsiteY37" fmla="*/ 133805 h 288025"/>
                  <a:gd name="connsiteX38" fmla="*/ 157751 w 353154"/>
                  <a:gd name="connsiteY38" fmla="*/ 146425 h 288025"/>
                  <a:gd name="connsiteX39" fmla="*/ 110352 w 353154"/>
                  <a:gd name="connsiteY39" fmla="*/ 261507 h 288025"/>
                  <a:gd name="connsiteX40" fmla="*/ 101810 w 353154"/>
                  <a:gd name="connsiteY40" fmla="*/ 267762 h 288025"/>
                  <a:gd name="connsiteX41" fmla="*/ 92270 w 353154"/>
                  <a:gd name="connsiteY41" fmla="*/ 263173 h 288025"/>
                  <a:gd name="connsiteX42" fmla="*/ 91828 w 353154"/>
                  <a:gd name="connsiteY42" fmla="*/ 252595 h 288025"/>
                  <a:gd name="connsiteX43" fmla="*/ 141522 w 353154"/>
                  <a:gd name="connsiteY43" fmla="*/ 126019 h 288025"/>
                  <a:gd name="connsiteX44" fmla="*/ 145741 w 353154"/>
                  <a:gd name="connsiteY44" fmla="*/ 103482 h 288025"/>
                  <a:gd name="connsiteX45" fmla="*/ 145741 w 353154"/>
                  <a:gd name="connsiteY45" fmla="*/ 79813 h 288025"/>
                  <a:gd name="connsiteX46" fmla="*/ 117658 w 353154"/>
                  <a:gd name="connsiteY46" fmla="*/ 49075 h 288025"/>
                  <a:gd name="connsiteX47" fmla="*/ 30176 w 353154"/>
                  <a:gd name="connsiteY47" fmla="*/ 41182 h 288025"/>
                  <a:gd name="connsiteX48" fmla="*/ 20611 w 353154"/>
                  <a:gd name="connsiteY48" fmla="*/ 30165 h 288025"/>
                  <a:gd name="connsiteX49" fmla="*/ 31627 w 353154"/>
                  <a:gd name="connsiteY49" fmla="*/ 20600 h 288025"/>
                  <a:gd name="connsiteX50" fmla="*/ 139680 w 353154"/>
                  <a:gd name="connsiteY50" fmla="*/ 30304 h 288025"/>
                  <a:gd name="connsiteX51" fmla="*/ 152554 w 353154"/>
                  <a:gd name="connsiteY51" fmla="*/ 30881 h 288025"/>
                  <a:gd name="connsiteX52" fmla="*/ 200632 w 353154"/>
                  <a:gd name="connsiteY52" fmla="*/ 30881 h 288025"/>
                  <a:gd name="connsiteX53" fmla="*/ 213506 w 353154"/>
                  <a:gd name="connsiteY53" fmla="*/ 30304 h 288025"/>
                  <a:gd name="connsiteX54" fmla="*/ 321507 w 353154"/>
                  <a:gd name="connsiteY54" fmla="*/ 20600 h 288025"/>
                  <a:gd name="connsiteX55" fmla="*/ 328988 w 353154"/>
                  <a:gd name="connsiteY55" fmla="*/ 23044 h 288025"/>
                  <a:gd name="connsiteX56" fmla="*/ 332519 w 353154"/>
                  <a:gd name="connsiteY56" fmla="*/ 30078 h 288025"/>
                  <a:gd name="connsiteX57" fmla="*/ 330043 w 353154"/>
                  <a:gd name="connsiteY57" fmla="*/ 37646 h 288025"/>
                  <a:gd name="connsiteX58" fmla="*/ 322907 w 353154"/>
                  <a:gd name="connsiteY58" fmla="*/ 41182 h 28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53154" h="288025">
                    <a:moveTo>
                      <a:pt x="319933" y="101"/>
                    </a:moveTo>
                    <a:lnTo>
                      <a:pt x="319768" y="101"/>
                    </a:lnTo>
                    <a:lnTo>
                      <a:pt x="211715" y="9805"/>
                    </a:lnTo>
                    <a:cubicBezTo>
                      <a:pt x="208031" y="10142"/>
                      <a:pt x="204344" y="10309"/>
                      <a:pt x="200653" y="10309"/>
                    </a:cubicBezTo>
                    <a:lnTo>
                      <a:pt x="152574" y="10309"/>
                    </a:lnTo>
                    <a:cubicBezTo>
                      <a:pt x="148890" y="10309"/>
                      <a:pt x="145209" y="10145"/>
                      <a:pt x="141533" y="9815"/>
                    </a:cubicBezTo>
                    <a:lnTo>
                      <a:pt x="33294" y="101"/>
                    </a:lnTo>
                    <a:cubicBezTo>
                      <a:pt x="16295" y="-1235"/>
                      <a:pt x="1432" y="11463"/>
                      <a:pt x="96" y="28462"/>
                    </a:cubicBezTo>
                    <a:cubicBezTo>
                      <a:pt x="-1239" y="45462"/>
                      <a:pt x="11458" y="60325"/>
                      <a:pt x="28458" y="61660"/>
                    </a:cubicBezTo>
                    <a:lnTo>
                      <a:pt x="115795" y="69584"/>
                    </a:lnTo>
                    <a:cubicBezTo>
                      <a:pt x="121094" y="70063"/>
                      <a:pt x="125155" y="74503"/>
                      <a:pt x="125160" y="79823"/>
                    </a:cubicBezTo>
                    <a:lnTo>
                      <a:pt x="125160" y="103492"/>
                    </a:lnTo>
                    <a:cubicBezTo>
                      <a:pt x="125164" y="108638"/>
                      <a:pt x="124200" y="113738"/>
                      <a:pt x="122320" y="118527"/>
                    </a:cubicBezTo>
                    <a:lnTo>
                      <a:pt x="72801" y="244640"/>
                    </a:lnTo>
                    <a:cubicBezTo>
                      <a:pt x="65899" y="260236"/>
                      <a:pt x="72945" y="278474"/>
                      <a:pt x="88540" y="285376"/>
                    </a:cubicBezTo>
                    <a:cubicBezTo>
                      <a:pt x="104136" y="292278"/>
                      <a:pt x="122373" y="285232"/>
                      <a:pt x="129276" y="269636"/>
                    </a:cubicBezTo>
                    <a:lnTo>
                      <a:pt x="176470" y="154246"/>
                    </a:lnTo>
                    <a:lnTo>
                      <a:pt x="224105" y="269945"/>
                    </a:lnTo>
                    <a:cubicBezTo>
                      <a:pt x="231209" y="285149"/>
                      <a:pt x="249156" y="291893"/>
                      <a:pt x="264515" y="285132"/>
                    </a:cubicBezTo>
                    <a:cubicBezTo>
                      <a:pt x="279873" y="278370"/>
                      <a:pt x="287018" y="260578"/>
                      <a:pt x="280602" y="245072"/>
                    </a:cubicBezTo>
                    <a:lnTo>
                      <a:pt x="230908" y="118496"/>
                    </a:lnTo>
                    <a:cubicBezTo>
                      <a:pt x="229032" y="113713"/>
                      <a:pt x="228068" y="108620"/>
                      <a:pt x="228067" y="103482"/>
                    </a:cubicBezTo>
                    <a:lnTo>
                      <a:pt x="228067" y="79813"/>
                    </a:lnTo>
                    <a:cubicBezTo>
                      <a:pt x="228073" y="74493"/>
                      <a:pt x="232133" y="70052"/>
                      <a:pt x="237432" y="69574"/>
                    </a:cubicBezTo>
                    <a:lnTo>
                      <a:pt x="324626" y="61660"/>
                    </a:lnTo>
                    <a:cubicBezTo>
                      <a:pt x="341628" y="60365"/>
                      <a:pt x="354360" y="45532"/>
                      <a:pt x="353064" y="28529"/>
                    </a:cubicBezTo>
                    <a:cubicBezTo>
                      <a:pt x="351768" y="11527"/>
                      <a:pt x="336935" y="-1205"/>
                      <a:pt x="319933" y="91"/>
                    </a:cubicBezTo>
                    <a:lnTo>
                      <a:pt x="319933" y="101"/>
                    </a:lnTo>
                    <a:close/>
                    <a:moveTo>
                      <a:pt x="322907" y="41182"/>
                    </a:moveTo>
                    <a:lnTo>
                      <a:pt x="235569" y="49106"/>
                    </a:lnTo>
                    <a:cubicBezTo>
                      <a:pt x="219641" y="50476"/>
                      <a:pt x="207427" y="63836"/>
                      <a:pt x="207486" y="79823"/>
                    </a:cubicBezTo>
                    <a:lnTo>
                      <a:pt x="207486" y="103492"/>
                    </a:lnTo>
                    <a:cubicBezTo>
                      <a:pt x="207482" y="111216"/>
                      <a:pt x="208931" y="118872"/>
                      <a:pt x="211757" y="126060"/>
                    </a:cubicBezTo>
                    <a:lnTo>
                      <a:pt x="261626" y="253037"/>
                    </a:lnTo>
                    <a:cubicBezTo>
                      <a:pt x="264049" y="258178"/>
                      <a:pt x="261847" y="264310"/>
                      <a:pt x="256707" y="266734"/>
                    </a:cubicBezTo>
                    <a:cubicBezTo>
                      <a:pt x="251566" y="269158"/>
                      <a:pt x="245433" y="266956"/>
                      <a:pt x="243010" y="261815"/>
                    </a:cubicBezTo>
                    <a:lnTo>
                      <a:pt x="195477" y="146425"/>
                    </a:lnTo>
                    <a:cubicBezTo>
                      <a:pt x="192325" y="138787"/>
                      <a:pt x="184876" y="133805"/>
                      <a:pt x="176614" y="133805"/>
                    </a:cubicBezTo>
                    <a:cubicBezTo>
                      <a:pt x="168351" y="133805"/>
                      <a:pt x="160903" y="138787"/>
                      <a:pt x="157751" y="146425"/>
                    </a:cubicBezTo>
                    <a:lnTo>
                      <a:pt x="110352" y="261507"/>
                    </a:lnTo>
                    <a:cubicBezTo>
                      <a:pt x="108878" y="265009"/>
                      <a:pt x="105594" y="267415"/>
                      <a:pt x="101810" y="267762"/>
                    </a:cubicBezTo>
                    <a:cubicBezTo>
                      <a:pt x="98027" y="268111"/>
                      <a:pt x="94359" y="266346"/>
                      <a:pt x="92270" y="263173"/>
                    </a:cubicBezTo>
                    <a:cubicBezTo>
                      <a:pt x="90182" y="259999"/>
                      <a:pt x="90011" y="255932"/>
                      <a:pt x="91828" y="252595"/>
                    </a:cubicBezTo>
                    <a:lnTo>
                      <a:pt x="141522" y="126019"/>
                    </a:lnTo>
                    <a:cubicBezTo>
                      <a:pt x="144328" y="118838"/>
                      <a:pt x="145760" y="111192"/>
                      <a:pt x="145741" y="103482"/>
                    </a:cubicBezTo>
                    <a:lnTo>
                      <a:pt x="145741" y="79813"/>
                    </a:lnTo>
                    <a:cubicBezTo>
                      <a:pt x="145811" y="63818"/>
                      <a:pt x="133594" y="50446"/>
                      <a:pt x="117658" y="49075"/>
                    </a:cubicBezTo>
                    <a:lnTo>
                      <a:pt x="30176" y="41182"/>
                    </a:lnTo>
                    <a:cubicBezTo>
                      <a:pt x="24493" y="40781"/>
                      <a:pt x="20211" y="35849"/>
                      <a:pt x="20611" y="30165"/>
                    </a:cubicBezTo>
                    <a:cubicBezTo>
                      <a:pt x="21011" y="24482"/>
                      <a:pt x="25944" y="20200"/>
                      <a:pt x="31627" y="20600"/>
                    </a:cubicBezTo>
                    <a:lnTo>
                      <a:pt x="139680" y="30304"/>
                    </a:lnTo>
                    <a:cubicBezTo>
                      <a:pt x="143961" y="30688"/>
                      <a:pt x="148252" y="30881"/>
                      <a:pt x="152554" y="30881"/>
                    </a:cubicBezTo>
                    <a:lnTo>
                      <a:pt x="200632" y="30881"/>
                    </a:lnTo>
                    <a:cubicBezTo>
                      <a:pt x="204934" y="30881"/>
                      <a:pt x="209225" y="30688"/>
                      <a:pt x="213506" y="30304"/>
                    </a:cubicBezTo>
                    <a:lnTo>
                      <a:pt x="321507" y="20600"/>
                    </a:lnTo>
                    <a:cubicBezTo>
                      <a:pt x="324227" y="20385"/>
                      <a:pt x="326920" y="21265"/>
                      <a:pt x="328988" y="23044"/>
                    </a:cubicBezTo>
                    <a:cubicBezTo>
                      <a:pt x="331055" y="24825"/>
                      <a:pt x="332327" y="27356"/>
                      <a:pt x="332519" y="30078"/>
                    </a:cubicBezTo>
                    <a:cubicBezTo>
                      <a:pt x="332742" y="32831"/>
                      <a:pt x="331850" y="35558"/>
                      <a:pt x="330043" y="37646"/>
                    </a:cubicBezTo>
                    <a:cubicBezTo>
                      <a:pt x="328234" y="39735"/>
                      <a:pt x="325664" y="41009"/>
                      <a:pt x="322907" y="41182"/>
                    </a:cubicBezTo>
                    <a:close/>
                  </a:path>
                </a:pathLst>
              </a:custGeom>
              <a:solidFill>
                <a:srgbClr val="03045E"/>
              </a:solidFill>
              <a:ln w="10160" cap="flat">
                <a:noFill/>
                <a:prstDash val="solid"/>
                <a:miter/>
              </a:ln>
            </p:spPr>
            <p:txBody>
              <a:bodyPr rtlCol="0" anchor="ctr"/>
              <a:lstStyle/>
              <a:p>
                <a:endParaRPr lang="en-IL" dirty="0"/>
              </a:p>
            </p:txBody>
          </p:sp>
        </p:grpSp>
      </p:grpSp>
      <p:pic>
        <p:nvPicPr>
          <p:cNvPr id="15" name="גרפיקה 2">
            <a:extLst>
              <a:ext uri="{FF2B5EF4-FFF2-40B4-BE49-F238E27FC236}">
                <a16:creationId xmlns:a16="http://schemas.microsoft.com/office/drawing/2014/main" id="{D89D3CEF-5595-6C87-0A53-A0872573B172}"/>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17237" y="3499615"/>
            <a:ext cx="760932" cy="299761"/>
          </a:xfrm>
          <a:prstGeom prst="rect">
            <a:avLst/>
          </a:prstGeom>
        </p:spPr>
      </p:pic>
    </p:spTree>
    <p:extLst>
      <p:ext uri="{BB962C8B-B14F-4D97-AF65-F5344CB8AC3E}">
        <p14:creationId xmlns:p14="http://schemas.microsoft.com/office/powerpoint/2010/main" val="4282198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27740-E571-04DE-E1D6-70376F400891}"/>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76D3479A-509E-464C-252E-24323E454D3B}"/>
              </a:ext>
            </a:extLst>
          </p:cNvPr>
          <p:cNvSpPr>
            <a:spLocks noGrp="1"/>
          </p:cNvSpPr>
          <p:nvPr>
            <p:ph type="title"/>
          </p:nvPr>
        </p:nvSpPr>
        <p:spPr>
          <a:xfrm>
            <a:off x="838200" y="365125"/>
            <a:ext cx="10043160" cy="1325563"/>
          </a:xfrm>
        </p:spPr>
        <p:txBody>
          <a:bodyPr>
            <a:normAutofit/>
          </a:bodyPr>
          <a:lstStyle/>
          <a:p>
            <a:r>
              <a:rPr kumimoji="0" lang="en-IL" sz="4000" b="1" i="0" u="none" strike="noStrike" kern="1200" cap="none" spc="0" normalizeH="0" baseline="0" noProof="0" dirty="0">
                <a:ln>
                  <a:noFill/>
                </a:ln>
                <a:solidFill>
                  <a:srgbClr val="595959"/>
                </a:solidFill>
                <a:effectLst/>
                <a:uLnTx/>
                <a:uFillTx/>
                <a:latin typeface="Assistant" panose="00000500000000000000" pitchFamily="2" charset="-79"/>
                <a:ea typeface="+mn-ea"/>
                <a:cs typeface="Assistant" panose="00000500000000000000" pitchFamily="2" charset="-79"/>
              </a:rPr>
              <a:t>Policy &amp; Implementation  </a:t>
            </a:r>
            <a:r>
              <a:rPr kumimoji="0" lang="en-IL" sz="4000" b="1" i="0" u="none" strike="noStrike" kern="1200" cap="none" spc="0" normalizeH="0" baseline="0" noProof="0" dirty="0">
                <a:ln>
                  <a:noFill/>
                </a:ln>
                <a:solidFill>
                  <a:srgbClr val="595959"/>
                </a:solidFill>
                <a:effectLst/>
                <a:uLnTx/>
                <a:uFillTx/>
                <a:latin typeface="Assistant ExtraLight" panose="00000300000000000000" pitchFamily="2" charset="-79"/>
                <a:ea typeface="+mn-ea"/>
                <a:cs typeface="Assistant ExtraLight" panose="00000300000000000000" pitchFamily="2" charset="-79"/>
              </a:rPr>
              <a:t>I</a:t>
            </a:r>
            <a:r>
              <a:rPr kumimoji="0" lang="en-IL" sz="4000" b="1" i="0" u="none" strike="noStrike" kern="1200" cap="none" spc="0" normalizeH="0" baseline="0" noProof="0" dirty="0">
                <a:ln>
                  <a:noFill/>
                </a:ln>
                <a:solidFill>
                  <a:srgbClr val="595959"/>
                </a:solidFill>
                <a:effectLst/>
                <a:uLnTx/>
                <a:uFillTx/>
                <a:latin typeface="Assistant" panose="00000500000000000000" pitchFamily="2" charset="-79"/>
                <a:ea typeface="+mn-ea"/>
                <a:cs typeface="Assistant" panose="00000500000000000000" pitchFamily="2" charset="-79"/>
              </a:rPr>
              <a:t>  </a:t>
            </a:r>
            <a:r>
              <a:rPr kumimoji="0" lang="en-IL" sz="4000" b="0" i="0" u="none" strike="noStrike" kern="1200" cap="none" spc="0" normalizeH="0" baseline="0" noProof="0" dirty="0">
                <a:ln>
                  <a:noFill/>
                </a:ln>
                <a:solidFill>
                  <a:srgbClr val="595959"/>
                </a:solidFill>
                <a:effectLst/>
                <a:uLnTx/>
                <a:uFillTx/>
                <a:latin typeface="Assistant" panose="00000500000000000000" pitchFamily="2" charset="-79"/>
                <a:ea typeface="+mn-ea"/>
                <a:cs typeface="Assistant" panose="00000500000000000000" pitchFamily="2" charset="-79"/>
              </a:rPr>
              <a:t>Main Domains</a:t>
            </a:r>
            <a:endParaRPr lang="en-GB" sz="4000" dirty="0"/>
          </a:p>
        </p:txBody>
      </p:sp>
      <p:sp>
        <p:nvSpPr>
          <p:cNvPr id="11" name="Content Placeholder 10">
            <a:extLst>
              <a:ext uri="{FF2B5EF4-FFF2-40B4-BE49-F238E27FC236}">
                <a16:creationId xmlns:a16="http://schemas.microsoft.com/office/drawing/2014/main" id="{F7D0DD49-4825-D7F1-F554-24A42149A42C}"/>
              </a:ext>
            </a:extLst>
          </p:cNvPr>
          <p:cNvSpPr>
            <a:spLocks noGrp="1"/>
          </p:cNvSpPr>
          <p:nvPr>
            <p:ph idx="1"/>
          </p:nvPr>
        </p:nvSpPr>
        <p:spPr>
          <a:xfrm>
            <a:off x="838202" y="1792518"/>
            <a:ext cx="4605576" cy="3861226"/>
          </a:xfrm>
        </p:spPr>
        <p:txBody>
          <a:bodyPr>
            <a:normAutofit lnSpcReduction="10000"/>
          </a:bodyPr>
          <a:lstStyle/>
          <a:p>
            <a:pPr>
              <a:buClr>
                <a:srgbClr val="7AE582"/>
              </a:buClr>
            </a:pPr>
            <a:r>
              <a:rPr lang="en-GB" dirty="0">
                <a:solidFill>
                  <a:srgbClr val="595959"/>
                </a:solidFill>
              </a:rPr>
              <a:t>Physical accessibility</a:t>
            </a:r>
            <a:endParaRPr lang="pl-PL" dirty="0">
              <a:solidFill>
                <a:srgbClr val="595959"/>
              </a:solidFill>
            </a:endParaRPr>
          </a:p>
          <a:p>
            <a:pPr>
              <a:buClr>
                <a:srgbClr val="7AE582"/>
              </a:buClr>
            </a:pPr>
            <a:endParaRPr lang="en-GB" dirty="0">
              <a:solidFill>
                <a:srgbClr val="595959"/>
              </a:solidFill>
            </a:endParaRPr>
          </a:p>
          <a:p>
            <a:pPr>
              <a:buClr>
                <a:srgbClr val="7AE582"/>
              </a:buClr>
            </a:pPr>
            <a:r>
              <a:rPr lang="en-GB" dirty="0">
                <a:solidFill>
                  <a:srgbClr val="595959"/>
                </a:solidFill>
              </a:rPr>
              <a:t>Accessibility in service</a:t>
            </a:r>
            <a:endParaRPr lang="pl-PL" dirty="0">
              <a:solidFill>
                <a:srgbClr val="595959"/>
              </a:solidFill>
            </a:endParaRPr>
          </a:p>
          <a:p>
            <a:pPr>
              <a:buClr>
                <a:srgbClr val="7AE582"/>
              </a:buClr>
            </a:pPr>
            <a:endParaRPr lang="pl-PL" dirty="0">
              <a:solidFill>
                <a:srgbClr val="595959"/>
              </a:solidFill>
            </a:endParaRPr>
          </a:p>
          <a:p>
            <a:pPr>
              <a:buClr>
                <a:srgbClr val="7AE582"/>
              </a:buClr>
            </a:pPr>
            <a:r>
              <a:rPr lang="pl-PL" dirty="0">
                <a:solidFill>
                  <a:srgbClr val="595959"/>
                </a:solidFill>
              </a:rPr>
              <a:t>Accessibility in the </a:t>
            </a:r>
            <a:r>
              <a:rPr lang="pl-PL" dirty="0" err="1">
                <a:solidFill>
                  <a:srgbClr val="595959"/>
                </a:solidFill>
              </a:rPr>
              <a:t>workplace</a:t>
            </a:r>
            <a:endParaRPr lang="pl-PL" dirty="0">
              <a:solidFill>
                <a:srgbClr val="595959"/>
              </a:solidFill>
            </a:endParaRPr>
          </a:p>
          <a:p>
            <a:pPr>
              <a:buClr>
                <a:srgbClr val="7AE582"/>
              </a:buClr>
            </a:pPr>
            <a:endParaRPr lang="pl-PL" dirty="0">
              <a:solidFill>
                <a:srgbClr val="595959"/>
              </a:solidFill>
            </a:endParaRPr>
          </a:p>
          <a:p>
            <a:pPr>
              <a:buClr>
                <a:srgbClr val="7AE582"/>
              </a:buClr>
            </a:pPr>
            <a:r>
              <a:rPr lang="pl-PL" dirty="0">
                <a:solidFill>
                  <a:srgbClr val="595959"/>
                </a:solidFill>
              </a:rPr>
              <a:t>Team </a:t>
            </a:r>
            <a:r>
              <a:rPr lang="pl-PL" dirty="0" err="1">
                <a:solidFill>
                  <a:srgbClr val="595959"/>
                </a:solidFill>
              </a:rPr>
              <a:t>education</a:t>
            </a:r>
            <a:r>
              <a:rPr lang="pl-PL" dirty="0">
                <a:solidFill>
                  <a:srgbClr val="595959"/>
                </a:solidFill>
              </a:rPr>
              <a:t> &amp; </a:t>
            </a:r>
            <a:r>
              <a:rPr lang="pl-PL" dirty="0" err="1">
                <a:solidFill>
                  <a:srgbClr val="595959"/>
                </a:solidFill>
              </a:rPr>
              <a:t>training</a:t>
            </a:r>
            <a:endParaRPr lang="pl-PL" dirty="0">
              <a:solidFill>
                <a:srgbClr val="595959"/>
              </a:solidFill>
            </a:endParaRPr>
          </a:p>
          <a:p>
            <a:pPr marL="0" indent="0">
              <a:buNone/>
            </a:pPr>
            <a:endParaRPr lang="en-GB" dirty="0">
              <a:solidFill>
                <a:srgbClr val="595959"/>
              </a:solidFill>
            </a:endParaRPr>
          </a:p>
        </p:txBody>
      </p:sp>
      <p:sp>
        <p:nvSpPr>
          <p:cNvPr id="6" name="Slide Number Placeholder 5">
            <a:extLst>
              <a:ext uri="{FF2B5EF4-FFF2-40B4-BE49-F238E27FC236}">
                <a16:creationId xmlns:a16="http://schemas.microsoft.com/office/drawing/2014/main" id="{594EA016-73DD-A8C3-4681-B09441C3E947}"/>
              </a:ext>
            </a:extLst>
          </p:cNvPr>
          <p:cNvSpPr>
            <a:spLocks noGrp="1"/>
          </p:cNvSpPr>
          <p:nvPr>
            <p:ph type="sldNum" sz="quarter" idx="12"/>
          </p:nvPr>
        </p:nvSpPr>
        <p:spPr/>
        <p:txBody>
          <a:bodyPr/>
          <a:lstStyle/>
          <a:p>
            <a:fld id="{1195A9E4-2CE9-4E32-BE85-7C32F0F78A6D}" type="slidenum">
              <a:rPr lang="en-GB" smtClean="0"/>
              <a:t>4</a:t>
            </a:fld>
            <a:endParaRPr lang="en-GB"/>
          </a:p>
        </p:txBody>
      </p:sp>
      <p:pic>
        <p:nvPicPr>
          <p:cNvPr id="2" name="תמונה 4">
            <a:extLst>
              <a:ext uri="{FF2B5EF4-FFF2-40B4-BE49-F238E27FC236}">
                <a16:creationId xmlns:a16="http://schemas.microsoft.com/office/drawing/2014/main" id="{04B0DF3A-6A31-C513-4082-6A11CFE6B10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752" y="6016900"/>
            <a:ext cx="2549902" cy="616670"/>
          </a:xfrm>
          <a:prstGeom prst="rect">
            <a:avLst/>
          </a:prstGeom>
        </p:spPr>
      </p:pic>
      <p:grpSp>
        <p:nvGrpSpPr>
          <p:cNvPr id="9" name="Grupa 8" descr="A young woman in a blue shirt smiles warmly while assisting an elderly woman with short curly gray hair, who is wearing a patterned blue blouse, by offering her a glass of water. In the top left corner, a green circular accessibility icon features a wheelchair symbol, representing mobility support and accessible care.">
            <a:extLst>
              <a:ext uri="{FF2B5EF4-FFF2-40B4-BE49-F238E27FC236}">
                <a16:creationId xmlns:a16="http://schemas.microsoft.com/office/drawing/2014/main" id="{6F8CB220-71DE-BEB5-230B-572DD52DF663}"/>
              </a:ext>
            </a:extLst>
          </p:cNvPr>
          <p:cNvGrpSpPr/>
          <p:nvPr/>
        </p:nvGrpSpPr>
        <p:grpSpPr>
          <a:xfrm>
            <a:off x="5513608" y="1689282"/>
            <a:ext cx="6691450" cy="5084543"/>
            <a:chOff x="5500548" y="1689282"/>
            <a:chExt cx="6691450" cy="5084543"/>
          </a:xfrm>
        </p:grpSpPr>
        <p:pic>
          <p:nvPicPr>
            <p:cNvPr id="3" name="תמונה 22">
              <a:extLst>
                <a:ext uri="{FF2B5EF4-FFF2-40B4-BE49-F238E27FC236}">
                  <a16:creationId xmlns:a16="http://schemas.microsoft.com/office/drawing/2014/main" id="{F73B6746-EE3B-78A5-0643-08F671738F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0548" y="1689282"/>
              <a:ext cx="6691450" cy="5084543"/>
            </a:xfrm>
            <a:prstGeom prst="rect">
              <a:avLst/>
            </a:prstGeom>
          </p:spPr>
        </p:pic>
        <p:sp>
          <p:nvSpPr>
            <p:cNvPr id="4" name="אליפסה 2">
              <a:extLst>
                <a:ext uri="{FF2B5EF4-FFF2-40B4-BE49-F238E27FC236}">
                  <a16:creationId xmlns:a16="http://schemas.microsoft.com/office/drawing/2014/main" id="{144F2937-27B2-0829-504F-E5E2B31FDC62}"/>
                </a:ext>
              </a:extLst>
            </p:cNvPr>
            <p:cNvSpPr/>
            <p:nvPr/>
          </p:nvSpPr>
          <p:spPr>
            <a:xfrm>
              <a:off x="5676350" y="2829250"/>
              <a:ext cx="839299" cy="839299"/>
            </a:xfrm>
            <a:prstGeom prst="ellipse">
              <a:avLst/>
            </a:prstGeom>
            <a:solidFill>
              <a:srgbClr val="7AE5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L"/>
            </a:p>
          </p:txBody>
        </p:sp>
        <p:grpSp>
          <p:nvGrpSpPr>
            <p:cNvPr id="5" name="קבוצה 32">
              <a:extLst>
                <a:ext uri="{FF2B5EF4-FFF2-40B4-BE49-F238E27FC236}">
                  <a16:creationId xmlns:a16="http://schemas.microsoft.com/office/drawing/2014/main" id="{4D708EB1-9F5B-8749-8000-B24865746646}"/>
                </a:ext>
              </a:extLst>
            </p:cNvPr>
            <p:cNvGrpSpPr/>
            <p:nvPr/>
          </p:nvGrpSpPr>
          <p:grpSpPr>
            <a:xfrm>
              <a:off x="5842748" y="3007058"/>
              <a:ext cx="567865" cy="499208"/>
              <a:chOff x="8259133" y="2172980"/>
              <a:chExt cx="477820" cy="420050"/>
            </a:xfrm>
            <a:solidFill>
              <a:srgbClr val="03045E"/>
            </a:solidFill>
          </p:grpSpPr>
          <p:pic>
            <p:nvPicPr>
              <p:cNvPr id="7" name="גרפיקה 33">
                <a:extLst>
                  <a:ext uri="{FF2B5EF4-FFF2-40B4-BE49-F238E27FC236}">
                    <a16:creationId xmlns:a16="http://schemas.microsoft.com/office/drawing/2014/main" id="{D6FBEE93-A983-4317-4A15-212A939398A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59133" y="2266742"/>
                <a:ext cx="142113" cy="326288"/>
              </a:xfrm>
              <a:prstGeom prst="rect">
                <a:avLst/>
              </a:prstGeom>
            </p:spPr>
          </p:pic>
          <p:pic>
            <p:nvPicPr>
              <p:cNvPr id="8" name="גרפיקה 34">
                <a:extLst>
                  <a:ext uri="{FF2B5EF4-FFF2-40B4-BE49-F238E27FC236}">
                    <a16:creationId xmlns:a16="http://schemas.microsoft.com/office/drawing/2014/main" id="{C60B8237-39C5-8ED5-4B29-AAE7BF30F07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95648" y="2172980"/>
                <a:ext cx="341305" cy="364059"/>
              </a:xfrm>
              <a:prstGeom prst="rect">
                <a:avLst/>
              </a:prstGeom>
            </p:spPr>
          </p:pic>
        </p:grpSp>
      </p:grpSp>
    </p:spTree>
    <p:extLst>
      <p:ext uri="{BB962C8B-B14F-4D97-AF65-F5344CB8AC3E}">
        <p14:creationId xmlns:p14="http://schemas.microsoft.com/office/powerpoint/2010/main" val="513940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828AF-7AAD-BF1A-2744-0DA0206162A4}"/>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A597E8DB-13CC-8142-48C8-873B9600FCB3}"/>
              </a:ext>
            </a:extLst>
          </p:cNvPr>
          <p:cNvSpPr>
            <a:spLocks noGrp="1"/>
          </p:cNvSpPr>
          <p:nvPr>
            <p:ph type="title"/>
          </p:nvPr>
        </p:nvSpPr>
        <p:spPr>
          <a:xfrm>
            <a:off x="838200" y="365125"/>
            <a:ext cx="10043160" cy="1325563"/>
          </a:xfrm>
        </p:spPr>
        <p:txBody>
          <a:bodyPr>
            <a:normAutofit/>
          </a:bodyPr>
          <a:lstStyle/>
          <a:p>
            <a:r>
              <a:rPr kumimoji="0" lang="en-IL" sz="4000" b="1" i="0" u="none" strike="noStrike" kern="1200" cap="none" spc="0" normalizeH="0" baseline="0" noProof="0" dirty="0">
                <a:ln>
                  <a:noFill/>
                </a:ln>
                <a:solidFill>
                  <a:srgbClr val="595959"/>
                </a:solidFill>
                <a:effectLst/>
                <a:uLnTx/>
                <a:uFillTx/>
                <a:latin typeface="Assistant" panose="00000500000000000000" pitchFamily="2" charset="-79"/>
                <a:ea typeface="+mn-ea"/>
                <a:cs typeface="Assistant" panose="00000500000000000000" pitchFamily="2" charset="-79"/>
              </a:rPr>
              <a:t>Accessible Call &amp; Appointment Center</a:t>
            </a:r>
            <a:endParaRPr lang="en-GB" sz="4000" dirty="0"/>
          </a:p>
        </p:txBody>
      </p:sp>
      <p:sp>
        <p:nvSpPr>
          <p:cNvPr id="11" name="Content Placeholder 10">
            <a:extLst>
              <a:ext uri="{FF2B5EF4-FFF2-40B4-BE49-F238E27FC236}">
                <a16:creationId xmlns:a16="http://schemas.microsoft.com/office/drawing/2014/main" id="{2CB0EB09-21B9-5C55-8E00-6A6B3AE47DA7}"/>
              </a:ext>
            </a:extLst>
          </p:cNvPr>
          <p:cNvSpPr>
            <a:spLocks noGrp="1"/>
          </p:cNvSpPr>
          <p:nvPr>
            <p:ph idx="1"/>
          </p:nvPr>
        </p:nvSpPr>
        <p:spPr>
          <a:xfrm>
            <a:off x="838202" y="1792518"/>
            <a:ext cx="4605576" cy="3861226"/>
          </a:xfrm>
        </p:spPr>
        <p:txBody>
          <a:bodyPr>
            <a:normAutofit/>
          </a:bodyPr>
          <a:lstStyle/>
          <a:p>
            <a:pPr>
              <a:buClr>
                <a:srgbClr val="7AE582"/>
              </a:buClr>
            </a:pPr>
            <a:r>
              <a:rPr lang="en-GB" dirty="0">
                <a:solidFill>
                  <a:srgbClr val="595959"/>
                </a:solidFill>
              </a:rPr>
              <a:t>Various ways of contact</a:t>
            </a:r>
          </a:p>
          <a:p>
            <a:pPr>
              <a:buClr>
                <a:srgbClr val="7AE582"/>
              </a:buClr>
            </a:pPr>
            <a:endParaRPr lang="en-GB" dirty="0">
              <a:solidFill>
                <a:srgbClr val="595959"/>
              </a:solidFill>
            </a:endParaRPr>
          </a:p>
          <a:p>
            <a:pPr>
              <a:buClr>
                <a:srgbClr val="7AE582"/>
              </a:buClr>
            </a:pPr>
            <a:r>
              <a:rPr lang="en-GB" dirty="0">
                <a:solidFill>
                  <a:srgbClr val="595959"/>
                </a:solidFill>
              </a:rPr>
              <a:t>Accessible information</a:t>
            </a:r>
          </a:p>
          <a:p>
            <a:pPr>
              <a:buClr>
                <a:srgbClr val="7AE582"/>
              </a:buClr>
            </a:pPr>
            <a:endParaRPr lang="pl-PL" dirty="0">
              <a:solidFill>
                <a:srgbClr val="595959"/>
              </a:solidFill>
            </a:endParaRPr>
          </a:p>
          <a:p>
            <a:pPr>
              <a:buClr>
                <a:srgbClr val="7AE582"/>
              </a:buClr>
            </a:pPr>
            <a:r>
              <a:rPr lang="en-GB" dirty="0">
                <a:solidFill>
                  <a:srgbClr val="595959"/>
                </a:solidFill>
              </a:rPr>
              <a:t>Arranging for further idiosyncratic accessible services</a:t>
            </a:r>
          </a:p>
        </p:txBody>
      </p:sp>
      <p:sp>
        <p:nvSpPr>
          <p:cNvPr id="6" name="Slide Number Placeholder 5">
            <a:extLst>
              <a:ext uri="{FF2B5EF4-FFF2-40B4-BE49-F238E27FC236}">
                <a16:creationId xmlns:a16="http://schemas.microsoft.com/office/drawing/2014/main" id="{7F25EC7A-6528-0E24-28EE-8AF675A3AF6F}"/>
              </a:ext>
            </a:extLst>
          </p:cNvPr>
          <p:cNvSpPr>
            <a:spLocks noGrp="1"/>
          </p:cNvSpPr>
          <p:nvPr>
            <p:ph type="sldNum" sz="quarter" idx="12"/>
          </p:nvPr>
        </p:nvSpPr>
        <p:spPr/>
        <p:txBody>
          <a:bodyPr/>
          <a:lstStyle/>
          <a:p>
            <a:fld id="{1195A9E4-2CE9-4E32-BE85-7C32F0F78A6D}" type="slidenum">
              <a:rPr lang="en-GB" smtClean="0"/>
              <a:t>5</a:t>
            </a:fld>
            <a:endParaRPr lang="en-GB"/>
          </a:p>
        </p:txBody>
      </p:sp>
      <p:pic>
        <p:nvPicPr>
          <p:cNvPr id="2" name="תמונה 4">
            <a:extLst>
              <a:ext uri="{FF2B5EF4-FFF2-40B4-BE49-F238E27FC236}">
                <a16:creationId xmlns:a16="http://schemas.microsoft.com/office/drawing/2014/main" id="{7F367160-25A6-D40C-577F-59AEDE16D5E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752" y="6016900"/>
            <a:ext cx="2549902" cy="616670"/>
          </a:xfrm>
          <a:prstGeom prst="rect">
            <a:avLst/>
          </a:prstGeom>
        </p:spPr>
      </p:pic>
      <p:grpSp>
        <p:nvGrpSpPr>
          <p:cNvPr id="15" name="Grupa 14" descr="A smiling woman with dark hair, wearing a white uniform and a headset, sits in a call center with colleagues in the background assisting callers. In the top left corner, a green circular accessibility icon with a hand interacting with dots symbolizes assistive communication and digital accessibility.">
            <a:extLst>
              <a:ext uri="{FF2B5EF4-FFF2-40B4-BE49-F238E27FC236}">
                <a16:creationId xmlns:a16="http://schemas.microsoft.com/office/drawing/2014/main" id="{09741FB4-0907-D1A6-5FBE-7138B122A351}"/>
              </a:ext>
            </a:extLst>
          </p:cNvPr>
          <p:cNvGrpSpPr/>
          <p:nvPr/>
        </p:nvGrpSpPr>
        <p:grpSpPr>
          <a:xfrm>
            <a:off x="5500548" y="1689282"/>
            <a:ext cx="6691450" cy="5084543"/>
            <a:chOff x="5500548" y="1689282"/>
            <a:chExt cx="6691450" cy="5084543"/>
          </a:xfrm>
        </p:grpSpPr>
        <p:pic>
          <p:nvPicPr>
            <p:cNvPr id="12" name="תמונה 22">
              <a:extLst>
                <a:ext uri="{FF2B5EF4-FFF2-40B4-BE49-F238E27FC236}">
                  <a16:creationId xmlns:a16="http://schemas.microsoft.com/office/drawing/2014/main" id="{E6D4ACDC-F1C8-BBA0-46AD-F0EDBD3173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0548" y="1689282"/>
              <a:ext cx="6691450" cy="5084543"/>
            </a:xfrm>
            <a:prstGeom prst="rect">
              <a:avLst/>
            </a:prstGeom>
          </p:spPr>
        </p:pic>
        <p:sp>
          <p:nvSpPr>
            <p:cNvPr id="13" name="אליפסה 2">
              <a:extLst>
                <a:ext uri="{FF2B5EF4-FFF2-40B4-BE49-F238E27FC236}">
                  <a16:creationId xmlns:a16="http://schemas.microsoft.com/office/drawing/2014/main" id="{0B4D76CA-BB85-CDB2-2523-43A92C613990}"/>
                </a:ext>
              </a:extLst>
            </p:cNvPr>
            <p:cNvSpPr/>
            <p:nvPr/>
          </p:nvSpPr>
          <p:spPr>
            <a:xfrm>
              <a:off x="5676350" y="2829250"/>
              <a:ext cx="839299" cy="839299"/>
            </a:xfrm>
            <a:prstGeom prst="ellipse">
              <a:avLst/>
            </a:prstGeom>
            <a:solidFill>
              <a:srgbClr val="7AE5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L"/>
            </a:p>
          </p:txBody>
        </p:sp>
        <p:pic>
          <p:nvPicPr>
            <p:cNvPr id="14" name="גרפיקה 30">
              <a:extLst>
                <a:ext uri="{FF2B5EF4-FFF2-40B4-BE49-F238E27FC236}">
                  <a16:creationId xmlns:a16="http://schemas.microsoft.com/office/drawing/2014/main" id="{06B997C9-1F23-D925-D525-8397A408EAB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00557" y="3001516"/>
              <a:ext cx="563988" cy="433750"/>
            </a:xfrm>
            <a:prstGeom prst="rect">
              <a:avLst/>
            </a:prstGeom>
          </p:spPr>
        </p:pic>
      </p:grpSp>
    </p:spTree>
    <p:extLst>
      <p:ext uri="{BB962C8B-B14F-4D97-AF65-F5344CB8AC3E}">
        <p14:creationId xmlns:p14="http://schemas.microsoft.com/office/powerpoint/2010/main" val="1052765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217B2-26E3-3A55-7D50-6893D0979BC7}"/>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2FE3C4B2-E247-70DE-6D8A-76763EB5AE9F}"/>
              </a:ext>
            </a:extLst>
          </p:cNvPr>
          <p:cNvSpPr>
            <a:spLocks noGrp="1"/>
          </p:cNvSpPr>
          <p:nvPr>
            <p:ph type="title"/>
          </p:nvPr>
        </p:nvSpPr>
        <p:spPr>
          <a:xfrm>
            <a:off x="838200" y="365125"/>
            <a:ext cx="10043160" cy="1325563"/>
          </a:xfrm>
        </p:spPr>
        <p:txBody>
          <a:bodyPr>
            <a:normAutofit/>
          </a:bodyPr>
          <a:lstStyle/>
          <a:p>
            <a:r>
              <a:rPr kumimoji="0" lang="en-IL" sz="4000" b="1" i="0" u="none" strike="noStrike" kern="1200" cap="none" spc="0" normalizeH="0" baseline="0" noProof="0" dirty="0">
                <a:ln>
                  <a:noFill/>
                </a:ln>
                <a:solidFill>
                  <a:srgbClr val="595959"/>
                </a:solidFill>
                <a:effectLst/>
                <a:uLnTx/>
                <a:uFillTx/>
                <a:latin typeface="Assistant" panose="00000500000000000000" pitchFamily="2" charset="-79"/>
                <a:ea typeface="+mn-ea"/>
                <a:cs typeface="Assistant" panose="00000500000000000000" pitchFamily="2" charset="-79"/>
              </a:rPr>
              <a:t>Accessible </a:t>
            </a:r>
            <a:r>
              <a:rPr kumimoji="0" lang="en-US" sz="4000" b="1" i="0" u="none" strike="noStrike" kern="1200" cap="none" spc="0" normalizeH="0" baseline="0" noProof="0" dirty="0">
                <a:ln>
                  <a:noFill/>
                </a:ln>
                <a:solidFill>
                  <a:srgbClr val="595959"/>
                </a:solidFill>
                <a:effectLst/>
                <a:uLnTx/>
                <a:uFillTx/>
                <a:latin typeface="Assistant" panose="00000500000000000000" pitchFamily="2" charset="-79"/>
                <a:ea typeface="+mn-ea"/>
                <a:cs typeface="Assistant" panose="00000500000000000000" pitchFamily="2" charset="-79"/>
              </a:rPr>
              <a:t>Information</a:t>
            </a:r>
            <a:endParaRPr lang="en-GB" sz="4000" dirty="0"/>
          </a:p>
        </p:txBody>
      </p:sp>
      <p:sp>
        <p:nvSpPr>
          <p:cNvPr id="11" name="Content Placeholder 10">
            <a:extLst>
              <a:ext uri="{FF2B5EF4-FFF2-40B4-BE49-F238E27FC236}">
                <a16:creationId xmlns:a16="http://schemas.microsoft.com/office/drawing/2014/main" id="{C3CF3796-10ED-EA8F-ECBE-0ED51509527D}"/>
              </a:ext>
            </a:extLst>
          </p:cNvPr>
          <p:cNvSpPr>
            <a:spLocks noGrp="1"/>
          </p:cNvSpPr>
          <p:nvPr>
            <p:ph idx="1"/>
          </p:nvPr>
        </p:nvSpPr>
        <p:spPr>
          <a:xfrm>
            <a:off x="838202" y="1792518"/>
            <a:ext cx="4605576" cy="3861226"/>
          </a:xfrm>
        </p:spPr>
        <p:txBody>
          <a:bodyPr>
            <a:normAutofit fontScale="92500" lnSpcReduction="20000"/>
          </a:bodyPr>
          <a:lstStyle/>
          <a:p>
            <a:pPr>
              <a:buClr>
                <a:srgbClr val="7AE582"/>
              </a:buClr>
            </a:pPr>
            <a:r>
              <a:rPr lang="en-GB" sz="3000" dirty="0">
                <a:solidFill>
                  <a:srgbClr val="595959"/>
                </a:solidFill>
              </a:rPr>
              <a:t>Audio file</a:t>
            </a:r>
            <a:endParaRPr lang="pl-PL" sz="3000" dirty="0">
              <a:solidFill>
                <a:srgbClr val="595959"/>
              </a:solidFill>
            </a:endParaRPr>
          </a:p>
          <a:p>
            <a:pPr>
              <a:buClr>
                <a:srgbClr val="7AE582"/>
              </a:buClr>
            </a:pPr>
            <a:endParaRPr lang="pl-PL" dirty="0">
              <a:solidFill>
                <a:srgbClr val="595959"/>
              </a:solidFill>
            </a:endParaRPr>
          </a:p>
          <a:p>
            <a:pPr>
              <a:buClr>
                <a:srgbClr val="7AE582"/>
              </a:buClr>
            </a:pPr>
            <a:r>
              <a:rPr lang="en-GB" sz="3000" dirty="0">
                <a:solidFill>
                  <a:srgbClr val="595959"/>
                </a:solidFill>
              </a:rPr>
              <a:t>Enlarged font</a:t>
            </a:r>
            <a:endParaRPr lang="pl-PL" sz="3000" dirty="0">
              <a:solidFill>
                <a:srgbClr val="595959"/>
              </a:solidFill>
            </a:endParaRPr>
          </a:p>
          <a:p>
            <a:pPr>
              <a:buClr>
                <a:srgbClr val="7AE582"/>
              </a:buClr>
            </a:pPr>
            <a:endParaRPr lang="pl-PL" dirty="0">
              <a:solidFill>
                <a:srgbClr val="595959"/>
              </a:solidFill>
            </a:endParaRPr>
          </a:p>
          <a:p>
            <a:pPr>
              <a:buClr>
                <a:srgbClr val="7AE582"/>
              </a:buClr>
            </a:pPr>
            <a:r>
              <a:rPr lang="en-GB" sz="3000" dirty="0">
                <a:solidFill>
                  <a:srgbClr val="595959"/>
                </a:solidFill>
              </a:rPr>
              <a:t>Braille</a:t>
            </a:r>
          </a:p>
          <a:p>
            <a:pPr>
              <a:buClr>
                <a:srgbClr val="7AE582"/>
              </a:buClr>
            </a:pPr>
            <a:endParaRPr lang="pl-PL" dirty="0">
              <a:solidFill>
                <a:srgbClr val="595959"/>
              </a:solidFill>
            </a:endParaRPr>
          </a:p>
          <a:p>
            <a:pPr>
              <a:buClr>
                <a:srgbClr val="7AE582"/>
              </a:buClr>
            </a:pPr>
            <a:r>
              <a:rPr lang="en-GB" sz="3000" dirty="0">
                <a:solidFill>
                  <a:srgbClr val="595959"/>
                </a:solidFill>
              </a:rPr>
              <a:t>Accessible PDF</a:t>
            </a:r>
          </a:p>
          <a:p>
            <a:pPr>
              <a:buClr>
                <a:srgbClr val="7AE582"/>
              </a:buClr>
            </a:pPr>
            <a:endParaRPr lang="pl-PL" dirty="0">
              <a:solidFill>
                <a:srgbClr val="595959"/>
              </a:solidFill>
            </a:endParaRPr>
          </a:p>
          <a:p>
            <a:pPr>
              <a:buClr>
                <a:srgbClr val="7AE582"/>
              </a:buClr>
            </a:pPr>
            <a:r>
              <a:rPr lang="en-GB" sz="3000" dirty="0">
                <a:solidFill>
                  <a:srgbClr val="595959"/>
                </a:solidFill>
              </a:rPr>
              <a:t>Sign language</a:t>
            </a:r>
          </a:p>
        </p:txBody>
      </p:sp>
      <p:sp>
        <p:nvSpPr>
          <p:cNvPr id="6" name="Slide Number Placeholder 5">
            <a:extLst>
              <a:ext uri="{FF2B5EF4-FFF2-40B4-BE49-F238E27FC236}">
                <a16:creationId xmlns:a16="http://schemas.microsoft.com/office/drawing/2014/main" id="{C1542B9D-6521-9E69-A47B-6684F6FE4DA1}"/>
              </a:ext>
            </a:extLst>
          </p:cNvPr>
          <p:cNvSpPr>
            <a:spLocks noGrp="1"/>
          </p:cNvSpPr>
          <p:nvPr>
            <p:ph type="sldNum" sz="quarter" idx="12"/>
          </p:nvPr>
        </p:nvSpPr>
        <p:spPr/>
        <p:txBody>
          <a:bodyPr/>
          <a:lstStyle/>
          <a:p>
            <a:fld id="{1195A9E4-2CE9-4E32-BE85-7C32F0F78A6D}" type="slidenum">
              <a:rPr lang="en-GB" smtClean="0"/>
              <a:t>6</a:t>
            </a:fld>
            <a:endParaRPr lang="en-GB"/>
          </a:p>
        </p:txBody>
      </p:sp>
      <p:pic>
        <p:nvPicPr>
          <p:cNvPr id="2" name="תמונה 4">
            <a:extLst>
              <a:ext uri="{FF2B5EF4-FFF2-40B4-BE49-F238E27FC236}">
                <a16:creationId xmlns:a16="http://schemas.microsoft.com/office/drawing/2014/main" id="{1EC72F9E-5F02-ED01-C1AB-4E7CD28DB1E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752" y="6016900"/>
            <a:ext cx="2549902" cy="616670"/>
          </a:xfrm>
          <a:prstGeom prst="rect">
            <a:avLst/>
          </a:prstGeom>
        </p:spPr>
      </p:pic>
      <p:grpSp>
        <p:nvGrpSpPr>
          <p:cNvPr id="7" name="Grupa 6" descr="A split-image representation of accessibility: on the left, a person in a blue shirt uses sign language, and on the right, hands read Braille on a textured page. In the top left corner, a green circular accessibility icon with an ear, an eye, and a computer screen symbolizes inclusive communication for people with visual and hearing disabilities">
            <a:extLst>
              <a:ext uri="{FF2B5EF4-FFF2-40B4-BE49-F238E27FC236}">
                <a16:creationId xmlns:a16="http://schemas.microsoft.com/office/drawing/2014/main" id="{CCBC8AD9-D2E1-F576-6040-024A8A8F1A90}"/>
              </a:ext>
            </a:extLst>
          </p:cNvPr>
          <p:cNvGrpSpPr/>
          <p:nvPr/>
        </p:nvGrpSpPr>
        <p:grpSpPr>
          <a:xfrm>
            <a:off x="5513294" y="1698575"/>
            <a:ext cx="6671280" cy="5069217"/>
            <a:chOff x="5513294" y="1698575"/>
            <a:chExt cx="6671280" cy="5069217"/>
          </a:xfrm>
        </p:grpSpPr>
        <p:pic>
          <p:nvPicPr>
            <p:cNvPr id="3" name="Picture 4">
              <a:extLst>
                <a:ext uri="{FF2B5EF4-FFF2-40B4-BE49-F238E27FC236}">
                  <a16:creationId xmlns:a16="http://schemas.microsoft.com/office/drawing/2014/main" id="{5F2F27EC-819E-7AE4-F1C9-5D1E28E083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3294" y="1698575"/>
              <a:ext cx="6671280" cy="5069217"/>
            </a:xfrm>
            <a:prstGeom prst="rect">
              <a:avLst/>
            </a:prstGeom>
          </p:spPr>
        </p:pic>
        <p:sp>
          <p:nvSpPr>
            <p:cNvPr id="4" name="אליפסה 2">
              <a:extLst>
                <a:ext uri="{FF2B5EF4-FFF2-40B4-BE49-F238E27FC236}">
                  <a16:creationId xmlns:a16="http://schemas.microsoft.com/office/drawing/2014/main" id="{6A974583-94AD-90D6-1AFC-2E1756A906A8}"/>
                </a:ext>
              </a:extLst>
            </p:cNvPr>
            <p:cNvSpPr/>
            <p:nvPr/>
          </p:nvSpPr>
          <p:spPr>
            <a:xfrm>
              <a:off x="5676350" y="2829250"/>
              <a:ext cx="839299" cy="839299"/>
            </a:xfrm>
            <a:prstGeom prst="ellipse">
              <a:avLst/>
            </a:prstGeom>
            <a:solidFill>
              <a:srgbClr val="7AE5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L"/>
            </a:p>
          </p:txBody>
        </p:sp>
        <p:pic>
          <p:nvPicPr>
            <p:cNvPr id="5" name="גרפיקה 6">
              <a:extLst>
                <a:ext uri="{FF2B5EF4-FFF2-40B4-BE49-F238E27FC236}">
                  <a16:creationId xmlns:a16="http://schemas.microsoft.com/office/drawing/2014/main" id="{4EF59644-B2C2-0743-61D3-4241CBC3A52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61056" y="3059238"/>
              <a:ext cx="479229" cy="421390"/>
            </a:xfrm>
            <a:prstGeom prst="rect">
              <a:avLst/>
            </a:prstGeom>
          </p:spPr>
        </p:pic>
      </p:grpSp>
    </p:spTree>
    <p:extLst>
      <p:ext uri="{BB962C8B-B14F-4D97-AF65-F5344CB8AC3E}">
        <p14:creationId xmlns:p14="http://schemas.microsoft.com/office/powerpoint/2010/main" val="230039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F4D90-B39F-DB09-0926-84F2A9EB944F}"/>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B92C5593-2BB9-0CE5-3031-635DA1D3772B}"/>
              </a:ext>
            </a:extLst>
          </p:cNvPr>
          <p:cNvSpPr>
            <a:spLocks noGrp="1"/>
          </p:cNvSpPr>
          <p:nvPr>
            <p:ph type="title"/>
          </p:nvPr>
        </p:nvSpPr>
        <p:spPr>
          <a:xfrm>
            <a:off x="838200" y="365125"/>
            <a:ext cx="10043160" cy="1325563"/>
          </a:xfrm>
        </p:spPr>
        <p:txBody>
          <a:bodyPr>
            <a:normAutofit/>
          </a:bodyPr>
          <a:lstStyle/>
          <a:p>
            <a:r>
              <a:rPr kumimoji="0" lang="en-US" sz="4000" b="1" i="0" u="none" strike="noStrike" kern="1200" cap="none" spc="0" normalizeH="0" baseline="0" noProof="0" dirty="0">
                <a:ln>
                  <a:noFill/>
                </a:ln>
                <a:solidFill>
                  <a:srgbClr val="595959"/>
                </a:solidFill>
                <a:effectLst/>
                <a:uLnTx/>
                <a:uFillTx/>
                <a:latin typeface="Assistant" panose="00000500000000000000" pitchFamily="2" charset="-79"/>
                <a:ea typeface="+mn-ea"/>
                <a:cs typeface="Assistant" panose="00000500000000000000" pitchFamily="2" charset="-79"/>
              </a:rPr>
              <a:t>Service Animals</a:t>
            </a:r>
            <a:endParaRPr lang="en-GB" sz="4000" dirty="0"/>
          </a:p>
        </p:txBody>
      </p:sp>
      <p:sp>
        <p:nvSpPr>
          <p:cNvPr id="11" name="Content Placeholder 10">
            <a:extLst>
              <a:ext uri="{FF2B5EF4-FFF2-40B4-BE49-F238E27FC236}">
                <a16:creationId xmlns:a16="http://schemas.microsoft.com/office/drawing/2014/main" id="{660497A3-D4F8-C51F-AC21-69D26D826E51}"/>
              </a:ext>
            </a:extLst>
          </p:cNvPr>
          <p:cNvSpPr>
            <a:spLocks noGrp="1"/>
          </p:cNvSpPr>
          <p:nvPr>
            <p:ph idx="1"/>
          </p:nvPr>
        </p:nvSpPr>
        <p:spPr>
          <a:xfrm>
            <a:off x="838201" y="1792518"/>
            <a:ext cx="5092335" cy="3861226"/>
          </a:xfrm>
        </p:spPr>
        <p:txBody>
          <a:bodyPr>
            <a:normAutofit/>
          </a:bodyPr>
          <a:lstStyle/>
          <a:p>
            <a:pPr>
              <a:buClr>
                <a:srgbClr val="7AE582"/>
              </a:buClr>
            </a:pPr>
            <a:r>
              <a:rPr lang="en-GB" dirty="0">
                <a:solidFill>
                  <a:srgbClr val="595959"/>
                </a:solidFill>
              </a:rPr>
              <a:t>ASSUTA’s embracing policy</a:t>
            </a:r>
            <a:endParaRPr lang="pl-PL" dirty="0">
              <a:solidFill>
                <a:srgbClr val="595959"/>
              </a:solidFill>
            </a:endParaRPr>
          </a:p>
          <a:p>
            <a:pPr>
              <a:buClr>
                <a:srgbClr val="7AE582"/>
              </a:buClr>
            </a:pPr>
            <a:endParaRPr lang="en-GB" dirty="0">
              <a:solidFill>
                <a:srgbClr val="595959"/>
              </a:solidFill>
            </a:endParaRPr>
          </a:p>
          <a:p>
            <a:pPr>
              <a:buClr>
                <a:srgbClr val="7AE582"/>
              </a:buClr>
            </a:pPr>
            <a:r>
              <a:rPr lang="en-GB" dirty="0">
                <a:solidFill>
                  <a:srgbClr val="595959"/>
                </a:solidFill>
              </a:rPr>
              <a:t>Adopting U.S principles &amp; policy</a:t>
            </a:r>
          </a:p>
        </p:txBody>
      </p:sp>
      <p:sp>
        <p:nvSpPr>
          <p:cNvPr id="6" name="Slide Number Placeholder 5">
            <a:extLst>
              <a:ext uri="{FF2B5EF4-FFF2-40B4-BE49-F238E27FC236}">
                <a16:creationId xmlns:a16="http://schemas.microsoft.com/office/drawing/2014/main" id="{ADE3673C-C9FE-3CF6-3065-493C868413E0}"/>
              </a:ext>
            </a:extLst>
          </p:cNvPr>
          <p:cNvSpPr>
            <a:spLocks noGrp="1"/>
          </p:cNvSpPr>
          <p:nvPr>
            <p:ph type="sldNum" sz="quarter" idx="12"/>
          </p:nvPr>
        </p:nvSpPr>
        <p:spPr/>
        <p:txBody>
          <a:bodyPr/>
          <a:lstStyle/>
          <a:p>
            <a:fld id="{1195A9E4-2CE9-4E32-BE85-7C32F0F78A6D}" type="slidenum">
              <a:rPr lang="en-GB" smtClean="0"/>
              <a:t>7</a:t>
            </a:fld>
            <a:endParaRPr lang="en-GB"/>
          </a:p>
        </p:txBody>
      </p:sp>
      <p:pic>
        <p:nvPicPr>
          <p:cNvPr id="2" name="תמונה 4">
            <a:extLst>
              <a:ext uri="{FF2B5EF4-FFF2-40B4-BE49-F238E27FC236}">
                <a16:creationId xmlns:a16="http://schemas.microsoft.com/office/drawing/2014/main" id="{8B5BFE46-DBA3-4C1A-35FC-DD162A54366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752" y="6016900"/>
            <a:ext cx="2549902" cy="616670"/>
          </a:xfrm>
          <a:prstGeom prst="rect">
            <a:avLst/>
          </a:prstGeom>
        </p:spPr>
      </p:pic>
      <p:grpSp>
        <p:nvGrpSpPr>
          <p:cNvPr id="15" name="Grupa 14" descr="A composite image highlighting the role of therapy and service dogs: in the top section, a man in a hospital gown sits in a wheelchair, smiling as a black service dog affectionately licks his face; in the bottom section, a woman smiles while holding a fluffy therapy dog with an identification badge. In the top left corner, a green circular accessibility icon with a guide dog symbol represents assistance animals for people with disabilities.">
            <a:extLst>
              <a:ext uri="{FF2B5EF4-FFF2-40B4-BE49-F238E27FC236}">
                <a16:creationId xmlns:a16="http://schemas.microsoft.com/office/drawing/2014/main" id="{C4337359-AC93-6E7D-41C3-5AEDEFD8610D}"/>
              </a:ext>
            </a:extLst>
          </p:cNvPr>
          <p:cNvGrpSpPr/>
          <p:nvPr/>
        </p:nvGrpSpPr>
        <p:grpSpPr>
          <a:xfrm>
            <a:off x="3099059" y="784287"/>
            <a:ext cx="9081433" cy="6093895"/>
            <a:chOff x="3099059" y="784287"/>
            <a:chExt cx="9081433" cy="6093895"/>
          </a:xfrm>
        </p:grpSpPr>
        <p:pic>
          <p:nvPicPr>
            <p:cNvPr id="8" name="תמונה 15">
              <a:extLst>
                <a:ext uri="{FF2B5EF4-FFF2-40B4-BE49-F238E27FC236}">
                  <a16:creationId xmlns:a16="http://schemas.microsoft.com/office/drawing/2014/main" id="{BA8F68AC-EDB7-74B4-8B4B-AA8A4CFD887D}"/>
                </a:ext>
              </a:extLst>
            </p:cNvPr>
            <p:cNvPicPr>
              <a:picLocks noChangeAspect="1"/>
            </p:cNvPicPr>
            <p:nvPr/>
          </p:nvPicPr>
          <p:blipFill>
            <a:blip r:embed="rId4">
              <a:extLst>
                <a:ext uri="{28A0092B-C50C-407E-A947-70E740481C1C}">
                  <a14:useLocalDpi xmlns:a14="http://schemas.microsoft.com/office/drawing/2010/main" val="0"/>
                </a:ext>
              </a:extLst>
            </a:blip>
            <a:srcRect r="14698"/>
            <a:stretch>
              <a:fillRect/>
            </a:stretch>
          </p:blipFill>
          <p:spPr>
            <a:xfrm>
              <a:off x="7563767" y="784287"/>
              <a:ext cx="4616725" cy="3953434"/>
            </a:xfrm>
            <a:prstGeom prst="rect">
              <a:avLst/>
            </a:prstGeom>
          </p:spPr>
        </p:pic>
        <p:pic>
          <p:nvPicPr>
            <p:cNvPr id="9" name="תמונה 8">
              <a:extLst>
                <a:ext uri="{FF2B5EF4-FFF2-40B4-BE49-F238E27FC236}">
                  <a16:creationId xmlns:a16="http://schemas.microsoft.com/office/drawing/2014/main" id="{1318E30F-5E32-79AE-AA7B-3954A1D8B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08889" y="3197894"/>
              <a:ext cx="5412189" cy="3680288"/>
            </a:xfrm>
            <a:prstGeom prst="rect">
              <a:avLst/>
            </a:prstGeom>
          </p:spPr>
        </p:pic>
        <p:grpSp>
          <p:nvGrpSpPr>
            <p:cNvPr id="12" name="קבוצה 18">
              <a:extLst>
                <a:ext uri="{FF2B5EF4-FFF2-40B4-BE49-F238E27FC236}">
                  <a16:creationId xmlns:a16="http://schemas.microsoft.com/office/drawing/2014/main" id="{7C710D70-BEB3-C6C7-CA4C-00400886678A}"/>
                </a:ext>
              </a:extLst>
            </p:cNvPr>
            <p:cNvGrpSpPr/>
            <p:nvPr/>
          </p:nvGrpSpPr>
          <p:grpSpPr>
            <a:xfrm>
              <a:off x="3099059" y="4168302"/>
              <a:ext cx="1062866" cy="1062866"/>
              <a:chOff x="5676350" y="2829250"/>
              <a:chExt cx="839299" cy="839299"/>
            </a:xfrm>
          </p:grpSpPr>
          <p:sp>
            <p:nvSpPr>
              <p:cNvPr id="13" name="אליפסה 2">
                <a:extLst>
                  <a:ext uri="{FF2B5EF4-FFF2-40B4-BE49-F238E27FC236}">
                    <a16:creationId xmlns:a16="http://schemas.microsoft.com/office/drawing/2014/main" id="{A6056CF9-49F7-D553-03A6-69C51E754896}"/>
                  </a:ext>
                </a:extLst>
              </p:cNvPr>
              <p:cNvSpPr/>
              <p:nvPr/>
            </p:nvSpPr>
            <p:spPr>
              <a:xfrm>
                <a:off x="5676350" y="2829250"/>
                <a:ext cx="839299" cy="839299"/>
              </a:xfrm>
              <a:prstGeom prst="ellipse">
                <a:avLst/>
              </a:prstGeom>
              <a:solidFill>
                <a:srgbClr val="7AE5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L"/>
              </a:p>
            </p:txBody>
          </p:sp>
          <p:pic>
            <p:nvPicPr>
              <p:cNvPr id="14" name="גרפיקה 17">
                <a:extLst>
                  <a:ext uri="{FF2B5EF4-FFF2-40B4-BE49-F238E27FC236}">
                    <a16:creationId xmlns:a16="http://schemas.microsoft.com/office/drawing/2014/main" id="{70155EBA-9BF4-C461-E1D1-01BC87BB29F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44710" y="2996019"/>
                <a:ext cx="502580" cy="502580"/>
              </a:xfrm>
              <a:prstGeom prst="rect">
                <a:avLst/>
              </a:prstGeom>
            </p:spPr>
          </p:pic>
        </p:grpSp>
      </p:grpSp>
    </p:spTree>
    <p:extLst>
      <p:ext uri="{BB962C8B-B14F-4D97-AF65-F5344CB8AC3E}">
        <p14:creationId xmlns:p14="http://schemas.microsoft.com/office/powerpoint/2010/main" val="1218475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9F58B-95F4-9AFB-727C-952D3B55687E}"/>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D3203DEC-2BE2-6D14-88A7-4DB19829BACE}"/>
              </a:ext>
            </a:extLst>
          </p:cNvPr>
          <p:cNvSpPr>
            <a:spLocks noGrp="1"/>
          </p:cNvSpPr>
          <p:nvPr>
            <p:ph type="title"/>
          </p:nvPr>
        </p:nvSpPr>
        <p:spPr>
          <a:xfrm>
            <a:off x="838200" y="365125"/>
            <a:ext cx="10043160" cy="1325563"/>
          </a:xfrm>
        </p:spPr>
        <p:txBody>
          <a:bodyPr>
            <a:normAutofit/>
          </a:bodyPr>
          <a:lstStyle/>
          <a:p>
            <a:r>
              <a:rPr kumimoji="0" lang="en-IL" sz="4000" b="1" i="0" u="none" strike="noStrike" kern="1200" cap="none" spc="0" normalizeH="0" baseline="0" noProof="0" dirty="0">
                <a:ln>
                  <a:noFill/>
                </a:ln>
                <a:solidFill>
                  <a:srgbClr val="595959"/>
                </a:solidFill>
                <a:effectLst/>
                <a:uLnTx/>
                <a:uFillTx/>
                <a:latin typeface="Assistant" panose="00000500000000000000" pitchFamily="2" charset="-79"/>
                <a:ea typeface="+mn-ea"/>
                <a:cs typeface="Assistant" panose="00000500000000000000" pitchFamily="2" charset="-79"/>
              </a:rPr>
              <a:t>Equal Employment Opportunities </a:t>
            </a:r>
            <a:endParaRPr lang="en-GB" sz="4000" dirty="0"/>
          </a:p>
        </p:txBody>
      </p:sp>
      <p:sp>
        <p:nvSpPr>
          <p:cNvPr id="11" name="Content Placeholder 10">
            <a:extLst>
              <a:ext uri="{FF2B5EF4-FFF2-40B4-BE49-F238E27FC236}">
                <a16:creationId xmlns:a16="http://schemas.microsoft.com/office/drawing/2014/main" id="{4BE61BA0-819C-3E2E-A143-288C23DBB3BE}"/>
              </a:ext>
            </a:extLst>
          </p:cNvPr>
          <p:cNvSpPr>
            <a:spLocks noGrp="1"/>
          </p:cNvSpPr>
          <p:nvPr>
            <p:ph idx="1"/>
          </p:nvPr>
        </p:nvSpPr>
        <p:spPr>
          <a:xfrm>
            <a:off x="838202" y="1792518"/>
            <a:ext cx="4605576" cy="3861226"/>
          </a:xfrm>
        </p:spPr>
        <p:txBody>
          <a:bodyPr>
            <a:normAutofit/>
          </a:bodyPr>
          <a:lstStyle/>
          <a:p>
            <a:pPr>
              <a:buClr>
                <a:srgbClr val="7AE582"/>
              </a:buClr>
            </a:pPr>
            <a:r>
              <a:rPr lang="en-GB" dirty="0">
                <a:solidFill>
                  <a:srgbClr val="595959"/>
                </a:solidFill>
              </a:rPr>
              <a:t>Supportive &amp; personalized environment In the workplace </a:t>
            </a:r>
            <a:endParaRPr lang="pl-PL" dirty="0">
              <a:solidFill>
                <a:srgbClr val="595959"/>
              </a:solidFill>
            </a:endParaRPr>
          </a:p>
          <a:p>
            <a:pPr>
              <a:buClr>
                <a:srgbClr val="7AE582"/>
              </a:buClr>
            </a:pPr>
            <a:endParaRPr lang="pl-PL" dirty="0">
              <a:solidFill>
                <a:srgbClr val="595959"/>
              </a:solidFill>
            </a:endParaRPr>
          </a:p>
          <a:p>
            <a:pPr>
              <a:buClr>
                <a:srgbClr val="7AE582"/>
              </a:buClr>
            </a:pPr>
            <a:r>
              <a:rPr lang="en-GB" dirty="0">
                <a:solidFill>
                  <a:srgbClr val="595959"/>
                </a:solidFill>
              </a:rPr>
              <a:t>Professional tools </a:t>
            </a:r>
          </a:p>
        </p:txBody>
      </p:sp>
      <p:sp>
        <p:nvSpPr>
          <p:cNvPr id="6" name="Slide Number Placeholder 5">
            <a:extLst>
              <a:ext uri="{FF2B5EF4-FFF2-40B4-BE49-F238E27FC236}">
                <a16:creationId xmlns:a16="http://schemas.microsoft.com/office/drawing/2014/main" id="{9D5E3358-82C9-DFAD-7548-D6B7D88E0DD8}"/>
              </a:ext>
            </a:extLst>
          </p:cNvPr>
          <p:cNvSpPr>
            <a:spLocks noGrp="1"/>
          </p:cNvSpPr>
          <p:nvPr>
            <p:ph type="sldNum" sz="quarter" idx="12"/>
          </p:nvPr>
        </p:nvSpPr>
        <p:spPr/>
        <p:txBody>
          <a:bodyPr/>
          <a:lstStyle/>
          <a:p>
            <a:fld id="{1195A9E4-2CE9-4E32-BE85-7C32F0F78A6D}" type="slidenum">
              <a:rPr lang="en-GB" smtClean="0"/>
              <a:t>8</a:t>
            </a:fld>
            <a:endParaRPr lang="en-GB"/>
          </a:p>
        </p:txBody>
      </p:sp>
      <p:pic>
        <p:nvPicPr>
          <p:cNvPr id="2" name="תמונה 4">
            <a:extLst>
              <a:ext uri="{FF2B5EF4-FFF2-40B4-BE49-F238E27FC236}">
                <a16:creationId xmlns:a16="http://schemas.microsoft.com/office/drawing/2014/main" id="{86577489-8D79-7C7D-998F-BAEEB9CDFAF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752" y="6016900"/>
            <a:ext cx="2549902" cy="616670"/>
          </a:xfrm>
          <a:prstGeom prst="rect">
            <a:avLst/>
          </a:prstGeom>
        </p:spPr>
      </p:pic>
      <p:grpSp>
        <p:nvGrpSpPr>
          <p:cNvPr id="7" name="Grupa 6" descr="A man wearing a green polo shirt and blue jeans sits at a desk in an office environment, with a black guide dog resting on the floor beside him. In the top left corner, a green circular accessibility icon with an eye symbol and a slash through it represents visual impairment and accessibility for blind or low-vision individuals">
            <a:extLst>
              <a:ext uri="{FF2B5EF4-FFF2-40B4-BE49-F238E27FC236}">
                <a16:creationId xmlns:a16="http://schemas.microsoft.com/office/drawing/2014/main" id="{4B286197-49F1-F266-33E1-AA174AD714C6}"/>
              </a:ext>
            </a:extLst>
          </p:cNvPr>
          <p:cNvGrpSpPr/>
          <p:nvPr/>
        </p:nvGrpSpPr>
        <p:grpSpPr>
          <a:xfrm>
            <a:off x="5447180" y="1882317"/>
            <a:ext cx="6744820" cy="5006339"/>
            <a:chOff x="5447180" y="1882317"/>
            <a:chExt cx="6744820" cy="5006339"/>
          </a:xfrm>
        </p:grpSpPr>
        <p:pic>
          <p:nvPicPr>
            <p:cNvPr id="3" name="תמונה 8">
              <a:extLst>
                <a:ext uri="{FF2B5EF4-FFF2-40B4-BE49-F238E27FC236}">
                  <a16:creationId xmlns:a16="http://schemas.microsoft.com/office/drawing/2014/main" id="{A969C185-629D-64C8-F71E-4FA5D8BEF3BF}"/>
                </a:ext>
              </a:extLst>
            </p:cNvPr>
            <p:cNvPicPr>
              <a:picLocks noChangeAspect="1"/>
            </p:cNvPicPr>
            <p:nvPr/>
          </p:nvPicPr>
          <p:blipFill>
            <a:blip r:embed="rId4">
              <a:extLst>
                <a:ext uri="{28A0092B-C50C-407E-A947-70E740481C1C}">
                  <a14:useLocalDpi xmlns:a14="http://schemas.microsoft.com/office/drawing/2010/main" val="0"/>
                </a:ext>
              </a:extLst>
            </a:blip>
            <a:srcRect l="624" r="8906"/>
            <a:stretch>
              <a:fillRect/>
            </a:stretch>
          </p:blipFill>
          <p:spPr>
            <a:xfrm>
              <a:off x="5447180" y="1882317"/>
              <a:ext cx="6744820" cy="5006339"/>
            </a:xfrm>
            <a:prstGeom prst="rect">
              <a:avLst/>
            </a:prstGeom>
          </p:spPr>
        </p:pic>
        <p:sp>
          <p:nvSpPr>
            <p:cNvPr id="4" name="אליפסה 2">
              <a:extLst>
                <a:ext uri="{FF2B5EF4-FFF2-40B4-BE49-F238E27FC236}">
                  <a16:creationId xmlns:a16="http://schemas.microsoft.com/office/drawing/2014/main" id="{0B0C12FD-6164-D333-A436-062F6165B154}"/>
                </a:ext>
              </a:extLst>
            </p:cNvPr>
            <p:cNvSpPr/>
            <p:nvPr/>
          </p:nvSpPr>
          <p:spPr>
            <a:xfrm>
              <a:off x="5676350" y="2829250"/>
              <a:ext cx="839299" cy="839299"/>
            </a:xfrm>
            <a:prstGeom prst="ellipse">
              <a:avLst/>
            </a:prstGeom>
            <a:solidFill>
              <a:srgbClr val="7AE5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L"/>
            </a:p>
          </p:txBody>
        </p:sp>
        <p:pic>
          <p:nvPicPr>
            <p:cNvPr id="5" name="גרפיקה 16">
              <a:extLst>
                <a:ext uri="{FF2B5EF4-FFF2-40B4-BE49-F238E27FC236}">
                  <a16:creationId xmlns:a16="http://schemas.microsoft.com/office/drawing/2014/main" id="{11B48BDF-D13F-5A88-E235-C748DB92CF6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02923" y="3053893"/>
              <a:ext cx="386152" cy="386152"/>
            </a:xfrm>
            <a:prstGeom prst="rect">
              <a:avLst/>
            </a:prstGeom>
          </p:spPr>
        </p:pic>
      </p:grpSp>
    </p:spTree>
    <p:extLst>
      <p:ext uri="{BB962C8B-B14F-4D97-AF65-F5344CB8AC3E}">
        <p14:creationId xmlns:p14="http://schemas.microsoft.com/office/powerpoint/2010/main" val="2497960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C2E43-1C08-DCDD-84B5-7FFB15822892}"/>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194BA832-8B56-1571-07B5-ED562E9C6D76}"/>
              </a:ext>
            </a:extLst>
          </p:cNvPr>
          <p:cNvSpPr>
            <a:spLocks noGrp="1"/>
          </p:cNvSpPr>
          <p:nvPr>
            <p:ph type="title"/>
          </p:nvPr>
        </p:nvSpPr>
        <p:spPr>
          <a:xfrm>
            <a:off x="838200" y="365125"/>
            <a:ext cx="10043160" cy="1325563"/>
          </a:xfrm>
        </p:spPr>
        <p:txBody>
          <a:bodyPr>
            <a:normAutofit/>
          </a:bodyPr>
          <a:lstStyle/>
          <a:p>
            <a:r>
              <a:rPr kumimoji="0" lang="en-IL" sz="4000" b="1" i="0" u="none" strike="noStrike" kern="1200" cap="none" spc="0" normalizeH="0" baseline="0" noProof="0" dirty="0">
                <a:ln>
                  <a:noFill/>
                </a:ln>
                <a:solidFill>
                  <a:srgbClr val="595959"/>
                </a:solidFill>
                <a:effectLst/>
                <a:uLnTx/>
                <a:uFillTx/>
                <a:latin typeface="Assistant" panose="00000500000000000000" pitchFamily="2" charset="-79"/>
                <a:ea typeface="+mn-ea"/>
                <a:cs typeface="Assistant" panose="00000500000000000000" pitchFamily="2" charset="-79"/>
              </a:rPr>
              <a:t>Team Education &amp; Training</a:t>
            </a:r>
            <a:endParaRPr lang="en-GB" sz="4000" dirty="0"/>
          </a:p>
        </p:txBody>
      </p:sp>
      <p:sp>
        <p:nvSpPr>
          <p:cNvPr id="11" name="Content Placeholder 10">
            <a:extLst>
              <a:ext uri="{FF2B5EF4-FFF2-40B4-BE49-F238E27FC236}">
                <a16:creationId xmlns:a16="http://schemas.microsoft.com/office/drawing/2014/main" id="{5D045A9E-F9C2-9C09-3975-C23AE71D3FA2}"/>
              </a:ext>
            </a:extLst>
          </p:cNvPr>
          <p:cNvSpPr>
            <a:spLocks noGrp="1"/>
          </p:cNvSpPr>
          <p:nvPr>
            <p:ph idx="1"/>
          </p:nvPr>
        </p:nvSpPr>
        <p:spPr>
          <a:xfrm>
            <a:off x="838202" y="1792518"/>
            <a:ext cx="4605576" cy="3861226"/>
          </a:xfrm>
        </p:spPr>
        <p:txBody>
          <a:bodyPr>
            <a:normAutofit/>
          </a:bodyPr>
          <a:lstStyle/>
          <a:p>
            <a:pPr>
              <a:buClr>
                <a:srgbClr val="7AE582"/>
              </a:buClr>
            </a:pPr>
            <a:r>
              <a:rPr lang="en-GB" dirty="0">
                <a:solidFill>
                  <a:srgbClr val="595959"/>
                </a:solidFill>
              </a:rPr>
              <a:t>Mandatory 4 hours experiential training</a:t>
            </a:r>
          </a:p>
          <a:p>
            <a:pPr>
              <a:buClr>
                <a:srgbClr val="7AE582"/>
              </a:buClr>
            </a:pPr>
            <a:endParaRPr lang="pl-PL" dirty="0">
              <a:solidFill>
                <a:srgbClr val="595959"/>
              </a:solidFill>
            </a:endParaRPr>
          </a:p>
          <a:p>
            <a:pPr>
              <a:buClr>
                <a:srgbClr val="7AE582"/>
              </a:buClr>
            </a:pPr>
            <a:r>
              <a:rPr lang="en-GB" dirty="0">
                <a:solidFill>
                  <a:srgbClr val="595959"/>
                </a:solidFill>
              </a:rPr>
              <a:t>Interactive educational software</a:t>
            </a:r>
            <a:endParaRPr lang="pl-PL" dirty="0">
              <a:solidFill>
                <a:srgbClr val="595959"/>
              </a:solidFill>
            </a:endParaRPr>
          </a:p>
          <a:p>
            <a:pPr>
              <a:buClr>
                <a:srgbClr val="7AE582"/>
              </a:buClr>
            </a:pPr>
            <a:endParaRPr lang="pl-PL" dirty="0">
              <a:solidFill>
                <a:srgbClr val="595959"/>
              </a:solidFill>
            </a:endParaRPr>
          </a:p>
          <a:p>
            <a:pPr>
              <a:buClr>
                <a:srgbClr val="7AE582"/>
              </a:buClr>
            </a:pPr>
            <a:r>
              <a:rPr lang="en-GB" dirty="0">
                <a:solidFill>
                  <a:srgbClr val="595959"/>
                </a:solidFill>
              </a:rPr>
              <a:t>Current controls by Quality Control Unit</a:t>
            </a:r>
          </a:p>
          <a:p>
            <a:pPr>
              <a:buClr>
                <a:srgbClr val="7AE582"/>
              </a:buClr>
            </a:pPr>
            <a:endParaRPr lang="en-GB" dirty="0">
              <a:solidFill>
                <a:srgbClr val="595959"/>
              </a:solidFill>
            </a:endParaRPr>
          </a:p>
        </p:txBody>
      </p:sp>
      <p:sp>
        <p:nvSpPr>
          <p:cNvPr id="6" name="Slide Number Placeholder 5">
            <a:extLst>
              <a:ext uri="{FF2B5EF4-FFF2-40B4-BE49-F238E27FC236}">
                <a16:creationId xmlns:a16="http://schemas.microsoft.com/office/drawing/2014/main" id="{3205AC2E-D798-301B-DF3E-D7DFCA07DD67}"/>
              </a:ext>
            </a:extLst>
          </p:cNvPr>
          <p:cNvSpPr>
            <a:spLocks noGrp="1"/>
          </p:cNvSpPr>
          <p:nvPr>
            <p:ph type="sldNum" sz="quarter" idx="12"/>
          </p:nvPr>
        </p:nvSpPr>
        <p:spPr/>
        <p:txBody>
          <a:bodyPr/>
          <a:lstStyle/>
          <a:p>
            <a:fld id="{1195A9E4-2CE9-4E32-BE85-7C32F0F78A6D}" type="slidenum">
              <a:rPr lang="en-GB" smtClean="0"/>
              <a:t>9</a:t>
            </a:fld>
            <a:endParaRPr lang="en-GB"/>
          </a:p>
        </p:txBody>
      </p:sp>
      <p:pic>
        <p:nvPicPr>
          <p:cNvPr id="2" name="תמונה 4">
            <a:extLst>
              <a:ext uri="{FF2B5EF4-FFF2-40B4-BE49-F238E27FC236}">
                <a16:creationId xmlns:a16="http://schemas.microsoft.com/office/drawing/2014/main" id="{7A2128A3-227D-D740-1361-48AB97889DB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752" y="6016900"/>
            <a:ext cx="2549902" cy="616670"/>
          </a:xfrm>
          <a:prstGeom prst="rect">
            <a:avLst/>
          </a:prstGeom>
        </p:spPr>
      </p:pic>
      <p:grpSp>
        <p:nvGrpSpPr>
          <p:cNvPr id="13" name="Grupa 12" descr="A composite image illustrating accessibility awareness: in the top section, a group of people wearing blindfolds walk in a line with their hands on each other’s shoulders, simulating visual impairment; in the bottom section, participants wearing noise-canceling headphones engage in sign language communication. In the top left corner, a green circular accessibility icon with a hand and dots represents assistive communication and sensory accessibility">
            <a:extLst>
              <a:ext uri="{FF2B5EF4-FFF2-40B4-BE49-F238E27FC236}">
                <a16:creationId xmlns:a16="http://schemas.microsoft.com/office/drawing/2014/main" id="{362EAEDB-62A8-2FFC-47AC-360A3A93A5E5}"/>
              </a:ext>
            </a:extLst>
          </p:cNvPr>
          <p:cNvGrpSpPr/>
          <p:nvPr/>
        </p:nvGrpSpPr>
        <p:grpSpPr>
          <a:xfrm>
            <a:off x="5676350" y="473508"/>
            <a:ext cx="6515650" cy="5851727"/>
            <a:chOff x="5676350" y="473508"/>
            <a:chExt cx="6515650" cy="5851727"/>
          </a:xfrm>
        </p:grpSpPr>
        <p:pic>
          <p:nvPicPr>
            <p:cNvPr id="8" name="תמונה 10">
              <a:extLst>
                <a:ext uri="{FF2B5EF4-FFF2-40B4-BE49-F238E27FC236}">
                  <a16:creationId xmlns:a16="http://schemas.microsoft.com/office/drawing/2014/main" id="{C6F67454-7504-442B-C494-E1A87E8EDFBF}"/>
                </a:ext>
              </a:extLst>
            </p:cNvPr>
            <p:cNvPicPr>
              <a:picLocks noChangeAspect="1"/>
            </p:cNvPicPr>
            <p:nvPr/>
          </p:nvPicPr>
          <p:blipFill>
            <a:blip r:embed="rId4">
              <a:extLst>
                <a:ext uri="{28A0092B-C50C-407E-A947-70E740481C1C}">
                  <a14:useLocalDpi xmlns:a14="http://schemas.microsoft.com/office/drawing/2010/main" val="0"/>
                </a:ext>
              </a:extLst>
            </a:blip>
            <a:srcRect r="29893"/>
            <a:stretch>
              <a:fillRect/>
            </a:stretch>
          </p:blipFill>
          <p:spPr>
            <a:xfrm>
              <a:off x="5741636" y="473508"/>
              <a:ext cx="6450364" cy="5851727"/>
            </a:xfrm>
            <a:prstGeom prst="rect">
              <a:avLst/>
            </a:prstGeom>
          </p:spPr>
        </p:pic>
        <p:sp>
          <p:nvSpPr>
            <p:cNvPr id="9" name="אליפסה 17">
              <a:extLst>
                <a:ext uri="{FF2B5EF4-FFF2-40B4-BE49-F238E27FC236}">
                  <a16:creationId xmlns:a16="http://schemas.microsoft.com/office/drawing/2014/main" id="{DA9777BE-E7D6-4E1C-5620-3BED41415689}"/>
                </a:ext>
              </a:extLst>
            </p:cNvPr>
            <p:cNvSpPr/>
            <p:nvPr/>
          </p:nvSpPr>
          <p:spPr>
            <a:xfrm>
              <a:off x="5676350" y="2829250"/>
              <a:ext cx="839299" cy="839299"/>
            </a:xfrm>
            <a:prstGeom prst="ellipse">
              <a:avLst/>
            </a:prstGeom>
            <a:solidFill>
              <a:srgbClr val="7AE5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L"/>
            </a:p>
          </p:txBody>
        </p:sp>
        <p:pic>
          <p:nvPicPr>
            <p:cNvPr id="12" name="גרפיקה 18">
              <a:extLst>
                <a:ext uri="{FF2B5EF4-FFF2-40B4-BE49-F238E27FC236}">
                  <a16:creationId xmlns:a16="http://schemas.microsoft.com/office/drawing/2014/main" id="{BB0AC814-2DE8-2675-48CD-34FD08318B5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89841" y="3018982"/>
              <a:ext cx="571271" cy="439352"/>
            </a:xfrm>
            <a:prstGeom prst="rect">
              <a:avLst/>
            </a:prstGeom>
          </p:spPr>
        </p:pic>
      </p:grpSp>
    </p:spTree>
    <p:extLst>
      <p:ext uri="{BB962C8B-B14F-4D97-AF65-F5344CB8AC3E}">
        <p14:creationId xmlns:p14="http://schemas.microsoft.com/office/powerpoint/2010/main" val="7882194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642</Words>
  <Application>Microsoft Office PowerPoint</Application>
  <PresentationFormat>Panoramiczny</PresentationFormat>
  <Paragraphs>89</Paragraphs>
  <Slides>10</Slides>
  <Notes>10</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10</vt:i4>
      </vt:variant>
    </vt:vector>
  </HeadingPairs>
  <TitlesOfParts>
    <vt:vector size="16" baseType="lpstr">
      <vt:lpstr>Arial</vt:lpstr>
      <vt:lpstr>Assistant</vt:lpstr>
      <vt:lpstr>Assistant ExtraLight</vt:lpstr>
      <vt:lpstr>Calibri</vt:lpstr>
      <vt:lpstr>Roboto</vt:lpstr>
      <vt:lpstr>Office Theme</vt:lpstr>
      <vt:lpstr>A RESPECTED EQUAL &amp; ACCESSIBLE  MEDICAL SERVICE </vt:lpstr>
      <vt:lpstr>ASSUTA'S VISION</vt:lpstr>
      <vt:lpstr>Accessibility</vt:lpstr>
      <vt:lpstr>Policy &amp; Implementation  I  Main Domains</vt:lpstr>
      <vt:lpstr>Accessible Call &amp; Appointment Center</vt:lpstr>
      <vt:lpstr>Accessible Information</vt:lpstr>
      <vt:lpstr>Service Animals</vt:lpstr>
      <vt:lpstr>Equal Employment Opportunities </vt:lpstr>
      <vt:lpstr>Team Education &amp; Training</vt:lpstr>
      <vt:lpstr>To Conclude…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Małgorzata Grobelna</cp:lastModifiedBy>
  <cp:revision>15</cp:revision>
  <dcterms:created xsi:type="dcterms:W3CDTF">2022-12-05T13:52:15Z</dcterms:created>
  <dcterms:modified xsi:type="dcterms:W3CDTF">2025-02-28T10:34:25Z</dcterms:modified>
</cp:coreProperties>
</file>