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Poppins Light" panose="00000400000000000000" pitchFamily="2" charset="0"/>
      <p:regular r:id="rId20"/>
      <p:italic r:id="rId21"/>
    </p:embeddedFont>
    <p:embeddedFont>
      <p:font typeface="Poppins Medium" panose="00000600000000000000" pitchFamily="2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mailto:ae5964@coventry.ac.uk" TargetMode="Externa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69155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821" y="-3077343"/>
            <a:ext cx="18691643" cy="12461095"/>
          </a:xfrm>
          <a:custGeom>
            <a:avLst/>
            <a:gdLst/>
            <a:ahLst/>
            <a:cxnLst/>
            <a:rect l="l" t="t" r="r" b="b"/>
            <a:pathLst>
              <a:path w="18691643" h="12461095">
                <a:moveTo>
                  <a:pt x="0" y="0"/>
                </a:moveTo>
                <a:lnTo>
                  <a:pt x="18691642" y="0"/>
                </a:lnTo>
                <a:lnTo>
                  <a:pt x="18691642" y="12461095"/>
                </a:lnTo>
                <a:lnTo>
                  <a:pt x="0" y="12461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49" y="741930"/>
            <a:ext cx="8248435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8708" y="741930"/>
            <a:ext cx="36499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50" y="2268077"/>
            <a:ext cx="8506964" cy="125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How to create a pitch presentation?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Guidelines for participants</a:t>
            </a:r>
          </a:p>
        </p:txBody>
      </p:sp>
      <p:grpSp>
        <p:nvGrpSpPr>
          <p:cNvPr id="16" name="Group 16"/>
          <p:cNvGrpSpPr>
            <a:grpSpLocks noGrp="1" noUngrp="1" noRot="1" noMove="1" noResize="1"/>
          </p:cNvGrpSpPr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12510" y="0"/>
            <a:ext cx="18288000" cy="2223620"/>
            <a:chOff x="0" y="0"/>
            <a:chExt cx="4816593" cy="585645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97948" y="1924211"/>
            <a:ext cx="18723831" cy="7459541"/>
            <a:chOff x="0" y="0"/>
            <a:chExt cx="4931379" cy="19646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1379" cy="1964653"/>
            </a:xfrm>
            <a:custGeom>
              <a:avLst/>
              <a:gdLst/>
              <a:ahLst/>
              <a:cxnLst/>
              <a:rect l="l" t="t" r="r" b="b"/>
              <a:pathLst>
                <a:path w="4931379" h="1964653">
                  <a:moveTo>
                    <a:pt x="0" y="0"/>
                  </a:moveTo>
                  <a:lnTo>
                    <a:pt x="4931379" y="0"/>
                  </a:lnTo>
                  <a:lnTo>
                    <a:pt x="4931379" y="1964653"/>
                  </a:lnTo>
                  <a:lnTo>
                    <a:pt x="0" y="1964653"/>
                  </a:lnTo>
                  <a:close/>
                </a:path>
              </a:pathLst>
            </a:custGeom>
            <a:solidFill>
              <a:srgbClr val="E2DCB0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31379" cy="20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-514350" y="2744517"/>
            <a:ext cx="3086100" cy="836808"/>
            <a:chOff x="0" y="0"/>
            <a:chExt cx="812800" cy="220394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1028700" y="2828870"/>
            <a:ext cx="1004042" cy="668103"/>
            <a:chOff x="0" y="0"/>
            <a:chExt cx="812800" cy="540848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Grp="1" noUngrp="1" noRot="1" noMove="1" noResize="1"/>
          </p:cNvGrpSpPr>
          <p:nvPr/>
        </p:nvGrpSpPr>
        <p:grpSpPr>
          <a:xfrm>
            <a:off x="-501840" y="7726637"/>
            <a:ext cx="3086100" cy="836808"/>
            <a:chOff x="0" y="0"/>
            <a:chExt cx="812800" cy="220394"/>
          </a:xfrm>
        </p:grpSpPr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Grp="1" noUngrp="1" noRot="1" noMove="1" noResize="1"/>
          </p:cNvGrpSpPr>
          <p:nvPr/>
        </p:nvGrpSpPr>
        <p:grpSpPr>
          <a:xfrm>
            <a:off x="1041210" y="7810990"/>
            <a:ext cx="1004042" cy="668103"/>
            <a:chOff x="0" y="0"/>
            <a:chExt cx="812800" cy="540848"/>
          </a:xfrm>
        </p:grpSpPr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Grp="1" noUngrp="1" noRot="1" noMove="1" noResize="1"/>
          </p:cNvGrpSpPr>
          <p:nvPr/>
        </p:nvGrpSpPr>
        <p:grpSpPr>
          <a:xfrm>
            <a:off x="-514350" y="3987488"/>
            <a:ext cx="3086100" cy="836808"/>
            <a:chOff x="0" y="0"/>
            <a:chExt cx="812800" cy="220394"/>
          </a:xfrm>
        </p:grpSpPr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Grp="1" noUngrp="1" noRot="1" noMove="1" noResize="1"/>
          </p:cNvGrpSpPr>
          <p:nvPr/>
        </p:nvGrpSpPr>
        <p:grpSpPr>
          <a:xfrm>
            <a:off x="1028700" y="4071841"/>
            <a:ext cx="1004042" cy="668103"/>
            <a:chOff x="0" y="0"/>
            <a:chExt cx="812800" cy="540848"/>
          </a:xfrm>
        </p:grpSpPr>
        <p:sp>
          <p:nvSpPr>
            <p:cNvPr id="30" name="Freeform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>
            <a:grpSpLocks noGrp="1" noUngrp="1" noRot="1" noMove="1" noResize="1"/>
          </p:cNvGrpSpPr>
          <p:nvPr/>
        </p:nvGrpSpPr>
        <p:grpSpPr>
          <a:xfrm>
            <a:off x="-501840" y="6480254"/>
            <a:ext cx="3086100" cy="836808"/>
            <a:chOff x="0" y="0"/>
            <a:chExt cx="812800" cy="220394"/>
          </a:xfrm>
        </p:grpSpPr>
        <p:sp>
          <p:nvSpPr>
            <p:cNvPr id="33" name="Freeform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Grp="1" noUngrp="1" noRot="1" noMove="1" noResize="1"/>
          </p:cNvGrpSpPr>
          <p:nvPr/>
        </p:nvGrpSpPr>
        <p:grpSpPr>
          <a:xfrm>
            <a:off x="1028700" y="6564607"/>
            <a:ext cx="1004042" cy="668103"/>
            <a:chOff x="0" y="0"/>
            <a:chExt cx="812800" cy="540848"/>
          </a:xfrm>
        </p:grpSpPr>
        <p:sp>
          <p:nvSpPr>
            <p:cNvPr id="36" name="Freeform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>
            <a:grpSpLocks noGrp="1" noUngrp="1" noRot="1" noMove="1" noResize="1"/>
          </p:cNvGrpSpPr>
          <p:nvPr/>
        </p:nvGrpSpPr>
        <p:grpSpPr>
          <a:xfrm>
            <a:off x="-514350" y="5233871"/>
            <a:ext cx="3086100" cy="836808"/>
            <a:chOff x="0" y="0"/>
            <a:chExt cx="812800" cy="220394"/>
          </a:xfrm>
        </p:grpSpPr>
        <p:sp>
          <p:nvSpPr>
            <p:cNvPr id="39" name="Freeform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>
            <a:grpSpLocks noGrp="1" noUngrp="1" noRot="1" noMove="1" noResize="1"/>
          </p:cNvGrpSpPr>
          <p:nvPr/>
        </p:nvGrpSpPr>
        <p:grpSpPr>
          <a:xfrm>
            <a:off x="1028700" y="5318224"/>
            <a:ext cx="1004042" cy="668103"/>
            <a:chOff x="0" y="0"/>
            <a:chExt cx="812800" cy="540848"/>
          </a:xfrm>
        </p:grpSpPr>
        <p:sp>
          <p:nvSpPr>
            <p:cNvPr id="42" name="Freeform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>
            <a:grpSpLocks noGrp="1" noUngrp="1" noRot="1" noMove="1" noResize="1"/>
          </p:cNvGrpSpPr>
          <p:nvPr/>
        </p:nvGrpSpPr>
        <p:grpSpPr>
          <a:xfrm>
            <a:off x="15003770" y="6422338"/>
            <a:ext cx="3604011" cy="4194419"/>
            <a:chOff x="0" y="0"/>
            <a:chExt cx="949205" cy="1104703"/>
          </a:xfrm>
        </p:grpSpPr>
        <p:sp>
          <p:nvSpPr>
            <p:cNvPr id="45" name="Freeform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49205" cy="1104703"/>
            </a:xfrm>
            <a:custGeom>
              <a:avLst/>
              <a:gdLst/>
              <a:ahLst/>
              <a:cxnLst/>
              <a:rect l="l" t="t" r="r" b="b"/>
              <a:pathLst>
                <a:path w="949205" h="1104703">
                  <a:moveTo>
                    <a:pt x="64444" y="0"/>
                  </a:moveTo>
                  <a:lnTo>
                    <a:pt x="884760" y="0"/>
                  </a:lnTo>
                  <a:cubicBezTo>
                    <a:pt x="920352" y="0"/>
                    <a:pt x="949205" y="28853"/>
                    <a:pt x="949205" y="64444"/>
                  </a:cubicBezTo>
                  <a:lnTo>
                    <a:pt x="949205" y="1040259"/>
                  </a:lnTo>
                  <a:cubicBezTo>
                    <a:pt x="949205" y="1057350"/>
                    <a:pt x="942415" y="1073742"/>
                    <a:pt x="930329" y="1085828"/>
                  </a:cubicBezTo>
                  <a:cubicBezTo>
                    <a:pt x="918244" y="1097913"/>
                    <a:pt x="901852" y="1104703"/>
                    <a:pt x="884760" y="1104703"/>
                  </a:cubicBezTo>
                  <a:lnTo>
                    <a:pt x="64444" y="1104703"/>
                  </a:lnTo>
                  <a:cubicBezTo>
                    <a:pt x="47353" y="1104703"/>
                    <a:pt x="30961" y="1097913"/>
                    <a:pt x="18875" y="1085828"/>
                  </a:cubicBezTo>
                  <a:cubicBezTo>
                    <a:pt x="6790" y="1073742"/>
                    <a:pt x="0" y="1057350"/>
                    <a:pt x="0" y="1040259"/>
                  </a:cubicBezTo>
                  <a:lnTo>
                    <a:pt x="0" y="64444"/>
                  </a:lnTo>
                  <a:cubicBezTo>
                    <a:pt x="0" y="47353"/>
                    <a:pt x="6790" y="30961"/>
                    <a:pt x="18875" y="18875"/>
                  </a:cubicBezTo>
                  <a:cubicBezTo>
                    <a:pt x="30961" y="6790"/>
                    <a:pt x="47353" y="0"/>
                    <a:pt x="64444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F6D4D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949205" cy="1142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103361" y="2793041"/>
            <a:ext cx="7581758" cy="63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Your name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103361" y="3951860"/>
            <a:ext cx="12380282" cy="93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Name of your organisation and its nature</a:t>
            </a: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e.g SME, academic institution, public, private, etc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03361" y="5419024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Country in which it operates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03361" y="6663701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Department within the organisation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103361" y="7910084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Expertise of the department</a:t>
            </a:r>
          </a:p>
        </p:txBody>
      </p:sp>
      <p:sp>
        <p:nvSpPr>
          <p:cNvPr id="52" name="TextBox 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368701" y="6805901"/>
            <a:ext cx="2993817" cy="67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Please </a:t>
            </a:r>
            <a:r>
              <a:rPr lang="en-US" sz="2500" b="1">
                <a:solidFill>
                  <a:srgbClr val="063678"/>
                </a:solidFill>
                <a:latin typeface="Poppins Bold"/>
                <a:ea typeface="Poppins Bold"/>
                <a:cs typeface="Poppins Bold"/>
                <a:sym typeface="Poppins Bold"/>
              </a:rPr>
              <a:t>do not</a:t>
            </a:r>
            <a:r>
              <a:rPr lang="en-US" sz="2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 forget to include:</a:t>
            </a:r>
          </a:p>
        </p:txBody>
      </p:sp>
      <p:sp>
        <p:nvSpPr>
          <p:cNvPr id="53" name="TextBox 5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15912" y="7735459"/>
            <a:ext cx="3246605" cy="113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874" lvl="1" indent="-269937" algn="l">
              <a:lnSpc>
                <a:spcPts val="2500"/>
              </a:lnSpc>
              <a:buFont typeface="Arial"/>
              <a:buChar char="•"/>
            </a:pPr>
            <a:r>
              <a:rPr lang="en-US" sz="2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Your contact details</a:t>
            </a:r>
          </a:p>
          <a:p>
            <a:pPr algn="l">
              <a:lnSpc>
                <a:spcPts val="1250"/>
              </a:lnSpc>
            </a:pPr>
            <a:endParaRPr lang="en-US" sz="2500">
              <a:solidFill>
                <a:srgbClr val="06367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39874" lvl="1" indent="-269937" algn="l">
              <a:lnSpc>
                <a:spcPts val="2500"/>
              </a:lnSpc>
              <a:buFont typeface="Arial"/>
              <a:buChar char="•"/>
            </a:pPr>
            <a:r>
              <a:rPr lang="en-US" sz="2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Your web URL</a:t>
            </a:r>
          </a:p>
        </p:txBody>
      </p:sp>
      <p:sp>
        <p:nvSpPr>
          <p:cNvPr id="54" name="Freeform 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8733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TextBox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860" y="741930"/>
            <a:ext cx="7777612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56" name="TextBox 5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31218" y="741930"/>
            <a:ext cx="37642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57" name="Group 57"/>
          <p:cNvGrpSpPr>
            <a:grpSpLocks noGrp="1" noUngrp="1" noRot="1" noMove="1" noResize="1"/>
          </p:cNvGrpSpPr>
          <p:nvPr/>
        </p:nvGrpSpPr>
        <p:grpSpPr>
          <a:xfrm>
            <a:off x="374526" y="9347349"/>
            <a:ext cx="14579939" cy="946862"/>
            <a:chOff x="0" y="0"/>
            <a:chExt cx="19439919" cy="1262482"/>
          </a:xfrm>
        </p:grpSpPr>
        <p:sp>
          <p:nvSpPr>
            <p:cNvPr id="58" name="Freeform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821" y="-3077343"/>
            <a:ext cx="18691643" cy="12461095"/>
          </a:xfrm>
          <a:custGeom>
            <a:avLst/>
            <a:gdLst/>
            <a:ahLst/>
            <a:cxnLst/>
            <a:rect l="l" t="t" r="r" b="b"/>
            <a:pathLst>
              <a:path w="18691643" h="12461095">
                <a:moveTo>
                  <a:pt x="0" y="0"/>
                </a:moveTo>
                <a:lnTo>
                  <a:pt x="18691642" y="0"/>
                </a:lnTo>
                <a:lnTo>
                  <a:pt x="18691642" y="12461095"/>
                </a:lnTo>
                <a:lnTo>
                  <a:pt x="0" y="12461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50" y="2518218"/>
            <a:ext cx="8506964" cy="63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case of presenting a project idea</a:t>
            </a:r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50" y="741930"/>
            <a:ext cx="8020050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8708" y="741930"/>
            <a:ext cx="36499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16" name="Group 16"/>
          <p:cNvGrpSpPr>
            <a:grpSpLocks noGrp="1" noUngrp="1" noRot="1" noMove="1" noResize="1"/>
          </p:cNvGrpSpPr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-297948" y="1924211"/>
            <a:ext cx="18723831" cy="7459541"/>
            <a:chOff x="0" y="0"/>
            <a:chExt cx="4931379" cy="1964653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931379" cy="1964653"/>
            </a:xfrm>
            <a:custGeom>
              <a:avLst/>
              <a:gdLst/>
              <a:ahLst/>
              <a:cxnLst/>
              <a:rect l="l" t="t" r="r" b="b"/>
              <a:pathLst>
                <a:path w="4931379" h="1964653">
                  <a:moveTo>
                    <a:pt x="0" y="0"/>
                  </a:moveTo>
                  <a:lnTo>
                    <a:pt x="4931379" y="0"/>
                  </a:lnTo>
                  <a:lnTo>
                    <a:pt x="4931379" y="1964653"/>
                  </a:lnTo>
                  <a:lnTo>
                    <a:pt x="0" y="1964653"/>
                  </a:lnTo>
                  <a:close/>
                </a:path>
              </a:pathLst>
            </a:custGeom>
            <a:solidFill>
              <a:srgbClr val="E2DCB0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931379" cy="20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Grp="1" noUngrp="1" noRot="1" noMove="1" noResize="1"/>
          </p:cNvGrpSpPr>
          <p:nvPr/>
        </p:nvGrpSpPr>
        <p:grpSpPr>
          <a:xfrm>
            <a:off x="-514350" y="2744517"/>
            <a:ext cx="3086100" cy="836808"/>
            <a:chOff x="0" y="0"/>
            <a:chExt cx="812800" cy="220394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1028700" y="2828870"/>
            <a:ext cx="1004042" cy="668103"/>
            <a:chOff x="0" y="0"/>
            <a:chExt cx="812800" cy="540848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>
            <a:grpSpLocks noGrp="1" noUngrp="1" noRot="1" noMove="1" noResize="1"/>
          </p:cNvGrpSpPr>
          <p:nvPr/>
        </p:nvGrpSpPr>
        <p:grpSpPr>
          <a:xfrm>
            <a:off x="-514350" y="7726637"/>
            <a:ext cx="3086100" cy="836808"/>
            <a:chOff x="0" y="0"/>
            <a:chExt cx="812800" cy="220394"/>
          </a:xfrm>
        </p:grpSpPr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Grp="1" noUngrp="1" noRot="1" noMove="1" noResize="1"/>
          </p:cNvGrpSpPr>
          <p:nvPr/>
        </p:nvGrpSpPr>
        <p:grpSpPr>
          <a:xfrm>
            <a:off x="1028700" y="7810990"/>
            <a:ext cx="1004042" cy="668103"/>
            <a:chOff x="0" y="0"/>
            <a:chExt cx="812800" cy="540848"/>
          </a:xfrm>
        </p:grpSpPr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Grp="1" noUngrp="1" noRot="1" noMove="1" noResize="1"/>
          </p:cNvGrpSpPr>
          <p:nvPr/>
        </p:nvGrpSpPr>
        <p:grpSpPr>
          <a:xfrm>
            <a:off x="-514350" y="3987488"/>
            <a:ext cx="3086100" cy="836808"/>
            <a:chOff x="0" y="0"/>
            <a:chExt cx="812800" cy="220394"/>
          </a:xfrm>
        </p:grpSpPr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Grp="1" noUngrp="1" noRot="1" noMove="1" noResize="1"/>
          </p:cNvGrpSpPr>
          <p:nvPr/>
        </p:nvGrpSpPr>
        <p:grpSpPr>
          <a:xfrm>
            <a:off x="1028700" y="4071841"/>
            <a:ext cx="1004042" cy="668103"/>
            <a:chOff x="0" y="0"/>
            <a:chExt cx="812800" cy="540848"/>
          </a:xfrm>
        </p:grpSpPr>
        <p:sp>
          <p:nvSpPr>
            <p:cNvPr id="30" name="Freeform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>
            <a:grpSpLocks noGrp="1" noUngrp="1" noRot="1" noMove="1" noResize="1"/>
          </p:cNvGrpSpPr>
          <p:nvPr/>
        </p:nvGrpSpPr>
        <p:grpSpPr>
          <a:xfrm>
            <a:off x="-514350" y="6480254"/>
            <a:ext cx="3086100" cy="836808"/>
            <a:chOff x="0" y="0"/>
            <a:chExt cx="812800" cy="220394"/>
          </a:xfrm>
        </p:grpSpPr>
        <p:sp>
          <p:nvSpPr>
            <p:cNvPr id="33" name="Freeform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Grp="1" noUngrp="1" noRot="1" noMove="1" noResize="1"/>
          </p:cNvGrpSpPr>
          <p:nvPr/>
        </p:nvGrpSpPr>
        <p:grpSpPr>
          <a:xfrm>
            <a:off x="1028700" y="6564607"/>
            <a:ext cx="1004042" cy="668103"/>
            <a:chOff x="0" y="0"/>
            <a:chExt cx="812800" cy="540848"/>
          </a:xfrm>
        </p:grpSpPr>
        <p:sp>
          <p:nvSpPr>
            <p:cNvPr id="36" name="Freeform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>
            <a:grpSpLocks noGrp="1" noUngrp="1" noRot="1" noMove="1" noResize="1"/>
          </p:cNvGrpSpPr>
          <p:nvPr/>
        </p:nvGrpSpPr>
        <p:grpSpPr>
          <a:xfrm>
            <a:off x="-514350" y="5233871"/>
            <a:ext cx="3086100" cy="836808"/>
            <a:chOff x="0" y="0"/>
            <a:chExt cx="812800" cy="220394"/>
          </a:xfrm>
        </p:grpSpPr>
        <p:sp>
          <p:nvSpPr>
            <p:cNvPr id="39" name="Freeform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>
            <a:grpSpLocks noGrp="1" noUngrp="1" noRot="1" noMove="1" noResize="1"/>
          </p:cNvGrpSpPr>
          <p:nvPr/>
        </p:nvGrpSpPr>
        <p:grpSpPr>
          <a:xfrm>
            <a:off x="1028700" y="5318224"/>
            <a:ext cx="1004042" cy="668103"/>
            <a:chOff x="0" y="0"/>
            <a:chExt cx="812800" cy="540848"/>
          </a:xfrm>
        </p:grpSpPr>
        <p:sp>
          <p:nvSpPr>
            <p:cNvPr id="42" name="Freeform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TextBox 45"/>
          <p:cNvSpPr txBox="1"/>
          <p:nvPr/>
        </p:nvSpPr>
        <p:spPr>
          <a:xfrm>
            <a:off x="3103361" y="2793041"/>
            <a:ext cx="7581758" cy="63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Project proposal title (if decided)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103361" y="4170935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Topic to be addressed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103361" y="5419024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Project description (brief)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103361" y="6663701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Current consortium (if any)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103361" y="7910084"/>
            <a:ext cx="12380282" cy="49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Profile of the partners sought (type, skills, role, etc)</a:t>
            </a:r>
          </a:p>
        </p:txBody>
      </p:sp>
      <p:sp>
        <p:nvSpPr>
          <p:cNvPr id="50" name="TextBox 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49" y="741930"/>
            <a:ext cx="8226069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51" name="TextBox 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8708" y="741930"/>
            <a:ext cx="36499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52" name="Group 52"/>
          <p:cNvGrpSpPr>
            <a:grpSpLocks noGrp="1" noUngrp="1" noRot="1" noMove="1" noResize="1"/>
          </p:cNvGrpSpPr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53" name="Freeform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821" y="-3077343"/>
            <a:ext cx="18691643" cy="12461095"/>
          </a:xfrm>
          <a:custGeom>
            <a:avLst/>
            <a:gdLst/>
            <a:ahLst/>
            <a:cxnLst/>
            <a:rect l="l" t="t" r="r" b="b"/>
            <a:pathLst>
              <a:path w="18691643" h="12461095">
                <a:moveTo>
                  <a:pt x="0" y="0"/>
                </a:moveTo>
                <a:lnTo>
                  <a:pt x="18691642" y="0"/>
                </a:lnTo>
                <a:lnTo>
                  <a:pt x="18691642" y="12461095"/>
                </a:lnTo>
                <a:lnTo>
                  <a:pt x="0" y="12461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50" y="2371360"/>
            <a:ext cx="8506964" cy="93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 b="1">
                <a:solidFill>
                  <a:srgbClr val="1F3D8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case of presenting an entity </a:t>
            </a:r>
          </a:p>
          <a:p>
            <a:pPr algn="just">
              <a:lnSpc>
                <a:spcPts val="3500"/>
              </a:lnSpc>
            </a:pPr>
            <a:r>
              <a:rPr lang="en-US" sz="3500" b="1">
                <a:solidFill>
                  <a:srgbClr val="1F3D8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profile linked to a specific topic</a:t>
            </a:r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50" y="741930"/>
            <a:ext cx="850696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8708" y="741930"/>
            <a:ext cx="37642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1F3D8B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97948" y="1924211"/>
            <a:ext cx="18723831" cy="7459541"/>
            <a:chOff x="0" y="0"/>
            <a:chExt cx="4931379" cy="19646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1379" cy="1964653"/>
            </a:xfrm>
            <a:custGeom>
              <a:avLst/>
              <a:gdLst/>
              <a:ahLst/>
              <a:cxnLst/>
              <a:rect l="l" t="t" r="r" b="b"/>
              <a:pathLst>
                <a:path w="4931379" h="1964653">
                  <a:moveTo>
                    <a:pt x="0" y="0"/>
                  </a:moveTo>
                  <a:lnTo>
                    <a:pt x="4931379" y="0"/>
                  </a:lnTo>
                  <a:lnTo>
                    <a:pt x="4931379" y="1964653"/>
                  </a:lnTo>
                  <a:lnTo>
                    <a:pt x="0" y="1964653"/>
                  </a:lnTo>
                  <a:close/>
                </a:path>
              </a:pathLst>
            </a:custGeom>
            <a:solidFill>
              <a:srgbClr val="E2DCB0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31379" cy="20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14350" y="3367709"/>
            <a:ext cx="15997993" cy="4572545"/>
            <a:chOff x="0" y="0"/>
            <a:chExt cx="21330657" cy="609672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114800" cy="1115744"/>
              <a:chOff x="0" y="0"/>
              <a:chExt cx="812800" cy="22039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2203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0394">
                    <a:moveTo>
                      <a:pt x="100346" y="0"/>
                    </a:moveTo>
                    <a:lnTo>
                      <a:pt x="712454" y="0"/>
                    </a:lnTo>
                    <a:cubicBezTo>
                      <a:pt x="767874" y="0"/>
                      <a:pt x="812800" y="44926"/>
                      <a:pt x="812800" y="100346"/>
                    </a:cubicBezTo>
                    <a:lnTo>
                      <a:pt x="812800" y="120048"/>
                    </a:lnTo>
                    <a:cubicBezTo>
                      <a:pt x="812800" y="175468"/>
                      <a:pt x="767874" y="220394"/>
                      <a:pt x="712454" y="220394"/>
                    </a:cubicBezTo>
                    <a:lnTo>
                      <a:pt x="100346" y="220394"/>
                    </a:lnTo>
                    <a:cubicBezTo>
                      <a:pt x="44926" y="220394"/>
                      <a:pt x="0" y="175468"/>
                      <a:pt x="0" y="120048"/>
                    </a:cubicBezTo>
                    <a:lnTo>
                      <a:pt x="0" y="100346"/>
                    </a:lnTo>
                    <a:cubicBezTo>
                      <a:pt x="0" y="44926"/>
                      <a:pt x="44926" y="0"/>
                      <a:pt x="100346" y="0"/>
                    </a:cubicBezTo>
                    <a:close/>
                  </a:path>
                </a:pathLst>
              </a:custGeom>
              <a:solidFill>
                <a:srgbClr val="215B3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258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057400" y="112470"/>
              <a:ext cx="1338723" cy="890804"/>
              <a:chOff x="0" y="0"/>
              <a:chExt cx="812800" cy="54084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540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40848">
                    <a:moveTo>
                      <a:pt x="812800" y="270424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37648"/>
                    </a:lnTo>
                    <a:lnTo>
                      <a:pt x="406400" y="337648"/>
                    </a:lnTo>
                    <a:lnTo>
                      <a:pt x="406400" y="540848"/>
                    </a:lnTo>
                    <a:lnTo>
                      <a:pt x="812800" y="2704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165100"/>
                <a:ext cx="711200" cy="172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1657294"/>
              <a:ext cx="4114800" cy="1115744"/>
              <a:chOff x="0" y="0"/>
              <a:chExt cx="812800" cy="22039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2203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0394">
                    <a:moveTo>
                      <a:pt x="100346" y="0"/>
                    </a:moveTo>
                    <a:lnTo>
                      <a:pt x="712454" y="0"/>
                    </a:lnTo>
                    <a:cubicBezTo>
                      <a:pt x="767874" y="0"/>
                      <a:pt x="812800" y="44926"/>
                      <a:pt x="812800" y="100346"/>
                    </a:cubicBezTo>
                    <a:lnTo>
                      <a:pt x="812800" y="120048"/>
                    </a:lnTo>
                    <a:cubicBezTo>
                      <a:pt x="812800" y="175468"/>
                      <a:pt x="767874" y="220394"/>
                      <a:pt x="712454" y="220394"/>
                    </a:cubicBezTo>
                    <a:lnTo>
                      <a:pt x="100346" y="220394"/>
                    </a:lnTo>
                    <a:cubicBezTo>
                      <a:pt x="44926" y="220394"/>
                      <a:pt x="0" y="175468"/>
                      <a:pt x="0" y="120048"/>
                    </a:cubicBezTo>
                    <a:lnTo>
                      <a:pt x="0" y="100346"/>
                    </a:lnTo>
                    <a:cubicBezTo>
                      <a:pt x="0" y="44926"/>
                      <a:pt x="44926" y="0"/>
                      <a:pt x="100346" y="0"/>
                    </a:cubicBezTo>
                    <a:close/>
                  </a:path>
                </a:pathLst>
              </a:custGeom>
              <a:solidFill>
                <a:srgbClr val="215B3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258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057400" y="1769765"/>
              <a:ext cx="1338723" cy="890804"/>
              <a:chOff x="0" y="0"/>
              <a:chExt cx="812800" cy="54084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540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40848">
                    <a:moveTo>
                      <a:pt x="812800" y="270424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37648"/>
                    </a:lnTo>
                    <a:lnTo>
                      <a:pt x="406400" y="337648"/>
                    </a:lnTo>
                    <a:lnTo>
                      <a:pt x="406400" y="540848"/>
                    </a:lnTo>
                    <a:lnTo>
                      <a:pt x="812800" y="2704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165100"/>
                <a:ext cx="711200" cy="172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0" y="4980982"/>
              <a:ext cx="4114800" cy="1115744"/>
              <a:chOff x="0" y="0"/>
              <a:chExt cx="812800" cy="22039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2203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0394">
                    <a:moveTo>
                      <a:pt x="100346" y="0"/>
                    </a:moveTo>
                    <a:lnTo>
                      <a:pt x="712454" y="0"/>
                    </a:lnTo>
                    <a:cubicBezTo>
                      <a:pt x="767874" y="0"/>
                      <a:pt x="812800" y="44926"/>
                      <a:pt x="812800" y="100346"/>
                    </a:cubicBezTo>
                    <a:lnTo>
                      <a:pt x="812800" y="120048"/>
                    </a:lnTo>
                    <a:cubicBezTo>
                      <a:pt x="812800" y="175468"/>
                      <a:pt x="767874" y="220394"/>
                      <a:pt x="712454" y="220394"/>
                    </a:cubicBezTo>
                    <a:lnTo>
                      <a:pt x="100346" y="220394"/>
                    </a:lnTo>
                    <a:cubicBezTo>
                      <a:pt x="44926" y="220394"/>
                      <a:pt x="0" y="175468"/>
                      <a:pt x="0" y="120048"/>
                    </a:cubicBezTo>
                    <a:lnTo>
                      <a:pt x="0" y="100346"/>
                    </a:lnTo>
                    <a:cubicBezTo>
                      <a:pt x="0" y="44926"/>
                      <a:pt x="44926" y="0"/>
                      <a:pt x="100346" y="0"/>
                    </a:cubicBezTo>
                    <a:close/>
                  </a:path>
                </a:pathLst>
              </a:custGeom>
              <a:solidFill>
                <a:srgbClr val="215B3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258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057400" y="5093453"/>
              <a:ext cx="1338723" cy="890804"/>
              <a:chOff x="0" y="0"/>
              <a:chExt cx="812800" cy="54084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540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40848">
                    <a:moveTo>
                      <a:pt x="812800" y="270424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37648"/>
                    </a:lnTo>
                    <a:lnTo>
                      <a:pt x="406400" y="337648"/>
                    </a:lnTo>
                    <a:lnTo>
                      <a:pt x="406400" y="540848"/>
                    </a:lnTo>
                    <a:lnTo>
                      <a:pt x="812800" y="2704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165100"/>
                <a:ext cx="711200" cy="172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3319138"/>
              <a:ext cx="4114800" cy="1115744"/>
              <a:chOff x="0" y="0"/>
              <a:chExt cx="812800" cy="22039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2203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20394">
                    <a:moveTo>
                      <a:pt x="100346" y="0"/>
                    </a:moveTo>
                    <a:lnTo>
                      <a:pt x="712454" y="0"/>
                    </a:lnTo>
                    <a:cubicBezTo>
                      <a:pt x="767874" y="0"/>
                      <a:pt x="812800" y="44926"/>
                      <a:pt x="812800" y="100346"/>
                    </a:cubicBezTo>
                    <a:lnTo>
                      <a:pt x="812800" y="120048"/>
                    </a:lnTo>
                    <a:cubicBezTo>
                      <a:pt x="812800" y="175468"/>
                      <a:pt x="767874" y="220394"/>
                      <a:pt x="712454" y="220394"/>
                    </a:cubicBezTo>
                    <a:lnTo>
                      <a:pt x="100346" y="220394"/>
                    </a:lnTo>
                    <a:cubicBezTo>
                      <a:pt x="44926" y="220394"/>
                      <a:pt x="0" y="175468"/>
                      <a:pt x="0" y="120048"/>
                    </a:cubicBezTo>
                    <a:lnTo>
                      <a:pt x="0" y="100346"/>
                    </a:lnTo>
                    <a:cubicBezTo>
                      <a:pt x="0" y="44926"/>
                      <a:pt x="44926" y="0"/>
                      <a:pt x="100346" y="0"/>
                    </a:cubicBezTo>
                    <a:close/>
                  </a:path>
                </a:pathLst>
              </a:custGeom>
              <a:solidFill>
                <a:srgbClr val="215B37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812800" cy="258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057400" y="3431609"/>
              <a:ext cx="1338723" cy="890804"/>
              <a:chOff x="0" y="0"/>
              <a:chExt cx="812800" cy="54084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5408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40848">
                    <a:moveTo>
                      <a:pt x="812800" y="270424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37648"/>
                    </a:lnTo>
                    <a:lnTo>
                      <a:pt x="406400" y="337648"/>
                    </a:lnTo>
                    <a:lnTo>
                      <a:pt x="406400" y="540848"/>
                    </a:lnTo>
                    <a:lnTo>
                      <a:pt x="812800" y="2704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165100"/>
                <a:ext cx="711200" cy="172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4823615" y="99623"/>
              <a:ext cx="10109011" cy="811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</a:pPr>
              <a:r>
                <a:rPr lang="en-US" sz="3500" dirty="0">
                  <a:solidFill>
                    <a:srgbClr val="063678"/>
                  </a:solidFill>
                  <a:latin typeface="Poppins"/>
                  <a:ea typeface="Poppins"/>
                  <a:cs typeface="Poppins"/>
                  <a:sym typeface="Poppins"/>
                </a:rPr>
                <a:t>Topic to be addressed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823615" y="1892365"/>
              <a:ext cx="16507042" cy="67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3500">
                  <a:solidFill>
                    <a:srgbClr val="063678"/>
                  </a:solidFill>
                  <a:latin typeface="Poppins"/>
                  <a:ea typeface="Poppins"/>
                  <a:cs typeface="Poppins"/>
                  <a:sym typeface="Poppins"/>
                </a:rPr>
                <a:t>Specific contribution to the topic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4823615" y="3556484"/>
              <a:ext cx="16507042" cy="67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3500">
                  <a:solidFill>
                    <a:srgbClr val="063678"/>
                  </a:solidFill>
                  <a:latin typeface="Poppins"/>
                  <a:ea typeface="Poppins"/>
                  <a:cs typeface="Poppins"/>
                  <a:sym typeface="Poppins"/>
                </a:rPr>
                <a:t>Technology profile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823615" y="5216053"/>
              <a:ext cx="16507042" cy="674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3500">
                  <a:solidFill>
                    <a:srgbClr val="063678"/>
                  </a:solidFill>
                  <a:latin typeface="Poppins"/>
                  <a:ea typeface="Poppins"/>
                  <a:cs typeface="Poppins"/>
                  <a:sym typeface="Poppins"/>
                </a:rPr>
                <a:t>Experience</a:t>
              </a:r>
            </a:p>
          </p:txBody>
        </p:sp>
      </p:grpSp>
      <p:sp>
        <p:nvSpPr>
          <p:cNvPr id="43" name="Freeform 43"/>
          <p:cNvSpPr/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TextBox 44"/>
          <p:cNvSpPr txBox="1"/>
          <p:nvPr/>
        </p:nvSpPr>
        <p:spPr>
          <a:xfrm>
            <a:off x="514350" y="741930"/>
            <a:ext cx="8459338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18708" y="741930"/>
            <a:ext cx="36499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47" name="Freeform 47"/>
            <p:cNvSpPr/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01821" y="-3077343"/>
            <a:ext cx="18691643" cy="12461095"/>
          </a:xfrm>
          <a:custGeom>
            <a:avLst/>
            <a:gdLst/>
            <a:ahLst/>
            <a:cxnLst/>
            <a:rect l="l" t="t" r="r" b="b"/>
            <a:pathLst>
              <a:path w="18691643" h="12461095">
                <a:moveTo>
                  <a:pt x="0" y="0"/>
                </a:moveTo>
                <a:lnTo>
                  <a:pt x="18691642" y="0"/>
                </a:lnTo>
                <a:lnTo>
                  <a:pt x="18691642" y="12461095"/>
                </a:lnTo>
                <a:lnTo>
                  <a:pt x="0" y="12461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4350" y="2654649"/>
            <a:ext cx="8506964" cy="49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Recommendations</a:t>
            </a:r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4349" y="741930"/>
            <a:ext cx="8248435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8708" y="741930"/>
            <a:ext cx="3421092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16" name="Group 16"/>
          <p:cNvGrpSpPr>
            <a:grpSpLocks noGrp="1" noUngrp="1" noRot="1" noMove="1" noResize="1"/>
          </p:cNvGrpSpPr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50657" y="1595782"/>
            <a:ext cx="9813442" cy="2123264"/>
            <a:chOff x="0" y="0"/>
            <a:chExt cx="2584610" cy="5592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84610" cy="559213"/>
            </a:xfrm>
            <a:custGeom>
              <a:avLst/>
              <a:gdLst/>
              <a:ahLst/>
              <a:cxnLst/>
              <a:rect l="l" t="t" r="r" b="b"/>
              <a:pathLst>
                <a:path w="2584610" h="559213">
                  <a:moveTo>
                    <a:pt x="35501" y="0"/>
                  </a:moveTo>
                  <a:lnTo>
                    <a:pt x="2549109" y="0"/>
                  </a:lnTo>
                  <a:cubicBezTo>
                    <a:pt x="2558525" y="0"/>
                    <a:pt x="2567554" y="3740"/>
                    <a:pt x="2574212" y="10398"/>
                  </a:cubicBezTo>
                  <a:cubicBezTo>
                    <a:pt x="2580870" y="17056"/>
                    <a:pt x="2584610" y="26086"/>
                    <a:pt x="2584610" y="35501"/>
                  </a:cubicBezTo>
                  <a:lnTo>
                    <a:pt x="2584610" y="523713"/>
                  </a:lnTo>
                  <a:cubicBezTo>
                    <a:pt x="2584610" y="533128"/>
                    <a:pt x="2580870" y="542158"/>
                    <a:pt x="2574212" y="548815"/>
                  </a:cubicBezTo>
                  <a:cubicBezTo>
                    <a:pt x="2567554" y="555473"/>
                    <a:pt x="2558525" y="559213"/>
                    <a:pt x="2549109" y="559213"/>
                  </a:cubicBezTo>
                  <a:lnTo>
                    <a:pt x="35501" y="559213"/>
                  </a:lnTo>
                  <a:cubicBezTo>
                    <a:pt x="26086" y="559213"/>
                    <a:pt x="17056" y="555473"/>
                    <a:pt x="10398" y="548815"/>
                  </a:cubicBezTo>
                  <a:cubicBezTo>
                    <a:pt x="3740" y="542158"/>
                    <a:pt x="0" y="533128"/>
                    <a:pt x="0" y="523713"/>
                  </a:cubicBezTo>
                  <a:lnTo>
                    <a:pt x="0" y="35501"/>
                  </a:lnTo>
                  <a:cubicBezTo>
                    <a:pt x="0" y="26086"/>
                    <a:pt x="3740" y="17056"/>
                    <a:pt x="10398" y="10398"/>
                  </a:cubicBezTo>
                  <a:cubicBezTo>
                    <a:pt x="17056" y="3740"/>
                    <a:pt x="26086" y="0"/>
                    <a:pt x="3550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84610" cy="597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97948" y="1924211"/>
            <a:ext cx="18723831" cy="7459541"/>
            <a:chOff x="0" y="0"/>
            <a:chExt cx="4931379" cy="196465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1379" cy="1964653"/>
            </a:xfrm>
            <a:custGeom>
              <a:avLst/>
              <a:gdLst/>
              <a:ahLst/>
              <a:cxnLst/>
              <a:rect l="l" t="t" r="r" b="b"/>
              <a:pathLst>
                <a:path w="4931379" h="1964653">
                  <a:moveTo>
                    <a:pt x="0" y="0"/>
                  </a:moveTo>
                  <a:lnTo>
                    <a:pt x="4931379" y="0"/>
                  </a:lnTo>
                  <a:lnTo>
                    <a:pt x="4931379" y="1964653"/>
                  </a:lnTo>
                  <a:lnTo>
                    <a:pt x="0" y="1964653"/>
                  </a:lnTo>
                  <a:close/>
                </a:path>
              </a:pathLst>
            </a:custGeom>
            <a:solidFill>
              <a:srgbClr val="E2DCB0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31379" cy="20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514350" y="2744517"/>
            <a:ext cx="3086100" cy="836808"/>
            <a:chOff x="0" y="0"/>
            <a:chExt cx="812800" cy="2203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2828870"/>
            <a:ext cx="1004042" cy="668103"/>
            <a:chOff x="0" y="0"/>
            <a:chExt cx="812800" cy="5408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14350" y="7726637"/>
            <a:ext cx="3086100" cy="836808"/>
            <a:chOff x="0" y="0"/>
            <a:chExt cx="812800" cy="2203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7810990"/>
            <a:ext cx="1004042" cy="668103"/>
            <a:chOff x="0" y="0"/>
            <a:chExt cx="812800" cy="5408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514350" y="3987488"/>
            <a:ext cx="3086100" cy="836808"/>
            <a:chOff x="0" y="0"/>
            <a:chExt cx="812800" cy="22039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4071841"/>
            <a:ext cx="1004042" cy="668103"/>
            <a:chOff x="0" y="0"/>
            <a:chExt cx="812800" cy="5408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-514350" y="6480254"/>
            <a:ext cx="3086100" cy="836808"/>
            <a:chOff x="0" y="0"/>
            <a:chExt cx="812800" cy="22039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28700" y="6564607"/>
            <a:ext cx="1004042" cy="668103"/>
            <a:chOff x="0" y="0"/>
            <a:chExt cx="812800" cy="5408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514350" y="5233871"/>
            <a:ext cx="3086100" cy="836808"/>
            <a:chOff x="0" y="0"/>
            <a:chExt cx="812800" cy="22039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220394"/>
            </a:xfrm>
            <a:custGeom>
              <a:avLst/>
              <a:gdLst/>
              <a:ahLst/>
              <a:cxnLst/>
              <a:rect l="l" t="t" r="r" b="b"/>
              <a:pathLst>
                <a:path w="812800" h="220394">
                  <a:moveTo>
                    <a:pt x="100346" y="0"/>
                  </a:moveTo>
                  <a:lnTo>
                    <a:pt x="712454" y="0"/>
                  </a:lnTo>
                  <a:cubicBezTo>
                    <a:pt x="767874" y="0"/>
                    <a:pt x="812800" y="44926"/>
                    <a:pt x="812800" y="100346"/>
                  </a:cubicBezTo>
                  <a:lnTo>
                    <a:pt x="812800" y="120048"/>
                  </a:lnTo>
                  <a:cubicBezTo>
                    <a:pt x="812800" y="175468"/>
                    <a:pt x="767874" y="220394"/>
                    <a:pt x="712454" y="220394"/>
                  </a:cubicBezTo>
                  <a:lnTo>
                    <a:pt x="100346" y="220394"/>
                  </a:lnTo>
                  <a:cubicBezTo>
                    <a:pt x="44926" y="220394"/>
                    <a:pt x="0" y="175468"/>
                    <a:pt x="0" y="120048"/>
                  </a:cubicBezTo>
                  <a:lnTo>
                    <a:pt x="0" y="100346"/>
                  </a:lnTo>
                  <a:cubicBezTo>
                    <a:pt x="0" y="44926"/>
                    <a:pt x="44926" y="0"/>
                    <a:pt x="100346" y="0"/>
                  </a:cubicBezTo>
                  <a:close/>
                </a:path>
              </a:pathLst>
            </a:custGeom>
            <a:solidFill>
              <a:srgbClr val="215B3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2800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28700" y="5318224"/>
            <a:ext cx="1004042" cy="668103"/>
            <a:chOff x="0" y="0"/>
            <a:chExt cx="812800" cy="54084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540848"/>
            </a:xfrm>
            <a:custGeom>
              <a:avLst/>
              <a:gdLst/>
              <a:ahLst/>
              <a:cxnLst/>
              <a:rect l="l" t="t" r="r" b="b"/>
              <a:pathLst>
                <a:path w="812800" h="540848">
                  <a:moveTo>
                    <a:pt x="812800" y="27042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37648"/>
                  </a:lnTo>
                  <a:lnTo>
                    <a:pt x="406400" y="337648"/>
                  </a:lnTo>
                  <a:lnTo>
                    <a:pt x="406400" y="540848"/>
                  </a:lnTo>
                  <a:lnTo>
                    <a:pt x="812800" y="2704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65100"/>
              <a:ext cx="711200" cy="172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3103361" y="2793041"/>
            <a:ext cx="13848547" cy="63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The presentation has to last up to </a:t>
            </a:r>
            <a:r>
              <a:rPr lang="en-US" sz="3500" b="1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3 minutes</a:t>
            </a: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 (maximum)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103361" y="4170935"/>
            <a:ext cx="12380282" cy="49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Do not overload your slides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103361" y="5419024"/>
            <a:ext cx="12380282" cy="49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Provide weblinks to additional material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103361" y="6663701"/>
            <a:ext cx="12380282" cy="49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Slides should be in English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103361" y="7690943"/>
            <a:ext cx="14155939" cy="936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"/>
                <a:ea typeface="Poppins"/>
                <a:cs typeface="Poppins"/>
                <a:sym typeface="Poppins"/>
              </a:rPr>
              <a:t>Do not use videos, etc  </a:t>
            </a:r>
          </a:p>
          <a:p>
            <a:pPr algn="just">
              <a:lnSpc>
                <a:spcPts val="3500"/>
              </a:lnSpc>
            </a:pPr>
            <a:r>
              <a:rPr lang="en-US" sz="350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They might not be supported by our IT system</a:t>
            </a:r>
          </a:p>
        </p:txBody>
      </p:sp>
      <p:sp>
        <p:nvSpPr>
          <p:cNvPr id="49" name="Freeform 49"/>
          <p:cNvSpPr/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TextBox 50"/>
          <p:cNvSpPr txBox="1"/>
          <p:nvPr/>
        </p:nvSpPr>
        <p:spPr>
          <a:xfrm>
            <a:off x="514350" y="741930"/>
            <a:ext cx="8459338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218708" y="741930"/>
            <a:ext cx="3497292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53" name="Freeform 53"/>
            <p:cNvSpPr/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83752"/>
            <a:ext cx="18288000" cy="903248"/>
            <a:chOff x="0" y="0"/>
            <a:chExt cx="4816593" cy="2378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37893"/>
            </a:xfrm>
            <a:custGeom>
              <a:avLst/>
              <a:gdLst/>
              <a:ahLst/>
              <a:cxnLst/>
              <a:rect l="l" t="t" r="r" b="b"/>
              <a:pathLst>
                <a:path w="4816592" h="237893">
                  <a:moveTo>
                    <a:pt x="0" y="0"/>
                  </a:moveTo>
                  <a:lnTo>
                    <a:pt x="4816592" y="0"/>
                  </a:lnTo>
                  <a:lnTo>
                    <a:pt x="4816592" y="237893"/>
                  </a:lnTo>
                  <a:lnTo>
                    <a:pt x="0" y="237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5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201821" y="-3077343"/>
            <a:ext cx="18691643" cy="12461095"/>
          </a:xfrm>
          <a:custGeom>
            <a:avLst/>
            <a:gdLst/>
            <a:ahLst/>
            <a:cxnLst/>
            <a:rect l="l" t="t" r="r" b="b"/>
            <a:pathLst>
              <a:path w="18691643" h="12461095">
                <a:moveTo>
                  <a:pt x="0" y="0"/>
                </a:moveTo>
                <a:lnTo>
                  <a:pt x="18691642" y="0"/>
                </a:lnTo>
                <a:lnTo>
                  <a:pt x="18691642" y="12461095"/>
                </a:lnTo>
                <a:lnTo>
                  <a:pt x="0" y="12461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288000" cy="2223620"/>
            <a:chOff x="0" y="0"/>
            <a:chExt cx="4816593" cy="5856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85645"/>
            </a:xfrm>
            <a:custGeom>
              <a:avLst/>
              <a:gdLst/>
              <a:ahLst/>
              <a:cxnLst/>
              <a:rect l="l" t="t" r="r" b="b"/>
              <a:pathLst>
                <a:path w="4816592" h="585645">
                  <a:moveTo>
                    <a:pt x="0" y="0"/>
                  </a:moveTo>
                  <a:lnTo>
                    <a:pt x="4816592" y="0"/>
                  </a:lnTo>
                  <a:lnTo>
                    <a:pt x="4816592" y="585645"/>
                  </a:lnTo>
                  <a:lnTo>
                    <a:pt x="0" y="585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6593" cy="623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074827" y="584345"/>
            <a:ext cx="2822764" cy="1054931"/>
          </a:xfrm>
          <a:custGeom>
            <a:avLst/>
            <a:gdLst/>
            <a:ahLst/>
            <a:cxnLst/>
            <a:rect l="l" t="t" r="r" b="b"/>
            <a:pathLst>
              <a:path w="2822764" h="1054931">
                <a:moveTo>
                  <a:pt x="0" y="0"/>
                </a:moveTo>
                <a:lnTo>
                  <a:pt x="2822764" y="0"/>
                </a:lnTo>
                <a:lnTo>
                  <a:pt x="2822764" y="1054930"/>
                </a:lnTo>
                <a:lnTo>
                  <a:pt x="0" y="105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028700" y="2578272"/>
            <a:ext cx="16230600" cy="6450827"/>
            <a:chOff x="0" y="0"/>
            <a:chExt cx="4274726" cy="16989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74726" cy="1698983"/>
            </a:xfrm>
            <a:custGeom>
              <a:avLst/>
              <a:gdLst/>
              <a:ahLst/>
              <a:cxnLst/>
              <a:rect l="l" t="t" r="r" b="b"/>
              <a:pathLst>
                <a:path w="4274726" h="169898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74657"/>
                  </a:lnTo>
                  <a:cubicBezTo>
                    <a:pt x="4274726" y="1688092"/>
                    <a:pt x="4263834" y="1698983"/>
                    <a:pt x="4250399" y="1698983"/>
                  </a:cubicBezTo>
                  <a:lnTo>
                    <a:pt x="24327" y="1698983"/>
                  </a:lnTo>
                  <a:cubicBezTo>
                    <a:pt x="10891" y="1698983"/>
                    <a:pt x="0" y="1688092"/>
                    <a:pt x="0" y="167465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274726" cy="1737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14350" y="741930"/>
            <a:ext cx="8858250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 dirty="0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Sustainable and Smart Mobility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18708" y="741930"/>
            <a:ext cx="3764254" cy="596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063678"/>
                </a:solidFill>
                <a:latin typeface="Poppins Light"/>
                <a:ea typeface="Poppins Light"/>
                <a:cs typeface="Poppins Light"/>
                <a:sym typeface="Poppins Light"/>
              </a:rPr>
              <a:t>October 22nd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0494" y="3033188"/>
            <a:ext cx="15687013" cy="544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Send your presentation in </a:t>
            </a:r>
            <a:r>
              <a:rPr lang="en-US" sz="3100" b="1">
                <a:solidFill>
                  <a:srgbClr val="FF313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PDF format </a:t>
            </a: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by the 10th of October to:</a:t>
            </a:r>
          </a:p>
          <a:p>
            <a:pPr algn="ctr">
              <a:lnSpc>
                <a:spcPts val="4340"/>
              </a:lnSpc>
            </a:pPr>
            <a:r>
              <a:rPr lang="en-US" sz="3100" b="1" u="sng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 tooltip="mailto:ae5964@coventry.ac.uk"/>
              </a:rPr>
              <a:t>ae5964@coventry.ac.u</a:t>
            </a:r>
            <a:r>
              <a:rPr lang="en-US" sz="3100" b="1" u="sng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</a:t>
            </a:r>
          </a:p>
          <a:p>
            <a:pPr algn="ctr">
              <a:lnSpc>
                <a:spcPts val="4340"/>
              </a:lnSpc>
            </a:pPr>
            <a:endParaRPr lang="en-US" sz="3100" b="1" u="sng">
              <a:solidFill>
                <a:srgbClr val="06367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Please use the subject: Oral presentation Sustainable and Smart Mobility Matchmaking Event - Name of the organisation - Name of the institution</a:t>
            </a:r>
          </a:p>
          <a:p>
            <a:pPr algn="ctr">
              <a:lnSpc>
                <a:spcPts val="4340"/>
              </a:lnSpc>
            </a:pPr>
            <a:endParaRPr lang="en-US" sz="3100" b="1">
              <a:solidFill>
                <a:srgbClr val="06367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can only accept </a:t>
            </a:r>
            <a:r>
              <a:rPr lang="en-US" sz="3100" b="1">
                <a:solidFill>
                  <a:srgbClr val="FF313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ONE presentation</a:t>
            </a: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per entity. </a:t>
            </a:r>
          </a:p>
          <a:p>
            <a:pPr algn="ctr">
              <a:lnSpc>
                <a:spcPts val="4340"/>
              </a:lnSpc>
            </a:pPr>
            <a:endParaRPr lang="en-US" sz="3100" b="1">
              <a:solidFill>
                <a:srgbClr val="06367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ctr">
              <a:lnSpc>
                <a:spcPts val="4340"/>
              </a:lnSpc>
            </a:pPr>
            <a:r>
              <a:rPr lang="en-US" sz="3100" b="1">
                <a:solidFill>
                  <a:srgbClr val="06367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Specify the pitching session: #1 Batteries, #2 Zero-Emission Road Transport, #3 Connected, Cooperative and Automated Mobility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362016" y="9347349"/>
            <a:ext cx="14579939" cy="946862"/>
            <a:chOff x="0" y="0"/>
            <a:chExt cx="19439919" cy="1262482"/>
          </a:xfrm>
        </p:grpSpPr>
        <p:sp>
          <p:nvSpPr>
            <p:cNvPr id="17" name="Freeform 17"/>
            <p:cNvSpPr/>
            <p:nvPr/>
          </p:nvSpPr>
          <p:spPr>
            <a:xfrm>
              <a:off x="0" y="196573"/>
              <a:ext cx="1156938" cy="890077"/>
            </a:xfrm>
            <a:custGeom>
              <a:avLst/>
              <a:gdLst/>
              <a:ahLst/>
              <a:cxnLst/>
              <a:rect l="l" t="t" r="r" b="b"/>
              <a:pathLst>
                <a:path w="1156938" h="890077">
                  <a:moveTo>
                    <a:pt x="0" y="0"/>
                  </a:moveTo>
                  <a:lnTo>
                    <a:pt x="1156938" y="0"/>
                  </a:lnTo>
                  <a:lnTo>
                    <a:pt x="1156938" y="890077"/>
                  </a:lnTo>
                  <a:lnTo>
                    <a:pt x="0" y="890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360467" y="75343"/>
              <a:ext cx="1358562" cy="1174018"/>
            </a:xfrm>
            <a:custGeom>
              <a:avLst/>
              <a:gdLst/>
              <a:ahLst/>
              <a:cxnLst/>
              <a:rect l="l" t="t" r="r" b="b"/>
              <a:pathLst>
                <a:path w="1358562" h="1174018">
                  <a:moveTo>
                    <a:pt x="0" y="0"/>
                  </a:moveTo>
                  <a:lnTo>
                    <a:pt x="1358562" y="0"/>
                  </a:lnTo>
                  <a:lnTo>
                    <a:pt x="1358562" y="1174018"/>
                  </a:lnTo>
                  <a:lnTo>
                    <a:pt x="0" y="1174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4697919" y="217314"/>
              <a:ext cx="1963990" cy="890077"/>
            </a:xfrm>
            <a:custGeom>
              <a:avLst/>
              <a:gdLst/>
              <a:ahLst/>
              <a:cxnLst/>
              <a:rect l="l" t="t" r="r" b="b"/>
              <a:pathLst>
                <a:path w="1963990" h="890077">
                  <a:moveTo>
                    <a:pt x="0" y="0"/>
                  </a:moveTo>
                  <a:lnTo>
                    <a:pt x="1963990" y="0"/>
                  </a:lnTo>
                  <a:lnTo>
                    <a:pt x="1963990" y="890076"/>
                  </a:lnTo>
                  <a:lnTo>
                    <a:pt x="0" y="890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6865438" y="0"/>
              <a:ext cx="867468" cy="1262482"/>
            </a:xfrm>
            <a:custGeom>
              <a:avLst/>
              <a:gdLst/>
              <a:ahLst/>
              <a:cxnLst/>
              <a:rect l="l" t="t" r="r" b="b"/>
              <a:pathLst>
                <a:path w="867468" h="1262482">
                  <a:moveTo>
                    <a:pt x="0" y="0"/>
                  </a:moveTo>
                  <a:lnTo>
                    <a:pt x="867468" y="0"/>
                  </a:lnTo>
                  <a:lnTo>
                    <a:pt x="867468" y="1262482"/>
                  </a:lnTo>
                  <a:lnTo>
                    <a:pt x="0" y="1262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19590" r="-25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644177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555448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732906" y="154774"/>
              <a:ext cx="1017814" cy="1017814"/>
            </a:xfrm>
            <a:custGeom>
              <a:avLst/>
              <a:gdLst/>
              <a:ahLst/>
              <a:cxnLst/>
              <a:rect l="l" t="t" r="r" b="b"/>
              <a:pathLst>
                <a:path w="1017814" h="1017814">
                  <a:moveTo>
                    <a:pt x="0" y="0"/>
                  </a:moveTo>
                  <a:lnTo>
                    <a:pt x="1017814" y="0"/>
                  </a:lnTo>
                  <a:lnTo>
                    <a:pt x="1017814" y="1017814"/>
                  </a:lnTo>
                  <a:lnTo>
                    <a:pt x="0" y="1017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466719" y="170466"/>
              <a:ext cx="704486" cy="986430"/>
            </a:xfrm>
            <a:custGeom>
              <a:avLst/>
              <a:gdLst/>
              <a:ahLst/>
              <a:cxnLst/>
              <a:rect l="l" t="t" r="r" b="b"/>
              <a:pathLst>
                <a:path w="704486" h="986430">
                  <a:moveTo>
                    <a:pt x="0" y="0"/>
                  </a:moveTo>
                  <a:lnTo>
                    <a:pt x="704486" y="0"/>
                  </a:lnTo>
                  <a:lnTo>
                    <a:pt x="704486" y="986430"/>
                  </a:lnTo>
                  <a:lnTo>
                    <a:pt x="0" y="986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r="-4002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922558" y="217793"/>
              <a:ext cx="1571833" cy="889118"/>
            </a:xfrm>
            <a:custGeom>
              <a:avLst/>
              <a:gdLst/>
              <a:ahLst/>
              <a:cxnLst/>
              <a:rect l="l" t="t" r="r" b="b"/>
              <a:pathLst>
                <a:path w="1571833" h="889118">
                  <a:moveTo>
                    <a:pt x="0" y="0"/>
                  </a:moveTo>
                  <a:lnTo>
                    <a:pt x="1571833" y="0"/>
                  </a:lnTo>
                  <a:lnTo>
                    <a:pt x="1571833" y="889118"/>
                  </a:lnTo>
                  <a:lnTo>
                    <a:pt x="0" y="88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-20301" t="-70013" r="-22122" b="-8177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161262" y="106973"/>
              <a:ext cx="1278657" cy="1069277"/>
            </a:xfrm>
            <a:custGeom>
              <a:avLst/>
              <a:gdLst/>
              <a:ahLst/>
              <a:cxnLst/>
              <a:rect l="l" t="t" r="r" b="b"/>
              <a:pathLst>
                <a:path w="1278657" h="1069277">
                  <a:moveTo>
                    <a:pt x="0" y="0"/>
                  </a:moveTo>
                  <a:lnTo>
                    <a:pt x="1278657" y="0"/>
                  </a:lnTo>
                  <a:lnTo>
                    <a:pt x="1278657" y="1069277"/>
                  </a:lnTo>
                  <a:lnTo>
                    <a:pt x="0" y="106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1482230" y="387852"/>
              <a:ext cx="6526632" cy="486778"/>
            </a:xfrm>
            <a:custGeom>
              <a:avLst/>
              <a:gdLst/>
              <a:ahLst/>
              <a:cxnLst/>
              <a:rect l="l" t="t" r="r" b="b"/>
              <a:pathLst>
                <a:path w="6526632" h="486778">
                  <a:moveTo>
                    <a:pt x="0" y="0"/>
                  </a:moveTo>
                  <a:lnTo>
                    <a:pt x="6526632" y="0"/>
                  </a:lnTo>
                  <a:lnTo>
                    <a:pt x="6526632" y="486778"/>
                  </a:lnTo>
                  <a:lnTo>
                    <a:pt x="0" y="486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cb2d4d-5614-4880-a2bd-d41e3eacf2a7">
      <Terms xmlns="http://schemas.microsoft.com/office/infopath/2007/PartnerControls"/>
    </lcf76f155ced4ddcb4097134ff3c332f>
    <TaxCatchAll xmlns="84572901-859d-4c34-9803-ee2620de5a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628AA6D7B2040BAC4234BE972C225" ma:contentTypeVersion="11" ma:contentTypeDescription="Crée un document." ma:contentTypeScope="" ma:versionID="1b51fdbb522a75a790625bcd56b638cc">
  <xsd:schema xmlns:xsd="http://www.w3.org/2001/XMLSchema" xmlns:xs="http://www.w3.org/2001/XMLSchema" xmlns:p="http://schemas.microsoft.com/office/2006/metadata/properties" xmlns:ns2="17cb2d4d-5614-4880-a2bd-d41e3eacf2a7" xmlns:ns3="84572901-859d-4c34-9803-ee2620de5a16" targetNamespace="http://schemas.microsoft.com/office/2006/metadata/properties" ma:root="true" ma:fieldsID="3f0561181c2b1821a73b24fcf763579a" ns2:_="" ns3:_="">
    <xsd:import namespace="17cb2d4d-5614-4880-a2bd-d41e3eacf2a7"/>
    <xsd:import namespace="84572901-859d-4c34-9803-ee2620de5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b2d4d-5614-4880-a2bd-d41e3eacf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205d356-f1e1-40f3-a99e-c475332e2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72901-859d-4c34-9803-ee2620de5a1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b6ed58f-2043-4d0b-84b4-134cc51f5c41}" ma:internalName="TaxCatchAll" ma:showField="CatchAllData" ma:web="84572901-859d-4c34-9803-ee2620de5a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8583C-946D-44B2-BF70-ABCA0763C0A4}">
  <ds:schemaRefs>
    <ds:schemaRef ds:uri="http://schemas.microsoft.com/office/2006/metadata/properties"/>
    <ds:schemaRef ds:uri="http://schemas.microsoft.com/office/infopath/2007/PartnerControls"/>
    <ds:schemaRef ds:uri="17cb2d4d-5614-4880-a2bd-d41e3eacf2a7"/>
    <ds:schemaRef ds:uri="84572901-859d-4c34-9803-ee2620de5a16"/>
  </ds:schemaRefs>
</ds:datastoreItem>
</file>

<file path=customXml/itemProps2.xml><?xml version="1.0" encoding="utf-8"?>
<ds:datastoreItem xmlns:ds="http://schemas.openxmlformats.org/officeDocument/2006/customXml" ds:itemID="{C63F6C45-8E85-4A31-85CD-EC256AE8BD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F015C-D5F8-4E95-8194-066DA45B2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b2d4d-5614-4880-a2bd-d41e3eacf2a7"/>
    <ds:schemaRef ds:uri="84572901-859d-4c34-9803-ee2620de5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Niestandardowy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and Smart Mobility - Presentation - UK CEE matchmaking event</dc:title>
  <cp:lastModifiedBy>Amandine Manteau</cp:lastModifiedBy>
  <cp:revision>4</cp:revision>
  <dcterms:created xsi:type="dcterms:W3CDTF">2006-08-16T00:00:00Z</dcterms:created>
  <dcterms:modified xsi:type="dcterms:W3CDTF">2025-09-23T07:43:37Z</dcterms:modified>
  <dc:identifier>DAGribWMd9U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0x01010009E628AA6D7B2040BAC4234BE972C225</vt:lpwstr>
  </property>
</Properties>
</file>