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8" r:id="rId6"/>
    <p:sldId id="259" r:id="rId7"/>
    <p:sldId id="260" r:id="rId8"/>
    <p:sldId id="264" r:id="rId9"/>
    <p:sldId id="270" r:id="rId10"/>
    <p:sldId id="269" r:id="rId11"/>
    <p:sldId id="268" r:id="rId12"/>
    <p:sldId id="262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1918"/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D5C9269-64F2-5BB3-E6AD-A6F621E72D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0F6E6D9-7AB1-1971-B84B-3D8B3A67C3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0348CBD-9850-6FA8-AE05-87D8E61D4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28.03.2025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0772CE3-771C-A1B9-6ECC-8CE623B68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4670B6D-970E-7400-76F2-BAB0D56E0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0817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DA6329A-CD82-5A88-D02C-628BF609B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2ABC6C9-25C5-CAE4-99F4-CCF850BCD0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410A73F-8E61-5944-C949-EECE6C9A5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28.03.2025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5362714-324E-F9C8-C3C5-A102FB0AA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61A560A-2B0B-5400-DBE1-C9B1BB86B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5732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1CC65117-2524-89AB-A001-C0991644E2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73A04951-8437-0C32-8E44-BF0F453BCC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49D624B-7737-BAED-EC32-C8F670A85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28.03.2025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AA1DC4F-4C2A-86D2-F2CF-0E705DF50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1359E84-AB78-651E-AFF9-89D390A10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6714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7B0BDB5-78D0-7ADC-B8D7-CF0E8B1737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D63BDA-DB42-0394-5FF3-1F51B4A10C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383AFE0-EF19-3F05-427E-B314DA07E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28.03.2025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24C97D3-CFA1-9EA1-D72F-EBDD2AAD9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F3C663A-BBCA-358C-752B-9D6EA56E1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3240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7E548BD-BE6A-B289-6246-634220122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B336B04-7A05-A979-0D77-230E236DE5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6ABB452-20A5-4056-A903-93893F6A6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28.03.2025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080E762-1F82-F808-16D3-06E84C869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6AD701A-898B-8C05-BFCE-0064FC317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754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2B5C932-84DC-8B88-4EA8-27D99B0A4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FE9E87A-EA91-3716-D1BD-063914ABEC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8B81CC1-6CE0-410A-CE52-504EFF30EE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2C8B4B2-2BE1-8A75-757C-9464F716E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28.03.2025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D0331B6-E438-159C-4BC6-6A7C93F53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5DA239A-3E95-9C0B-11D6-812C75B75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3664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A0F0751-B62B-6972-BE81-F9CB30B2A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801D5F41-52D7-B2E1-0E89-7D00314AB0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96335F3-3CDA-BE35-196F-E6D20BBB62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ECE08BFC-BD48-AD3E-9FA0-BBB0235FF7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DBB02E9E-FD64-44D9-87B3-8CD050C267A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BCB50DA4-452B-6C07-C56F-2AF54AF12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28.03.2025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34289C0E-3356-6EB3-1DA0-736F73E23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C43AEA37-D754-9453-F863-C73C7F87B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9348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EBE6A58-0E38-64F0-9DC1-4B204166C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3E0C09C-D5C4-7095-0D0F-F1A3ACD20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28.03.2025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F183A36-20A9-FF9D-61FD-0D1698E79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44C1089F-5E45-0876-1E2A-046FACAE96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7788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729FF949-AB11-323E-079D-6F76CA809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28.03.2025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F4199D5C-4445-5244-68F7-8650968C2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DBC3441-CD3D-07FA-0E3C-9EA3A6C46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595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2DB8BCE-A0D1-50BB-5C97-83BD503C8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260AFB8-B964-AAC2-AC2E-FDE66F7B92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B01AD1A4-3CE5-0408-9624-F71FB34F13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EEDB32A-2034-9104-E397-AEB2987F0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28.03.2025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E3E8438-AA5F-9D5F-7BC1-E63C16533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F38939-685A-6226-F70D-3E5BB2BDE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2816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CA51DFA-E1B4-BDC2-2870-5580C7F61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BF9911DE-845C-54BB-15FF-2151A7188F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1FEEBD-0EA6-7D3D-10D1-8272372DAD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0A1130D-6D1A-F943-5AFE-7F81C3CEA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209D07-A239-4F03-819D-16B7C906CD36}" type="datetimeFigureOut">
              <a:rPr lang="tr-TR" smtClean="0"/>
              <a:t>28.03.2025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653BD40-4CF7-E86C-BCFF-A7AFB4950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FCD9489-9ABB-A083-71A2-7152A2FE0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7564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FAE14E36-BFE6-86C6-453C-C105747F0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695B4A5-AA8A-9E4E-782F-795CA3B8C3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B19930A-924B-A0B3-DDCA-604A1E8845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209D07-A239-4F03-819D-16B7C906CD36}" type="datetimeFigureOut">
              <a:rPr lang="tr-TR" smtClean="0"/>
              <a:t>28.03.2025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214CFDD-7BB3-AD96-070D-2979B0662A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72AA2F9-24D6-A805-0AD9-16261601A8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F9F860-6B72-422A-BA28-12A9995C7E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8365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busra.unlu@kardinero.com.tr?subject=ICT&#252;rkiye2025%20International%20Brokerage%20Event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hyperlink" Target="https://www.linkedin.com/company/kardinero-medikal-sistemler-a.%C5%9F./posts/?feedView=all" TargetMode="External"/><Relationship Id="rId4" Type="http://schemas.openxmlformats.org/officeDocument/2006/relationships/hyperlink" Target="https://www.kardinero.com.tr/english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87BBF83E-08DB-6C67-0786-3EB019BF3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28BB749E-833D-E4A2-5564-54DDE5319FAA}"/>
              </a:ext>
            </a:extLst>
          </p:cNvPr>
          <p:cNvSpPr txBox="1"/>
          <p:nvPr/>
        </p:nvSpPr>
        <p:spPr>
          <a:xfrm>
            <a:off x="4866290" y="2917818"/>
            <a:ext cx="544149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noProof="0" dirty="0">
                <a:solidFill>
                  <a:schemeClr val="bg1"/>
                </a:solidFill>
                <a:latin typeface="Mont Bold" panose="00000900000000000000" pitchFamily="50" charset="0"/>
              </a:rPr>
              <a:t>PRESENTER FULL NAME:  Büşra ÜNLÜ</a:t>
            </a:r>
          </a:p>
          <a:p>
            <a:endParaRPr lang="en-US" sz="1400" noProof="0" dirty="0">
              <a:solidFill>
                <a:schemeClr val="bg1"/>
              </a:solidFill>
              <a:latin typeface="Mont Bold" panose="00000900000000000000" pitchFamily="50" charset="0"/>
            </a:endParaRPr>
          </a:p>
          <a:p>
            <a:r>
              <a:rPr lang="en-US" sz="1400" noProof="0" dirty="0">
                <a:solidFill>
                  <a:schemeClr val="bg1"/>
                </a:solidFill>
                <a:latin typeface="Mont Bold" panose="00000900000000000000" pitchFamily="50" charset="0"/>
              </a:rPr>
              <a:t>ORGANIZATION:                 Kardinero Medical Systems Inc.</a:t>
            </a:r>
          </a:p>
          <a:p>
            <a:endParaRPr lang="en-US" sz="1400" noProof="0" dirty="0">
              <a:solidFill>
                <a:schemeClr val="bg1"/>
              </a:solidFill>
              <a:latin typeface="Mont Bold" panose="00000900000000000000" pitchFamily="50" charset="0"/>
            </a:endParaRPr>
          </a:p>
          <a:p>
            <a:r>
              <a:rPr lang="en-US" sz="1400" noProof="0" dirty="0">
                <a:solidFill>
                  <a:schemeClr val="bg1"/>
                </a:solidFill>
                <a:latin typeface="Mont Bold" panose="00000900000000000000" pitchFamily="50" charset="0"/>
              </a:rPr>
              <a:t>WORKSHOP NAME:           Workshop #1-Digital and Smart Health</a:t>
            </a:r>
          </a:p>
          <a:p>
            <a:endParaRPr lang="en-US" sz="1400" noProof="0" dirty="0">
              <a:solidFill>
                <a:schemeClr val="bg1"/>
              </a:solidFill>
              <a:latin typeface="Mont Bold" panose="00000900000000000000" pitchFamily="50" charset="0"/>
            </a:endParaRPr>
          </a:p>
          <a:p>
            <a:r>
              <a:rPr lang="en-US" sz="1400" noProof="0" dirty="0">
                <a:solidFill>
                  <a:schemeClr val="bg1"/>
                </a:solidFill>
                <a:latin typeface="Mont Bold" panose="00000900000000000000" pitchFamily="50" charset="0"/>
              </a:rPr>
              <a:t>E-MAIL:		busra.unlu@kardinero.com.tr</a:t>
            </a:r>
          </a:p>
        </p:txBody>
      </p:sp>
    </p:spTree>
    <p:extLst>
      <p:ext uri="{BB962C8B-B14F-4D97-AF65-F5344CB8AC3E}">
        <p14:creationId xmlns:p14="http://schemas.microsoft.com/office/powerpoint/2010/main" val="3489029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0EBA0-6D78-15F2-2C90-3BF75D1651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>
            <a:extLst>
              <a:ext uri="{FF2B5EF4-FFF2-40B4-BE49-F238E27FC236}">
                <a16:creationId xmlns:a16="http://schemas.microsoft.com/office/drawing/2014/main" id="{529BBA4F-8BB9-A376-1EFE-A356114C9F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8E1DEBC9-174F-A5B4-AE7A-12279FDD9EBE}"/>
              </a:ext>
            </a:extLst>
          </p:cNvPr>
          <p:cNvSpPr txBox="1"/>
          <p:nvPr/>
        </p:nvSpPr>
        <p:spPr>
          <a:xfrm>
            <a:off x="6601767" y="1135464"/>
            <a:ext cx="3697793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b="0" i="0" noProof="0" dirty="0">
                <a:solidFill>
                  <a:srgbClr val="05232C"/>
                </a:solidFill>
                <a:effectLst/>
                <a:latin typeface="Manrope"/>
              </a:rPr>
              <a:t>Kardinero is a company that </a:t>
            </a:r>
            <a:r>
              <a:rPr lang="en-US" sz="1700" b="1" i="0" noProof="0" dirty="0">
                <a:solidFill>
                  <a:srgbClr val="05232C"/>
                </a:solidFill>
                <a:effectLst/>
                <a:latin typeface="Manrope"/>
              </a:rPr>
              <a:t>develops and manufactures medical devices</a:t>
            </a:r>
            <a:r>
              <a:rPr lang="en-US" sz="1700" b="0" i="0" noProof="0" dirty="0">
                <a:solidFill>
                  <a:srgbClr val="05232C"/>
                </a:solidFill>
                <a:effectLst/>
                <a:latin typeface="Manrope"/>
              </a:rPr>
              <a:t>, including. </a:t>
            </a:r>
            <a:r>
              <a:rPr lang="en-US" sz="1700" b="1" noProof="0" dirty="0">
                <a:solidFill>
                  <a:srgbClr val="05232C"/>
                </a:solidFill>
                <a:latin typeface="Manrope"/>
              </a:rPr>
              <a:t>diagnostic and therapeutic software applications, and AI solutions.  (SME)</a:t>
            </a:r>
            <a:endParaRPr lang="en-US" sz="1700" noProof="0" dirty="0">
              <a:latin typeface="Mont Bold" panose="00000900000000000000" pitchFamily="50" charset="0"/>
            </a:endParaRPr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03FC0743-E100-9D5A-3F78-EDBE3720E4AE}"/>
              </a:ext>
            </a:extLst>
          </p:cNvPr>
          <p:cNvSpPr txBox="1"/>
          <p:nvPr/>
        </p:nvSpPr>
        <p:spPr>
          <a:xfrm>
            <a:off x="6601766" y="4594776"/>
            <a:ext cx="3697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noProof="0" dirty="0">
                <a:latin typeface="Mont Bold" panose="00000900000000000000" pitchFamily="50" charset="0"/>
              </a:rPr>
              <a:t>Experience in EU project (1 ongoing project)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19FA41D0-14E7-806C-6678-664567E3F52B}"/>
              </a:ext>
            </a:extLst>
          </p:cNvPr>
          <p:cNvSpPr txBox="1"/>
          <p:nvPr/>
        </p:nvSpPr>
        <p:spPr>
          <a:xfrm>
            <a:off x="649794" y="1772306"/>
            <a:ext cx="3697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noProof="0" dirty="0">
                <a:solidFill>
                  <a:schemeClr val="bg1"/>
                </a:solidFill>
                <a:latin typeface="Mont Bold" panose="00000900000000000000" pitchFamily="50" charset="0"/>
              </a:rPr>
              <a:t>Description of the </a:t>
            </a:r>
            <a:r>
              <a:rPr lang="en-US" b="1" noProof="0" dirty="0" err="1">
                <a:solidFill>
                  <a:schemeClr val="bg1"/>
                </a:solidFill>
                <a:latin typeface="Mont Bold" panose="00000900000000000000" pitchFamily="50" charset="0"/>
              </a:rPr>
              <a:t>Organisation</a:t>
            </a:r>
            <a:endParaRPr lang="en-US" b="1" noProof="0" dirty="0">
              <a:solidFill>
                <a:schemeClr val="bg1"/>
              </a:solidFill>
              <a:latin typeface="Mont Bold" panose="00000900000000000000" pitchFamily="50" charset="0"/>
            </a:endParaRP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3EE63345-9634-8FCB-E9B7-A2D7A44BACD0}"/>
              </a:ext>
            </a:extLst>
          </p:cNvPr>
          <p:cNvSpPr txBox="1"/>
          <p:nvPr/>
        </p:nvSpPr>
        <p:spPr>
          <a:xfrm>
            <a:off x="6601766" y="5353204"/>
            <a:ext cx="61698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Mont Bold" panose="00000900000000000000" pitchFamily="50" charset="0"/>
              </a:rPr>
              <a:t>Roles: Project Partner</a:t>
            </a:r>
            <a:endParaRPr lang="en-US" noProof="0" dirty="0">
              <a:latin typeface="Mont Bold" panose="00000900000000000000" pitchFamily="50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DB7B524-FFDE-5691-92A3-541179971E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3179" y="4434630"/>
            <a:ext cx="3729862" cy="2428104"/>
          </a:xfrm>
          <a:prstGeom prst="rect">
            <a:avLst/>
          </a:prstGeom>
        </p:spPr>
      </p:pic>
      <p:pic>
        <p:nvPicPr>
          <p:cNvPr id="1026" name="Picture 2" descr="ekg-1: main">
            <a:extLst>
              <a:ext uri="{FF2B5EF4-FFF2-40B4-BE49-F238E27FC236}">
                <a16:creationId xmlns:a16="http://schemas.microsoft.com/office/drawing/2014/main" id="{E92E6376-3727-B606-D0C7-AE177901C2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38" y="2411060"/>
            <a:ext cx="3380508" cy="2028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id="{934DC8CE-E280-6FAB-2DC1-DF7E72AC7115}"/>
              </a:ext>
            </a:extLst>
          </p:cNvPr>
          <p:cNvSpPr txBox="1"/>
          <p:nvPr/>
        </p:nvSpPr>
        <p:spPr>
          <a:xfrm>
            <a:off x="6601766" y="2995925"/>
            <a:ext cx="4112417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700" b="0" i="0" dirty="0">
                <a:solidFill>
                  <a:srgbClr val="05232C"/>
                </a:solidFill>
                <a:effectLst/>
                <a:latin typeface="Manrope"/>
              </a:rPr>
              <a:t>Over 30 years of experience in developing and manufacturing PC-based ECG and ECG Stress Test systems hardware and software, and their clinical applications.</a:t>
            </a:r>
            <a:endParaRPr lang="tr-TR" sz="1700" dirty="0"/>
          </a:p>
        </p:txBody>
      </p:sp>
    </p:spTree>
    <p:extLst>
      <p:ext uri="{BB962C8B-B14F-4D97-AF65-F5344CB8AC3E}">
        <p14:creationId xmlns:p14="http://schemas.microsoft.com/office/powerpoint/2010/main" val="40127412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E5D91D-B445-180F-0386-7003EF3929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2DF49BD8-7725-1134-01C4-F2ECA57713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A2F23537-2D49-72C3-8BBC-CFFB7D7DF8A2}"/>
              </a:ext>
            </a:extLst>
          </p:cNvPr>
          <p:cNvSpPr txBox="1"/>
          <p:nvPr/>
        </p:nvSpPr>
        <p:spPr>
          <a:xfrm>
            <a:off x="1504336" y="1979525"/>
            <a:ext cx="19861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noProof="0" dirty="0">
                <a:solidFill>
                  <a:schemeClr val="bg1"/>
                </a:solidFill>
                <a:latin typeface="Mont Bold" panose="00000900000000000000" pitchFamily="50" charset="0"/>
              </a:rPr>
              <a:t>Your Teams’ Expertise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0F00374A-44A4-98CD-C70E-456491B1F204}"/>
              </a:ext>
            </a:extLst>
          </p:cNvPr>
          <p:cNvSpPr txBox="1"/>
          <p:nvPr/>
        </p:nvSpPr>
        <p:spPr>
          <a:xfrm>
            <a:off x="5412510" y="3429000"/>
            <a:ext cx="289098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i="0" noProof="0" dirty="0">
                <a:solidFill>
                  <a:srgbClr val="05232C"/>
                </a:solidFill>
                <a:effectLst/>
                <a:latin typeface="Manrope"/>
              </a:rPr>
              <a:t>Medical electronic equipment design and R&amp;D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i="0" noProof="0" dirty="0">
                <a:solidFill>
                  <a:srgbClr val="05232C"/>
                </a:solidFill>
                <a:effectLst/>
                <a:latin typeface="Manrope"/>
              </a:rPr>
              <a:t> ECG signal analysis programs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noProof="0" dirty="0">
                <a:latin typeface="Mont Bold" panose="00000900000000000000" pitchFamily="50" charset="0"/>
              </a:rPr>
              <a:t>Cybersecurity</a:t>
            </a:r>
            <a:endParaRPr lang="en-US" noProof="0" dirty="0">
              <a:solidFill>
                <a:srgbClr val="05232C"/>
              </a:solidFill>
              <a:latin typeface="Manrope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noProof="0" dirty="0">
              <a:latin typeface="Mont Bold" panose="00000900000000000000" pitchFamily="50" charset="0"/>
            </a:endParaRP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2EF125E3-5CD4-633F-9294-6054D6D79ECE}"/>
              </a:ext>
            </a:extLst>
          </p:cNvPr>
          <p:cNvSpPr txBox="1"/>
          <p:nvPr/>
        </p:nvSpPr>
        <p:spPr>
          <a:xfrm>
            <a:off x="8585555" y="3429000"/>
            <a:ext cx="289098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i="0" noProof="0" dirty="0">
                <a:solidFill>
                  <a:srgbClr val="05232C"/>
                </a:solidFill>
                <a:effectLst/>
                <a:latin typeface="Manrope"/>
              </a:rPr>
              <a:t>Medical device quality management and certification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i="0" noProof="0" dirty="0">
                <a:solidFill>
                  <a:srgbClr val="05232C"/>
                </a:solidFill>
                <a:effectLst/>
                <a:latin typeface="Manrope"/>
              </a:rPr>
              <a:t>Big data availability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noProof="0" dirty="0">
              <a:latin typeface="Mont Bold" panose="000009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155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18721D-808F-6EB9-23C2-E30CF21278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Resim 8">
            <a:extLst>
              <a:ext uri="{FF2B5EF4-FFF2-40B4-BE49-F238E27FC236}">
                <a16:creationId xmlns:a16="http://schemas.microsoft.com/office/drawing/2014/main" id="{59DB8834-04D1-2DF3-3238-3E480023BB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128" y="0"/>
            <a:ext cx="12192000" cy="6858000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A913AC8F-5E9F-789A-6E4E-21550D479611}"/>
              </a:ext>
            </a:extLst>
          </p:cNvPr>
          <p:cNvSpPr txBox="1"/>
          <p:nvPr/>
        </p:nvSpPr>
        <p:spPr>
          <a:xfrm>
            <a:off x="6738689" y="2453816"/>
            <a:ext cx="546158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i="0" dirty="0" err="1">
                <a:solidFill>
                  <a:srgbClr val="05232C"/>
                </a:solidFill>
                <a:effectLst/>
                <a:latin typeface="Manrope"/>
              </a:rPr>
              <a:t>Regulatory</a:t>
            </a:r>
            <a:r>
              <a:rPr lang="tr-TR" b="1" i="0" dirty="0">
                <a:solidFill>
                  <a:srgbClr val="05232C"/>
                </a:solidFill>
                <a:effectLst/>
                <a:latin typeface="Manrope"/>
              </a:rPr>
              <a:t> </a:t>
            </a:r>
            <a:r>
              <a:rPr lang="tr-TR" b="1" i="0" dirty="0" err="1">
                <a:solidFill>
                  <a:srgbClr val="05232C"/>
                </a:solidFill>
                <a:effectLst/>
                <a:latin typeface="Manrope"/>
              </a:rPr>
              <a:t>Compliance</a:t>
            </a:r>
            <a:r>
              <a:rPr lang="tr-TR" b="1" i="0" dirty="0">
                <a:solidFill>
                  <a:srgbClr val="05232C"/>
                </a:solidFill>
                <a:effectLst/>
                <a:latin typeface="Manrope"/>
              </a:rPr>
              <a:t> &amp; </a:t>
            </a:r>
            <a:r>
              <a:rPr lang="tr-TR" b="1" i="0" dirty="0" err="1">
                <a:solidFill>
                  <a:srgbClr val="05232C"/>
                </a:solidFill>
                <a:effectLst/>
                <a:latin typeface="Manrope"/>
              </a:rPr>
              <a:t>Certification</a:t>
            </a:r>
            <a:endParaRPr lang="en-US" b="1" i="0" dirty="0">
              <a:solidFill>
                <a:srgbClr val="05232C"/>
              </a:solidFill>
              <a:effectLst/>
              <a:latin typeface="Manrope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5232C"/>
                </a:solidFill>
                <a:latin typeface="Manrope"/>
              </a:rPr>
              <a:t>I</a:t>
            </a:r>
            <a:r>
              <a:rPr lang="en-US" i="0" dirty="0">
                <a:solidFill>
                  <a:srgbClr val="05232C"/>
                </a:solidFill>
                <a:effectLst/>
                <a:latin typeface="Manrope"/>
              </a:rPr>
              <a:t>nternational medical device regulations, including CE-MDR and FDA requirements.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0" i="0" dirty="0" err="1">
                <a:solidFill>
                  <a:srgbClr val="05232C"/>
                </a:solidFill>
                <a:effectLst/>
                <a:latin typeface="Manrope"/>
              </a:rPr>
              <a:t>Medical</a:t>
            </a:r>
            <a:r>
              <a:rPr lang="tr-TR" b="0" i="0" dirty="0">
                <a:solidFill>
                  <a:srgbClr val="05232C"/>
                </a:solidFill>
                <a:effectLst/>
                <a:latin typeface="Manrope"/>
              </a:rPr>
              <a:t> </a:t>
            </a:r>
            <a:r>
              <a:rPr lang="tr-TR" b="0" i="0" dirty="0" err="1">
                <a:solidFill>
                  <a:srgbClr val="05232C"/>
                </a:solidFill>
                <a:effectLst/>
                <a:latin typeface="Manrope"/>
              </a:rPr>
              <a:t>device</a:t>
            </a:r>
            <a:r>
              <a:rPr lang="tr-TR" b="0" i="0" dirty="0">
                <a:solidFill>
                  <a:srgbClr val="05232C"/>
                </a:solidFill>
                <a:effectLst/>
                <a:latin typeface="Manrope"/>
              </a:rPr>
              <a:t> </a:t>
            </a:r>
            <a:r>
              <a:rPr lang="tr-TR" b="0" i="0" dirty="0" err="1">
                <a:solidFill>
                  <a:srgbClr val="05232C"/>
                </a:solidFill>
                <a:effectLst/>
                <a:latin typeface="Manrope"/>
              </a:rPr>
              <a:t>quality</a:t>
            </a:r>
            <a:r>
              <a:rPr lang="tr-TR" b="0" i="0" dirty="0">
                <a:solidFill>
                  <a:srgbClr val="05232C"/>
                </a:solidFill>
                <a:effectLst/>
                <a:latin typeface="Manrope"/>
              </a:rPr>
              <a:t> </a:t>
            </a:r>
            <a:r>
              <a:rPr lang="tr-TR" b="0" i="0" dirty="0" err="1">
                <a:solidFill>
                  <a:srgbClr val="05232C"/>
                </a:solidFill>
                <a:effectLst/>
                <a:latin typeface="Manrope"/>
              </a:rPr>
              <a:t>management</a:t>
            </a:r>
            <a:endParaRPr lang="en-US" b="0" i="0" dirty="0">
              <a:solidFill>
                <a:srgbClr val="05232C"/>
              </a:solidFill>
              <a:effectLst/>
              <a:latin typeface="Manrope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5232C"/>
                </a:solidFill>
                <a:effectLst/>
                <a:latin typeface="Manrope"/>
              </a:rPr>
              <a:t>MDR and ISO 13485 certifications</a:t>
            </a:r>
            <a:endParaRPr lang="en-US" noProof="0" dirty="0">
              <a:latin typeface="Mont Bold" panose="00000900000000000000" pitchFamily="50" charset="0"/>
            </a:endParaRP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97A826E6-43E3-CDED-C645-8D6507E589E2}"/>
              </a:ext>
            </a:extLst>
          </p:cNvPr>
          <p:cNvSpPr txBox="1"/>
          <p:nvPr/>
        </p:nvSpPr>
        <p:spPr>
          <a:xfrm>
            <a:off x="7236488" y="4635921"/>
            <a:ext cx="446598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noProof="0" dirty="0">
                <a:latin typeface="Mont Bold" panose="00000900000000000000" pitchFamily="50" charset="0"/>
              </a:rPr>
              <a:t>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0" i="0" dirty="0">
                <a:solidFill>
                  <a:srgbClr val="05232C"/>
                </a:solidFill>
                <a:effectLst/>
                <a:latin typeface="Manrope"/>
              </a:rPr>
              <a:t>ECG </a:t>
            </a:r>
            <a:r>
              <a:rPr lang="tr-TR" b="0" i="0" dirty="0" err="1">
                <a:solidFill>
                  <a:srgbClr val="05232C"/>
                </a:solidFill>
                <a:effectLst/>
                <a:latin typeface="Manrope"/>
              </a:rPr>
              <a:t>signal</a:t>
            </a:r>
            <a:r>
              <a:rPr lang="tr-TR" b="0" i="0" dirty="0">
                <a:solidFill>
                  <a:srgbClr val="05232C"/>
                </a:solidFill>
                <a:effectLst/>
                <a:latin typeface="Manrope"/>
              </a:rPr>
              <a:t> </a:t>
            </a:r>
            <a:r>
              <a:rPr lang="tr-TR" b="0" i="0" dirty="0" err="1">
                <a:solidFill>
                  <a:srgbClr val="05232C"/>
                </a:solidFill>
                <a:effectLst/>
                <a:latin typeface="Manrope"/>
              </a:rPr>
              <a:t>analysi</a:t>
            </a:r>
            <a:r>
              <a:rPr lang="en-US" b="0" i="0" dirty="0">
                <a:solidFill>
                  <a:srgbClr val="05232C"/>
                </a:solidFill>
                <a:effectLst/>
                <a:latin typeface="Manrope"/>
              </a:rPr>
              <a:t>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noProof="0" dirty="0">
                <a:solidFill>
                  <a:srgbClr val="05232C"/>
                </a:solidFill>
                <a:latin typeface="Manrope"/>
              </a:rPr>
              <a:t>M</a:t>
            </a:r>
            <a:r>
              <a:rPr lang="en-US" noProof="0" dirty="0">
                <a:solidFill>
                  <a:srgbClr val="05232C"/>
                </a:solidFill>
                <a:latin typeface="Mont Bold" panose="00000900000000000000" pitchFamily="50" charset="0"/>
              </a:rPr>
              <a:t>ulti Signal Analysis</a:t>
            </a:r>
            <a:r>
              <a:rPr lang="en-US" noProof="0" dirty="0">
                <a:latin typeface="Mont Bold" panose="00000900000000000000" pitchFamily="50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5232C"/>
                </a:solidFill>
                <a:effectLst/>
                <a:latin typeface="Manrope"/>
              </a:rPr>
              <a:t>Big data with availability in ECG Stress Test systems and ECG records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5232C"/>
                </a:solidFill>
                <a:effectLst/>
                <a:latin typeface="Manrope"/>
              </a:rPr>
              <a:t>Clinical applications with clinics for clinical trials and health services research</a:t>
            </a:r>
            <a:endParaRPr lang="en-US" noProof="0" dirty="0">
              <a:latin typeface="Mont Bold" panose="00000900000000000000" pitchFamily="50" charset="0"/>
            </a:endParaRP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id="{A62FA9D9-8A09-851B-0827-FA2F86DACE4C}"/>
              </a:ext>
            </a:extLst>
          </p:cNvPr>
          <p:cNvSpPr txBox="1"/>
          <p:nvPr/>
        </p:nvSpPr>
        <p:spPr>
          <a:xfrm>
            <a:off x="1013208" y="4635921"/>
            <a:ext cx="369779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i="0" dirty="0" err="1">
                <a:solidFill>
                  <a:srgbClr val="05232C"/>
                </a:solidFill>
                <a:effectLst/>
                <a:latin typeface="Manrope"/>
              </a:rPr>
              <a:t>Cybersecurity</a:t>
            </a:r>
            <a:r>
              <a:rPr lang="tr-TR" b="1" i="0" dirty="0">
                <a:solidFill>
                  <a:srgbClr val="05232C"/>
                </a:solidFill>
                <a:effectLst/>
                <a:latin typeface="Manrope"/>
              </a:rPr>
              <a:t> in </a:t>
            </a:r>
            <a:r>
              <a:rPr lang="tr-TR" b="1" i="0" dirty="0" err="1">
                <a:solidFill>
                  <a:srgbClr val="05232C"/>
                </a:solidFill>
                <a:effectLst/>
                <a:latin typeface="Manrope"/>
              </a:rPr>
              <a:t>Medical</a:t>
            </a:r>
            <a:r>
              <a:rPr lang="tr-TR" b="1" i="0" dirty="0">
                <a:solidFill>
                  <a:srgbClr val="05232C"/>
                </a:solidFill>
                <a:effectLst/>
                <a:latin typeface="Manrope"/>
              </a:rPr>
              <a:t> </a:t>
            </a:r>
            <a:r>
              <a:rPr lang="tr-TR" b="1" i="0" dirty="0" err="1">
                <a:solidFill>
                  <a:srgbClr val="05232C"/>
                </a:solidFill>
                <a:effectLst/>
                <a:latin typeface="Manrope"/>
              </a:rPr>
              <a:t>Devices</a:t>
            </a:r>
            <a:endParaRPr lang="en-US" b="1" i="0" dirty="0">
              <a:solidFill>
                <a:srgbClr val="05232C"/>
              </a:solidFill>
              <a:effectLst/>
              <a:latin typeface="Manrope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0" dirty="0">
                <a:solidFill>
                  <a:srgbClr val="05232C"/>
                </a:solidFill>
                <a:effectLst/>
                <a:latin typeface="Manrope"/>
              </a:rPr>
              <a:t>Flexibility in implementing cybersecurity testing and scenarios for medical devices</a:t>
            </a:r>
            <a:endParaRPr lang="en-US" dirty="0">
              <a:solidFill>
                <a:srgbClr val="05232C"/>
              </a:solidFill>
              <a:latin typeface="Manrope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5232C"/>
                </a:solidFill>
                <a:latin typeface="Manrope"/>
              </a:rPr>
              <a:t>S</a:t>
            </a:r>
            <a:r>
              <a:rPr lang="en-US" i="0" dirty="0">
                <a:solidFill>
                  <a:srgbClr val="05232C"/>
                </a:solidFill>
                <a:effectLst/>
                <a:latin typeface="Manrope"/>
              </a:rPr>
              <a:t>ecure data transmission, encryption, and protection of patient information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8C28FE1C-FE4E-E1C9-27E0-ABA12E0B3B0B}"/>
              </a:ext>
            </a:extLst>
          </p:cNvPr>
          <p:cNvSpPr txBox="1"/>
          <p:nvPr/>
        </p:nvSpPr>
        <p:spPr>
          <a:xfrm>
            <a:off x="1013207" y="2783174"/>
            <a:ext cx="42330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0" i="0" dirty="0">
                <a:solidFill>
                  <a:srgbClr val="05232C"/>
                </a:solidFill>
                <a:effectLst/>
                <a:latin typeface="Manrope"/>
              </a:rPr>
              <a:t> </a:t>
            </a:r>
            <a:r>
              <a:rPr lang="tr-TR" b="1" i="0" dirty="0" err="1">
                <a:solidFill>
                  <a:srgbClr val="05232C"/>
                </a:solidFill>
                <a:effectLst/>
                <a:latin typeface="Manrope"/>
              </a:rPr>
              <a:t>Medical</a:t>
            </a:r>
            <a:r>
              <a:rPr lang="tr-TR" b="1" i="0" dirty="0">
                <a:solidFill>
                  <a:srgbClr val="05232C"/>
                </a:solidFill>
                <a:effectLst/>
                <a:latin typeface="Manrope"/>
              </a:rPr>
              <a:t> Device Design &amp; Development</a:t>
            </a:r>
            <a:endParaRPr lang="en-US" b="0" i="0" dirty="0">
              <a:solidFill>
                <a:srgbClr val="05232C"/>
              </a:solidFill>
              <a:effectLst/>
              <a:latin typeface="Manrope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i="0" dirty="0">
                <a:solidFill>
                  <a:srgbClr val="05232C"/>
                </a:solidFill>
                <a:effectLst/>
                <a:latin typeface="Manrope"/>
              </a:rPr>
              <a:t>Embedded systems </a:t>
            </a:r>
            <a:r>
              <a:rPr lang="en-US" i="0" noProof="0" dirty="0">
                <a:solidFill>
                  <a:srgbClr val="05232C"/>
                </a:solidFill>
                <a:effectLst/>
                <a:latin typeface="Manrope"/>
              </a:rPr>
              <a:t>design</a:t>
            </a:r>
            <a:r>
              <a:rPr lang="tr-TR" i="0" dirty="0">
                <a:solidFill>
                  <a:srgbClr val="05232C"/>
                </a:solidFill>
                <a:effectLst/>
                <a:latin typeface="Manrope"/>
              </a:rPr>
              <a:t> </a:t>
            </a:r>
            <a:r>
              <a:rPr lang="en-US" i="0" dirty="0">
                <a:solidFill>
                  <a:srgbClr val="05232C"/>
                </a:solidFill>
                <a:effectLst/>
                <a:latin typeface="Manrope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5232C"/>
                </a:solidFill>
                <a:latin typeface="Manrope"/>
              </a:rPr>
              <a:t>H</a:t>
            </a:r>
            <a:r>
              <a:rPr lang="en-US" i="0" dirty="0">
                <a:solidFill>
                  <a:srgbClr val="05232C"/>
                </a:solidFill>
                <a:effectLst/>
                <a:latin typeface="Manrope"/>
              </a:rPr>
              <a:t>ardware and software integration for medical devices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5232C"/>
                </a:solidFill>
                <a:latin typeface="Manrope"/>
              </a:rPr>
              <a:t>M</a:t>
            </a:r>
            <a:r>
              <a:rPr lang="tr-TR" i="0" dirty="0" err="1">
                <a:solidFill>
                  <a:srgbClr val="05232C"/>
                </a:solidFill>
                <a:effectLst/>
                <a:latin typeface="Manrope"/>
              </a:rPr>
              <a:t>ulti-parameter</a:t>
            </a:r>
            <a:r>
              <a:rPr lang="tr-TR" i="0" dirty="0">
                <a:solidFill>
                  <a:srgbClr val="05232C"/>
                </a:solidFill>
                <a:effectLst/>
                <a:latin typeface="Manrope"/>
              </a:rPr>
              <a:t> </a:t>
            </a:r>
            <a:r>
              <a:rPr lang="tr-TR" i="0" dirty="0" err="1">
                <a:solidFill>
                  <a:srgbClr val="05232C"/>
                </a:solidFill>
                <a:effectLst/>
                <a:latin typeface="Manrope"/>
              </a:rPr>
              <a:t>medical</a:t>
            </a:r>
            <a:r>
              <a:rPr lang="tr-TR" i="0" dirty="0">
                <a:solidFill>
                  <a:srgbClr val="05232C"/>
                </a:solidFill>
                <a:effectLst/>
                <a:latin typeface="Manrope"/>
              </a:rPr>
              <a:t> </a:t>
            </a:r>
            <a:r>
              <a:rPr lang="tr-TR" i="0" dirty="0" err="1">
                <a:solidFill>
                  <a:srgbClr val="05232C"/>
                </a:solidFill>
                <a:effectLst/>
                <a:latin typeface="Manrope"/>
              </a:rPr>
              <a:t>monitoring</a:t>
            </a:r>
            <a:r>
              <a:rPr lang="tr-TR" i="0" dirty="0">
                <a:solidFill>
                  <a:srgbClr val="05232C"/>
                </a:solidFill>
                <a:effectLst/>
                <a:latin typeface="Manrope"/>
              </a:rPr>
              <a:t> </a:t>
            </a:r>
            <a:r>
              <a:rPr lang="tr-TR" i="0" dirty="0" err="1">
                <a:solidFill>
                  <a:srgbClr val="05232C"/>
                </a:solidFill>
                <a:effectLst/>
                <a:latin typeface="Manrope"/>
              </a:rPr>
              <a:t>systems</a:t>
            </a:r>
            <a:endParaRPr lang="en-US" noProof="0" dirty="0">
              <a:latin typeface="Mont Bold" panose="00000900000000000000" pitchFamily="50" charset="0"/>
            </a:endParaRPr>
          </a:p>
        </p:txBody>
      </p:sp>
      <p:sp>
        <p:nvSpPr>
          <p:cNvPr id="7" name="Metin kutusu 3">
            <a:extLst>
              <a:ext uri="{FF2B5EF4-FFF2-40B4-BE49-F238E27FC236}">
                <a16:creationId xmlns:a16="http://schemas.microsoft.com/office/drawing/2014/main" id="{C7258C1A-672A-B83C-2430-7CC20D6B87BC}"/>
              </a:ext>
            </a:extLst>
          </p:cNvPr>
          <p:cNvSpPr txBox="1"/>
          <p:nvPr/>
        </p:nvSpPr>
        <p:spPr>
          <a:xfrm>
            <a:off x="565410" y="1948629"/>
            <a:ext cx="3697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noProof="0" dirty="0">
                <a:solidFill>
                  <a:schemeClr val="bg1"/>
                </a:solidFill>
                <a:latin typeface="Mont Bold" panose="00000900000000000000" pitchFamily="50" charset="0"/>
              </a:rPr>
              <a:t>Your Research Fields</a:t>
            </a:r>
          </a:p>
        </p:txBody>
      </p:sp>
    </p:spTree>
    <p:extLst>
      <p:ext uri="{BB962C8B-B14F-4D97-AF65-F5344CB8AC3E}">
        <p14:creationId xmlns:p14="http://schemas.microsoft.com/office/powerpoint/2010/main" val="2826440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80D9DE-9A07-561F-B73A-F6F18490AD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E414D1CE-2E83-5DED-6DAD-648C04DFA3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48CFFD5F-7DAC-D321-C80A-A85EC1C66584}"/>
              </a:ext>
            </a:extLst>
          </p:cNvPr>
          <p:cNvSpPr txBox="1"/>
          <p:nvPr/>
        </p:nvSpPr>
        <p:spPr>
          <a:xfrm>
            <a:off x="0" y="1909188"/>
            <a:ext cx="4702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noProof="0" dirty="0">
                <a:solidFill>
                  <a:schemeClr val="bg1"/>
                </a:solidFill>
                <a:latin typeface="Mont Bold" panose="00000900000000000000" pitchFamily="50" charset="0"/>
              </a:rPr>
              <a:t>Your On-going Projects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DD619E86-B71F-46C0-E78F-B9E8E6640B1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62" t="8318" r="2252" b="4605"/>
          <a:stretch/>
        </p:blipFill>
        <p:spPr>
          <a:xfrm>
            <a:off x="4378036" y="3429000"/>
            <a:ext cx="3435928" cy="965368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457627B4-ACF4-7897-07AF-00A2F327A082}"/>
              </a:ext>
            </a:extLst>
          </p:cNvPr>
          <p:cNvSpPr txBox="1"/>
          <p:nvPr/>
        </p:nvSpPr>
        <p:spPr>
          <a:xfrm>
            <a:off x="1089891" y="4579481"/>
            <a:ext cx="103539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US" b="1" i="0" dirty="0">
                <a:effectLst/>
                <a:latin typeface="poppins-extralight"/>
              </a:rPr>
              <a:t>Ensuring Secure &amp; Safe Connected Medical Devices Design with Zero Trust Principles</a:t>
            </a:r>
            <a:endParaRPr lang="en-US" b="1" i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32749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2FB4F1-1061-3E1F-4449-A19E7BE8BE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AF3F223B-3D7E-9FBB-BF3F-35F098EA3D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38CC9406-6BFE-F659-029D-E62A69713834}"/>
              </a:ext>
            </a:extLst>
          </p:cNvPr>
          <p:cNvSpPr txBox="1"/>
          <p:nvPr/>
        </p:nvSpPr>
        <p:spPr>
          <a:xfrm>
            <a:off x="0" y="1909188"/>
            <a:ext cx="4702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noProof="0" dirty="0">
                <a:solidFill>
                  <a:schemeClr val="bg1"/>
                </a:solidFill>
                <a:latin typeface="Mont Bold" panose="00000900000000000000" pitchFamily="50" charset="0"/>
              </a:rPr>
              <a:t>Project Idea</a:t>
            </a:r>
          </a:p>
        </p:txBody>
      </p:sp>
      <p:sp>
        <p:nvSpPr>
          <p:cNvPr id="2" name="object 6">
            <a:extLst>
              <a:ext uri="{FF2B5EF4-FFF2-40B4-BE49-F238E27FC236}">
                <a16:creationId xmlns:a16="http://schemas.microsoft.com/office/drawing/2014/main" id="{16EDE1BE-C59E-77A2-A9CD-795AC2619D37}"/>
              </a:ext>
            </a:extLst>
          </p:cNvPr>
          <p:cNvSpPr txBox="1"/>
          <p:nvPr/>
        </p:nvSpPr>
        <p:spPr>
          <a:xfrm>
            <a:off x="1783400" y="2001490"/>
            <a:ext cx="8625199" cy="65299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endParaRPr lang="en-US" sz="1700" b="1" noProof="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endParaRPr lang="en-US" sz="1700" b="1" noProof="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endParaRPr lang="en-US" sz="1700" b="1" noProof="0" dirty="0">
              <a:latin typeface="Mont Bold" panose="00000900000000000000" pitchFamily="50" charset="0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lang="en-US" sz="1700" b="1" noProof="0" dirty="0">
                <a:latin typeface="Mont Bold" panose="00000900000000000000" pitchFamily="50" charset="0"/>
                <a:cs typeface="Calibri"/>
              </a:rPr>
              <a:t>Call Topic:</a:t>
            </a:r>
            <a:r>
              <a:rPr lang="en-US" b="1" noProof="0" dirty="0">
                <a:latin typeface="Arial"/>
                <a:cs typeface="Arial"/>
              </a:rPr>
              <a:t> </a:t>
            </a:r>
            <a:r>
              <a:rPr lang="tr-TR" dirty="0">
                <a:solidFill>
                  <a:srgbClr val="05232C"/>
                </a:solidFill>
                <a:latin typeface="Manrope"/>
              </a:rPr>
              <a:t>HORIZON-HLTH-2025-01-CARE-01</a:t>
            </a:r>
            <a:r>
              <a:rPr lang="en-US" dirty="0">
                <a:solidFill>
                  <a:srgbClr val="05232C"/>
                </a:solidFill>
                <a:latin typeface="Manrope"/>
              </a:rPr>
              <a:t>: </a:t>
            </a:r>
            <a:r>
              <a:rPr lang="en-US" noProof="0" dirty="0">
                <a:solidFill>
                  <a:srgbClr val="05232C"/>
                </a:solidFill>
                <a:latin typeface="Manrope"/>
              </a:rPr>
              <a:t>End user-driven application of Generative Artificial Intelligence models in healthcare (GenAI4EU) </a:t>
            </a:r>
            <a:endParaRPr lang="en-US" dirty="0">
              <a:solidFill>
                <a:srgbClr val="05232C"/>
              </a:solidFill>
              <a:latin typeface="Manrope"/>
            </a:endParaRPr>
          </a:p>
          <a:p>
            <a:pPr marL="12700" marR="5080">
              <a:lnSpc>
                <a:spcPct val="100000"/>
              </a:lnSpc>
            </a:pPr>
            <a:endParaRPr lang="en-US" sz="1700" b="1" noProof="0" dirty="0">
              <a:latin typeface="Mont Bold" panose="00000900000000000000" pitchFamily="50" charset="0"/>
              <a:cs typeface="Calibri"/>
            </a:endParaRPr>
          </a:p>
          <a:p>
            <a:pPr marL="12700" marR="5080"/>
            <a:r>
              <a:rPr lang="en-US" sz="1700" b="1" noProof="0" dirty="0">
                <a:latin typeface="Mont Bold" panose="00000900000000000000" pitchFamily="50" charset="0"/>
                <a:cs typeface="Calibri"/>
              </a:rPr>
              <a:t>Deadline Dates: </a:t>
            </a:r>
            <a:r>
              <a:rPr lang="tr-TR" dirty="0">
                <a:solidFill>
                  <a:srgbClr val="05232C"/>
                </a:solidFill>
                <a:latin typeface="Manrope"/>
              </a:rPr>
              <a:t>18 </a:t>
            </a:r>
            <a:r>
              <a:rPr lang="tr-TR" dirty="0" err="1">
                <a:solidFill>
                  <a:srgbClr val="05232C"/>
                </a:solidFill>
                <a:latin typeface="Manrope"/>
              </a:rPr>
              <a:t>Sep</a:t>
            </a:r>
            <a:r>
              <a:rPr lang="tr-TR" dirty="0">
                <a:solidFill>
                  <a:srgbClr val="05232C"/>
                </a:solidFill>
                <a:latin typeface="Manrope"/>
              </a:rPr>
              <a:t> 2025 	</a:t>
            </a:r>
          </a:p>
          <a:p>
            <a:pPr marL="12700" marR="5080">
              <a:lnSpc>
                <a:spcPct val="100000"/>
              </a:lnSpc>
            </a:pPr>
            <a:endParaRPr lang="en-US" sz="1700" b="1" noProof="0" dirty="0">
              <a:latin typeface="Mont Bold" panose="00000900000000000000" pitchFamily="50" charset="0"/>
              <a:cs typeface="Calibri"/>
            </a:endParaRPr>
          </a:p>
          <a:p>
            <a:pPr marL="1212850" marR="5080" lvl="2" indent="-285750">
              <a:buFont typeface="Wingdings" panose="05000000000000000000" pitchFamily="2" charset="2"/>
              <a:buChar char="q"/>
            </a:pPr>
            <a:r>
              <a:rPr lang="en-US" sz="1700" b="1" noProof="0" dirty="0">
                <a:latin typeface="Mont Bold" panose="00000900000000000000" pitchFamily="50" charset="0"/>
                <a:cs typeface="Calibri"/>
              </a:rPr>
              <a:t>Objectives:</a:t>
            </a:r>
          </a:p>
          <a:p>
            <a:pPr marL="1212850" marR="5080" lvl="2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5232C"/>
                </a:solidFill>
                <a:latin typeface="Manrope"/>
              </a:rPr>
              <a:t>M</a:t>
            </a:r>
            <a:r>
              <a:rPr lang="tr-TR" dirty="0" err="1">
                <a:solidFill>
                  <a:srgbClr val="05232C"/>
                </a:solidFill>
                <a:latin typeface="Manrope"/>
              </a:rPr>
              <a:t>ulti</a:t>
            </a:r>
            <a:r>
              <a:rPr lang="tr-TR" dirty="0">
                <a:solidFill>
                  <a:srgbClr val="05232C"/>
                </a:solidFill>
                <a:latin typeface="Manrope"/>
              </a:rPr>
              <a:t>-modal </a:t>
            </a:r>
            <a:r>
              <a:rPr lang="tr-TR" dirty="0" err="1">
                <a:solidFill>
                  <a:srgbClr val="05232C"/>
                </a:solidFill>
                <a:latin typeface="Manrope"/>
              </a:rPr>
              <a:t>physiological</a:t>
            </a:r>
            <a:r>
              <a:rPr lang="tr-TR" dirty="0">
                <a:solidFill>
                  <a:srgbClr val="05232C"/>
                </a:solidFill>
                <a:latin typeface="Manrope"/>
              </a:rPr>
              <a:t> data</a:t>
            </a:r>
            <a:r>
              <a:rPr lang="en-US" dirty="0">
                <a:solidFill>
                  <a:srgbClr val="05232C"/>
                </a:solidFill>
                <a:latin typeface="Manrope"/>
              </a:rPr>
              <a:t> recording</a:t>
            </a:r>
          </a:p>
          <a:p>
            <a:pPr marL="1212850" marR="5080" lvl="2" indent="-285750"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05232C"/>
                </a:solidFill>
                <a:latin typeface="Manrope"/>
              </a:rPr>
              <a:t>AI-</a:t>
            </a:r>
            <a:r>
              <a:rPr lang="tr-TR" dirty="0" err="1">
                <a:solidFill>
                  <a:srgbClr val="05232C"/>
                </a:solidFill>
                <a:latin typeface="Manrope"/>
              </a:rPr>
              <a:t>driven</a:t>
            </a:r>
            <a:r>
              <a:rPr lang="tr-TR" dirty="0">
                <a:solidFill>
                  <a:srgbClr val="05232C"/>
                </a:solidFill>
                <a:latin typeface="Manrope"/>
              </a:rPr>
              <a:t> risk </a:t>
            </a:r>
            <a:r>
              <a:rPr lang="tr-TR" dirty="0" err="1">
                <a:solidFill>
                  <a:srgbClr val="05232C"/>
                </a:solidFill>
                <a:latin typeface="Manrope"/>
              </a:rPr>
              <a:t>estimation</a:t>
            </a:r>
            <a:r>
              <a:rPr lang="en-US" dirty="0">
                <a:solidFill>
                  <a:srgbClr val="05232C"/>
                </a:solidFill>
                <a:latin typeface="Manrope"/>
              </a:rPr>
              <a:t>, </a:t>
            </a:r>
            <a:r>
              <a:rPr lang="tr-TR" dirty="0">
                <a:solidFill>
                  <a:srgbClr val="05232C"/>
                </a:solidFill>
                <a:latin typeface="Manrope"/>
              </a:rPr>
              <a:t>AI-</a:t>
            </a:r>
            <a:r>
              <a:rPr lang="tr-TR" dirty="0" err="1">
                <a:solidFill>
                  <a:srgbClr val="05232C"/>
                </a:solidFill>
                <a:latin typeface="Manrope"/>
              </a:rPr>
              <a:t>assisted</a:t>
            </a:r>
            <a:r>
              <a:rPr lang="tr-TR" dirty="0">
                <a:solidFill>
                  <a:srgbClr val="05232C"/>
                </a:solidFill>
                <a:latin typeface="Manrope"/>
              </a:rPr>
              <a:t> </a:t>
            </a:r>
            <a:r>
              <a:rPr lang="tr-TR" dirty="0" err="1">
                <a:solidFill>
                  <a:srgbClr val="05232C"/>
                </a:solidFill>
                <a:latin typeface="Manrope"/>
              </a:rPr>
              <a:t>decision</a:t>
            </a:r>
            <a:r>
              <a:rPr lang="tr-TR" dirty="0">
                <a:solidFill>
                  <a:srgbClr val="05232C"/>
                </a:solidFill>
                <a:latin typeface="Manrope"/>
              </a:rPr>
              <a:t> </a:t>
            </a:r>
            <a:r>
              <a:rPr lang="tr-TR" dirty="0" err="1">
                <a:solidFill>
                  <a:srgbClr val="05232C"/>
                </a:solidFill>
                <a:latin typeface="Manrope"/>
              </a:rPr>
              <a:t>support</a:t>
            </a:r>
            <a:endParaRPr lang="en-US" dirty="0">
              <a:solidFill>
                <a:srgbClr val="05232C"/>
              </a:solidFill>
              <a:latin typeface="Manrope"/>
            </a:endParaRPr>
          </a:p>
          <a:p>
            <a:pPr marL="1212850" marR="5080" lvl="2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5232C"/>
                </a:solidFill>
                <a:latin typeface="Manrope"/>
              </a:rPr>
              <a:t>Advancement of collaboration and data sharing</a:t>
            </a:r>
          </a:p>
          <a:p>
            <a:pPr marL="927100" marR="5080" lvl="2"/>
            <a:endParaRPr lang="en-US" sz="1700" b="1" noProof="0" dirty="0">
              <a:latin typeface="Mont Bold" panose="00000900000000000000" pitchFamily="50" charset="0"/>
              <a:cs typeface="Calibri"/>
            </a:endParaRPr>
          </a:p>
          <a:p>
            <a:pPr marL="1212850" marR="5080" lvl="2" indent="-285750">
              <a:buFont typeface="Wingdings" panose="05000000000000000000" pitchFamily="2" charset="2"/>
              <a:buChar char="q"/>
            </a:pPr>
            <a:r>
              <a:rPr lang="en-US" sz="1700" b="1" noProof="0" dirty="0">
                <a:latin typeface="Mont Bold" panose="00000900000000000000" pitchFamily="50" charset="0"/>
                <a:cs typeface="Calibri"/>
              </a:rPr>
              <a:t>Expected Results:</a:t>
            </a:r>
          </a:p>
          <a:p>
            <a:pPr marL="1212850" marR="5080" lvl="2" indent="-285750">
              <a:buFont typeface="Arial" panose="020B0604020202020204" pitchFamily="34" charset="0"/>
              <a:buChar char="•"/>
            </a:pPr>
            <a:r>
              <a:rPr lang="tr-TR" dirty="0" err="1">
                <a:solidFill>
                  <a:srgbClr val="05232C"/>
                </a:solidFill>
                <a:latin typeface="Manrope"/>
              </a:rPr>
              <a:t>Enhanced</a:t>
            </a:r>
            <a:r>
              <a:rPr lang="tr-TR" dirty="0">
                <a:solidFill>
                  <a:srgbClr val="05232C"/>
                </a:solidFill>
                <a:latin typeface="Manrope"/>
              </a:rPr>
              <a:t> </a:t>
            </a:r>
            <a:r>
              <a:rPr lang="tr-TR" dirty="0" err="1">
                <a:solidFill>
                  <a:srgbClr val="05232C"/>
                </a:solidFill>
                <a:latin typeface="Manrope"/>
              </a:rPr>
              <a:t>Patient</a:t>
            </a:r>
            <a:r>
              <a:rPr lang="tr-TR" dirty="0">
                <a:solidFill>
                  <a:srgbClr val="05232C"/>
                </a:solidFill>
                <a:latin typeface="Manrope"/>
              </a:rPr>
              <a:t> </a:t>
            </a:r>
            <a:r>
              <a:rPr lang="tr-TR" dirty="0" err="1">
                <a:solidFill>
                  <a:srgbClr val="05232C"/>
                </a:solidFill>
                <a:latin typeface="Manrope"/>
              </a:rPr>
              <a:t>Monitoring</a:t>
            </a:r>
            <a:r>
              <a:rPr lang="tr-TR" dirty="0">
                <a:solidFill>
                  <a:srgbClr val="05232C"/>
                </a:solidFill>
                <a:latin typeface="Manrope"/>
              </a:rPr>
              <a:t> </a:t>
            </a:r>
            <a:r>
              <a:rPr lang="tr-TR" dirty="0" err="1">
                <a:solidFill>
                  <a:srgbClr val="05232C"/>
                </a:solidFill>
                <a:latin typeface="Manrope"/>
              </a:rPr>
              <a:t>and</a:t>
            </a:r>
            <a:r>
              <a:rPr lang="tr-TR" dirty="0">
                <a:solidFill>
                  <a:srgbClr val="05232C"/>
                </a:solidFill>
                <a:latin typeface="Manrope"/>
              </a:rPr>
              <a:t> </a:t>
            </a:r>
            <a:r>
              <a:rPr lang="tr-TR" dirty="0" err="1">
                <a:solidFill>
                  <a:srgbClr val="05232C"/>
                </a:solidFill>
                <a:latin typeface="Manrope"/>
              </a:rPr>
              <a:t>Personalized</a:t>
            </a:r>
            <a:r>
              <a:rPr lang="tr-TR" dirty="0">
                <a:solidFill>
                  <a:srgbClr val="05232C"/>
                </a:solidFill>
                <a:latin typeface="Manrope"/>
              </a:rPr>
              <a:t> </a:t>
            </a:r>
            <a:r>
              <a:rPr lang="tr-TR" dirty="0" err="1">
                <a:solidFill>
                  <a:srgbClr val="05232C"/>
                </a:solidFill>
                <a:latin typeface="Manrope"/>
              </a:rPr>
              <a:t>Health</a:t>
            </a:r>
            <a:r>
              <a:rPr lang="tr-TR" dirty="0">
                <a:solidFill>
                  <a:srgbClr val="05232C"/>
                </a:solidFill>
                <a:latin typeface="Manrope"/>
              </a:rPr>
              <a:t> </a:t>
            </a:r>
            <a:r>
              <a:rPr lang="tr-TR" dirty="0" err="1">
                <a:solidFill>
                  <a:srgbClr val="05232C"/>
                </a:solidFill>
                <a:latin typeface="Manrope"/>
              </a:rPr>
              <a:t>Insights</a:t>
            </a:r>
            <a:endParaRPr lang="en-US" dirty="0">
              <a:solidFill>
                <a:srgbClr val="05232C"/>
              </a:solidFill>
              <a:latin typeface="Manrope"/>
            </a:endParaRPr>
          </a:p>
          <a:p>
            <a:pPr marL="1212850" marR="5080" lvl="2" indent="-285750">
              <a:buFont typeface="Arial" panose="020B0604020202020204" pitchFamily="34" charset="0"/>
              <a:buChar char="•"/>
            </a:pPr>
            <a:r>
              <a:rPr lang="tr-TR" dirty="0" err="1">
                <a:solidFill>
                  <a:srgbClr val="05232C"/>
                </a:solidFill>
                <a:latin typeface="Manrope"/>
              </a:rPr>
              <a:t>Clinician</a:t>
            </a:r>
            <a:r>
              <a:rPr lang="tr-TR" dirty="0">
                <a:solidFill>
                  <a:srgbClr val="05232C"/>
                </a:solidFill>
                <a:latin typeface="Manrope"/>
              </a:rPr>
              <a:t> </a:t>
            </a:r>
            <a:r>
              <a:rPr lang="tr-TR" dirty="0" err="1">
                <a:solidFill>
                  <a:srgbClr val="05232C"/>
                </a:solidFill>
                <a:latin typeface="Manrope"/>
              </a:rPr>
              <a:t>Support</a:t>
            </a:r>
            <a:r>
              <a:rPr lang="tr-TR" dirty="0">
                <a:solidFill>
                  <a:srgbClr val="05232C"/>
                </a:solidFill>
                <a:latin typeface="Manrope"/>
              </a:rPr>
              <a:t> </a:t>
            </a:r>
            <a:r>
              <a:rPr lang="tr-TR" dirty="0" err="1">
                <a:solidFill>
                  <a:srgbClr val="05232C"/>
                </a:solidFill>
                <a:latin typeface="Manrope"/>
              </a:rPr>
              <a:t>with</a:t>
            </a:r>
            <a:r>
              <a:rPr lang="tr-TR" dirty="0">
                <a:solidFill>
                  <a:srgbClr val="05232C"/>
                </a:solidFill>
                <a:latin typeface="Manrope"/>
              </a:rPr>
              <a:t> AI </a:t>
            </a:r>
            <a:r>
              <a:rPr lang="tr-TR" dirty="0" err="1">
                <a:solidFill>
                  <a:srgbClr val="05232C"/>
                </a:solidFill>
                <a:latin typeface="Manrope"/>
              </a:rPr>
              <a:t>Recommendations</a:t>
            </a:r>
            <a:endParaRPr lang="en-US" dirty="0">
              <a:solidFill>
                <a:srgbClr val="05232C"/>
              </a:solidFill>
              <a:latin typeface="Manrope"/>
            </a:endParaRPr>
          </a:p>
          <a:p>
            <a:pPr marL="1212850" marR="5080" lvl="2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5232C"/>
                </a:solidFill>
                <a:latin typeface="Manrope"/>
              </a:rPr>
              <a:t>High </a:t>
            </a:r>
            <a:r>
              <a:rPr lang="tr-TR" dirty="0" err="1">
                <a:solidFill>
                  <a:srgbClr val="05232C"/>
                </a:solidFill>
                <a:latin typeface="Manrope"/>
              </a:rPr>
              <a:t>Performance</a:t>
            </a:r>
            <a:r>
              <a:rPr lang="tr-TR" dirty="0">
                <a:solidFill>
                  <a:srgbClr val="05232C"/>
                </a:solidFill>
                <a:latin typeface="Manrope"/>
              </a:rPr>
              <a:t> Through </a:t>
            </a:r>
            <a:r>
              <a:rPr lang="tr-TR" dirty="0" err="1">
                <a:solidFill>
                  <a:srgbClr val="05232C"/>
                </a:solidFill>
                <a:latin typeface="Manrope"/>
              </a:rPr>
              <a:t>Clinical</a:t>
            </a:r>
            <a:r>
              <a:rPr lang="tr-TR" dirty="0">
                <a:solidFill>
                  <a:srgbClr val="05232C"/>
                </a:solidFill>
                <a:latin typeface="Manrope"/>
              </a:rPr>
              <a:t> </a:t>
            </a:r>
            <a:r>
              <a:rPr lang="tr-TR" dirty="0" err="1">
                <a:solidFill>
                  <a:srgbClr val="05232C"/>
                </a:solidFill>
                <a:latin typeface="Manrope"/>
              </a:rPr>
              <a:t>Trials</a:t>
            </a:r>
            <a:endParaRPr lang="en-US" dirty="0">
              <a:solidFill>
                <a:srgbClr val="05232C"/>
              </a:solidFill>
              <a:latin typeface="Manrope"/>
            </a:endParaRPr>
          </a:p>
          <a:p>
            <a:pPr marL="1212850" marR="5080" lvl="2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5232C"/>
                </a:solidFill>
                <a:latin typeface="Manrope"/>
              </a:rPr>
              <a:t>Cost Savings and Health System Efficiency</a:t>
            </a:r>
          </a:p>
          <a:p>
            <a:pPr marL="1212850" marR="5080" lvl="2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5232C"/>
              </a:solidFill>
              <a:latin typeface="Manrope"/>
            </a:endParaRPr>
          </a:p>
          <a:p>
            <a:pPr marL="1212850" marR="5080" lvl="2" indent="-285750">
              <a:buFont typeface="Arial" panose="020B0604020202020204" pitchFamily="34" charset="0"/>
              <a:buChar char="•"/>
            </a:pPr>
            <a:endParaRPr lang="tr-TR" sz="1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1212850" marR="5080" lvl="2" indent="-285750">
              <a:buFont typeface="Arial" panose="020B0604020202020204" pitchFamily="34" charset="0"/>
              <a:buChar char="•"/>
            </a:pPr>
            <a:endParaRPr lang="en-US" dirty="0">
              <a:solidFill>
                <a:srgbClr val="05232C"/>
              </a:solidFill>
              <a:latin typeface="Manrope"/>
            </a:endParaRPr>
          </a:p>
          <a:p>
            <a:pPr marL="1212850" marR="5080" lvl="2" indent="-285750">
              <a:buFont typeface="Wingdings" panose="05000000000000000000" pitchFamily="2" charset="2"/>
              <a:buChar char="q"/>
            </a:pPr>
            <a:endParaRPr lang="en-US" sz="1700" b="1" noProof="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endParaRPr lang="en-US" sz="1700" b="1" noProof="0" dirty="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434"/>
              </a:spcBef>
              <a:tabLst>
                <a:tab pos="756285" algn="l"/>
              </a:tabLst>
            </a:pPr>
            <a:endParaRPr lang="en-US" sz="1700" noProof="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308527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9F2DF9-FD90-41C5-643D-53D518F78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E47DA89E-C799-92DC-BAB9-479017D916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1D9D196C-6ED0-FD92-12D6-4F7A4BACD753}"/>
              </a:ext>
            </a:extLst>
          </p:cNvPr>
          <p:cNvSpPr txBox="1"/>
          <p:nvPr/>
        </p:nvSpPr>
        <p:spPr>
          <a:xfrm>
            <a:off x="0" y="1909188"/>
            <a:ext cx="4702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noProof="0" dirty="0">
                <a:solidFill>
                  <a:schemeClr val="bg1"/>
                </a:solidFill>
                <a:latin typeface="Mont Bold" panose="00000900000000000000" pitchFamily="50" charset="0"/>
              </a:rPr>
              <a:t>Consortium - profile of known partners (if any)</a:t>
            </a:r>
          </a:p>
        </p:txBody>
      </p:sp>
      <p:graphicFrame>
        <p:nvGraphicFramePr>
          <p:cNvPr id="2" name="object 4">
            <a:extLst>
              <a:ext uri="{FF2B5EF4-FFF2-40B4-BE49-F238E27FC236}">
                <a16:creationId xmlns:a16="http://schemas.microsoft.com/office/drawing/2014/main" id="{2208BB03-9D58-0AF0-DDDB-D0E80D0CF6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9882840"/>
              </p:ext>
            </p:extLst>
          </p:nvPr>
        </p:nvGraphicFramePr>
        <p:xfrm>
          <a:off x="1632155" y="2760559"/>
          <a:ext cx="8399192" cy="33599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962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151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10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707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760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5758"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1179">
                <a:tc>
                  <a:txBody>
                    <a:bodyPr/>
                    <a:lstStyle/>
                    <a:p>
                      <a:pPr marL="100330" algn="ctr">
                        <a:lnSpc>
                          <a:spcPct val="100000"/>
                        </a:lnSpc>
                      </a:pPr>
                      <a:r>
                        <a:rPr lang="en-US" sz="2000" b="1" spc="5" noProof="0" dirty="0">
                          <a:latin typeface="Mont Bold" panose="00000900000000000000" pitchFamily="50" charset="0"/>
                          <a:cs typeface="Arial"/>
                        </a:rPr>
                        <a:t>No</a:t>
                      </a:r>
                      <a:endParaRPr lang="en-US" sz="2000" noProof="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0985" algn="ctr">
                        <a:lnSpc>
                          <a:spcPct val="100000"/>
                        </a:lnSpc>
                      </a:pPr>
                      <a:r>
                        <a:rPr lang="en-US" sz="2000" b="1" noProof="0" dirty="0">
                          <a:latin typeface="Mont Bold" panose="00000900000000000000" pitchFamily="50" charset="0"/>
                          <a:cs typeface="Arial"/>
                        </a:rPr>
                        <a:t>Partner</a:t>
                      </a:r>
                      <a:r>
                        <a:rPr lang="en-US" sz="2000" b="1" spc="-25" noProof="0" dirty="0">
                          <a:latin typeface="Mont Bold" panose="00000900000000000000" pitchFamily="50" charset="0"/>
                          <a:cs typeface="Arial"/>
                        </a:rPr>
                        <a:t> </a:t>
                      </a:r>
                      <a:r>
                        <a:rPr lang="en-US" sz="2000" b="1" noProof="0" dirty="0">
                          <a:latin typeface="Mont Bold" panose="00000900000000000000" pitchFamily="50" charset="0"/>
                          <a:cs typeface="Arial"/>
                        </a:rPr>
                        <a:t>Name</a:t>
                      </a:r>
                      <a:endParaRPr lang="en-US" sz="2000" noProof="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03530" algn="l">
                        <a:lnSpc>
                          <a:spcPct val="100000"/>
                        </a:lnSpc>
                      </a:pPr>
                      <a:r>
                        <a:rPr lang="en-US" sz="2000" b="1" spc="-145" noProof="0" dirty="0">
                          <a:latin typeface="Mont Bold" panose="00000900000000000000" pitchFamily="50" charset="0"/>
                          <a:cs typeface="Arial"/>
                        </a:rPr>
                        <a:t>T</a:t>
                      </a:r>
                      <a:r>
                        <a:rPr lang="en-US" sz="2000" b="1" spc="-35" noProof="0" dirty="0">
                          <a:latin typeface="Mont Bold" panose="00000900000000000000" pitchFamily="50" charset="0"/>
                          <a:cs typeface="Arial"/>
                        </a:rPr>
                        <a:t>y</a:t>
                      </a:r>
                      <a:r>
                        <a:rPr lang="en-US" sz="2000" b="1" noProof="0" dirty="0">
                          <a:latin typeface="Mont Bold" panose="00000900000000000000" pitchFamily="50" charset="0"/>
                          <a:cs typeface="Arial"/>
                        </a:rPr>
                        <a:t>pe</a:t>
                      </a:r>
                      <a:endParaRPr lang="en-US" sz="2000" noProof="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7635" algn="ctr">
                        <a:lnSpc>
                          <a:spcPct val="100000"/>
                        </a:lnSpc>
                      </a:pPr>
                      <a:r>
                        <a:rPr lang="en-US" sz="2000" b="1" noProof="0" dirty="0">
                          <a:latin typeface="Mont Bold" panose="00000900000000000000" pitchFamily="50" charset="0"/>
                          <a:cs typeface="Arial"/>
                        </a:rPr>
                        <a:t>Coun</a:t>
                      </a:r>
                      <a:r>
                        <a:rPr lang="en-US" sz="2000" b="1" spc="5" noProof="0" dirty="0">
                          <a:latin typeface="Mont Bold" panose="00000900000000000000" pitchFamily="50" charset="0"/>
                          <a:cs typeface="Arial"/>
                        </a:rPr>
                        <a:t>t</a:t>
                      </a:r>
                      <a:r>
                        <a:rPr lang="en-US" sz="2000" b="1" noProof="0" dirty="0">
                          <a:latin typeface="Mont Bold" panose="00000900000000000000" pitchFamily="50" charset="0"/>
                          <a:cs typeface="Arial"/>
                        </a:rPr>
                        <a:t>ry</a:t>
                      </a:r>
                      <a:endParaRPr lang="en-US" sz="2000" noProof="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12445" algn="ctr">
                        <a:lnSpc>
                          <a:spcPct val="100000"/>
                        </a:lnSpc>
                      </a:pPr>
                      <a:r>
                        <a:rPr lang="en-US" sz="2000" b="1" spc="5" noProof="0" dirty="0">
                          <a:latin typeface="Mont Bold" panose="00000900000000000000" pitchFamily="50" charset="0"/>
                          <a:cs typeface="Arial"/>
                        </a:rPr>
                        <a:t>R</a:t>
                      </a:r>
                      <a:r>
                        <a:rPr lang="en-US" sz="2000" b="1" noProof="0" dirty="0">
                          <a:latin typeface="Mont Bold" panose="00000900000000000000" pitchFamily="50" charset="0"/>
                          <a:cs typeface="Arial"/>
                        </a:rPr>
                        <a:t>ole</a:t>
                      </a:r>
                      <a:r>
                        <a:rPr lang="en-US" sz="2000" b="1" spc="-15" noProof="0" dirty="0">
                          <a:latin typeface="Mont Bold" panose="00000900000000000000" pitchFamily="50" charset="0"/>
                          <a:cs typeface="Arial"/>
                        </a:rPr>
                        <a:t> </a:t>
                      </a:r>
                      <a:r>
                        <a:rPr lang="en-US" sz="2000" b="1" noProof="0" dirty="0">
                          <a:latin typeface="Mont Bold" panose="00000900000000000000" pitchFamily="50" charset="0"/>
                          <a:cs typeface="Arial"/>
                        </a:rPr>
                        <a:t>in the</a:t>
                      </a:r>
                      <a:r>
                        <a:rPr lang="en-US" sz="2000" b="1" spc="-5" noProof="0" dirty="0">
                          <a:latin typeface="Mont Bold" panose="00000900000000000000" pitchFamily="50" charset="0"/>
                          <a:cs typeface="Arial"/>
                        </a:rPr>
                        <a:t> </a:t>
                      </a:r>
                      <a:r>
                        <a:rPr lang="en-US" sz="2000" b="1" noProof="0" dirty="0">
                          <a:latin typeface="Mont Bold" panose="00000900000000000000" pitchFamily="50" charset="0"/>
                          <a:cs typeface="Arial"/>
                        </a:rPr>
                        <a:t>Proje</a:t>
                      </a:r>
                      <a:r>
                        <a:rPr lang="en-US" sz="2000" b="1" spc="5" noProof="0" dirty="0">
                          <a:latin typeface="Mont Bold" panose="00000900000000000000" pitchFamily="50" charset="0"/>
                          <a:cs typeface="Arial"/>
                        </a:rPr>
                        <a:t>c</a:t>
                      </a:r>
                      <a:r>
                        <a:rPr lang="en-US" sz="2000" b="1" noProof="0" dirty="0">
                          <a:latin typeface="Mont Bold" panose="00000900000000000000" pitchFamily="50" charset="0"/>
                          <a:cs typeface="Arial"/>
                        </a:rPr>
                        <a:t>t</a:t>
                      </a:r>
                      <a:endParaRPr lang="en-US" sz="2000" noProof="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187325" algn="ctr">
                        <a:lnSpc>
                          <a:spcPct val="100000"/>
                        </a:lnSpc>
                      </a:pPr>
                      <a:r>
                        <a:rPr lang="en-US" sz="1800" b="1" spc="-5" noProof="0" dirty="0">
                          <a:latin typeface="Mont Bold" panose="00000900000000000000" pitchFamily="50" charset="0"/>
                          <a:cs typeface="Arial"/>
                        </a:rPr>
                        <a:t>01</a:t>
                      </a:r>
                      <a:endParaRPr lang="en-US" sz="1800" noProof="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191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noProof="0" dirty="0">
                          <a:latin typeface="Arial"/>
                          <a:cs typeface="Arial"/>
                        </a:rPr>
                        <a:t> </a:t>
                      </a:r>
                      <a:endParaRPr lang="en-US" sz="1800" kern="1200" noProof="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1918"/>
                    </a:solidFill>
                  </a:tcPr>
                </a:tc>
                <a:tc>
                  <a:txBody>
                    <a:bodyPr/>
                    <a:lstStyle/>
                    <a:p>
                      <a:pPr marL="261620" algn="ctr">
                        <a:lnSpc>
                          <a:spcPct val="100000"/>
                        </a:lnSpc>
                      </a:pPr>
                      <a:endParaRPr lang="en-US" sz="1800" noProof="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191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noProof="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191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noProof="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191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0253">
                <a:tc>
                  <a:txBody>
                    <a:bodyPr/>
                    <a:lstStyle/>
                    <a:p>
                      <a:pPr marL="187325" algn="ctr">
                        <a:lnSpc>
                          <a:spcPct val="100000"/>
                        </a:lnSpc>
                      </a:pPr>
                      <a:r>
                        <a:rPr lang="en-US" sz="1800" b="1" spc="-5" noProof="0" dirty="0">
                          <a:latin typeface="Mont Bold" panose="00000900000000000000" pitchFamily="50" charset="0"/>
                          <a:cs typeface="Arial"/>
                        </a:rPr>
                        <a:t>02</a:t>
                      </a:r>
                      <a:endParaRPr lang="en-US" sz="1800" noProof="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noProof="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61620">
                        <a:lnSpc>
                          <a:spcPct val="100000"/>
                        </a:lnSpc>
                      </a:pPr>
                      <a:endParaRPr lang="en-US" sz="1800" noProof="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noProof="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800" noProof="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0252">
                <a:tc>
                  <a:txBody>
                    <a:bodyPr/>
                    <a:lstStyle/>
                    <a:p>
                      <a:pPr marL="187325" algn="ctr">
                        <a:lnSpc>
                          <a:spcPct val="100000"/>
                        </a:lnSpc>
                      </a:pPr>
                      <a:r>
                        <a:rPr lang="en-US" sz="1800" b="1" spc="-5" noProof="0" dirty="0">
                          <a:latin typeface="Mont Bold" panose="00000900000000000000" pitchFamily="50" charset="0"/>
                          <a:cs typeface="Arial"/>
                        </a:rPr>
                        <a:t>03</a:t>
                      </a:r>
                      <a:endParaRPr lang="en-US" sz="1800" noProof="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191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noProof="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1918"/>
                    </a:solidFill>
                  </a:tcPr>
                </a:tc>
                <a:tc>
                  <a:txBody>
                    <a:bodyPr/>
                    <a:lstStyle/>
                    <a:p>
                      <a:pPr marL="325755">
                        <a:lnSpc>
                          <a:spcPct val="100000"/>
                        </a:lnSpc>
                      </a:pPr>
                      <a:endParaRPr lang="en-US" sz="1800" noProof="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191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noProof="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191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noProof="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191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0252">
                <a:tc>
                  <a:txBody>
                    <a:bodyPr/>
                    <a:lstStyle/>
                    <a:p>
                      <a:pPr marL="187325" algn="ctr">
                        <a:lnSpc>
                          <a:spcPct val="100000"/>
                        </a:lnSpc>
                      </a:pPr>
                      <a:r>
                        <a:rPr lang="en-US" sz="1800" b="1" noProof="0" dirty="0">
                          <a:latin typeface="Mont Bold" panose="00000900000000000000" pitchFamily="50" charset="0"/>
                          <a:cs typeface="Arial"/>
                        </a:rPr>
                        <a:t>04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noProof="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25755">
                        <a:lnSpc>
                          <a:spcPct val="100000"/>
                        </a:lnSpc>
                      </a:pPr>
                      <a:endParaRPr lang="en-US" sz="1800" noProof="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noProof="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noProof="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3425189"/>
                  </a:ext>
                </a:extLst>
              </a:tr>
              <a:tr h="500252">
                <a:tc>
                  <a:txBody>
                    <a:bodyPr/>
                    <a:lstStyle/>
                    <a:p>
                      <a:pPr marL="187325" algn="ctr">
                        <a:lnSpc>
                          <a:spcPct val="100000"/>
                        </a:lnSpc>
                      </a:pPr>
                      <a:r>
                        <a:rPr lang="en-US" sz="1800" b="1" noProof="0" dirty="0">
                          <a:latin typeface="Mont Bold" panose="00000900000000000000" pitchFamily="50" charset="0"/>
                          <a:cs typeface="Arial"/>
                        </a:rPr>
                        <a:t>05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191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noProof="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1918"/>
                    </a:solidFill>
                  </a:tcPr>
                </a:tc>
                <a:tc>
                  <a:txBody>
                    <a:bodyPr/>
                    <a:lstStyle/>
                    <a:p>
                      <a:pPr marL="325755">
                        <a:lnSpc>
                          <a:spcPct val="100000"/>
                        </a:lnSpc>
                      </a:pPr>
                      <a:endParaRPr lang="en-US" sz="1800" noProof="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191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noProof="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1918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noProof="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191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15734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61280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64FD7-E0F2-08C9-5F86-577A27F06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B5B1601C-34A6-E42F-8583-39B573F1AA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DF139B56-BBEA-6628-1EFB-6AF41D0264DD}"/>
              </a:ext>
            </a:extLst>
          </p:cNvPr>
          <p:cNvSpPr txBox="1"/>
          <p:nvPr/>
        </p:nvSpPr>
        <p:spPr>
          <a:xfrm>
            <a:off x="0" y="1909188"/>
            <a:ext cx="4702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noProof="0" dirty="0">
                <a:solidFill>
                  <a:schemeClr val="bg1"/>
                </a:solidFill>
                <a:latin typeface="Mont Bold" panose="00000900000000000000" pitchFamily="50" charset="0"/>
              </a:rPr>
              <a:t>Consortium – required partners</a:t>
            </a:r>
          </a:p>
        </p:txBody>
      </p:sp>
      <p:graphicFrame>
        <p:nvGraphicFramePr>
          <p:cNvPr id="2" name="object 3">
            <a:extLst>
              <a:ext uri="{FF2B5EF4-FFF2-40B4-BE49-F238E27FC236}">
                <a16:creationId xmlns:a16="http://schemas.microsoft.com/office/drawing/2014/main" id="{90F62511-8E7A-839B-0FFA-FCF309A0FA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8829873"/>
              </p:ext>
            </p:extLst>
          </p:nvPr>
        </p:nvGraphicFramePr>
        <p:xfrm>
          <a:off x="1524001" y="2903562"/>
          <a:ext cx="9143997" cy="29200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607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73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09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01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34477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77435"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noProof="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507">
                <a:tc>
                  <a:txBody>
                    <a:bodyPr/>
                    <a:lstStyle/>
                    <a:p>
                      <a:pPr marL="96520" algn="ctr">
                        <a:lnSpc>
                          <a:spcPct val="100000"/>
                        </a:lnSpc>
                      </a:pPr>
                      <a:r>
                        <a:rPr lang="en-US" sz="2000" b="1" spc="5" noProof="0" dirty="0">
                          <a:latin typeface="Mont Bold" panose="00000900000000000000" pitchFamily="50" charset="0"/>
                          <a:cs typeface="Arial"/>
                        </a:rPr>
                        <a:t>No</a:t>
                      </a:r>
                      <a:endParaRPr lang="en-US" sz="2000" noProof="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20040" algn="ctr">
                        <a:lnSpc>
                          <a:spcPct val="100000"/>
                        </a:lnSpc>
                      </a:pPr>
                      <a:r>
                        <a:rPr lang="en-US" sz="2000" b="1" noProof="0" dirty="0">
                          <a:latin typeface="Mont Bold" panose="00000900000000000000" pitchFamily="50" charset="0"/>
                          <a:cs typeface="Arial"/>
                        </a:rPr>
                        <a:t>Expertise</a:t>
                      </a:r>
                      <a:endParaRPr lang="en-US" sz="2000" noProof="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2105" algn="ctr">
                        <a:lnSpc>
                          <a:spcPct val="100000"/>
                        </a:lnSpc>
                      </a:pPr>
                      <a:r>
                        <a:rPr lang="en-US" sz="2000" b="1" spc="-145" noProof="0" dirty="0">
                          <a:latin typeface="Mont Bold" panose="00000900000000000000" pitchFamily="50" charset="0"/>
                          <a:cs typeface="Arial"/>
                        </a:rPr>
                        <a:t>T</a:t>
                      </a:r>
                      <a:r>
                        <a:rPr lang="en-US" sz="2000" b="1" spc="-35" noProof="0" dirty="0">
                          <a:latin typeface="Mont Bold" panose="00000900000000000000" pitchFamily="50" charset="0"/>
                          <a:cs typeface="Arial"/>
                        </a:rPr>
                        <a:t>y</a:t>
                      </a:r>
                      <a:r>
                        <a:rPr lang="en-US" sz="2000" b="1" noProof="0" dirty="0">
                          <a:latin typeface="Mont Bold" panose="00000900000000000000" pitchFamily="50" charset="0"/>
                          <a:cs typeface="Arial"/>
                        </a:rPr>
                        <a:t>pe</a:t>
                      </a:r>
                      <a:endParaRPr lang="en-US" sz="2000" noProof="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0014" algn="ctr">
                        <a:lnSpc>
                          <a:spcPct val="100000"/>
                        </a:lnSpc>
                      </a:pPr>
                      <a:r>
                        <a:rPr lang="en-US" sz="2000" b="1" noProof="0" dirty="0">
                          <a:latin typeface="Mont Bold" panose="00000900000000000000" pitchFamily="50" charset="0"/>
                          <a:cs typeface="Arial"/>
                        </a:rPr>
                        <a:t>Coun</a:t>
                      </a:r>
                      <a:r>
                        <a:rPr lang="en-US" sz="2000" b="1" spc="5" noProof="0" dirty="0">
                          <a:latin typeface="Mont Bold" panose="00000900000000000000" pitchFamily="50" charset="0"/>
                          <a:cs typeface="Arial"/>
                        </a:rPr>
                        <a:t>t</a:t>
                      </a:r>
                      <a:r>
                        <a:rPr lang="en-US" sz="2000" b="1" noProof="0" dirty="0">
                          <a:latin typeface="Mont Bold" panose="00000900000000000000" pitchFamily="50" charset="0"/>
                          <a:cs typeface="Arial"/>
                        </a:rPr>
                        <a:t>ry</a:t>
                      </a:r>
                      <a:endParaRPr lang="en-US" sz="2000" noProof="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91185" algn="ctr">
                        <a:lnSpc>
                          <a:spcPct val="100000"/>
                        </a:lnSpc>
                      </a:pPr>
                      <a:r>
                        <a:rPr lang="en-US" sz="2000" b="1" noProof="0" dirty="0">
                          <a:latin typeface="Mont Bold" panose="00000900000000000000" pitchFamily="50" charset="0"/>
                          <a:cs typeface="Arial"/>
                        </a:rPr>
                        <a:t>Role</a:t>
                      </a:r>
                      <a:r>
                        <a:rPr lang="en-US" sz="2000" b="1" spc="-15" noProof="0" dirty="0">
                          <a:latin typeface="Mont Bold" panose="00000900000000000000" pitchFamily="50" charset="0"/>
                          <a:cs typeface="Arial"/>
                        </a:rPr>
                        <a:t> </a:t>
                      </a:r>
                      <a:r>
                        <a:rPr lang="en-US" sz="2000" b="1" noProof="0" dirty="0">
                          <a:latin typeface="Mont Bold" panose="00000900000000000000" pitchFamily="50" charset="0"/>
                          <a:cs typeface="Arial"/>
                        </a:rPr>
                        <a:t>in</a:t>
                      </a:r>
                      <a:r>
                        <a:rPr lang="en-US" sz="2000" b="1" spc="-10" noProof="0" dirty="0">
                          <a:latin typeface="Mont Bold" panose="00000900000000000000" pitchFamily="50" charset="0"/>
                          <a:cs typeface="Arial"/>
                        </a:rPr>
                        <a:t> </a:t>
                      </a:r>
                      <a:r>
                        <a:rPr lang="en-US" sz="2000" b="1" noProof="0" dirty="0">
                          <a:latin typeface="Mont Bold" panose="00000900000000000000" pitchFamily="50" charset="0"/>
                          <a:cs typeface="Arial"/>
                        </a:rPr>
                        <a:t>the</a:t>
                      </a:r>
                      <a:r>
                        <a:rPr lang="en-US" sz="2000" b="1" spc="-15" noProof="0" dirty="0">
                          <a:latin typeface="Mont Bold" panose="00000900000000000000" pitchFamily="50" charset="0"/>
                          <a:cs typeface="Arial"/>
                        </a:rPr>
                        <a:t> </a:t>
                      </a:r>
                      <a:r>
                        <a:rPr lang="en-US" sz="2000" b="1" noProof="0" dirty="0">
                          <a:latin typeface="Mont Bold" panose="00000900000000000000" pitchFamily="50" charset="0"/>
                          <a:cs typeface="Arial"/>
                        </a:rPr>
                        <a:t>project</a:t>
                      </a:r>
                      <a:endParaRPr lang="en-US" sz="2000" noProof="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5790">
                <a:tc>
                  <a:txBody>
                    <a:bodyPr/>
                    <a:lstStyle/>
                    <a:p>
                      <a:pPr marL="187325" algn="ctr">
                        <a:lnSpc>
                          <a:spcPct val="100000"/>
                        </a:lnSpc>
                      </a:pPr>
                      <a:r>
                        <a:rPr lang="en-US" sz="1800" b="1" spc="-5" noProof="0" dirty="0">
                          <a:latin typeface="Mont Bold" panose="00000900000000000000" pitchFamily="50" charset="0"/>
                          <a:cs typeface="Arial"/>
                        </a:rPr>
                        <a:t>01</a:t>
                      </a:r>
                      <a:endParaRPr lang="en-US" sz="1800" noProof="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191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noProof="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1918"/>
                    </a:solidFill>
                  </a:tcPr>
                </a:tc>
                <a:tc>
                  <a:txBody>
                    <a:bodyPr/>
                    <a:lstStyle/>
                    <a:p>
                      <a:pPr marL="364490" algn="ctr">
                        <a:lnSpc>
                          <a:spcPct val="100000"/>
                        </a:lnSpc>
                      </a:pPr>
                      <a:endParaRPr lang="en-US" sz="1600" noProof="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191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noProof="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191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latin typeface="Mont Bold" panose="00000900000000000000" pitchFamily="50" charset="0"/>
                          <a:cs typeface="Arial"/>
                        </a:rPr>
                        <a:t>Healthcare Telemedicine Services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191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5763">
                <a:tc>
                  <a:txBody>
                    <a:bodyPr/>
                    <a:lstStyle/>
                    <a:p>
                      <a:pPr marL="187325" algn="ctr">
                        <a:lnSpc>
                          <a:spcPct val="100000"/>
                        </a:lnSpc>
                      </a:pPr>
                      <a:r>
                        <a:rPr lang="en-US" sz="1800" b="1" spc="-10" noProof="0" dirty="0">
                          <a:latin typeface="Mont Bold" panose="00000900000000000000" pitchFamily="50" charset="0"/>
                          <a:cs typeface="Arial"/>
                        </a:rPr>
                        <a:t>02</a:t>
                      </a:r>
                      <a:endParaRPr lang="en-US" sz="1800" noProof="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noProof="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4490" algn="ctr">
                        <a:lnSpc>
                          <a:spcPct val="100000"/>
                        </a:lnSpc>
                      </a:pPr>
                      <a:endParaRPr lang="en-US" sz="1600" noProof="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noProof="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latin typeface="Mont Bold" panose="00000900000000000000" pitchFamily="50" charset="0"/>
                          <a:cs typeface="Arial"/>
                        </a:rPr>
                        <a:t>Healthcare Providers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5790">
                <a:tc>
                  <a:txBody>
                    <a:bodyPr/>
                    <a:lstStyle/>
                    <a:p>
                      <a:pPr marL="187325" algn="ctr">
                        <a:lnSpc>
                          <a:spcPct val="100000"/>
                        </a:lnSpc>
                      </a:pPr>
                      <a:r>
                        <a:rPr lang="en-US" sz="1800" b="1" spc="-10" noProof="0" dirty="0">
                          <a:latin typeface="Mont Bold" panose="00000900000000000000" pitchFamily="50" charset="0"/>
                          <a:cs typeface="Arial"/>
                        </a:rPr>
                        <a:t>03</a:t>
                      </a:r>
                      <a:endParaRPr lang="en-US" sz="1800" noProof="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191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noProof="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1918"/>
                    </a:solidFill>
                  </a:tcPr>
                </a:tc>
                <a:tc>
                  <a:txBody>
                    <a:bodyPr/>
                    <a:lstStyle/>
                    <a:p>
                      <a:pPr marL="364490" algn="ctr">
                        <a:lnSpc>
                          <a:spcPct val="100000"/>
                        </a:lnSpc>
                      </a:pPr>
                      <a:endParaRPr lang="en-US" sz="1600" noProof="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191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noProof="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191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noProof="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A191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5790">
                <a:tc>
                  <a:txBody>
                    <a:bodyPr/>
                    <a:lstStyle/>
                    <a:p>
                      <a:pPr marL="187325" algn="ctr">
                        <a:lnSpc>
                          <a:spcPct val="100000"/>
                        </a:lnSpc>
                      </a:pPr>
                      <a:r>
                        <a:rPr lang="en-US" sz="1800" b="1" noProof="0" dirty="0">
                          <a:latin typeface="Mont Bold" panose="00000900000000000000" pitchFamily="50" charset="0"/>
                          <a:cs typeface="Arial"/>
                        </a:rPr>
                        <a:t>04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800" noProof="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64490" algn="ctr">
                        <a:lnSpc>
                          <a:spcPct val="100000"/>
                        </a:lnSpc>
                      </a:pPr>
                      <a:endParaRPr lang="en-US" sz="1600" noProof="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noProof="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noProof="0" dirty="0">
                        <a:latin typeface="Mont Bold" panose="00000900000000000000" pitchFamily="50" charset="0"/>
                        <a:cs typeface="Arial"/>
                      </a:endParaRP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67314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12176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AA93B-CF0E-5DAB-CE4D-0A128F340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>
            <a:extLst>
              <a:ext uri="{FF2B5EF4-FFF2-40B4-BE49-F238E27FC236}">
                <a16:creationId xmlns:a16="http://schemas.microsoft.com/office/drawing/2014/main" id="{78F0E34E-85A6-8A47-BD48-4F2798D8C9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9EE5B944-96E2-16BE-8400-2B3FF0C933CA}"/>
              </a:ext>
            </a:extLst>
          </p:cNvPr>
          <p:cNvSpPr txBox="1"/>
          <p:nvPr/>
        </p:nvSpPr>
        <p:spPr>
          <a:xfrm>
            <a:off x="4247103" y="3105834"/>
            <a:ext cx="369779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noProof="0" dirty="0">
                <a:solidFill>
                  <a:schemeClr val="bg1"/>
                </a:solidFill>
                <a:latin typeface="Mont Bold" panose="00000900000000000000" pitchFamily="50" charset="0"/>
              </a:rPr>
              <a:t>PRESENTER CONTACT: Büşra Ünlü</a:t>
            </a:r>
          </a:p>
          <a:p>
            <a:pPr algn="ctr"/>
            <a:r>
              <a:rPr lang="en-US" noProof="0" dirty="0">
                <a:solidFill>
                  <a:schemeClr val="bg1"/>
                </a:solidFill>
                <a:latin typeface="Mont Bold" panose="00000900000000000000" pitchFamily="50" charset="0"/>
              </a:rPr>
              <a:t>DETAILS: Biomedical Engineer</a:t>
            </a:r>
          </a:p>
          <a:p>
            <a:pPr algn="ctr"/>
            <a:r>
              <a:rPr lang="en-US" noProof="0" dirty="0">
                <a:solidFill>
                  <a:schemeClr val="bg1"/>
                </a:solidFill>
                <a:latin typeface="Mont Bold" panose="00000900000000000000" pitchFamily="50" charset="0"/>
              </a:rPr>
              <a:t>COUNTRY: Turkey</a:t>
            </a:r>
          </a:p>
          <a:p>
            <a:pPr algn="ctr"/>
            <a:endParaRPr lang="en-US" dirty="0">
              <a:solidFill>
                <a:schemeClr val="bg1"/>
              </a:solidFill>
              <a:latin typeface="Mont Bold" panose="00000900000000000000" pitchFamily="50" charset="0"/>
            </a:endParaRPr>
          </a:p>
          <a:p>
            <a:pPr algn="ctr"/>
            <a:r>
              <a:rPr lang="en-US" dirty="0">
                <a:solidFill>
                  <a:schemeClr val="bg1"/>
                </a:solidFill>
                <a:latin typeface="Mont Bold" panose="00000900000000000000" pitchFamily="50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</a:t>
            </a:r>
            <a:r>
              <a:rPr lang="en-US" noProof="0" dirty="0">
                <a:solidFill>
                  <a:schemeClr val="bg1"/>
                </a:solidFill>
                <a:latin typeface="Mont Bold" panose="00000900000000000000" pitchFamily="50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usra.unlu@kardinero.com.tr</a:t>
            </a:r>
            <a:endParaRPr lang="en-US" noProof="0" dirty="0">
              <a:solidFill>
                <a:schemeClr val="bg1"/>
              </a:solidFill>
              <a:latin typeface="Mont Bold" panose="00000900000000000000" pitchFamily="50" charset="0"/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9364402B-1620-B04B-44DD-3FEFC0F693B9}"/>
              </a:ext>
            </a:extLst>
          </p:cNvPr>
          <p:cNvSpPr txBox="1"/>
          <p:nvPr/>
        </p:nvSpPr>
        <p:spPr>
          <a:xfrm>
            <a:off x="4516582" y="4820335"/>
            <a:ext cx="33158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tr-TR" b="1" i="0" u="none" strike="noStrike" dirty="0">
                <a:solidFill>
                  <a:schemeClr val="bg1"/>
                </a:solidFill>
                <a:effectLst/>
                <a:latin typeface="Manrope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www.kardinero.com.tr/english/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7" name="Resim 6">
            <a:hlinkClick r:id="rId5"/>
            <a:extLst>
              <a:ext uri="{FF2B5EF4-FFF2-40B4-BE49-F238E27FC236}">
                <a16:creationId xmlns:a16="http://schemas.microsoft.com/office/drawing/2014/main" id="{C6B6B516-0540-9203-C317-6CC1A48CEF0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86449" y="5685559"/>
            <a:ext cx="41910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4103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59e70b5-6596-4108-8334-5e599d3d07dd">
      <Terms xmlns="http://schemas.microsoft.com/office/infopath/2007/PartnerControls"/>
    </lcf76f155ced4ddcb4097134ff3c332f>
    <TaxCatchAll xmlns="03ba2a3b-5597-481c-a610-d1710df72709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Belge" ma:contentTypeID="0x010100B6713C34D18B0F42A0B508897DC58628" ma:contentTypeVersion="12" ma:contentTypeDescription="Yeni belge oluşturun." ma:contentTypeScope="" ma:versionID="a76519a3294c075f9d76b30f4c4febb7">
  <xsd:schema xmlns:xsd="http://www.w3.org/2001/XMLSchema" xmlns:xs="http://www.w3.org/2001/XMLSchema" xmlns:p="http://schemas.microsoft.com/office/2006/metadata/properties" xmlns:ns2="c59e70b5-6596-4108-8334-5e599d3d07dd" xmlns:ns3="03ba2a3b-5597-481c-a610-d1710df72709" targetNamespace="http://schemas.microsoft.com/office/2006/metadata/properties" ma:root="true" ma:fieldsID="eeaafa7850f8ca1219ca8b2705afe7de" ns2:_="" ns3:_="">
    <xsd:import namespace="c59e70b5-6596-4108-8334-5e599d3d07dd"/>
    <xsd:import namespace="03ba2a3b-5597-481c-a610-d1710df7270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9e70b5-6596-4108-8334-5e599d3d07d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Resim Etiketleri" ma:readOnly="false" ma:fieldId="{5cf76f15-5ced-4ddc-b409-7134ff3c332f}" ma:taxonomyMulti="true" ma:sspId="e759eaa0-9120-4d4a-a496-79ddea16a2f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ba2a3b-5597-481c-a610-d1710df72709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0c39889-29cf-4e6a-953f-7858127deb1e}" ma:internalName="TaxCatchAll" ma:showField="CatchAllData" ma:web="03ba2a3b-5597-481c-a610-d1710df7270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İçerik Türü"/>
        <xsd:element ref="dc:title" minOccurs="0" maxOccurs="1" ma:index="4" ma:displayName="Başlı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2A30F02-A9AD-49FE-983C-AD0106AEE295}">
  <ds:schemaRefs>
    <ds:schemaRef ds:uri="http://schemas.microsoft.com/office/2006/metadata/properties"/>
    <ds:schemaRef ds:uri="http://schemas.microsoft.com/office/infopath/2007/PartnerControls"/>
    <ds:schemaRef ds:uri="c59e70b5-6596-4108-8334-5e599d3d07dd"/>
    <ds:schemaRef ds:uri="03ba2a3b-5597-481c-a610-d1710df72709"/>
  </ds:schemaRefs>
</ds:datastoreItem>
</file>

<file path=customXml/itemProps2.xml><?xml version="1.0" encoding="utf-8"?>
<ds:datastoreItem xmlns:ds="http://schemas.openxmlformats.org/officeDocument/2006/customXml" ds:itemID="{58EA8AB5-0425-421C-A000-44E97DF6686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7839D3B-1445-4A04-8CA9-6BD9123A415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9e70b5-6596-4108-8334-5e599d3d07dd"/>
    <ds:schemaRef ds:uri="03ba2a3b-5597-481c-a610-d1710df7270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360</TotalTime>
  <Words>399</Words>
  <Application>Microsoft Office PowerPoint</Application>
  <PresentationFormat>Geniş ekran</PresentationFormat>
  <Paragraphs>89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7" baseType="lpstr">
      <vt:lpstr>Arial</vt:lpstr>
      <vt:lpstr>Calibri</vt:lpstr>
      <vt:lpstr>Calibri Light</vt:lpstr>
      <vt:lpstr>Manrope</vt:lpstr>
      <vt:lpstr>Mont Bold</vt:lpstr>
      <vt:lpstr>poppins-extralight</vt:lpstr>
      <vt:lpstr>Wingdings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 Demirel</dc:creator>
  <cp:lastModifiedBy>Büşra Ünlü</cp:lastModifiedBy>
  <cp:revision>25</cp:revision>
  <dcterms:created xsi:type="dcterms:W3CDTF">2025-01-22T10:16:35Z</dcterms:created>
  <dcterms:modified xsi:type="dcterms:W3CDTF">2025-03-28T11:31:41Z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0x010100B6713C34D18B0F42A0B508897DC58628</vt:lpwstr>
  </property>
</Properties>
</file>