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4" r:id="rId9"/>
    <p:sldId id="270" r:id="rId10"/>
    <p:sldId id="269" r:id="rId11"/>
    <p:sldId id="268" r:id="rId12"/>
    <p:sldId id="26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28.03.2025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usra.unlu@kardinero.com.tr?subject=ICT&#252;rkiye2025%20International%20Brokerage%20Ev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linkedin.com/company/kardinero-medikal-sistemler-a.%C5%9F./posts/?feedView=all" TargetMode="External"/><Relationship Id="rId4" Type="http://schemas.openxmlformats.org/officeDocument/2006/relationships/hyperlink" Target="https://www.kardinero.com.tr/englis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7BBF83E-08DB-6C67-0786-3EB019BF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8BB749E-833D-E4A2-5564-54DDE5319FAA}"/>
              </a:ext>
            </a:extLst>
          </p:cNvPr>
          <p:cNvSpPr txBox="1"/>
          <p:nvPr/>
        </p:nvSpPr>
        <p:spPr>
          <a:xfrm>
            <a:off x="4866290" y="2917818"/>
            <a:ext cx="54414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NAME:  Büşra ÜNLÜ</a:t>
            </a:r>
          </a:p>
          <a:p>
            <a:endParaRPr lang="en-US" sz="1400" noProof="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en-US" sz="1400" noProof="0" dirty="0">
                <a:solidFill>
                  <a:schemeClr val="bg1"/>
                </a:solidFill>
                <a:latin typeface="Mont Bold" panose="00000900000000000000" pitchFamily="50" charset="0"/>
              </a:rPr>
              <a:t>ORGANIZATION:                 Kardinero Medical Systems Inc.</a:t>
            </a:r>
          </a:p>
          <a:p>
            <a:endParaRPr lang="en-US" sz="1400" noProof="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en-US" sz="1400" noProof="0" dirty="0">
                <a:solidFill>
                  <a:schemeClr val="bg1"/>
                </a:solidFill>
                <a:latin typeface="Mont Bold" panose="00000900000000000000" pitchFamily="50" charset="0"/>
              </a:rPr>
              <a:t>WORKSHOP NAME:           Workshop #1-Digital and Smart Health</a:t>
            </a:r>
          </a:p>
          <a:p>
            <a:endParaRPr lang="en-US" sz="1400" noProof="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en-US" sz="1400" noProof="0" dirty="0">
                <a:solidFill>
                  <a:schemeClr val="bg1"/>
                </a:solidFill>
                <a:latin typeface="Mont Bold" panose="00000900000000000000" pitchFamily="50" charset="0"/>
              </a:rPr>
              <a:t>E-MAIL:		busra.unlu@kardinero.com.tr</a:t>
            </a:r>
          </a:p>
        </p:txBody>
      </p:sp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E1DEBC9-174F-A5B4-AE7A-12279FDD9EBE}"/>
              </a:ext>
            </a:extLst>
          </p:cNvPr>
          <p:cNvSpPr txBox="1"/>
          <p:nvPr/>
        </p:nvSpPr>
        <p:spPr>
          <a:xfrm>
            <a:off x="6601767" y="1135464"/>
            <a:ext cx="36977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noProof="0" dirty="0">
                <a:solidFill>
                  <a:srgbClr val="05232C"/>
                </a:solidFill>
                <a:effectLst/>
                <a:latin typeface="Manrope"/>
              </a:rPr>
              <a:t>Kardinero is a company that </a:t>
            </a:r>
            <a:r>
              <a:rPr lang="en-US" sz="1700" b="1" i="0" noProof="0" dirty="0">
                <a:solidFill>
                  <a:srgbClr val="05232C"/>
                </a:solidFill>
                <a:effectLst/>
                <a:latin typeface="Manrope"/>
              </a:rPr>
              <a:t>develops and manufactures medical devices</a:t>
            </a:r>
            <a:r>
              <a:rPr lang="en-US" sz="1700" b="0" i="0" noProof="0" dirty="0">
                <a:solidFill>
                  <a:srgbClr val="05232C"/>
                </a:solidFill>
                <a:effectLst/>
                <a:latin typeface="Manrope"/>
              </a:rPr>
              <a:t>, including. </a:t>
            </a:r>
            <a:r>
              <a:rPr lang="en-US" sz="1700" b="1" noProof="0" dirty="0">
                <a:solidFill>
                  <a:srgbClr val="05232C"/>
                </a:solidFill>
                <a:latin typeface="Manrope"/>
              </a:rPr>
              <a:t>diagnostic and therapeutic software applications, and AI solutions.  (SME)</a:t>
            </a:r>
            <a:endParaRPr lang="en-US" sz="1700" noProof="0" dirty="0">
              <a:latin typeface="Mont Bold" panose="00000900000000000000" pitchFamily="50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3FC0743-E100-9D5A-3F78-EDBE3720E4AE}"/>
              </a:ext>
            </a:extLst>
          </p:cNvPr>
          <p:cNvSpPr txBox="1"/>
          <p:nvPr/>
        </p:nvSpPr>
        <p:spPr>
          <a:xfrm>
            <a:off x="6601766" y="4594776"/>
            <a:ext cx="3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Mont Bold" panose="00000900000000000000" pitchFamily="50" charset="0"/>
              </a:rPr>
              <a:t>Experience in EU project (1 ongoing project)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FA41D0-14E7-806C-6678-664567E3F52B}"/>
              </a:ext>
            </a:extLst>
          </p:cNvPr>
          <p:cNvSpPr txBox="1"/>
          <p:nvPr/>
        </p:nvSpPr>
        <p:spPr>
          <a:xfrm>
            <a:off x="649794" y="1772306"/>
            <a:ext cx="3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</a:t>
            </a:r>
            <a:r>
              <a:rPr lang="en-US" b="1" noProof="0" dirty="0" err="1">
                <a:solidFill>
                  <a:schemeClr val="bg1"/>
                </a:solidFill>
                <a:latin typeface="Mont Bold" panose="00000900000000000000" pitchFamily="50" charset="0"/>
              </a:rPr>
              <a:t>Organisation</a:t>
            </a:r>
            <a:endParaRPr lang="en-US" b="1" noProof="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EE63345-9634-8FCB-E9B7-A2D7A44BACD0}"/>
              </a:ext>
            </a:extLst>
          </p:cNvPr>
          <p:cNvSpPr txBox="1"/>
          <p:nvPr/>
        </p:nvSpPr>
        <p:spPr>
          <a:xfrm>
            <a:off x="6601766" y="5353204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 Bold" panose="00000900000000000000" pitchFamily="50" charset="0"/>
              </a:rPr>
              <a:t>Roles: Project Partner</a:t>
            </a:r>
            <a:endParaRPr lang="en-US" noProof="0" dirty="0">
              <a:latin typeface="Mont Bold" panose="00000900000000000000" pitchFamily="50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B7B524-FFDE-5691-92A3-54117997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79" y="4434630"/>
            <a:ext cx="3729862" cy="2428104"/>
          </a:xfrm>
          <a:prstGeom prst="rect">
            <a:avLst/>
          </a:prstGeom>
        </p:spPr>
      </p:pic>
      <p:pic>
        <p:nvPicPr>
          <p:cNvPr id="1026" name="Picture 2" descr="ekg-1: main">
            <a:extLst>
              <a:ext uri="{FF2B5EF4-FFF2-40B4-BE49-F238E27FC236}">
                <a16:creationId xmlns:a16="http://schemas.microsoft.com/office/drawing/2014/main" id="{E92E6376-3727-B606-D0C7-AE177901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" y="2411060"/>
            <a:ext cx="3380508" cy="20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34DC8CE-E280-6FAB-2DC1-DF7E72AC7115}"/>
              </a:ext>
            </a:extLst>
          </p:cNvPr>
          <p:cNvSpPr txBox="1"/>
          <p:nvPr/>
        </p:nvSpPr>
        <p:spPr>
          <a:xfrm>
            <a:off x="6601766" y="2995925"/>
            <a:ext cx="411241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0" i="0" dirty="0">
                <a:solidFill>
                  <a:srgbClr val="05232C"/>
                </a:solidFill>
                <a:effectLst/>
                <a:latin typeface="Manrope"/>
              </a:rPr>
              <a:t>Over 30 years of experience in developing and manufacturing PC-based ECG and ECG Stress Test systems hardware and software, and their clinical applications.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F23537-2D49-72C3-8BBC-CFFB7D7DF8A2}"/>
              </a:ext>
            </a:extLst>
          </p:cNvPr>
          <p:cNvSpPr txBox="1"/>
          <p:nvPr/>
        </p:nvSpPr>
        <p:spPr>
          <a:xfrm>
            <a:off x="1504336" y="1979525"/>
            <a:ext cx="19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chemeClr val="bg1"/>
                </a:solidFill>
                <a:latin typeface="Mont Bold" panose="00000900000000000000" pitchFamily="50" charset="0"/>
              </a:rPr>
              <a:t>Your Teams’ Expertise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00374A-44A4-98CD-C70E-456491B1F204}"/>
              </a:ext>
            </a:extLst>
          </p:cNvPr>
          <p:cNvSpPr txBox="1"/>
          <p:nvPr/>
        </p:nvSpPr>
        <p:spPr>
          <a:xfrm>
            <a:off x="5412510" y="3429000"/>
            <a:ext cx="2890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noProof="0" dirty="0">
                <a:solidFill>
                  <a:srgbClr val="05232C"/>
                </a:solidFill>
                <a:effectLst/>
                <a:latin typeface="Manrope"/>
              </a:rPr>
              <a:t>Medical electronic equipment design and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noProof="0" dirty="0">
                <a:solidFill>
                  <a:srgbClr val="05232C"/>
                </a:solidFill>
                <a:effectLst/>
                <a:latin typeface="Manrope"/>
              </a:rPr>
              <a:t> ECG signal analysis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Mont Bold" panose="00000900000000000000" pitchFamily="50" charset="0"/>
              </a:rPr>
              <a:t>Cybersecurity</a:t>
            </a:r>
            <a:endParaRPr lang="en-US" noProof="0" dirty="0">
              <a:solidFill>
                <a:srgbClr val="05232C"/>
              </a:solidFill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Mont Bold" panose="00000900000000000000" pitchFamily="50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F125E3-5CD4-633F-9294-6054D6D79ECE}"/>
              </a:ext>
            </a:extLst>
          </p:cNvPr>
          <p:cNvSpPr txBox="1"/>
          <p:nvPr/>
        </p:nvSpPr>
        <p:spPr>
          <a:xfrm>
            <a:off x="8585555" y="3429000"/>
            <a:ext cx="2890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noProof="0" dirty="0">
                <a:solidFill>
                  <a:srgbClr val="05232C"/>
                </a:solidFill>
                <a:effectLst/>
                <a:latin typeface="Manrope"/>
              </a:rPr>
              <a:t>Medical device quality management and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noProof="0" dirty="0">
                <a:solidFill>
                  <a:srgbClr val="05232C"/>
                </a:solidFill>
                <a:effectLst/>
                <a:latin typeface="Manrope"/>
              </a:rPr>
              <a:t>Big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913AC8F-5E9F-789A-6E4E-21550D479611}"/>
              </a:ext>
            </a:extLst>
          </p:cNvPr>
          <p:cNvSpPr txBox="1"/>
          <p:nvPr/>
        </p:nvSpPr>
        <p:spPr>
          <a:xfrm>
            <a:off x="6738689" y="2453816"/>
            <a:ext cx="5461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Regulatory</a:t>
            </a:r>
            <a:r>
              <a:rPr lang="tr-TR" b="1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Compliance</a:t>
            </a:r>
            <a:r>
              <a:rPr lang="tr-TR" b="1" i="0" dirty="0">
                <a:solidFill>
                  <a:srgbClr val="05232C"/>
                </a:solidFill>
                <a:effectLst/>
                <a:latin typeface="Manrope"/>
              </a:rPr>
              <a:t> &amp; </a:t>
            </a:r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Certification</a:t>
            </a:r>
            <a:endParaRPr lang="en-US" b="1" i="0" dirty="0">
              <a:solidFill>
                <a:srgbClr val="05232C"/>
              </a:solidFill>
              <a:effectLst/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I</a:t>
            </a: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nternational medical device regulations, including CE-MDR and FDA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Medical</a:t>
            </a:r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device</a:t>
            </a:r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quality</a:t>
            </a:r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management</a:t>
            </a:r>
            <a:endParaRPr lang="en-US" b="0" i="0" dirty="0">
              <a:solidFill>
                <a:srgbClr val="05232C"/>
              </a:solidFill>
              <a:effectLst/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5232C"/>
                </a:solidFill>
                <a:effectLst/>
                <a:latin typeface="Manrope"/>
              </a:rPr>
              <a:t>MDR and ISO 13485 certifications</a:t>
            </a:r>
            <a:endParaRPr lang="en-US" noProof="0" dirty="0"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7A826E6-43E3-CDED-C645-8D6507E589E2}"/>
              </a:ext>
            </a:extLst>
          </p:cNvPr>
          <p:cNvSpPr txBox="1"/>
          <p:nvPr/>
        </p:nvSpPr>
        <p:spPr>
          <a:xfrm>
            <a:off x="7236488" y="4635921"/>
            <a:ext cx="4465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Mont Bold" panose="00000900000000000000" pitchFamily="50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ECG </a:t>
            </a: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signal</a:t>
            </a:r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0" i="0" dirty="0" err="1">
                <a:solidFill>
                  <a:srgbClr val="05232C"/>
                </a:solidFill>
                <a:effectLst/>
                <a:latin typeface="Manrope"/>
              </a:rPr>
              <a:t>analysi</a:t>
            </a:r>
            <a:r>
              <a:rPr lang="en-US" b="0" i="0" dirty="0">
                <a:solidFill>
                  <a:srgbClr val="05232C"/>
                </a:solidFill>
                <a:effectLst/>
                <a:latin typeface="Manrope"/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5232C"/>
                </a:solidFill>
                <a:latin typeface="Manrope"/>
              </a:rPr>
              <a:t>M</a:t>
            </a:r>
            <a:r>
              <a:rPr lang="en-US" noProof="0" dirty="0">
                <a:solidFill>
                  <a:srgbClr val="05232C"/>
                </a:solidFill>
                <a:latin typeface="Mont Bold" panose="00000900000000000000" pitchFamily="50" charset="0"/>
              </a:rPr>
              <a:t>ulti Signal Analysis</a:t>
            </a:r>
            <a:r>
              <a:rPr lang="en-US" noProof="0" dirty="0">
                <a:latin typeface="Mont Bold" panose="000009000000000000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5232C"/>
                </a:solidFill>
                <a:effectLst/>
                <a:latin typeface="Manrope"/>
              </a:rPr>
              <a:t>Big data with availability in ECG Stress Test systems and ECG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5232C"/>
                </a:solidFill>
                <a:effectLst/>
                <a:latin typeface="Manrope"/>
              </a:rPr>
              <a:t>Clinical applications with clinics for clinical trials and health services research</a:t>
            </a:r>
            <a:endParaRPr lang="en-US" noProof="0" dirty="0">
              <a:latin typeface="Mont Bold" panose="00000900000000000000" pitchFamily="50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2FA9D9-8A09-851B-0827-FA2F86DACE4C}"/>
              </a:ext>
            </a:extLst>
          </p:cNvPr>
          <p:cNvSpPr txBox="1"/>
          <p:nvPr/>
        </p:nvSpPr>
        <p:spPr>
          <a:xfrm>
            <a:off x="1013208" y="4635921"/>
            <a:ext cx="369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Cybersecurity</a:t>
            </a:r>
            <a:r>
              <a:rPr lang="tr-TR" b="1" i="0" dirty="0">
                <a:solidFill>
                  <a:srgbClr val="05232C"/>
                </a:solidFill>
                <a:effectLst/>
                <a:latin typeface="Manrope"/>
              </a:rPr>
              <a:t> in </a:t>
            </a:r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Medical</a:t>
            </a:r>
            <a:r>
              <a:rPr lang="tr-TR" b="1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Devices</a:t>
            </a:r>
            <a:endParaRPr lang="en-US" b="1" i="0" dirty="0">
              <a:solidFill>
                <a:srgbClr val="05232C"/>
              </a:solidFill>
              <a:effectLst/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Flexibility in implementing cybersecurity testing and scenarios for medical devices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S</a:t>
            </a: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ecure data transmission, encryption, and protection of patient information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C28FE1C-FE4E-E1C9-27E0-ABA12E0B3B0B}"/>
              </a:ext>
            </a:extLst>
          </p:cNvPr>
          <p:cNvSpPr txBox="1"/>
          <p:nvPr/>
        </p:nvSpPr>
        <p:spPr>
          <a:xfrm>
            <a:off x="1013207" y="2783174"/>
            <a:ext cx="423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>
                <a:solidFill>
                  <a:srgbClr val="05232C"/>
                </a:solidFill>
                <a:effectLst/>
                <a:latin typeface="Manrope"/>
              </a:rPr>
              <a:t> </a:t>
            </a:r>
            <a:r>
              <a:rPr lang="tr-TR" b="1" i="0" dirty="0" err="1">
                <a:solidFill>
                  <a:srgbClr val="05232C"/>
                </a:solidFill>
                <a:effectLst/>
                <a:latin typeface="Manrope"/>
              </a:rPr>
              <a:t>Medical</a:t>
            </a:r>
            <a:r>
              <a:rPr lang="tr-TR" b="1" i="0" dirty="0">
                <a:solidFill>
                  <a:srgbClr val="05232C"/>
                </a:solidFill>
                <a:effectLst/>
                <a:latin typeface="Manrope"/>
              </a:rPr>
              <a:t> Device Design &amp; Development</a:t>
            </a:r>
            <a:endParaRPr lang="en-US" b="0" i="0" dirty="0">
              <a:solidFill>
                <a:srgbClr val="05232C"/>
              </a:solidFill>
              <a:effectLst/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Embedded systems </a:t>
            </a:r>
            <a:r>
              <a:rPr lang="en-US" i="0" noProof="0" dirty="0">
                <a:solidFill>
                  <a:srgbClr val="05232C"/>
                </a:solidFill>
                <a:effectLst/>
                <a:latin typeface="Manrope"/>
              </a:rPr>
              <a:t>design</a:t>
            </a:r>
            <a:r>
              <a:rPr lang="tr-TR" i="0" dirty="0">
                <a:solidFill>
                  <a:srgbClr val="05232C"/>
                </a:solidFill>
                <a:effectLst/>
                <a:latin typeface="Manrope"/>
              </a:rPr>
              <a:t> </a:t>
            </a: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H</a:t>
            </a:r>
            <a:r>
              <a:rPr lang="en-US" i="0" dirty="0">
                <a:solidFill>
                  <a:srgbClr val="05232C"/>
                </a:solidFill>
                <a:effectLst/>
                <a:latin typeface="Manrope"/>
              </a:rPr>
              <a:t>ardware and software integration for medical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M</a:t>
            </a:r>
            <a:r>
              <a:rPr lang="tr-TR" i="0" dirty="0" err="1">
                <a:solidFill>
                  <a:srgbClr val="05232C"/>
                </a:solidFill>
                <a:effectLst/>
                <a:latin typeface="Manrope"/>
              </a:rPr>
              <a:t>ulti-parameter</a:t>
            </a:r>
            <a:r>
              <a:rPr lang="tr-TR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i="0" dirty="0" err="1">
                <a:solidFill>
                  <a:srgbClr val="05232C"/>
                </a:solidFill>
                <a:effectLst/>
                <a:latin typeface="Manrope"/>
              </a:rPr>
              <a:t>medical</a:t>
            </a:r>
            <a:r>
              <a:rPr lang="tr-TR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i="0" dirty="0" err="1">
                <a:solidFill>
                  <a:srgbClr val="05232C"/>
                </a:solidFill>
                <a:effectLst/>
                <a:latin typeface="Manrope"/>
              </a:rPr>
              <a:t>monitoring</a:t>
            </a:r>
            <a:r>
              <a:rPr lang="tr-TR" i="0" dirty="0">
                <a:solidFill>
                  <a:srgbClr val="05232C"/>
                </a:solidFill>
                <a:effectLst/>
                <a:latin typeface="Manrope"/>
              </a:rPr>
              <a:t> </a:t>
            </a:r>
            <a:r>
              <a:rPr lang="tr-TR" i="0" dirty="0" err="1">
                <a:solidFill>
                  <a:srgbClr val="05232C"/>
                </a:solidFill>
                <a:effectLst/>
                <a:latin typeface="Manrope"/>
              </a:rPr>
              <a:t>systems</a:t>
            </a:r>
            <a:endParaRPr lang="en-US" noProof="0" dirty="0">
              <a:latin typeface="Mont Bold" panose="00000900000000000000" pitchFamily="50" charset="0"/>
            </a:endParaRP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id="{C7258C1A-672A-B83C-2430-7CC20D6B87BC}"/>
              </a:ext>
            </a:extLst>
          </p:cNvPr>
          <p:cNvSpPr txBox="1"/>
          <p:nvPr/>
        </p:nvSpPr>
        <p:spPr>
          <a:xfrm>
            <a:off x="565410" y="1948629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Your Research Fields</a:t>
            </a:r>
          </a:p>
        </p:txBody>
      </p:sp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8CFFD5F-7DAC-D321-C80A-A85EC1C66584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Your On-going Projects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D619E86-B71F-46C0-E78F-B9E8E664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2" t="8318" r="2252" b="4605"/>
          <a:stretch/>
        </p:blipFill>
        <p:spPr>
          <a:xfrm>
            <a:off x="4378036" y="3429000"/>
            <a:ext cx="3435928" cy="96536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627B4-ACF4-7897-07AF-00A2F327A082}"/>
              </a:ext>
            </a:extLst>
          </p:cNvPr>
          <p:cNvSpPr txBox="1"/>
          <p:nvPr/>
        </p:nvSpPr>
        <p:spPr>
          <a:xfrm>
            <a:off x="1089891" y="4579481"/>
            <a:ext cx="103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effectLst/>
                <a:latin typeface="poppins-extralight"/>
              </a:rPr>
              <a:t>Ensuring Secure &amp; Safe Connected Medical Devices Design with Zero Trust Principles</a:t>
            </a:r>
            <a:endParaRPr lang="en-US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B4F1-1061-3E1F-4449-A19E7BE8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3F223B-3D7E-9FBB-BF3F-35F098EA3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8CC9406-6BFE-F659-029D-E62A69713834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Project Idea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16EDE1BE-C59E-77A2-A9CD-795AC2619D37}"/>
              </a:ext>
            </a:extLst>
          </p:cNvPr>
          <p:cNvSpPr txBox="1"/>
          <p:nvPr/>
        </p:nvSpPr>
        <p:spPr>
          <a:xfrm>
            <a:off x="1783400" y="2001490"/>
            <a:ext cx="8625199" cy="6529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1700" b="1" noProof="0" dirty="0">
                <a:latin typeface="Mont Bold" panose="00000900000000000000" pitchFamily="50" charset="0"/>
                <a:cs typeface="Calibri"/>
              </a:rPr>
              <a:t>Call Topic:</a:t>
            </a:r>
            <a:r>
              <a:rPr lang="en-US" b="1" noProof="0" dirty="0">
                <a:latin typeface="Arial"/>
                <a:cs typeface="Arial"/>
              </a:rPr>
              <a:t> 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HORIZON-HLTH-2025-01-CARE-01</a:t>
            </a:r>
            <a:r>
              <a:rPr lang="en-US" dirty="0">
                <a:solidFill>
                  <a:srgbClr val="05232C"/>
                </a:solidFill>
                <a:latin typeface="Manrope"/>
              </a:rPr>
              <a:t>: </a:t>
            </a:r>
            <a:r>
              <a:rPr lang="en-US" noProof="0" dirty="0">
                <a:solidFill>
                  <a:srgbClr val="05232C"/>
                </a:solidFill>
                <a:latin typeface="Manrope"/>
              </a:rPr>
              <a:t>End user-driven application of Generative Artificial Intelligence models in healthcare (GenAI4EU) 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Mont Bold" panose="00000900000000000000" pitchFamily="50" charset="0"/>
              <a:cs typeface="Calibri"/>
            </a:endParaRPr>
          </a:p>
          <a:p>
            <a:pPr marL="12700" marR="5080"/>
            <a:r>
              <a:rPr lang="en-US" sz="1700" b="1" noProof="0" dirty="0">
                <a:latin typeface="Mont Bold" panose="00000900000000000000" pitchFamily="50" charset="0"/>
                <a:cs typeface="Calibri"/>
              </a:rPr>
              <a:t>Deadline Dates: 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18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Sep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2025 	</a:t>
            </a:r>
          </a:p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US" sz="1700" b="1" noProof="0" dirty="0">
                <a:latin typeface="Mont Bold" panose="00000900000000000000" pitchFamily="50" charset="0"/>
                <a:cs typeface="Calibri"/>
              </a:rPr>
              <a:t>Objectives:</a:t>
            </a: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M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ulti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-modal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physiological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data</a:t>
            </a:r>
            <a:r>
              <a:rPr lang="en-US" dirty="0">
                <a:solidFill>
                  <a:srgbClr val="05232C"/>
                </a:solidFill>
                <a:latin typeface="Manrope"/>
              </a:rPr>
              <a:t> recording</a:t>
            </a: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5232C"/>
                </a:solidFill>
                <a:latin typeface="Manrope"/>
              </a:rPr>
              <a:t>AI-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driven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risk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estimation</a:t>
            </a:r>
            <a:r>
              <a:rPr lang="en-US" dirty="0">
                <a:solidFill>
                  <a:srgbClr val="05232C"/>
                </a:solidFill>
                <a:latin typeface="Manrope"/>
              </a:rPr>
              <a:t>, 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AI-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assisted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decision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support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Advancement of collaboration and data sharing</a:t>
            </a:r>
          </a:p>
          <a:p>
            <a:pPr marL="927100" marR="5080" lvl="2"/>
            <a:endParaRPr lang="en-US" sz="1700" b="1" noProof="0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US" sz="1700" b="1" noProof="0" dirty="0">
                <a:latin typeface="Mont Bold" panose="00000900000000000000" pitchFamily="50" charset="0"/>
                <a:cs typeface="Calibri"/>
              </a:rPr>
              <a:t>Expected Results:</a:t>
            </a: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5232C"/>
                </a:solidFill>
                <a:latin typeface="Manrope"/>
              </a:rPr>
              <a:t>Enhanced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Patient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Monitoring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and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Personalized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Health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Insights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5232C"/>
                </a:solidFill>
                <a:latin typeface="Manrope"/>
              </a:rPr>
              <a:t>Clinician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Support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with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AI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Recommendations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High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Performance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Through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Clinical</a:t>
            </a:r>
            <a:r>
              <a:rPr lang="tr-TR" dirty="0">
                <a:solidFill>
                  <a:srgbClr val="05232C"/>
                </a:solidFill>
                <a:latin typeface="Manrope"/>
              </a:rPr>
              <a:t> </a:t>
            </a:r>
            <a:r>
              <a:rPr lang="tr-TR" dirty="0" err="1">
                <a:solidFill>
                  <a:srgbClr val="05232C"/>
                </a:solidFill>
                <a:latin typeface="Manrope"/>
              </a:rPr>
              <a:t>Trials</a:t>
            </a: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32C"/>
                </a:solidFill>
                <a:latin typeface="Manrope"/>
              </a:rPr>
              <a:t>Cost Savings and Health System Efficiency</a:t>
            </a: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endParaRPr lang="tr-T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12850" marR="508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5232C"/>
              </a:solidFill>
              <a:latin typeface="Manrope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US" sz="1700" b="1" noProof="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sz="1700" b="1" noProof="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8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2DF9-FD90-41C5-643D-53D518F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7DA89E-C799-92DC-BAB9-479017D91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9D196C-6ED0-FD92-12D6-4F7A4BACD753}"/>
              </a:ext>
            </a:extLst>
          </p:cNvPr>
          <p:cNvSpPr txBox="1"/>
          <p:nvPr/>
        </p:nvSpPr>
        <p:spPr>
          <a:xfrm>
            <a:off x="0" y="1909188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Consortium - profile of known partners (if any)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208BB03-9D58-0AF0-DDDB-D0E80D0C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82840"/>
              </p:ext>
            </p:extLst>
          </p:nvPr>
        </p:nvGraphicFramePr>
        <p:xfrm>
          <a:off x="1632155" y="2760559"/>
          <a:ext cx="8399192" cy="3359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Partner</a:t>
                      </a:r>
                      <a:r>
                        <a:rPr lang="en-US" sz="2000" b="1" spc="-25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Name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 algn="l">
                        <a:lnSpc>
                          <a:spcPct val="100000"/>
                        </a:lnSpc>
                      </a:pPr>
                      <a:r>
                        <a:rPr lang="en-US" sz="2000" b="1" spc="-145" noProof="0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lang="en-US" sz="2000" b="1" spc="-35" noProof="0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2445" algn="ctr">
                        <a:lnSpc>
                          <a:spcPct val="100000"/>
                        </a:lnSpc>
                      </a:pP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R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ole</a:t>
                      </a:r>
                      <a:r>
                        <a:rPr lang="en-US" sz="2000" b="1" spc="-15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in the</a:t>
                      </a:r>
                      <a:r>
                        <a:rPr lang="en-US" sz="2000" b="1" spc="-5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Proje</a:t>
                      </a: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c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5" noProof="0" dirty="0"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Arial"/>
                          <a:cs typeface="Arial"/>
                        </a:rPr>
                        <a:t> </a:t>
                      </a:r>
                      <a:endParaRPr lang="en-US" sz="18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</a:pPr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5" noProof="0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5" noProof="0" dirty="0"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noProof="0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25189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noProof="0" dirty="0">
                          <a:latin typeface="Mont Bold" panose="00000900000000000000" pitchFamily="50" charset="0"/>
                          <a:cs typeface="Arial"/>
                        </a:rPr>
                        <a:t>05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7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4FD7-E0F2-08C9-5F86-577A27F0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5B1601C-34A6-E42F-8583-39B573F1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F139B56-BBEA-6628-1EFB-6AF41D0264DD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Consortium – required partners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62511-8E7A-839B-0FFA-FCF309A0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29873"/>
              </p:ext>
            </p:extLst>
          </p:nvPr>
        </p:nvGraphicFramePr>
        <p:xfrm>
          <a:off x="1524001" y="2903562"/>
          <a:ext cx="9143997" cy="292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</a:pP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Expertise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lang="en-US" sz="2000" b="1" spc="-145" noProof="0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lang="en-US" sz="2000" b="1" spc="-35" noProof="0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</a:pP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lang="en-US" sz="2000" b="1" spc="5" noProof="0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 algn="ctr">
                        <a:lnSpc>
                          <a:spcPct val="100000"/>
                        </a:lnSpc>
                      </a:pP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Role</a:t>
                      </a:r>
                      <a:r>
                        <a:rPr lang="en-US" sz="2000" b="1" spc="-15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in</a:t>
                      </a:r>
                      <a:r>
                        <a:rPr lang="en-US" sz="2000" b="1" spc="-10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lang="en-US" sz="2000" b="1" spc="-15" noProof="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en-US" sz="2000" b="1" noProof="0" dirty="0">
                          <a:latin typeface="Mont Bold" panose="00000900000000000000" pitchFamily="50" charset="0"/>
                          <a:cs typeface="Arial"/>
                        </a:rPr>
                        <a:t>project</a:t>
                      </a:r>
                      <a:endParaRPr lang="en-US" sz="20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5" noProof="0" dirty="0"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Mont Bold" panose="00000900000000000000" pitchFamily="50" charset="0"/>
                          <a:cs typeface="Arial"/>
                        </a:rPr>
                        <a:t>Healthcare Telemedicine Services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10" noProof="0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Mont Bold" panose="00000900000000000000" pitchFamily="50" charset="0"/>
                          <a:cs typeface="Arial"/>
                        </a:rPr>
                        <a:t>Healthcare Providers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spc="-10" noProof="0" dirty="0"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noProof="0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73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1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8F0E34E-85A6-8A47-BD48-4F2798D8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E5B944-96E2-16BE-8400-2B3FF0C933CA}"/>
              </a:ext>
            </a:extLst>
          </p:cNvPr>
          <p:cNvSpPr txBox="1"/>
          <p:nvPr/>
        </p:nvSpPr>
        <p:spPr>
          <a:xfrm>
            <a:off x="4247103" y="3105834"/>
            <a:ext cx="369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chemeClr val="bg1"/>
                </a:solidFill>
                <a:latin typeface="Mont Bold" panose="00000900000000000000" pitchFamily="50" charset="0"/>
              </a:rPr>
              <a:t>PRESENTER CONTACT: Büşra Ünlü</a:t>
            </a:r>
          </a:p>
          <a:p>
            <a:pPr algn="ctr"/>
            <a:r>
              <a:rPr lang="en-US" noProof="0" dirty="0">
                <a:solidFill>
                  <a:schemeClr val="bg1"/>
                </a:solidFill>
                <a:latin typeface="Mont Bold" panose="00000900000000000000" pitchFamily="50" charset="0"/>
              </a:rPr>
              <a:t>DETAILS: Biomedical Engineer</a:t>
            </a:r>
          </a:p>
          <a:p>
            <a:pPr algn="ctr"/>
            <a:r>
              <a:rPr lang="en-US" noProof="0" dirty="0">
                <a:solidFill>
                  <a:schemeClr val="bg1"/>
                </a:solidFill>
                <a:latin typeface="Mont Bold" panose="00000900000000000000" pitchFamily="50" charset="0"/>
              </a:rPr>
              <a:t>COUNTRY: Turkey</a:t>
            </a:r>
          </a:p>
          <a:p>
            <a:pPr algn="ctr"/>
            <a:endParaRPr lang="en-US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 Bold" panose="000009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noProof="0" dirty="0">
                <a:solidFill>
                  <a:schemeClr val="bg1"/>
                </a:solidFill>
                <a:latin typeface="Mont Bold" panose="000009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usra.unlu@kardinero.com.tr</a:t>
            </a:r>
            <a:endParaRPr lang="en-US" noProof="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364402B-1620-B04B-44DD-3FEFC0F693B9}"/>
              </a:ext>
            </a:extLst>
          </p:cNvPr>
          <p:cNvSpPr txBox="1"/>
          <p:nvPr/>
        </p:nvSpPr>
        <p:spPr>
          <a:xfrm>
            <a:off x="4516582" y="4820335"/>
            <a:ext cx="331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 i="0" u="none" strike="noStrike" dirty="0">
                <a:solidFill>
                  <a:schemeClr val="bg1"/>
                </a:solidFill>
                <a:effectLst/>
                <a:latin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www.kardinero.com.tr/english/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hlinkClick r:id="rId5"/>
            <a:extLst>
              <a:ext uri="{FF2B5EF4-FFF2-40B4-BE49-F238E27FC236}">
                <a16:creationId xmlns:a16="http://schemas.microsoft.com/office/drawing/2014/main" id="{C6B6B516-0540-9203-C317-6CC1A48CE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449" y="5685559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2" ma:contentTypeDescription="Yeni belge oluşturun." ma:contentTypeScope="" ma:versionID="a76519a3294c075f9d76b30f4c4febb7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eeaafa7850f8ca1219ca8b2705afe7de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30F02-A9AD-49FE-983C-AD0106AEE295}">
  <ds:schemaRefs>
    <ds:schemaRef ds:uri="http://schemas.microsoft.com/office/2006/metadata/properties"/>
    <ds:schemaRef ds:uri="http://schemas.microsoft.com/office/infopath/2007/PartnerControls"/>
    <ds:schemaRef ds:uri="c59e70b5-6596-4108-8334-5e599d3d07dd"/>
    <ds:schemaRef ds:uri="03ba2a3b-5597-481c-a610-d1710df72709"/>
  </ds:schemaRefs>
</ds:datastoreItem>
</file>

<file path=customXml/itemProps2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39D3B-1445-4A04-8CA9-6BD9123A4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399</Words>
  <Application>Microsoft Office PowerPoint</Application>
  <PresentationFormat>Geniş ekran</PresentationFormat>
  <Paragraphs>89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Manrope</vt:lpstr>
      <vt:lpstr>Mont Bold</vt:lpstr>
      <vt:lpstr>poppins-extralight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 Demirel</dc:creator>
  <cp:lastModifiedBy>Büşra Ünlü</cp:lastModifiedBy>
  <cp:revision>25</cp:revision>
  <dcterms:created xsi:type="dcterms:W3CDTF">2025-01-22T10:16:35Z</dcterms:created>
  <dcterms:modified xsi:type="dcterms:W3CDTF">2025-03-28T11:31:41Z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</Properties>
</file>