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4" r:id="rId9"/>
    <p:sldId id="267" r:id="rId10"/>
    <p:sldId id="262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F6B"/>
    <a:srgbClr val="5CA092"/>
    <a:srgbClr val="8A0E57"/>
    <a:srgbClr val="BA191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92" autoAdjust="0"/>
    <p:restoredTop sz="93552" autoAdjust="0"/>
  </p:normalViewPr>
  <p:slideViewPr>
    <p:cSldViewPr snapToGrid="0">
      <p:cViewPr varScale="1">
        <p:scale>
          <a:sx n="103" d="100"/>
          <a:sy n="103" d="100"/>
        </p:scale>
        <p:origin x="10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5C9269-64F2-5BB3-E6AD-A6F621E72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0F6E6D9-7AB1-1971-B84B-3D8B3A67C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0348CBD-9850-6FA8-AE05-87D8E61D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21.05.2026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772CE3-771C-A1B9-6ECC-8CE623B68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670B6D-970E-7400-76F2-BAB0D56E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81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A6329A-CD82-5A88-D02C-628BF609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2ABC6C9-25C5-CAE4-99F4-CCF850BCD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10A73F-8E61-5944-C949-EECE6C9A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21.05.2026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5362714-324E-F9C8-C3C5-A102FB0A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61A560A-2B0B-5400-DBE1-C9B1BB86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573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CC65117-2524-89AB-A001-C0991644E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3A04951-8437-0C32-8E44-BF0F453BC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9D624B-7737-BAED-EC32-C8F670A8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21.05.2026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AA1DC4F-4C2A-86D2-F2CF-0E705DF5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1359E84-AB78-651E-AFF9-89D390A1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71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B0BDB5-78D0-7ADC-B8D7-CF0E8B173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D63BDA-DB42-0394-5FF3-1F51B4A10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83AFE0-EF19-3F05-427E-B314DA07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21.05.2026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4C97D3-CFA1-9EA1-D72F-EBDD2AAD9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3C663A-BBCA-358C-752B-9D6EA56E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324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E548BD-BE6A-B289-6246-63422012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336B04-7A05-A979-0D77-230E236DE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ABB452-20A5-4056-A903-93893F6A6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21.05.2026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80E762-1F82-F808-16D3-06E84C86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6AD701A-898B-8C05-BFCE-0064FC31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75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B5C932-84DC-8B88-4EA8-27D99B0A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E9E87A-EA91-3716-D1BD-063914ABE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8B81CC1-6CE0-410A-CE52-504EFF30E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2C8B4B2-2BE1-8A75-757C-9464F716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21.05.2026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D0331B6-E438-159C-4BC6-6A7C93F5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5DA239A-3E95-9C0B-11D6-812C75B7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366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0F0751-B62B-6972-BE81-F9CB30B2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01D5F41-52D7-B2E1-0E89-7D00314AB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96335F3-3CDA-BE35-196F-E6D20BBB6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CE08BFC-BD48-AD3E-9FA0-BBB0235FF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BB02E9E-FD64-44D9-87B3-8CD050C26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CB50DA4-452B-6C07-C56F-2AF54AF1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21.05.2026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4289C0E-3356-6EB3-1DA0-736F73E2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43AEA37-D754-9453-F863-C73C7F87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934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BE6A58-0E38-64F0-9DC1-4B204166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3E0C09C-D5C4-7095-0D0F-F1A3ACD20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21.05.2026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F183A36-20A9-FF9D-61FD-0D1698E7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4C1089F-5E45-0876-1E2A-046FACAE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78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29FF949-AB11-323E-079D-6F76CA80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21.05.2026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4199D5C-4445-5244-68F7-8650968C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DBC3441-CD3D-07FA-0E3C-9EA3A6C4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595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DB8BCE-A0D1-50BB-5C97-83BD503C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60AFB8-B964-AAC2-AC2E-FDE66F7B9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01AD1A4-3CE5-0408-9624-F71FB34F1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EEDB32A-2034-9104-E397-AEB2987F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21.05.2026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E3E8438-AA5F-9D5F-7BC1-E63C1653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F38939-685A-6226-F70D-3E5BB2BD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281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A51DFA-E1B4-BDC2-2870-5580C7F61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F9911DE-845C-54BB-15FF-2151A7188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1FEEBD-0EA6-7D3D-10D1-8272372DA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0A1130D-6D1A-F943-5AFE-7F81C3CE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21.05.2026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653BD40-4CF7-E86C-BCFF-A7AFB4950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FCD9489-9ABB-A083-71A2-7152A2FE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56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AE14E36-BFE6-86C6-453C-C105747F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695B4A5-AA8A-9E4E-782F-795CA3B8C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B19930A-924B-A0B3-DDCA-604A1E884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09D07-A239-4F03-819D-16B7C906CD36}" type="datetimeFigureOut">
              <a:rPr lang="tr-TR" smtClean="0"/>
              <a:t>21.05.2026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14CFDD-7BB3-AD96-070D-2979B0662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72AA2F9-24D6-A805-0AD9-16261601A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36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poplawski@lortek.e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58D182-3F33-88BB-636D-F3602968C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28BB749E-833D-E4A2-5564-54DDE5319FAA}"/>
              </a:ext>
            </a:extLst>
          </p:cNvPr>
          <p:cNvSpPr txBox="1"/>
          <p:nvPr/>
        </p:nvSpPr>
        <p:spPr>
          <a:xfrm>
            <a:off x="493440" y="4435866"/>
            <a:ext cx="5155922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400" b="1" dirty="0">
                <a:solidFill>
                  <a:schemeClr val="bg1"/>
                </a:solidFill>
                <a:latin typeface="Mont Bold" panose="00000900000000000000" pitchFamily="50" charset="0"/>
              </a:rPr>
              <a:t>PRESENTER FULL NAME:</a:t>
            </a:r>
            <a:r>
              <a:rPr lang="pl-PL" sz="1400" b="1" dirty="0">
                <a:solidFill>
                  <a:schemeClr val="bg1"/>
                </a:solidFill>
                <a:latin typeface="Mont Bold" panose="00000900000000000000" pitchFamily="50" charset="0"/>
              </a:rPr>
              <a:t> Janusz Poplawski</a:t>
            </a:r>
            <a:endParaRPr lang="tr-TR" sz="1400" b="1" dirty="0">
              <a:solidFill>
                <a:schemeClr val="bg1"/>
              </a:solidFill>
              <a:latin typeface="Mont Bold" panose="000009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tr-TR" sz="1400" b="1" dirty="0">
                <a:solidFill>
                  <a:schemeClr val="bg1"/>
                </a:solidFill>
                <a:latin typeface="Mont Bold" panose="00000900000000000000" pitchFamily="50" charset="0"/>
              </a:rPr>
              <a:t>ORGANIZATION:</a:t>
            </a:r>
            <a:r>
              <a:rPr lang="pl-PL" sz="1400" b="1" dirty="0">
                <a:solidFill>
                  <a:schemeClr val="bg1"/>
                </a:solidFill>
                <a:latin typeface="Mont Bold" panose="00000900000000000000" pitchFamily="50" charset="0"/>
              </a:rPr>
              <a:t> Lortek</a:t>
            </a:r>
            <a:endParaRPr lang="tr-TR" sz="1400" b="1" dirty="0">
              <a:solidFill>
                <a:schemeClr val="bg1"/>
              </a:solidFill>
              <a:latin typeface="Mont Bold" panose="000009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tr-TR" sz="1400" b="1" dirty="0">
                <a:solidFill>
                  <a:schemeClr val="bg1"/>
                </a:solidFill>
                <a:latin typeface="Mont Bold" panose="00000900000000000000" pitchFamily="50" charset="0"/>
              </a:rPr>
              <a:t>WORKSHOP NAME:</a:t>
            </a:r>
            <a:r>
              <a:rPr lang="pl-PL" sz="1400" b="1" dirty="0">
                <a:solidFill>
                  <a:schemeClr val="bg1"/>
                </a:solidFill>
                <a:latin typeface="Mont Bold" panose="00000900000000000000" pitchFamily="50" charset="0"/>
              </a:rPr>
              <a:t> HE </a:t>
            </a:r>
            <a:r>
              <a:rPr lang="en-US" sz="1400" b="1" dirty="0">
                <a:solidFill>
                  <a:schemeClr val="bg1"/>
                </a:solidFill>
                <a:latin typeface="Mont Bold" panose="00000900000000000000" pitchFamily="50" charset="0"/>
              </a:rPr>
              <a:t>Clean Industrial Deal Brokerage Event</a:t>
            </a:r>
            <a:endParaRPr lang="tr-TR" sz="1400" b="1" dirty="0">
              <a:solidFill>
                <a:schemeClr val="bg1"/>
              </a:solidFill>
              <a:latin typeface="Mont Bold" panose="000009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tr-TR" sz="1400" b="1" dirty="0">
                <a:solidFill>
                  <a:schemeClr val="bg1"/>
                </a:solidFill>
                <a:latin typeface="Mont Bold" panose="00000900000000000000" pitchFamily="50" charset="0"/>
              </a:rPr>
              <a:t>E-MAIL:</a:t>
            </a:r>
            <a:r>
              <a:rPr lang="pl-PL" sz="1400" b="1" dirty="0">
                <a:solidFill>
                  <a:schemeClr val="bg1"/>
                </a:solidFill>
                <a:latin typeface="Mont Bold" panose="00000900000000000000" pitchFamily="50" charset="0"/>
              </a:rPr>
              <a:t> jpoplawski@lortek.es</a:t>
            </a:r>
            <a:endParaRPr lang="tr-TR" sz="1400" b="1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2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0EBA0-6D78-15F2-2C90-3BF75D165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529BBA4F-8BB9-A376-1EFE-A356114C9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5962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273408-4BA3-9623-04EA-53CEA5F22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45"/>
            <a:ext cx="5236377" cy="207199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19FA41D0-14E7-806C-6678-664567E3F52B}"/>
              </a:ext>
            </a:extLst>
          </p:cNvPr>
          <p:cNvSpPr txBox="1"/>
          <p:nvPr/>
        </p:nvSpPr>
        <p:spPr>
          <a:xfrm>
            <a:off x="2703008" y="1954894"/>
            <a:ext cx="243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Mont Bold" panose="00000900000000000000" pitchFamily="50" charset="0"/>
              </a:rPr>
              <a:t>Description of the Organisation</a:t>
            </a:r>
            <a:endParaRPr lang="tr-TR" b="1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67F4D3-49F0-E908-6D16-93177F230FAF}"/>
              </a:ext>
            </a:extLst>
          </p:cNvPr>
          <p:cNvSpPr txBox="1"/>
          <p:nvPr/>
        </p:nvSpPr>
        <p:spPr>
          <a:xfrm>
            <a:off x="6266257" y="2966536"/>
            <a:ext cx="5400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LORTEK</a:t>
            </a:r>
            <a:r>
              <a:rPr lang="en-US" dirty="0"/>
              <a:t> is a private technology center, a member of the BRTA (Basque Research &amp; Technology Alliance), and a cooperative integrated into the MONDRAGON Corporation. We specialize in </a:t>
            </a:r>
            <a:r>
              <a:rPr lang="en-US" b="1" dirty="0"/>
              <a:t>digitalization and the development of advanced and smart manufacturing solutions</a:t>
            </a:r>
            <a:r>
              <a:rPr lang="en-US" dirty="0"/>
              <a:t>, designed to address the challenges of the digital and energy transition.</a:t>
            </a:r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en-US" b="1" dirty="0"/>
              <a:t>LORTEK</a:t>
            </a:r>
            <a:r>
              <a:rPr lang="en-US" dirty="0"/>
              <a:t> focuses its activity on transferring scientific knowledge into applicable solutions through R&amp;D projects developed in collaboration with companies and institutions, closely aligned with industrial ecosystem needs.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1F8B3C-C14F-80A7-F682-B71ACA639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257" y="1020882"/>
            <a:ext cx="5400000" cy="16896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E660D26-860C-2DCA-841D-5DE5430A9C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794"/>
          <a:stretch>
            <a:fillRect/>
          </a:stretch>
        </p:blipFill>
        <p:spPr>
          <a:xfrm>
            <a:off x="525743" y="3017252"/>
            <a:ext cx="481696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41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5D91D-B445-180F-0386-7003EF392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DF49BD8-7725-1134-01C4-F2ECA5771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48118E-6002-F171-806D-F888DB6FC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45"/>
            <a:ext cx="5236377" cy="2071998"/>
          </a:xfrm>
          <a:prstGeom prst="rect">
            <a:avLst/>
          </a:prstGeom>
        </p:spPr>
      </p:pic>
      <p:sp>
        <p:nvSpPr>
          <p:cNvPr id="12" name="Metin kutusu 1">
            <a:extLst>
              <a:ext uri="{FF2B5EF4-FFF2-40B4-BE49-F238E27FC236}">
                <a16:creationId xmlns:a16="http://schemas.microsoft.com/office/drawing/2014/main" id="{F9442D78-EDF4-0082-EB67-D2BFF665CC1F}"/>
              </a:ext>
            </a:extLst>
          </p:cNvPr>
          <p:cNvSpPr txBox="1"/>
          <p:nvPr/>
        </p:nvSpPr>
        <p:spPr>
          <a:xfrm>
            <a:off x="1591555" y="1930791"/>
            <a:ext cx="347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noProof="0" dirty="0">
                <a:solidFill>
                  <a:schemeClr val="bg1"/>
                </a:solidFill>
                <a:latin typeface="Mont Bold" panose="00000900000000000000" pitchFamily="50" charset="0"/>
              </a:rPr>
              <a:t>Your Teams’</a:t>
            </a:r>
          </a:p>
          <a:p>
            <a:pPr algn="r"/>
            <a:r>
              <a:rPr lang="en-GB" b="1" noProof="0" dirty="0">
                <a:solidFill>
                  <a:schemeClr val="bg1"/>
                </a:solidFill>
                <a:latin typeface="Mont Bold" panose="00000900000000000000" pitchFamily="50" charset="0"/>
              </a:rPr>
              <a:t> Expertise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1DBB0A-53E5-BD40-CBDA-33EB98F37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05" y="3034099"/>
            <a:ext cx="4320000" cy="35003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070573-271A-D3F7-1468-779863DC3D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134" y="2378159"/>
            <a:ext cx="6480000" cy="41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5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8721D-808F-6EB9-23C2-E30CF2127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59DB8834-04D1-2DF3-3238-3E480023B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20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B6B7E6-8A5F-4B32-A257-7A6C57D16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63"/>
            <a:ext cx="5236377" cy="2071998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CE7F219E-7539-F3CE-2AA4-6C95D0DD7297}"/>
              </a:ext>
            </a:extLst>
          </p:cNvPr>
          <p:cNvSpPr txBox="1"/>
          <p:nvPr/>
        </p:nvSpPr>
        <p:spPr>
          <a:xfrm>
            <a:off x="2680706" y="1463435"/>
            <a:ext cx="242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  <a:latin typeface="Mont Bold" panose="00000900000000000000" pitchFamily="50" charset="0"/>
              </a:rPr>
              <a:t>Your Research Fields</a:t>
            </a:r>
            <a:endParaRPr lang="tr-TR" b="1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7FA935-F048-7FC4-2DAF-291C27CD3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2580653"/>
            <a:ext cx="3960000" cy="16230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E17C79-CB35-BBA6-3BE2-5FCBB82E2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3200" y="2600487"/>
            <a:ext cx="3960000" cy="1583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814DA2-00A1-7ECA-B739-ED679773D7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88" y="4560241"/>
            <a:ext cx="3960000" cy="17156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F7610D-6E9B-03BF-8EB1-69BB4A5BAD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3200" y="4583649"/>
            <a:ext cx="3960000" cy="16687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56472C-94C2-3426-2606-D678356758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4800" y="2569206"/>
            <a:ext cx="3960000" cy="16459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2AD2519-452B-9AC3-BF25-8E168F5772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2000" y="4658347"/>
            <a:ext cx="3960000" cy="151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4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0D9DE-9A07-561F-B73A-F6F18490A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414D1CE-2E83-5DED-6DAD-648C04DFA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2DFA9B-BDED-9CC0-AEBA-BE542949C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45"/>
            <a:ext cx="5236377" cy="2071998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AD1B7F6D-74B0-FC2F-403F-423CA5F3DC5D}"/>
              </a:ext>
            </a:extLst>
          </p:cNvPr>
          <p:cNvSpPr txBox="1"/>
          <p:nvPr/>
        </p:nvSpPr>
        <p:spPr>
          <a:xfrm>
            <a:off x="2618188" y="1851591"/>
            <a:ext cx="242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Your</a:t>
            </a:r>
            <a:r>
              <a:rPr lang="tr-TR" b="1" dirty="0">
                <a:solidFill>
                  <a:schemeClr val="bg1"/>
                </a:solidFill>
                <a:latin typeface="Mont Bold" panose="00000900000000000000" pitchFamily="50" charset="0"/>
              </a:rPr>
              <a:t> On-</a:t>
            </a:r>
            <a:r>
              <a:rPr lang="tr-TR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going</a:t>
            </a:r>
            <a:r>
              <a:rPr lang="tr-TR" b="1" dirty="0">
                <a:solidFill>
                  <a:schemeClr val="bg1"/>
                </a:solidFill>
                <a:latin typeface="Mont Bold" panose="00000900000000000000" pitchFamily="50" charset="0"/>
              </a:rPr>
              <a:t> </a:t>
            </a:r>
            <a:r>
              <a:rPr lang="tr-TR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Projects</a:t>
            </a:r>
            <a:endParaRPr lang="tr-TR" b="1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22B564-985D-AF34-454D-F2F56B875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852" y="189000"/>
            <a:ext cx="6054672" cy="648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60E000-E275-7015-1E49-4A9978F316DC}"/>
              </a:ext>
            </a:extLst>
          </p:cNvPr>
          <p:cNvSpPr txBox="1"/>
          <p:nvPr/>
        </p:nvSpPr>
        <p:spPr>
          <a:xfrm>
            <a:off x="457200" y="3163078"/>
            <a:ext cx="4394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Twenty on-going strategic R&amp;D projects: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9 regional (Gobierno Vasco)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3 national (CDTI/Spain)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8 European (HorizonEurope &amp; EDF)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dirty="0"/>
              <a:t>From Horizon Europe FLASH-COMP and COROB are coordinated by Lortek.</a:t>
            </a:r>
          </a:p>
        </p:txBody>
      </p:sp>
    </p:spTree>
    <p:extLst>
      <p:ext uri="{BB962C8B-B14F-4D97-AF65-F5344CB8AC3E}">
        <p14:creationId xmlns:p14="http://schemas.microsoft.com/office/powerpoint/2010/main" val="173274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7B837-F7D0-B1F0-F593-77F2CD5A7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EB6663D-F1E0-D236-77A8-E88232BCF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F8DF4A-057A-6347-30E1-E2E66AC24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45"/>
            <a:ext cx="5236377" cy="207199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854C2A9A-91DA-2922-CD04-ED47FF86F45F}"/>
              </a:ext>
            </a:extLst>
          </p:cNvPr>
          <p:cNvSpPr txBox="1"/>
          <p:nvPr/>
        </p:nvSpPr>
        <p:spPr>
          <a:xfrm>
            <a:off x="2533730" y="2035429"/>
            <a:ext cx="242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chemeClr val="bg1"/>
                </a:solidFill>
                <a:latin typeface="Mont Bold" panose="00000900000000000000" pitchFamily="50" charset="0"/>
              </a:rPr>
              <a:t>Project Idea</a:t>
            </a:r>
            <a:r>
              <a:rPr lang="pl-PL" b="1" dirty="0">
                <a:solidFill>
                  <a:schemeClr val="bg1"/>
                </a:solidFill>
                <a:latin typeface="Mont Bold" panose="00000900000000000000" pitchFamily="50" charset="0"/>
              </a:rPr>
              <a:t>s</a:t>
            </a:r>
            <a:endParaRPr lang="tr-TR" b="1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3315D439-8143-4433-44C9-0128B3354E2C}"/>
              </a:ext>
            </a:extLst>
          </p:cNvPr>
          <p:cNvSpPr txBox="1"/>
          <p:nvPr/>
        </p:nvSpPr>
        <p:spPr>
          <a:xfrm>
            <a:off x="639615" y="2352836"/>
            <a:ext cx="4426907" cy="3190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endParaRPr lang="en-GB" sz="1700" b="1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n-GB" sz="1700" b="1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n-GB" sz="1700" b="1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pl-PL" sz="1700" b="1" dirty="0">
                <a:latin typeface="Mont Bold" panose="00000900000000000000" pitchFamily="50" charset="0"/>
                <a:cs typeface="Calibri"/>
              </a:rPr>
              <a:t>Our principal interest</a:t>
            </a:r>
            <a:r>
              <a:rPr lang="en-GB" sz="1700" b="1" dirty="0">
                <a:latin typeface="Mont Bold" panose="00000900000000000000" pitchFamily="50" charset="0"/>
                <a:cs typeface="Calibri"/>
              </a:rPr>
              <a:t>:</a:t>
            </a:r>
          </a:p>
          <a:p>
            <a:pPr marL="469900" marR="5080" lvl="1"/>
            <a:r>
              <a:rPr lang="en-GB" sz="1700" dirty="0">
                <a:latin typeface="Mont Bold" panose="00000900000000000000" pitchFamily="50" charset="0"/>
                <a:cs typeface="Calibri"/>
              </a:rPr>
              <a:t>HORIZON-CID-2026-01-01</a:t>
            </a:r>
            <a:endParaRPr lang="pl-PL" sz="1700" dirty="0">
              <a:latin typeface="Mont Bold" panose="00000900000000000000" pitchFamily="50" charset="0"/>
              <a:cs typeface="Calibri"/>
            </a:endParaRPr>
          </a:p>
          <a:p>
            <a:pPr marL="469900" marR="5080" lvl="1"/>
            <a:endParaRPr lang="pl-PL" sz="1700" dirty="0">
              <a:latin typeface="Mont Bold" panose="00000900000000000000" pitchFamily="50" charset="0"/>
              <a:cs typeface="Calibri"/>
            </a:endParaRPr>
          </a:p>
          <a:p>
            <a:pPr marL="469900" marR="5080" lvl="1"/>
            <a:r>
              <a:rPr lang="en-GB" sz="1700" dirty="0">
                <a:latin typeface="Mont Bold" panose="00000900000000000000" pitchFamily="50" charset="0"/>
                <a:cs typeface="Calibri"/>
              </a:rPr>
              <a:t>HORIZON-CL4-2027-01-MAT-PROD-02</a:t>
            </a:r>
            <a:endParaRPr lang="pl-PL" sz="1700" dirty="0">
              <a:latin typeface="Mont Bold" panose="00000900000000000000" pitchFamily="50" charset="0"/>
              <a:cs typeface="Calibri"/>
            </a:endParaRPr>
          </a:p>
          <a:p>
            <a:pPr marL="469900" marR="5080" lvl="1"/>
            <a:r>
              <a:rPr lang="en-GB" sz="1700" dirty="0">
                <a:latin typeface="Mont Bold" panose="00000900000000000000" pitchFamily="50" charset="0"/>
                <a:cs typeface="Calibri"/>
              </a:rPr>
              <a:t>HORIZON-CL4-2027-01-MAT-PROD-03</a:t>
            </a:r>
            <a:endParaRPr lang="pl-PL" sz="1700" dirty="0">
              <a:latin typeface="Mont Bold" panose="00000900000000000000" pitchFamily="50" charset="0"/>
              <a:cs typeface="Calibri"/>
            </a:endParaRPr>
          </a:p>
          <a:p>
            <a:pPr marL="469900" marR="5080" lvl="1"/>
            <a:r>
              <a:rPr lang="en-GB" sz="1700" dirty="0">
                <a:latin typeface="Mont Bold" panose="00000900000000000000" pitchFamily="50" charset="0"/>
                <a:cs typeface="Calibri"/>
              </a:rPr>
              <a:t>HORIZON-CL4-2027-01-MAT-PROD-06</a:t>
            </a:r>
            <a:endParaRPr lang="pl-PL" sz="1700" dirty="0">
              <a:latin typeface="Mont Bold" panose="00000900000000000000" pitchFamily="50" charset="0"/>
              <a:cs typeface="Calibri"/>
            </a:endParaRPr>
          </a:p>
          <a:p>
            <a:pPr marL="469900" marR="5080" lvl="1"/>
            <a:r>
              <a:rPr lang="en-GB" sz="1700" dirty="0">
                <a:latin typeface="Mont Bold" panose="00000900000000000000" pitchFamily="50" charset="0"/>
                <a:cs typeface="Calibri"/>
              </a:rPr>
              <a:t>HORIZON-CL4-2027-01-MAT-PROD-61</a:t>
            </a:r>
            <a:endParaRPr lang="pl-PL" sz="1700" dirty="0">
              <a:latin typeface="Mont Bold" panose="00000900000000000000" pitchFamily="50" charset="0"/>
              <a:cs typeface="Calibri"/>
            </a:endParaRPr>
          </a:p>
          <a:p>
            <a:pPr marL="469900" marR="5080" lvl="1"/>
            <a:r>
              <a:rPr lang="en-GB" sz="1700" dirty="0">
                <a:latin typeface="Mont Bold" panose="00000900000000000000" pitchFamily="50" charset="0"/>
                <a:cs typeface="Calibri"/>
              </a:rPr>
              <a:t>HORIZON-CL4-2027-01-MAT-PROD-49</a:t>
            </a:r>
          </a:p>
          <a:p>
            <a:pPr marL="469900">
              <a:lnSpc>
                <a:spcPct val="100000"/>
              </a:lnSpc>
              <a:spcBef>
                <a:spcPts val="434"/>
              </a:spcBef>
              <a:tabLst>
                <a:tab pos="756285" algn="l"/>
              </a:tabLst>
            </a:pPr>
            <a:endParaRPr lang="en-US" sz="1700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C7E3A3-525D-4889-DDB7-58651EE87EFC}"/>
              </a:ext>
            </a:extLst>
          </p:cNvPr>
          <p:cNvSpPr txBox="1"/>
          <p:nvPr/>
        </p:nvSpPr>
        <p:spPr>
          <a:xfrm>
            <a:off x="5486400" y="2967335"/>
            <a:ext cx="59342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Within Material Production topics we plan to coordinate at least one proposal </a:t>
            </a:r>
            <a:r>
              <a:rPr lang="pl-PL" dirty="0"/>
              <a:t>– detailed idea and scope will be defined within next 2 months</a:t>
            </a:r>
          </a:p>
          <a:p>
            <a:endParaRPr lang="pl-PL" b="1" dirty="0"/>
          </a:p>
          <a:p>
            <a:endParaRPr lang="pl-PL" b="1" dirty="0"/>
          </a:p>
          <a:p>
            <a:r>
              <a:rPr lang="pl-PL" dirty="0"/>
              <a:t>We are open to collaborate on different other proposals, such as HE Cluster 5, EDF or SMART EUREKA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8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AA93B-CF0E-5DAB-CE4D-0A128F340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A1FE1A-B7D3-32AB-DD4E-EF5BC2535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EE5B944-96E2-16BE-8400-2B3FF0C933CA}"/>
              </a:ext>
            </a:extLst>
          </p:cNvPr>
          <p:cNvSpPr txBox="1"/>
          <p:nvPr/>
        </p:nvSpPr>
        <p:spPr>
          <a:xfrm>
            <a:off x="659900" y="1140893"/>
            <a:ext cx="4244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Montserrat" pitchFamily="2" charset="77"/>
              </a:rPr>
              <a:t>PRESENTER CONTACT</a:t>
            </a:r>
            <a:r>
              <a:rPr lang="pl-PL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tr-TR" dirty="0">
                <a:solidFill>
                  <a:schemeClr val="bg1"/>
                </a:solidFill>
                <a:latin typeface="Montserrat" pitchFamily="2" charset="77"/>
              </a:rPr>
              <a:t>DETAILS:</a:t>
            </a:r>
            <a:endParaRPr lang="pl-PL" dirty="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pl-PL" dirty="0">
                <a:solidFill>
                  <a:schemeClr val="bg1"/>
                </a:solidFill>
                <a:latin typeface="Montserrat" pitchFamily="2" charset="77"/>
              </a:rPr>
              <a:t>Janusz Poplawski</a:t>
            </a:r>
          </a:p>
          <a:p>
            <a:r>
              <a:rPr lang="pl-PL" dirty="0">
                <a:solidFill>
                  <a:schemeClr val="bg1"/>
                </a:solidFill>
                <a:latin typeface="Montserrat" pitchFamily="2" charset="77"/>
                <a:hlinkClick r:id="rId3"/>
              </a:rPr>
              <a:t>jpoplawski@lortek.es</a:t>
            </a:r>
            <a:endParaRPr lang="pl-PL" dirty="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pl-PL" dirty="0">
                <a:solidFill>
                  <a:schemeClr val="bg1"/>
                </a:solidFill>
                <a:latin typeface="Montserrat" pitchFamily="2" charset="77"/>
              </a:rPr>
              <a:t>+34 747 455 804</a:t>
            </a:r>
          </a:p>
          <a:p>
            <a:endParaRPr lang="tr-TR" dirty="0">
              <a:solidFill>
                <a:schemeClr val="bg1"/>
              </a:solidFill>
              <a:latin typeface="Montserrat" pitchFamily="2" charset="77"/>
            </a:endParaRPr>
          </a:p>
          <a:p>
            <a:endParaRPr lang="en-GB" dirty="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en-GB" dirty="0">
                <a:solidFill>
                  <a:schemeClr val="bg1"/>
                </a:solidFill>
                <a:latin typeface="Montserrat" pitchFamily="2" charset="77"/>
              </a:rPr>
              <a:t>COUNTRY:</a:t>
            </a:r>
            <a:r>
              <a:rPr lang="pl-PL" dirty="0">
                <a:solidFill>
                  <a:schemeClr val="bg1"/>
                </a:solidFill>
                <a:latin typeface="Montserrat" pitchFamily="2" charset="77"/>
              </a:rPr>
              <a:t> Spain</a:t>
            </a:r>
            <a:endParaRPr lang="tr-TR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3410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9e70b5-6596-4108-8334-5e599d3d07dd">
      <Terms xmlns="http://schemas.microsoft.com/office/infopath/2007/PartnerControls"/>
    </lcf76f155ced4ddcb4097134ff3c332f>
    <TaxCatchAll xmlns="03ba2a3b-5597-481c-a610-d1710df7270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B6713C34D18B0F42A0B508897DC58628" ma:contentTypeVersion="14" ma:contentTypeDescription="Yeni belge oluşturun." ma:contentTypeScope="" ma:versionID="d15330586afc4991e9df59f8d83b942b">
  <xsd:schema xmlns:xsd="http://www.w3.org/2001/XMLSchema" xmlns:xs="http://www.w3.org/2001/XMLSchema" xmlns:p="http://schemas.microsoft.com/office/2006/metadata/properties" xmlns:ns2="c59e70b5-6596-4108-8334-5e599d3d07dd" xmlns:ns3="03ba2a3b-5597-481c-a610-d1710df72709" targetNamespace="http://schemas.microsoft.com/office/2006/metadata/properties" ma:root="true" ma:fieldsID="bab63fced616b5030e2435e1284a1eba" ns2:_="" ns3:_="">
    <xsd:import namespace="c59e70b5-6596-4108-8334-5e599d3d07dd"/>
    <xsd:import namespace="03ba2a3b-5597-481c-a610-d1710df727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e70b5-6596-4108-8334-5e599d3d07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759eaa0-9120-4d4a-a496-79ddea16a2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a2a3b-5597-481c-a610-d1710df7270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0c39889-29cf-4e6a-953f-7858127deb1e}" ma:internalName="TaxCatchAll" ma:showField="CatchAllData" ma:web="03ba2a3b-5597-481c-a610-d1710df727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A30F02-A9AD-49FE-983C-AD0106AEE295}">
  <ds:schemaRefs>
    <ds:schemaRef ds:uri="http://schemas.microsoft.com/office/2006/metadata/properties"/>
    <ds:schemaRef ds:uri="http://schemas.microsoft.com/office/infopath/2007/PartnerControls"/>
    <ds:schemaRef ds:uri="c59e70b5-6596-4108-8334-5e599d3d07dd"/>
    <ds:schemaRef ds:uri="03ba2a3b-5597-481c-a610-d1710df72709"/>
  </ds:schemaRefs>
</ds:datastoreItem>
</file>

<file path=customXml/itemProps2.xml><?xml version="1.0" encoding="utf-8"?>
<ds:datastoreItem xmlns:ds="http://schemas.openxmlformats.org/officeDocument/2006/customXml" ds:itemID="{F3025C06-6CB4-41B2-B8B8-01E3745FED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9e70b5-6596-4108-8334-5e599d3d07dd"/>
    <ds:schemaRef ds:uri="03ba2a3b-5597-481c-a610-d1710df727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EA8AB5-0425-421C-A000-44E97DF668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240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Mont Bold</vt:lpstr>
      <vt:lpstr>Montserrat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Su Demirel</dc:creator>
  <cp:lastModifiedBy>Janusz Poplawski</cp:lastModifiedBy>
  <cp:revision>24</cp:revision>
  <dcterms:created xsi:type="dcterms:W3CDTF">2025-01-22T10:16:35Z</dcterms:created>
  <dcterms:modified xsi:type="dcterms:W3CDTF">2026-05-21T10:53:22Z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0x010100B6713C34D18B0F42A0B508897DC58628</vt:lpwstr>
  </property>
  <property fmtid="{D5CDD505-2E9C-101B-9397-08002B2CF9AE}" pid="3" name="MediaServiceImageTags">
    <vt:lpwstr/>
  </property>
</Properties>
</file>