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Jgy1Ae9RR9OFd5JKPTMKQVqe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467" autoAdjust="0"/>
  </p:normalViewPr>
  <p:slideViewPr>
    <p:cSldViewPr snapToGrid="0">
      <p:cViewPr varScale="1">
        <p:scale>
          <a:sx n="48" d="100"/>
          <a:sy n="48" d="100"/>
        </p:scale>
        <p:origin x="56" y="180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Program Strategy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Barsha Banerjee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School For The Blind India Foundation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Zero Project India Forum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#ZeroCon24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Day and Time of Session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8aa6319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8aa6319f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Motto: Every Child Can Learn. Anywhere.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We provide the know-how to prepare children with disabilities for the future.</a:t>
            </a:r>
            <a:endParaRPr/>
          </a:p>
        </p:txBody>
      </p:sp>
      <p:sp>
        <p:nvSpPr>
          <p:cNvPr id="109" name="Google Shape;109;g2b8aa6319f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90df42d9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90df42d97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Program Approach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Triad (Image): School on the top side, Community on the bottom left hand side and Family on the bottom right hand side.</a:t>
            </a:r>
            <a:endParaRPr/>
          </a:p>
        </p:txBody>
      </p:sp>
      <p:sp>
        <p:nvSpPr>
          <p:cNvPr id="120" name="Google Shape;120;g2b90df42d97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the Model Program Approach: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Supporting schools to improve quality and accessible learning for children with disabilities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Working with local partners, families, communities and the government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Developing schools to model schools to replicate in other neighbouring schools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Transforming schools to provide systemic change in education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Launched Model Programs in three geographies in India</a:t>
            </a: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90455d52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Model Program Process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Formal agreement with school partner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School selection by Perkins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Comprehensive action plan for quality improvement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Year long coaching and mentoring- training curriculum, strategic planning and leadership development</a:t>
            </a:r>
            <a:endParaRPr/>
          </a:p>
        </p:txBody>
      </p:sp>
      <p:sp>
        <p:nvSpPr>
          <p:cNvPr id="144" name="Google Shape;144;g2b90455d52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8aa6319f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8aa6319f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School For The Blind’s strong presence in 16 countries</a:t>
            </a:r>
            <a:endParaRPr/>
          </a:p>
        </p:txBody>
      </p:sp>
      <p:sp>
        <p:nvSpPr>
          <p:cNvPr id="155" name="Google Shape;155;g2b8aa6319f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8aa6319f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8aa6319f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Perkins has reached 1,232,503 children in 2023, trained 44,586 adults and supported 161 Programs.</a:t>
            </a:r>
            <a:endParaRPr/>
          </a:p>
        </p:txBody>
      </p:sp>
      <p:sp>
        <p:nvSpPr>
          <p:cNvPr id="169" name="Google Shape;169;g2b8aa6319f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90455d52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90455d527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Children need us to do more.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Scaling up takes people and pipeline</a:t>
            </a:r>
            <a:endParaRPr/>
          </a:p>
        </p:txBody>
      </p:sp>
      <p:sp>
        <p:nvSpPr>
          <p:cNvPr id="179" name="Google Shape;179;g2b90455d527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90455d527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Call for Partners: ‘Alone we can do so little; together we can do so much’. - Helen Keller</a:t>
            </a:r>
            <a:endParaRPr/>
          </a:p>
        </p:txBody>
      </p:sp>
      <p:sp>
        <p:nvSpPr>
          <p:cNvPr id="188" name="Google Shape;188;g2b90455d527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4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B882E"/>
                </a:solidFill>
                <a:latin typeface="Arial"/>
                <a:ea typeface="Arial"/>
                <a:cs typeface="Arial"/>
                <a:sym typeface="Arial"/>
              </a:rPr>
              <a:t>#ZeroCon24</a:t>
            </a:r>
            <a:endParaRPr sz="3600" b="1">
              <a:solidFill>
                <a:srgbClr val="2B88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4165387" y="-1534669"/>
            <a:ext cx="386122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3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4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5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6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7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8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9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10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11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2" descr="Zero Project Plant: an icon showing a green seedling breaking through a circle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30714" y="155575"/>
            <a:ext cx="767583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200" dirty="0">
                <a:solidFill>
                  <a:srgbClr val="595959"/>
                </a:solidFill>
              </a:rPr>
              <a:t>Model Program Strategy</a:t>
            </a:r>
            <a:r>
              <a:rPr lang="en-US" dirty="0">
                <a:solidFill>
                  <a:srgbClr val="595959"/>
                </a:solidFill>
              </a:rPr>
              <a:t> 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524000" y="2889324"/>
            <a:ext cx="9144000" cy="2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595959"/>
                </a:solidFill>
              </a:rPr>
              <a:t>Barsha Banerjee</a:t>
            </a:r>
            <a:endParaRPr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595959"/>
                </a:solidFill>
              </a:rPr>
              <a:t>Perkins School For The Blind India Foundation </a:t>
            </a:r>
            <a:endParaRPr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rgbClr val="595959"/>
                </a:solidFill>
              </a:rPr>
              <a:t>Zero Project India Forum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9119974" y="6011100"/>
            <a:ext cx="30168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595959"/>
                </a:solidFill>
              </a:rPr>
              <a:t>Thursday, 12:40pm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sldNum" idx="12"/>
          </p:nvPr>
        </p:nvSpPr>
        <p:spPr>
          <a:xfrm>
            <a:off x="9256775" y="56921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1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05" name="Google Shape;105;p1" descr="Perkins India Logo"/>
          <p:cNvSpPr/>
          <p:nvPr/>
        </p:nvSpPr>
        <p:spPr>
          <a:xfrm>
            <a:off x="0" y="5925322"/>
            <a:ext cx="2263484" cy="932678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8aa6319f5_0_0"/>
          <p:cNvSpPr txBox="1">
            <a:spLocks noGrp="1"/>
          </p:cNvSpPr>
          <p:nvPr>
            <p:ph type="title" idx="4294967295"/>
          </p:nvPr>
        </p:nvSpPr>
        <p:spPr>
          <a:xfrm>
            <a:off x="1738650" y="928500"/>
            <a:ext cx="8714700" cy="240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Every child can learn.</a:t>
            </a:r>
          </a:p>
          <a:p>
            <a:pPr marL="2743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Anywhere.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b8aa6319f5_0_0"/>
          <p:cNvSpPr txBox="1"/>
          <p:nvPr/>
        </p:nvSpPr>
        <p:spPr>
          <a:xfrm>
            <a:off x="224650" y="4942500"/>
            <a:ext cx="112002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provide the know-how to prepare children with disabilities for the future. 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b8aa6319f5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2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12" name="Google Shape;112;g2b8aa6319f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86440" cy="634789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3" name="Google Shape;113;g2b8aa6319f5_0_0"/>
          <p:cNvSpPr txBox="1"/>
          <p:nvPr/>
        </p:nvSpPr>
        <p:spPr>
          <a:xfrm>
            <a:off x="62200" y="6261850"/>
            <a:ext cx="187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b8aa6319f5_0_0"/>
          <p:cNvSpPr txBox="1"/>
          <p:nvPr/>
        </p:nvSpPr>
        <p:spPr>
          <a:xfrm>
            <a:off x="9479825" y="6554350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90df42d97_0_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595959"/>
                </a:solidFill>
              </a:rPr>
              <a:t>Model Program Approach</a:t>
            </a:r>
            <a:endParaRPr sz="3500" dirty="0">
              <a:solidFill>
                <a:srgbClr val="595959"/>
              </a:solidFill>
            </a:endParaRPr>
          </a:p>
        </p:txBody>
      </p:sp>
      <p:pic>
        <p:nvPicPr>
          <p:cNvPr id="124" name="Google Shape;124;g2b90df42d97_0_41" descr="The image is of a triangle with the picture of a school on top, the family on the bottom right side and the community on the left side of the triangle. 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350" y="1572600"/>
            <a:ext cx="5985850" cy="47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b90df42d97_0_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86440" cy="634789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9" name="Google Shape;129;g2b90df42d97_0_41"/>
          <p:cNvSpPr txBox="1"/>
          <p:nvPr/>
        </p:nvSpPr>
        <p:spPr>
          <a:xfrm>
            <a:off x="5611950" y="1015100"/>
            <a:ext cx="120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b90df42d97_0_41"/>
          <p:cNvSpPr txBox="1"/>
          <p:nvPr/>
        </p:nvSpPr>
        <p:spPr>
          <a:xfrm>
            <a:off x="1424450" y="5037025"/>
            <a:ext cx="18762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90df42d97_0_41"/>
          <p:cNvSpPr txBox="1"/>
          <p:nvPr/>
        </p:nvSpPr>
        <p:spPr>
          <a:xfrm>
            <a:off x="9270925" y="5037025"/>
            <a:ext cx="167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b90df42d97_0_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3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26" name="Google Shape;126;g2b90df42d97_0_41"/>
          <p:cNvSpPr txBox="1"/>
          <p:nvPr/>
        </p:nvSpPr>
        <p:spPr>
          <a:xfrm>
            <a:off x="62200" y="6261850"/>
            <a:ext cx="187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90df42d97_0_41"/>
          <p:cNvSpPr txBox="1"/>
          <p:nvPr/>
        </p:nvSpPr>
        <p:spPr>
          <a:xfrm>
            <a:off x="9479825" y="6554350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dirty="0">
                <a:solidFill>
                  <a:srgbClr val="595959"/>
                </a:solidFill>
              </a:rPr>
              <a:t>Model Program Approach: What does it mean?</a:t>
            </a:r>
            <a:endParaRPr sz="3500" dirty="0">
              <a:solidFill>
                <a:srgbClr val="595959"/>
              </a:solidFill>
            </a:endParaRPr>
          </a:p>
        </p:txBody>
      </p:sp>
      <p:sp>
        <p:nvSpPr>
          <p:cNvPr id="137" name="Google Shape;137;p2"/>
          <p:cNvSpPr txBox="1"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6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595959"/>
                </a:solidFill>
              </a:rPr>
              <a:t>We support schools/programs to improve quality and accessible learning for children with disabilities.</a:t>
            </a:r>
            <a:endParaRPr sz="2400">
              <a:solidFill>
                <a:srgbClr val="595959"/>
              </a:solidFill>
            </a:endParaRPr>
          </a:p>
          <a:p>
            <a:pPr marL="2286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595959"/>
                </a:solidFill>
              </a:rPr>
              <a:t>We work with local partners, families, communities and the government.</a:t>
            </a:r>
            <a:endParaRPr sz="2400">
              <a:solidFill>
                <a:srgbClr val="595959"/>
              </a:solidFill>
            </a:endParaRPr>
          </a:p>
          <a:p>
            <a:pPr marL="2286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595959"/>
                </a:solidFill>
              </a:rPr>
              <a:t>We develop these schools/programs to model school to replicate the same in other neighbouring schools/programs.</a:t>
            </a:r>
            <a:endParaRPr sz="2400">
              <a:solidFill>
                <a:srgbClr val="595959"/>
              </a:solidFill>
            </a:endParaRPr>
          </a:p>
          <a:p>
            <a:pPr marL="2286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595959"/>
                </a:solidFill>
              </a:rPr>
              <a:t>We strengthen and transform schools to provide systemic change in education.</a:t>
            </a:r>
            <a:endParaRPr sz="2400">
              <a:solidFill>
                <a:srgbClr val="595959"/>
              </a:solidFill>
            </a:endParaRPr>
          </a:p>
          <a:p>
            <a:pPr marL="2286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595959"/>
                </a:solidFill>
              </a:rPr>
              <a:t>We have launched Model Programs in three geographies in India- Maharashtra, Gujarat and Rajasthan. 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139" name="Google Shape;13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4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40" name="Google Shape;140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86440" cy="634789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8" name="Google Shape;138;p2"/>
          <p:cNvSpPr txBox="1">
            <a:spLocks noGrp="1"/>
          </p:cNvSpPr>
          <p:nvPr>
            <p:ph type="ftr" idx="11"/>
          </p:nvPr>
        </p:nvSpPr>
        <p:spPr>
          <a:xfrm>
            <a:off x="58900" y="6356363"/>
            <a:ext cx="182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#ZeroCon24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9491625" y="6459875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90455d527_0_10"/>
          <p:cNvSpPr txBox="1">
            <a:spLocks noGrp="1"/>
          </p:cNvSpPr>
          <p:nvPr>
            <p:ph type="title" idx="4294967295"/>
          </p:nvPr>
        </p:nvSpPr>
        <p:spPr>
          <a:xfrm>
            <a:off x="2937117" y="689583"/>
            <a:ext cx="6520200" cy="53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Model Program (School) Process</a:t>
            </a:r>
          </a:p>
        </p:txBody>
      </p:sp>
      <p:sp>
        <p:nvSpPr>
          <p:cNvPr id="147" name="Google Shape;147;g2b90455d527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" y="0"/>
            <a:ext cx="1457423" cy="613511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8" name="Google Shape;148;g2b90455d527_0_10"/>
          <p:cNvSpPr txBox="1"/>
          <p:nvPr/>
        </p:nvSpPr>
        <p:spPr>
          <a:xfrm>
            <a:off x="1174817" y="2202800"/>
            <a:ext cx="10044900" cy="27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304800" lvl="0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Formal agreement with school partner (NGO or government)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School selection by Perkins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Baseline assessment (standard quality indicators)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Agree on a comprehensive action plan for quality improvement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Year-long coaching and mentoring: training curriculum (teachers, administrators, families), strategic planning, leadership development.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b90455d527_0_10"/>
          <p:cNvSpPr txBox="1"/>
          <p:nvPr/>
        </p:nvSpPr>
        <p:spPr>
          <a:xfrm>
            <a:off x="10911100" y="6396300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b90455d527_0_10"/>
          <p:cNvSpPr txBox="1"/>
          <p:nvPr/>
        </p:nvSpPr>
        <p:spPr>
          <a:xfrm>
            <a:off x="0" y="63039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b90455d527_0_10"/>
          <p:cNvSpPr txBox="1"/>
          <p:nvPr/>
        </p:nvSpPr>
        <p:spPr>
          <a:xfrm>
            <a:off x="9148725" y="6504000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8aa6319f5_0_14"/>
          <p:cNvSpPr txBox="1">
            <a:spLocks noGrp="1"/>
          </p:cNvSpPr>
          <p:nvPr>
            <p:ph type="title"/>
          </p:nvPr>
        </p:nvSpPr>
        <p:spPr>
          <a:xfrm>
            <a:off x="838200" y="1742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595959"/>
                </a:solidFill>
              </a:rPr>
              <a:t>16 Countries</a:t>
            </a:r>
            <a:endParaRPr sz="3500" dirty="0">
              <a:solidFill>
                <a:srgbClr val="595959"/>
              </a:solidFill>
            </a:endParaRPr>
          </a:p>
        </p:txBody>
      </p:sp>
      <p:sp>
        <p:nvSpPr>
          <p:cNvPr id="159" name="Google Shape;159;g2b8aa6319f5_0_14" descr="This image is a world map which highlights the continents where Perkins works- North America, South America, Europe and Asia."/>
          <p:cNvSpPr/>
          <p:nvPr/>
        </p:nvSpPr>
        <p:spPr>
          <a:xfrm>
            <a:off x="108850" y="1499925"/>
            <a:ext cx="7457114" cy="4116642"/>
          </a:xfrm>
          <a:custGeom>
            <a:avLst/>
            <a:gdLst/>
            <a:ahLst/>
            <a:cxnLst/>
            <a:rect l="l" t="t" r="r" b="b"/>
            <a:pathLst>
              <a:path w="12801912" h="7694658" extrusionOk="0">
                <a:moveTo>
                  <a:pt x="0" y="0"/>
                </a:moveTo>
                <a:lnTo>
                  <a:pt x="12801912" y="0"/>
                </a:lnTo>
                <a:lnTo>
                  <a:pt x="12801912" y="7694658"/>
                </a:lnTo>
                <a:lnTo>
                  <a:pt x="0" y="7694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859" r="-2849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1" name="Google Shape;161;g2b8aa6319f5_0_14"/>
          <p:cNvSpPr txBox="1"/>
          <p:nvPr/>
        </p:nvSpPr>
        <p:spPr>
          <a:xfrm>
            <a:off x="8091550" y="1490525"/>
            <a:ext cx="1938600" cy="4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Argentina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Armenia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Bhutan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Brazil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Chile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Croatia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Dominican   </a:t>
            </a:r>
            <a:endParaRPr sz="24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  Rep.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Egypt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8aa6319f5_0_14"/>
          <p:cNvSpPr txBox="1"/>
          <p:nvPr/>
        </p:nvSpPr>
        <p:spPr>
          <a:xfrm>
            <a:off x="10044575" y="1499925"/>
            <a:ext cx="1938600" cy="50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India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Indonesia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Jerusalem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Kazakhstan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Mexico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Philippines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Serbia </a:t>
            </a:r>
            <a:endParaRPr sz="24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5302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• Thailand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8aa6319f5_0_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" y="0"/>
            <a:ext cx="1457423" cy="613511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4" name="Google Shape;164;g2b8aa6319f5_0_14"/>
          <p:cNvSpPr txBox="1"/>
          <p:nvPr/>
        </p:nvSpPr>
        <p:spPr>
          <a:xfrm>
            <a:off x="0" y="6261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b8aa6319f5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65" name="Google Shape;165;g2b8aa6319f5_0_14"/>
          <p:cNvSpPr txBox="1"/>
          <p:nvPr/>
        </p:nvSpPr>
        <p:spPr>
          <a:xfrm>
            <a:off x="9101425" y="6505425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8aa6319f5_0_7"/>
          <p:cNvSpPr txBox="1">
            <a:spLocks noGrp="1"/>
          </p:cNvSpPr>
          <p:nvPr>
            <p:ph type="title"/>
          </p:nvPr>
        </p:nvSpPr>
        <p:spPr>
          <a:xfrm>
            <a:off x="676650" y="1762250"/>
            <a:ext cx="10515600" cy="415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595959"/>
                </a:solidFill>
              </a:rPr>
              <a:t>1,232,503</a:t>
            </a:r>
            <a:endParaRPr sz="6000" b="1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rgbClr val="595959"/>
                </a:solidFill>
              </a:rPr>
              <a:t>Children reached in 2023</a:t>
            </a:r>
            <a:endParaRPr sz="2900" b="1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</a:rPr>
              <a:t>44,586 Adults trained</a:t>
            </a:r>
            <a:endParaRPr sz="24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</a:rPr>
              <a:t>161 Programs supported</a:t>
            </a:r>
            <a:endParaRPr sz="2400" dirty="0">
              <a:solidFill>
                <a:srgbClr val="595959"/>
              </a:solidFill>
            </a:endParaRPr>
          </a:p>
        </p:txBody>
      </p:sp>
      <p:sp>
        <p:nvSpPr>
          <p:cNvPr id="172" name="Google Shape;172;g2b8aa6319f5_0_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7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73" name="Google Shape;173;g2b8aa6319f5_0_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" y="0"/>
            <a:ext cx="1457423" cy="613511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4" name="Google Shape;174;g2b8aa6319f5_0_7"/>
          <p:cNvSpPr txBox="1"/>
          <p:nvPr/>
        </p:nvSpPr>
        <p:spPr>
          <a:xfrm>
            <a:off x="0" y="6261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8aa6319f5_0_7"/>
          <p:cNvSpPr txBox="1"/>
          <p:nvPr/>
        </p:nvSpPr>
        <p:spPr>
          <a:xfrm>
            <a:off x="9192150" y="6554350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90455d527_0_95"/>
          <p:cNvSpPr txBox="1">
            <a:spLocks noGrp="1"/>
          </p:cNvSpPr>
          <p:nvPr>
            <p:ph type="title"/>
          </p:nvPr>
        </p:nvSpPr>
        <p:spPr>
          <a:xfrm>
            <a:off x="1572450" y="2523850"/>
            <a:ext cx="8736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Children need us to do more. </a:t>
            </a:r>
            <a:endParaRPr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Scaling up takes people and pipeline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82" name="Google Shape;182;g2b90455d527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595959"/>
                </a:solidFill>
              </a:rPr>
              <a:t>8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83" name="Google Shape;183;g2b90455d527_0_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" y="0"/>
            <a:ext cx="1457423" cy="613511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4" name="Google Shape;184;g2b90455d527_0_95"/>
          <p:cNvSpPr txBox="1"/>
          <p:nvPr/>
        </p:nvSpPr>
        <p:spPr>
          <a:xfrm>
            <a:off x="0" y="6261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b90455d527_0_95"/>
          <p:cNvSpPr txBox="1"/>
          <p:nvPr/>
        </p:nvSpPr>
        <p:spPr>
          <a:xfrm>
            <a:off x="8982150" y="6459850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90455d527_0_122"/>
          <p:cNvSpPr txBox="1">
            <a:spLocks noGrp="1"/>
          </p:cNvSpPr>
          <p:nvPr>
            <p:ph type="title" idx="4294967295"/>
          </p:nvPr>
        </p:nvSpPr>
        <p:spPr>
          <a:xfrm>
            <a:off x="3627250" y="395883"/>
            <a:ext cx="5213100" cy="53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Call for Partners…</a:t>
            </a:r>
          </a:p>
        </p:txBody>
      </p:sp>
      <p:sp>
        <p:nvSpPr>
          <p:cNvPr id="191" name="Google Shape;191;g2b90455d527_0_122"/>
          <p:cNvSpPr txBox="1"/>
          <p:nvPr/>
        </p:nvSpPr>
        <p:spPr>
          <a:xfrm>
            <a:off x="1681450" y="5061533"/>
            <a:ext cx="9104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‘Alone, we can do so little; together we can do so much.’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Helen Keller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b90455d527_0_122" descr="This is an image of Anne Sullivan with her student Helen Keller holding hands peacefully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092" y="1505250"/>
            <a:ext cx="4169517" cy="3292183"/>
          </a:xfrm>
          <a:prstGeom prst="rect">
            <a:avLst/>
          </a:prstGeom>
          <a:noFill/>
          <a:ln w="38100" cap="flat" cmpd="sng">
            <a:solidFill>
              <a:srgbClr val="F8B7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g2b90455d527_0_122"/>
          <p:cNvSpPr txBox="1"/>
          <p:nvPr/>
        </p:nvSpPr>
        <p:spPr>
          <a:xfrm>
            <a:off x="6287275" y="6471025"/>
            <a:ext cx="200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lvl="0" indent="0" algn="l" rtl="0">
              <a:lnSpc>
                <a:spcPct val="144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© Perkins India</a:t>
            </a:r>
            <a:endParaRPr sz="900">
              <a:solidFill>
                <a:srgbClr val="595959"/>
              </a:solidFill>
            </a:endParaRPr>
          </a:p>
        </p:txBody>
      </p:sp>
      <p:sp>
        <p:nvSpPr>
          <p:cNvPr id="195" name="Google Shape;195;g2b90455d527_0_122"/>
          <p:cNvSpPr txBox="1"/>
          <p:nvPr/>
        </p:nvSpPr>
        <p:spPr>
          <a:xfrm>
            <a:off x="2700" y="6206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#ZeroCon24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b90455d527_0_122"/>
          <p:cNvSpPr txBox="1"/>
          <p:nvPr/>
        </p:nvSpPr>
        <p:spPr>
          <a:xfrm>
            <a:off x="11439800" y="6549600"/>
            <a:ext cx="308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b90455d527_0_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3" y="-27575"/>
            <a:ext cx="1457423" cy="613511"/>
          </a:xfrm>
          <a:custGeom>
            <a:avLst/>
            <a:gdLst/>
            <a:ahLst/>
            <a:cxnLst/>
            <a:rect l="l" t="t" r="r" b="b"/>
            <a:pathLst>
              <a:path w="3256811" h="1418522" extrusionOk="0">
                <a:moveTo>
                  <a:pt x="0" y="0"/>
                </a:moveTo>
                <a:lnTo>
                  <a:pt x="3256811" y="0"/>
                </a:lnTo>
                <a:lnTo>
                  <a:pt x="3256811" y="1418522"/>
                </a:lnTo>
                <a:lnTo>
                  <a:pt x="0" y="1418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Widescreen</PresentationFormat>
  <Paragraphs>116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Avenir</vt:lpstr>
      <vt:lpstr>Calibri</vt:lpstr>
      <vt:lpstr>Office Theme</vt:lpstr>
      <vt:lpstr>Model Program Strategy </vt:lpstr>
      <vt:lpstr>Every child can learn. Anywhere.</vt:lpstr>
      <vt:lpstr>Model Program Approach</vt:lpstr>
      <vt:lpstr>Model Program Approach: What does it mean?</vt:lpstr>
      <vt:lpstr>Model Program (School) Process</vt:lpstr>
      <vt:lpstr>16 Countries</vt:lpstr>
      <vt:lpstr>1,232,503  Children reached in 2023   44,586 Adults trained  161 Programs supported</vt:lpstr>
      <vt:lpstr>Children need us to do more.  Scaling up takes people and pipeline</vt:lpstr>
      <vt:lpstr>Call for Partners…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Program Strategy </dc:title>
  <dc:creator>Katerina Stanton Balazs</dc:creator>
  <cp:lastModifiedBy>Małgorzata Grobelna</cp:lastModifiedBy>
  <cp:revision>1</cp:revision>
  <dcterms:created xsi:type="dcterms:W3CDTF">2022-12-05T13:52:15Z</dcterms:created>
  <dcterms:modified xsi:type="dcterms:W3CDTF">2024-02-19T17:36:26Z</dcterms:modified>
</cp:coreProperties>
</file>