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9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2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6" hasCustomPrompt="1"/>
          </p:nvPr>
        </p:nvSpPr>
        <p:spPr>
          <a:xfrm>
            <a:off x="1524000" y="1322962"/>
            <a:ext cx="9144000" cy="218700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b"/>
          <a:lstStyle>
            <a:lvl1pPr algn="ctr">
              <a:lnSpc>
                <a:spcPct val="133333"/>
              </a:lnSpc>
              <a:defRPr sz="60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ctr">
              <a:lnSpc>
                <a:spcPct val="133333"/>
              </a:lnSpc>
            </a:pPr>
            <a:r>
              <a:rPr lang="en-US" sz="6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单击此处添加标题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7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8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9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ctr">
              <a:lnSpc>
                <a:spcPct val="91666"/>
              </a:lnSpc>
              <a:defRPr sz="2400" b="0" i="0" u="none" strike="noStrike" spc="0">
                <a:solidFill>
                  <a:srgbClr val="40404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ctr">
              <a:lnSpc>
                <a:spcPct val="91666"/>
              </a:lnSpc>
            </a:pPr>
            <a:r>
              <a:rPr lang="en-US" sz="24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58445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825625"/>
            <a:ext cx="10515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40404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4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0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14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15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16" hasCustomPrompt="1"/>
          </p:nvPr>
        </p:nvSpPr>
        <p:spPr>
          <a:xfrm>
            <a:off x="831849" y="469127"/>
            <a:ext cx="10307927" cy="409334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b"/>
          <a:lstStyle>
            <a:lvl1pPr algn="l">
              <a:lnSpc>
                <a:spcPct val="91666"/>
              </a:lnSpc>
              <a:defRPr sz="60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6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610028"/>
            <a:ext cx="10307926" cy="64755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19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20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258445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1825625"/>
            <a:ext cx="5181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40404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4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0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23" hasCustomPrompt="1"/>
          </p:nvPr>
        </p:nvSpPr>
        <p:spPr>
          <a:xfrm>
            <a:off x="5981700" y="1825625"/>
            <a:ext cx="5181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40404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4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20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404040"/>
              </a:buClr>
              <a:buChar char="•"/>
            </a:pPr>
            <a:r>
              <a:rPr lang="en-US" sz="1800" b="0" i="0" u="none" strike="noStrike">
                <a:solidFill>
                  <a:srgbClr val="40404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25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7" name="AutoShape 7"/>
          <p:cNvSpPr>
            <a:spLocks noGrp="1"/>
          </p:cNvSpPr>
          <p:nvPr>
            <p:ph type="body" sz="quarter" idx="26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27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28" hasCustomPrompt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b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b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31" hasCustomPrompt="1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7" name="AutoShape 7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8" name="AutoShape 8"/>
          <p:cNvSpPr>
            <a:spLocks noGrp="1"/>
          </p:cNvSpPr>
          <p:nvPr>
            <p:ph type="body" sz="quarter" idx="3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9" name="AutoShape 9"/>
          <p:cNvSpPr>
            <a:spLocks noGrp="1"/>
          </p:cNvSpPr>
          <p:nvPr>
            <p:ph type="body" sz="quarter" idx="3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35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ctr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ctr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37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38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39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40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41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42" hasCustomPrompt="1"/>
          </p:nvPr>
        </p:nvSpPr>
        <p:spPr>
          <a:xfrm>
            <a:off x="646747" y="127000"/>
            <a:ext cx="4165200" cy="1600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32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32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单击此处编辑标题</a:t>
            </a:r>
          </a:p>
        </p:txBody>
      </p:sp>
      <p:sp>
        <p:nvSpPr>
          <p:cNvPr id="3" name="AutoShape 3"/>
          <p:cNvSpPr>
            <a:spLocks noGrp="1"/>
          </p:cNvSpPr>
          <p:nvPr>
            <p:ph type="pic" sz="quarter" idx="43"/>
          </p:nvPr>
        </p:nvSpPr>
        <p:spPr>
          <a:xfrm>
            <a:off x="5184000" y="766354"/>
            <a:ext cx="5817375" cy="5094446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63500" tIns="63500" rIns="63500" bIns="63500" anchor="ctr"/>
          <a:lstStyle>
            <a:lvl1pPr algn="ctr">
              <a:defRPr sz="16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44" hasCustomPrompt="1"/>
          </p:nvPr>
        </p:nvSpPr>
        <p:spPr>
          <a:xfrm>
            <a:off x="651827" y="2057400"/>
            <a:ext cx="4165200" cy="38115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150000"/>
              </a:lnSpc>
              <a:defRPr sz="20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150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45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46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7" name="AutoShape 7"/>
          <p:cNvSpPr>
            <a:spLocks noGrp="1"/>
          </p:cNvSpPr>
          <p:nvPr>
            <p:ph type="body" sz="quarter" idx="47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48" hasCustomPrompt="1"/>
          </p:nvPr>
        </p:nvSpPr>
        <p:spPr>
          <a:xfrm>
            <a:off x="9824484" y="365125"/>
            <a:ext cx="1529316" cy="58118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eaVert" lIns="91440" tIns="45720" rIns="91440" bIns="45720" anchor="ctr"/>
          <a:lstStyle>
            <a:lvl1pPr algn="l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49" hasCustomPrompt="1"/>
          </p:nvPr>
        </p:nvSpPr>
        <p:spPr>
          <a:xfrm>
            <a:off x="838200" y="365125"/>
            <a:ext cx="8879958" cy="58118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eaVert"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5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6" name="AutoShape 6"/>
          <p:cNvSpPr>
            <a:spLocks noGrp="1"/>
          </p:cNvSpPr>
          <p:nvPr>
            <p:ph type="body" sz="quarter" idx="5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3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2025/6/17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54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anchor="ctr"/>
          <a:lstStyle>
            <a:lvl1pPr algn="ctr">
              <a:lnSpc>
                <a:spcPct val="100000"/>
              </a:lnSpc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55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000000">
                    <a:alpha val="100000"/>
                  </a:srgbClr>
                </a:solidFill>
                <a:latin typeface="宋体"/>
              </a:defRPr>
            </a:lvl1pPr>
          </a:lstStyle>
          <a:p>
            <a:pPr marL="355600" indent="-355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单击此处编辑母版文本样式</a:t>
            </a:r>
          </a:p>
          <a:p>
            <a:pPr marL="762000" lvl="1" indent="-3048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第二级</a:t>
            </a:r>
          </a:p>
          <a:p>
            <a:pPr marL="1168400" lvl="2" indent="-2540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第三级</a:t>
            </a:r>
          </a:p>
          <a:p>
            <a:pPr marL="1600200" lvl="3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第四级</a:t>
            </a:r>
          </a:p>
          <a:p>
            <a:pPr marL="2057400" lvl="4" indent="-228600" algn="l">
              <a:lnSpc>
                <a:spcPct val="91666"/>
              </a:lnSpc>
              <a:buClr>
                <a:srgbClr val="000000"/>
              </a:buClr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and Content">
    <p:bg>
      <p:bgPr>
        <a:gradFill rotWithShape="1">
          <a:gsLst>
            <a:gs pos="0">
              <a:srgbClr val="F9F9F9">
                <a:alpha val="100000"/>
              </a:srgbClr>
            </a:gs>
            <a:gs pos="100000">
              <a:srgbClr val="E5E9F2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7" hasCustomPrompt="1"/>
          </p:nvPr>
        </p:nvSpPr>
        <p:spPr>
          <a:xfrm>
            <a:off x="288000" y="360000"/>
            <a:ext cx="9957852" cy="50405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5C5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360000"/>
            <a:ext cx="178678" cy="506417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>
            <a:noFill/>
            <a:prstDash val="solid"/>
            <a:miter lim="4000000"/>
          </a:ln>
        </p:spPr>
        <p:txBody>
          <a:bodyPr lIns="0" tIns="0" rIns="0" bIns="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58" hasCustomPrompt="1"/>
          </p:nvPr>
        </p:nvSpPr>
        <p:spPr>
          <a:xfrm>
            <a:off x="9448800" y="6484777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39212" y="352185"/>
            <a:ext cx="1370016" cy="46151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nd Content">
    <p:bg>
      <p:bgPr>
        <a:gradFill rotWithShape="1">
          <a:gsLst>
            <a:gs pos="0">
              <a:srgbClr val="F9F9F9">
                <a:alpha val="100000"/>
              </a:srgbClr>
            </a:gs>
            <a:gs pos="100000">
              <a:srgbClr val="E5E9F2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9" hasCustomPrompt="1"/>
          </p:nvPr>
        </p:nvSpPr>
        <p:spPr>
          <a:xfrm>
            <a:off x="288000" y="360000"/>
            <a:ext cx="9957852" cy="50405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5C5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360000"/>
            <a:ext cx="178678" cy="506417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>
            <a:noFill/>
            <a:prstDash val="solid"/>
            <a:miter lim="4000000"/>
          </a:ln>
        </p:spPr>
        <p:txBody>
          <a:bodyPr lIns="0" tIns="0" rIns="0" bIns="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body" sz="quarter" idx="60" hasCustomPrompt="1"/>
          </p:nvPr>
        </p:nvSpPr>
        <p:spPr>
          <a:xfrm>
            <a:off x="288000" y="984046"/>
            <a:ext cx="9972088" cy="34163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1800" b="0" i="0" u="none" strike="noStrike" spc="0">
                <a:solidFill>
                  <a:srgbClr val="5434C6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1800" b="0" i="0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subtitle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61" hasCustomPrompt="1"/>
          </p:nvPr>
        </p:nvSpPr>
        <p:spPr>
          <a:xfrm>
            <a:off x="9448800" y="6484777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39212" y="352185"/>
            <a:ext cx="1370016" cy="46151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and Content">
    <p:bg>
      <p:bgPr>
        <a:gradFill rotWithShape="1">
          <a:gsLst>
            <a:gs pos="0">
              <a:srgbClr val="F9F9F9">
                <a:alpha val="100000"/>
              </a:srgbClr>
            </a:gs>
            <a:gs pos="100000">
              <a:srgbClr val="E5E9F2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9170" y="2042893"/>
            <a:ext cx="7378065" cy="4829175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3" name="AutoShape 3"/>
          <p:cNvSpPr>
            <a:spLocks noGrp="1"/>
          </p:cNvSpPr>
          <p:nvPr>
            <p:ph type="body" sz="quarter" idx="62" hasCustomPrompt="1"/>
          </p:nvPr>
        </p:nvSpPr>
        <p:spPr>
          <a:xfrm>
            <a:off x="482772" y="2612683"/>
            <a:ext cx="11226456" cy="163263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ctr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ctr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39212" y="352185"/>
            <a:ext cx="1370016" cy="46151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2700">
            <a:noFill/>
            <a:prstDash val="solid"/>
            <a:miter lim="4000000"/>
          </a:ln>
        </p:spPr>
        <p:txBody>
          <a:bodyPr lIns="0" tIns="0" rIns="0" bIns="0" rtlCol="0" anchor="t"/>
          <a:lstStyle/>
          <a:p>
            <a:pPr algn="l">
              <a:defRPr/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91016" y="5514901"/>
            <a:ext cx="6275288" cy="360002"/>
            <a:chOff x="491016" y="5514901"/>
            <a:chExt cx="6275288" cy="36000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91016" y="5539746"/>
              <a:ext cx="1320332" cy="285994"/>
            </a:xfrm>
            <a:prstGeom prst="rect">
              <a:avLst/>
            </a:prstGeom>
            <a:ln w="12700" cap="flat">
              <a:noFill/>
              <a:prstDash val="solid"/>
              <a:miter lim="4000000"/>
            </a:ln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603116" y="5571893"/>
              <a:ext cx="1548838" cy="221702"/>
            </a:xfrm>
            <a:prstGeom prst="rect">
              <a:avLst/>
            </a:prstGeom>
            <a:ln w="12700" cap="flat">
              <a:noFill/>
              <a:prstDash val="solid"/>
              <a:miter lim="4000000"/>
            </a:ln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387333" y="5514901"/>
              <a:ext cx="1378971" cy="360002"/>
            </a:xfrm>
            <a:prstGeom prst="rect">
              <a:avLst/>
            </a:prstGeom>
            <a:ln w="12700" cap="flat">
              <a:noFill/>
              <a:prstDash val="solid"/>
              <a:miter lim="4000000"/>
            </a:ln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96853" y="5554380"/>
              <a:ext cx="1190585" cy="256728"/>
            </a:xfrm>
            <a:prstGeom prst="rect">
              <a:avLst/>
            </a:prstGeom>
            <a:ln w="12700" cap="flat">
              <a:noFill/>
              <a:prstDash val="solid"/>
              <a:miter lim="4000000"/>
            </a:ln>
          </p:spPr>
        </p:pic>
      </p:grpSp>
      <p:sp>
        <p:nvSpPr>
          <p:cNvPr id="8" name="AutoShape 8"/>
          <p:cNvSpPr>
            <a:spLocks noGrp="1"/>
          </p:cNvSpPr>
          <p:nvPr>
            <p:ph type="body" sz="quarter" idx="63" hasCustomPrompt="1"/>
          </p:nvPr>
        </p:nvSpPr>
        <p:spPr>
          <a:xfrm>
            <a:off x="500555" y="3932932"/>
            <a:ext cx="8596339" cy="6187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1600" b="0" i="0" u="none" strike="noStrike" spc="0">
                <a:solidFill>
                  <a:srgbClr val="FFFFFF">
                    <a:alpha val="100000"/>
                  </a:srgbClr>
                </a:solidFill>
                <a:latin typeface="Aptos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16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Name Title</a:t>
            </a:r>
          </a:p>
          <a:p>
            <a:pPr indent="0" algn="l">
              <a:lnSpc>
                <a:spcPct val="91666"/>
              </a:lnSpc>
            </a:pPr>
            <a:r>
              <a:rPr lang="en-US" sz="16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Zhipu AI Dept. </a:t>
            </a:r>
          </a:p>
        </p:txBody>
      </p:sp>
      <p:sp>
        <p:nvSpPr>
          <p:cNvPr id="9" name="AutoShape 9"/>
          <p:cNvSpPr>
            <a:spLocks noGrp="1"/>
          </p:cNvSpPr>
          <p:nvPr>
            <p:ph type="body" sz="quarter" idx="64" hasCustomPrompt="1"/>
          </p:nvPr>
        </p:nvSpPr>
        <p:spPr>
          <a:xfrm>
            <a:off x="500582" y="2023335"/>
            <a:ext cx="8596312" cy="15128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FFFFFF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Subject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0554" y="785975"/>
            <a:ext cx="1627654" cy="548308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and Content">
    <p:bg>
      <p:bgPr>
        <a:gradFill rotWithShape="1">
          <a:gsLst>
            <a:gs pos="0">
              <a:srgbClr val="F9F9F9">
                <a:alpha val="100000"/>
              </a:srgbClr>
            </a:gs>
            <a:gs pos="100000">
              <a:srgbClr val="E5E9F2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65" hasCustomPrompt="1"/>
          </p:nvPr>
        </p:nvSpPr>
        <p:spPr>
          <a:xfrm>
            <a:off x="9448800" y="6484777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84043" y="321524"/>
            <a:ext cx="1291589" cy="43509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444"/>
          </a:blip>
          <a:srcRect/>
          <a:stretch>
            <a:fillRect/>
          </a:stretch>
        </p:blipFill>
        <p:spPr>
          <a:xfrm>
            <a:off x="0" y="-728442"/>
            <a:ext cx="12192000" cy="8129949"/>
          </a:xfrm>
          <a:prstGeom prst="rect">
            <a:avLst/>
          </a:prstGeom>
          <a:ln w="12700">
            <a:noFill/>
            <a:prstDash val="solid"/>
            <a:miter lim="4000000"/>
          </a:ln>
        </p:spPr>
      </p:pic>
      <p:sp>
        <p:nvSpPr>
          <p:cNvPr id="3" name="AutoShape 3"/>
          <p:cNvSpPr/>
          <p:nvPr/>
        </p:nvSpPr>
        <p:spPr>
          <a:xfrm>
            <a:off x="1601470" y="3213735"/>
            <a:ext cx="8989060" cy="430530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ctr">
              <a:lnSpc>
                <a:spcPct val="100000"/>
              </a:lnSpc>
              <a:defRPr/>
            </a:pPr>
            <a:r>
              <a:rPr lang="en-US" sz="2800" b="1" i="1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Collaborate </a:t>
            </a:r>
            <a:r>
              <a:rPr lang="en-US" sz="2800" b="1" i="1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with Zhipu Towards the </a:t>
            </a:r>
            <a:r>
              <a:rPr lang="en-US" sz="2800" b="1" i="1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Era of AGI </a:t>
            </a:r>
            <a:endParaRPr lang="en-US"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7000" y="5029200"/>
            <a:ext cx="2286000" cy="1371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PS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7000" y="5029200"/>
            <a:ext cx="2286000" cy="1371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63" hasCustomPrompt="1"/>
          </p:nvPr>
        </p:nvSpPr>
        <p:spPr>
          <a:xfrm>
            <a:off x="500555" y="3932932"/>
            <a:ext cx="8596339" cy="112182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lnSpc>
                <a:spcPct val="91666"/>
              </a:lnSpc>
              <a:defRPr sz="1600" b="0" i="0" u="none" strike="noStrike" spc="0">
                <a:solidFill>
                  <a:srgbClr val="FFFFFF">
                    <a:alpha val="100000"/>
                  </a:srgbClr>
                </a:solidFill>
                <a:latin typeface="Aptos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16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Global Business Center </a:t>
            </a:r>
          </a:p>
          <a:p>
            <a:pPr indent="0" algn="l">
              <a:lnSpc>
                <a:spcPct val="91666"/>
              </a:lnSpc>
            </a:pPr>
            <a:r>
              <a:rPr lang="en-US" sz="16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Zhipu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64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>
            <a:lvl1pPr algn="l">
              <a:lnSpc>
                <a:spcPct val="83333"/>
              </a:lnSpc>
              <a:defRPr sz="4800" b="0" i="0" u="none" strike="noStrike" spc="0">
                <a:solidFill>
                  <a:srgbClr val="FFFFFF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83333"/>
              </a:lnSpc>
            </a:pPr>
            <a:r>
              <a:rPr lang="en-US" sz="48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Sovereign AI - </a:t>
            </a:r>
          </a:p>
          <a:p>
            <a:pPr indent="0" algn="l">
              <a:lnSpc>
                <a:spcPct val="83333"/>
              </a:lnSpc>
            </a:pPr>
            <a:r>
              <a:rPr lang="en-US" sz="48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Zhipu Cooperation Proposal</a:t>
            </a:r>
          </a:p>
          <a:p>
            <a:pPr indent="0" algn="l">
              <a:lnSpc>
                <a:spcPct val="83333"/>
              </a:lnSpc>
            </a:pPr>
            <a:r>
              <a:rPr lang="en-US" sz="28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62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lnSpc>
                <a:spcPct val="91666"/>
              </a:lnSpc>
              <a:defRPr sz="4400" b="0" i="0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ctr">
              <a:lnSpc>
                <a:spcPct val="91666"/>
              </a:lnSpc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Zhipu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9448800" y="6484938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2784368" y="605882"/>
            <a:ext cx="9257030" cy="4801235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3" name="AutoShape 3"/>
          <p:cNvSpPr/>
          <p:nvPr/>
        </p:nvSpPr>
        <p:spPr>
          <a:xfrm>
            <a:off x="9427415" y="2544862"/>
            <a:ext cx="1149354" cy="728020"/>
          </a:xfrm>
          <a:prstGeom prst="rect">
            <a:avLst/>
          </a:prstGeom>
          <a:noFill/>
          <a:ln w="12700" cap="flat">
            <a:noFill/>
            <a:prstDash val="solid"/>
          </a:ln>
        </p:spPr>
        <p:txBody>
          <a:bodyPr lIns="0" tIns="0" rIns="0" bIns="0" rtlCol="0" anchor="ctr"/>
          <a:lstStyle/>
          <a:p>
            <a:pPr indent="0" algn="l">
              <a:lnSpc>
                <a:spcPct val="116666"/>
              </a:lnSpc>
              <a:defRPr/>
            </a:pPr>
            <a:r>
              <a:rPr lang="en-US" sz="10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Branches</a:t>
            </a:r>
            <a:r>
              <a:rPr lang="en-US" sz="1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Hangzhou</a:t>
            </a:r>
            <a:r>
              <a:rPr lang="en-US" sz="1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Shanghai</a:t>
            </a:r>
          </a:p>
          <a:p>
            <a:pPr indent="0" algn="l">
              <a:lnSpc>
                <a:spcPct val="116666"/>
              </a:lnSpc>
            </a:pPr>
            <a:r>
              <a:rPr lang="en-US" sz="1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Chengdu Zhuhai</a:t>
            </a:r>
          </a:p>
          <a:p>
            <a:pPr indent="0" algn="l">
              <a:lnSpc>
                <a:spcPct val="116666"/>
              </a:lnSpc>
            </a:pPr>
            <a:r>
              <a:rPr lang="en-US" sz="1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Shenzhen HK</a:t>
            </a:r>
          </a:p>
        </p:txBody>
      </p:sp>
      <p:sp>
        <p:nvSpPr>
          <p:cNvPr id="4" name="AutoShape 4"/>
          <p:cNvSpPr/>
          <p:nvPr/>
        </p:nvSpPr>
        <p:spPr>
          <a:xfrm>
            <a:off x="441301" y="1689873"/>
            <a:ext cx="3984388" cy="800604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t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  <a:endParaRPr lang="en-US" sz="1100"/>
          </a:p>
          <a:p>
            <a:pPr indent="0" algn="l">
              <a:lnSpc>
                <a:spcPct val="150000"/>
              </a:lnSpc>
            </a:pPr>
            <a:r>
              <a:rPr lang="en-US" sz="16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Teaching Machines to Think Like Humans</a:t>
            </a:r>
          </a:p>
        </p:txBody>
      </p:sp>
      <p:sp>
        <p:nvSpPr>
          <p:cNvPr id="5" name="AutoShape 5"/>
          <p:cNvSpPr/>
          <p:nvPr/>
        </p:nvSpPr>
        <p:spPr>
          <a:xfrm>
            <a:off x="5512328" y="1902870"/>
            <a:ext cx="1346835" cy="389890"/>
          </a:xfrm>
          <a:prstGeom prst="roundRect">
            <a:avLst>
              <a:gd name="adj" fmla="val 18204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UK R&amp;D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43453" y="4806090"/>
            <a:ext cx="11154410" cy="1902460"/>
          </a:xfrm>
          <a:prstGeom prst="roundRect">
            <a:avLst>
              <a:gd name="adj" fmla="val 4585"/>
            </a:avLst>
          </a:prstGeom>
          <a:gradFill rotWithShape="1">
            <a:gsLst>
              <a:gs pos="0">
                <a:srgbClr val="496FEB">
                  <a:alpha val="100000"/>
                </a:srgbClr>
              </a:gs>
              <a:gs pos="100000">
                <a:srgbClr val="6364F8">
                  <a:alpha val="100000"/>
                </a:srgbClr>
              </a:gs>
            </a:gsLst>
            <a:lin ang="19800000"/>
          </a:gra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747158" y="5857756"/>
            <a:ext cx="1256754" cy="728405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4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800+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75234" y="5654820"/>
            <a:ext cx="1248062" cy="234950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FTEs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513348" y="5853485"/>
            <a:ext cx="1120500" cy="728405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4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519079" y="5654820"/>
            <a:ext cx="1488083" cy="234950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R&amp;D percentage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81149" y="4995868"/>
            <a:ext cx="2069962" cy="297517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Operations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305647" y="5850560"/>
            <a:ext cx="1401025" cy="728405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4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30M+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217815" y="5654528"/>
            <a:ext cx="1620166" cy="234950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ToC(chatglm.cn) Users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9065321" y="5842160"/>
            <a:ext cx="1598194" cy="728405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4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250B+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950556" y="5655085"/>
            <a:ext cx="2068833" cy="235962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ToB(bigmodel.cn) tokens/day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388572" y="646321"/>
            <a:ext cx="3269447" cy="68211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rtlCol="0" anchor="t"/>
          <a:lstStyle/>
          <a:p>
            <a:pPr indent="0" algn="l">
              <a:lnSpc>
                <a:spcPct val="91666"/>
              </a:lnSpc>
              <a:defRPr/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Zhipu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902083" y="2173380"/>
            <a:ext cx="1092835" cy="3067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Microsoft YaHei Regular"/>
                <a:ea typeface="Microsoft YaHei Regular"/>
                <a:cs typeface="Microsoft YaHei Regular"/>
                <a:sym typeface="Microsoft YaHei Regular"/>
              </a:rPr>
              <a:t>北京总部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727458" y="2249580"/>
            <a:ext cx="151765" cy="151765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 cap="flat">
            <a:solidFill>
              <a:srgbClr val="2659E6">
                <a:alpha val="100000"/>
              </a:srgbClr>
            </a:solidFill>
            <a:prstDash val="solid"/>
            <a:miter lim="8000000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9966217" y="2127025"/>
            <a:ext cx="1144095" cy="389890"/>
          </a:xfrm>
          <a:prstGeom prst="roundRect">
            <a:avLst>
              <a:gd name="adj" fmla="val 18204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Beijing HQ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230987" y="3782787"/>
            <a:ext cx="1633431" cy="389890"/>
          </a:xfrm>
          <a:prstGeom prst="roundRect">
            <a:avLst>
              <a:gd name="adj" fmla="val 18204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Singapore Branch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951238" y="2021615"/>
            <a:ext cx="151765" cy="151765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 cap="flat">
            <a:solidFill>
              <a:srgbClr val="2659E6">
                <a:alpha val="100000"/>
              </a:srgbClr>
            </a:solidFill>
            <a:prstDash val="solid"/>
            <a:miter lim="8000000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8091063" y="2854735"/>
            <a:ext cx="151765" cy="151765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 cap="flat">
            <a:solidFill>
              <a:srgbClr val="2659E6">
                <a:alpha val="100000"/>
              </a:srgbClr>
            </a:solidFill>
            <a:prstDash val="solid"/>
            <a:miter lim="8000000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6820428" y="2737260"/>
            <a:ext cx="1184910" cy="389890"/>
          </a:xfrm>
          <a:prstGeom prst="roundRect">
            <a:avLst>
              <a:gd name="adj" fmla="val 18204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 Branch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flipV="1">
            <a:off x="794913" y="5459823"/>
            <a:ext cx="2433955" cy="0"/>
          </a:xfrm>
          <a:prstGeom prst="straightConnector1">
            <a:avLst/>
          </a:prstGeom>
          <a:noFill/>
          <a:ln w="12700">
            <a:solidFill>
              <a:srgbClr val="CCD6FF">
                <a:alpha val="100000"/>
              </a:srgbClr>
            </a:solidFill>
            <a:prstDash val="solid"/>
            <a:miter lim="4000000"/>
            <a:headEnd type="none" w="med" len="med"/>
            <a:tailEnd type="none" w="med" len="med"/>
          </a:ln>
        </p:spPr>
      </p:cxnSp>
      <p:cxnSp>
        <p:nvCxnSpPr>
          <p:cNvPr id="25" name="Connector 25"/>
          <p:cNvCxnSpPr/>
          <p:nvPr/>
        </p:nvCxnSpPr>
        <p:spPr>
          <a:xfrm flipV="1">
            <a:off x="3513348" y="5459823"/>
            <a:ext cx="2433955" cy="0"/>
          </a:xfrm>
          <a:prstGeom prst="straightConnector1">
            <a:avLst/>
          </a:prstGeom>
          <a:noFill/>
          <a:ln w="12700">
            <a:solidFill>
              <a:srgbClr val="CCD6FF">
                <a:alpha val="100000"/>
              </a:srgbClr>
            </a:solidFill>
            <a:prstDash val="solid"/>
            <a:miter lim="4000000"/>
            <a:headEnd type="none" w="med" len="med"/>
            <a:tailEnd type="none" w="med" len="med"/>
          </a:ln>
        </p:spPr>
      </p:cxnSp>
      <p:cxnSp>
        <p:nvCxnSpPr>
          <p:cNvPr id="26" name="Connector 26"/>
          <p:cNvCxnSpPr/>
          <p:nvPr/>
        </p:nvCxnSpPr>
        <p:spPr>
          <a:xfrm flipV="1">
            <a:off x="6232418" y="5459823"/>
            <a:ext cx="2433955" cy="0"/>
          </a:xfrm>
          <a:prstGeom prst="straightConnector1">
            <a:avLst/>
          </a:prstGeom>
          <a:noFill/>
          <a:ln w="12700">
            <a:solidFill>
              <a:srgbClr val="CCD6FF">
                <a:alpha val="100000"/>
              </a:srgbClr>
            </a:solidFill>
            <a:prstDash val="solid"/>
            <a:miter lim="4000000"/>
            <a:headEnd type="none" w="med" len="med"/>
            <a:tailEnd type="none" w="med" len="med"/>
          </a:ln>
        </p:spPr>
      </p:cxnSp>
      <p:cxnSp>
        <p:nvCxnSpPr>
          <p:cNvPr id="27" name="Connector 27"/>
          <p:cNvCxnSpPr/>
          <p:nvPr/>
        </p:nvCxnSpPr>
        <p:spPr>
          <a:xfrm flipV="1">
            <a:off x="8950853" y="5459823"/>
            <a:ext cx="2433955" cy="0"/>
          </a:xfrm>
          <a:prstGeom prst="straightConnector1">
            <a:avLst/>
          </a:prstGeom>
          <a:noFill/>
          <a:ln w="12700">
            <a:solidFill>
              <a:srgbClr val="CCD6FF">
                <a:alpha val="100000"/>
              </a:srgbClr>
            </a:solidFill>
            <a:prstDash val="solid"/>
            <a:miter lim="4000000"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/>
        </p:nvSpPr>
        <p:spPr>
          <a:xfrm>
            <a:off x="9803340" y="3693888"/>
            <a:ext cx="151765" cy="151765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 cap="flat">
            <a:solidFill>
              <a:srgbClr val="2659E6">
                <a:alpha val="100000"/>
              </a:srgbClr>
            </a:solidFill>
            <a:prstDash val="solid"/>
            <a:miter lim="8000000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9" name="AutoShape 29"/>
          <p:cNvSpPr/>
          <p:nvPr/>
        </p:nvSpPr>
        <p:spPr>
          <a:xfrm>
            <a:off x="9879222" y="3265012"/>
            <a:ext cx="1633431" cy="389890"/>
          </a:xfrm>
          <a:prstGeom prst="roundRect">
            <a:avLst>
              <a:gd name="adj" fmla="val 18204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Malaysia Branch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9727458" y="3520850"/>
            <a:ext cx="151765" cy="151765"/>
          </a:xfrm>
          <a:prstGeom prst="ellipse">
            <a:avLst/>
          </a:prstGeom>
          <a:solidFill>
            <a:srgbClr val="FFFFFF">
              <a:alpha val="100000"/>
            </a:srgbClr>
          </a:solidFill>
          <a:ln w="50800" cap="flat">
            <a:solidFill>
              <a:srgbClr val="2659E6">
                <a:alpha val="100000"/>
              </a:srgbClr>
            </a:solidFill>
            <a:prstDash val="solid"/>
            <a:miter lim="8000000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7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5C5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Zhipu is Leading the LLM Evolution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315937" y="4875377"/>
            <a:ext cx="786049" cy="492443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2019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Founded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8251" y="2886869"/>
            <a:ext cx="526019" cy="2331928"/>
            <a:chOff x="158251" y="2886869"/>
            <a:chExt cx="526019" cy="2331928"/>
          </a:xfrm>
        </p:grpSpPr>
        <p:grpSp>
          <p:nvGrpSpPr>
            <p:cNvPr id="5" name="Group 5"/>
            <p:cNvGrpSpPr/>
            <p:nvPr/>
          </p:nvGrpSpPr>
          <p:grpSpPr>
            <a:xfrm>
              <a:off x="540270" y="2886869"/>
              <a:ext cx="144000" cy="1222116"/>
              <a:chOff x="540270" y="2886869"/>
              <a:chExt cx="144000" cy="1222116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540270" y="3964985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7" name="Connector 7"/>
              <p:cNvCxnSpPr/>
              <p:nvPr/>
            </p:nvCxnSpPr>
            <p:spPr>
              <a:xfrm flipV="1">
                <a:off x="612270" y="2886869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8" name="Group 8"/>
            <p:cNvGrpSpPr/>
            <p:nvPr/>
          </p:nvGrpSpPr>
          <p:grpSpPr>
            <a:xfrm>
              <a:off x="158251" y="3994797"/>
              <a:ext cx="144000" cy="1224000"/>
              <a:chOff x="158251" y="3994797"/>
              <a:chExt cx="144000" cy="1224000"/>
            </a:xfrm>
          </p:grpSpPr>
          <p:sp>
            <p:nvSpPr>
              <p:cNvPr id="9" name="AutoShape 9"/>
              <p:cNvSpPr/>
              <p:nvPr/>
            </p:nvSpPr>
            <p:spPr>
              <a:xfrm>
                <a:off x="158251" y="3994797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10" name="Connector 10"/>
              <p:cNvCxnSpPr/>
              <p:nvPr/>
            </p:nvCxnSpPr>
            <p:spPr>
              <a:xfrm flipV="1">
                <a:off x="225301" y="4138797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11" name="AutoShape 11"/>
          <p:cNvSpPr>
            <a:spLocks noGrp="1"/>
          </p:cNvSpPr>
          <p:nvPr>
            <p:ph type="body" sz="quarter" idx="58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138771" y="1266388"/>
            <a:ext cx="1233351" cy="50218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t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baseline="30000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 1000B+ LLM </a:t>
            </a:r>
            <a:endParaRPr lang="en-US" sz="1100"/>
          </a:p>
          <a:p>
            <a:pPr indent="0" algn="ctr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in China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105005" y="1266388"/>
            <a:ext cx="1035027" cy="50218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t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baseline="30000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 Chat LLM </a:t>
            </a:r>
            <a:endParaRPr lang="en-US" sz="1100"/>
          </a:p>
          <a:p>
            <a:pPr indent="0" algn="ctr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in China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908036" y="1266388"/>
            <a:ext cx="1744644" cy="50218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t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baseline="30000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 Multimodal Model </a:t>
            </a:r>
            <a:endParaRPr lang="en-US" sz="1100"/>
          </a:p>
          <a:p>
            <a:pPr indent="0" algn="ctr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in China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198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V="1">
            <a:off x="1391638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17" name="AutoShape 17"/>
          <p:cNvSpPr/>
          <p:nvPr/>
        </p:nvSpPr>
        <p:spPr>
          <a:xfrm>
            <a:off x="438883" y="1266388"/>
            <a:ext cx="907942" cy="50218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0" tIns="0" rIns="0" bIns="0" rtlCol="0" anchor="t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baseline="30000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 10B LLM</a:t>
            </a:r>
            <a:endParaRPr lang="en-US" sz="1100"/>
          </a:p>
          <a:p>
            <a:pPr indent="0" algn="ctr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In China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1398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V="1">
            <a:off x="3245838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62423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V="1">
            <a:off x="5096863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453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V="1">
            <a:off x="7517764" y="1248877"/>
            <a:ext cx="276225" cy="537210"/>
          </a:xfrm>
          <a:prstGeom prst="rect">
            <a:avLst/>
          </a:prstGeom>
          <a:ln w="12700">
            <a:noFill/>
            <a:prstDash val="solid"/>
          </a:ln>
        </p:spPr>
      </p:pic>
      <p:cxnSp>
        <p:nvCxnSpPr>
          <p:cNvPr id="24" name="Connector 24"/>
          <p:cNvCxnSpPr/>
          <p:nvPr/>
        </p:nvCxnSpPr>
        <p:spPr>
          <a:xfrm flipV="1">
            <a:off x="0" y="4051760"/>
            <a:ext cx="12144950" cy="0"/>
          </a:xfrm>
          <a:prstGeom prst="straightConnector1">
            <a:avLst/>
          </a:prstGeom>
          <a:noFill/>
          <a:ln w="12700" cap="flat">
            <a:solidFill>
              <a:srgbClr val="7A62D2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25" name="AutoShape 25"/>
          <p:cNvSpPr/>
          <p:nvPr/>
        </p:nvSpPr>
        <p:spPr>
          <a:xfrm>
            <a:off x="726246" y="2632684"/>
            <a:ext cx="839974" cy="492443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2020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All in LLM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99041" y="2881036"/>
            <a:ext cx="526019" cy="2331928"/>
            <a:chOff x="1499041" y="2881036"/>
            <a:chExt cx="526019" cy="2331928"/>
          </a:xfrm>
        </p:grpSpPr>
        <p:grpSp>
          <p:nvGrpSpPr>
            <p:cNvPr id="27" name="Group 27"/>
            <p:cNvGrpSpPr/>
            <p:nvPr/>
          </p:nvGrpSpPr>
          <p:grpSpPr>
            <a:xfrm>
              <a:off x="1881060" y="2881036"/>
              <a:ext cx="144000" cy="1222116"/>
              <a:chOff x="1881060" y="2881036"/>
              <a:chExt cx="144000" cy="1222116"/>
            </a:xfrm>
          </p:grpSpPr>
          <p:sp>
            <p:nvSpPr>
              <p:cNvPr id="28" name="AutoShape 28"/>
              <p:cNvSpPr/>
              <p:nvPr/>
            </p:nvSpPr>
            <p:spPr>
              <a:xfrm>
                <a:off x="1881060" y="395915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29" name="Connector 29"/>
              <p:cNvCxnSpPr/>
              <p:nvPr/>
            </p:nvCxnSpPr>
            <p:spPr>
              <a:xfrm flipV="1">
                <a:off x="1953060" y="288103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roup 30"/>
            <p:cNvGrpSpPr/>
            <p:nvPr/>
          </p:nvGrpSpPr>
          <p:grpSpPr>
            <a:xfrm>
              <a:off x="1499041" y="3988964"/>
              <a:ext cx="144000" cy="1224000"/>
              <a:chOff x="1499041" y="3988964"/>
              <a:chExt cx="144000" cy="1224000"/>
            </a:xfrm>
          </p:grpSpPr>
          <p:sp>
            <p:nvSpPr>
              <p:cNvPr id="31" name="AutoShape 31"/>
              <p:cNvSpPr/>
              <p:nvPr/>
            </p:nvSpPr>
            <p:spPr>
              <a:xfrm>
                <a:off x="1499041" y="398896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32" name="Connector 32"/>
              <p:cNvCxnSpPr/>
              <p:nvPr/>
            </p:nvCxnSpPr>
            <p:spPr>
              <a:xfrm flipV="1">
                <a:off x="1566091" y="413296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Group 33"/>
          <p:cNvGrpSpPr/>
          <p:nvPr/>
        </p:nvGrpSpPr>
        <p:grpSpPr>
          <a:xfrm>
            <a:off x="2839831" y="2881036"/>
            <a:ext cx="526019" cy="2331928"/>
            <a:chOff x="2839831" y="2881036"/>
            <a:chExt cx="526019" cy="2331928"/>
          </a:xfrm>
        </p:grpSpPr>
        <p:grpSp>
          <p:nvGrpSpPr>
            <p:cNvPr id="34" name="Group 34"/>
            <p:cNvGrpSpPr/>
            <p:nvPr/>
          </p:nvGrpSpPr>
          <p:grpSpPr>
            <a:xfrm>
              <a:off x="3221850" y="2881036"/>
              <a:ext cx="144000" cy="1222116"/>
              <a:chOff x="3221850" y="2881036"/>
              <a:chExt cx="144000" cy="1222116"/>
            </a:xfrm>
          </p:grpSpPr>
          <p:sp>
            <p:nvSpPr>
              <p:cNvPr id="35" name="AutoShape 35"/>
              <p:cNvSpPr/>
              <p:nvPr/>
            </p:nvSpPr>
            <p:spPr>
              <a:xfrm>
                <a:off x="3221850" y="395915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36" name="Connector 36"/>
              <p:cNvCxnSpPr/>
              <p:nvPr/>
            </p:nvCxnSpPr>
            <p:spPr>
              <a:xfrm flipV="1">
                <a:off x="3293850" y="288103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37" name="Group 37"/>
            <p:cNvGrpSpPr/>
            <p:nvPr/>
          </p:nvGrpSpPr>
          <p:grpSpPr>
            <a:xfrm>
              <a:off x="2839831" y="3988964"/>
              <a:ext cx="144000" cy="1224000"/>
              <a:chOff x="2839831" y="3988964"/>
              <a:chExt cx="144000" cy="1224000"/>
            </a:xfrm>
          </p:grpSpPr>
          <p:sp>
            <p:nvSpPr>
              <p:cNvPr id="38" name="AutoShape 38"/>
              <p:cNvSpPr/>
              <p:nvPr/>
            </p:nvSpPr>
            <p:spPr>
              <a:xfrm>
                <a:off x="2839831" y="398896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39" name="Connector 39"/>
              <p:cNvCxnSpPr/>
              <p:nvPr/>
            </p:nvCxnSpPr>
            <p:spPr>
              <a:xfrm flipV="1">
                <a:off x="2906881" y="413296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" name="Group 40"/>
          <p:cNvGrpSpPr/>
          <p:nvPr/>
        </p:nvGrpSpPr>
        <p:grpSpPr>
          <a:xfrm>
            <a:off x="4180621" y="2881036"/>
            <a:ext cx="526019" cy="2331928"/>
            <a:chOff x="4180621" y="2881036"/>
            <a:chExt cx="526019" cy="2331928"/>
          </a:xfrm>
        </p:grpSpPr>
        <p:grpSp>
          <p:nvGrpSpPr>
            <p:cNvPr id="41" name="Group 41"/>
            <p:cNvGrpSpPr/>
            <p:nvPr/>
          </p:nvGrpSpPr>
          <p:grpSpPr>
            <a:xfrm>
              <a:off x="4562640" y="2881036"/>
              <a:ext cx="144000" cy="1222116"/>
              <a:chOff x="4562640" y="2881036"/>
              <a:chExt cx="144000" cy="1222116"/>
            </a:xfrm>
          </p:grpSpPr>
          <p:sp>
            <p:nvSpPr>
              <p:cNvPr id="42" name="AutoShape 42"/>
              <p:cNvSpPr/>
              <p:nvPr/>
            </p:nvSpPr>
            <p:spPr>
              <a:xfrm>
                <a:off x="4562640" y="395915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43" name="Connector 43"/>
              <p:cNvCxnSpPr/>
              <p:nvPr/>
            </p:nvCxnSpPr>
            <p:spPr>
              <a:xfrm flipV="1">
                <a:off x="4634640" y="288103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44" name="Group 44"/>
            <p:cNvGrpSpPr/>
            <p:nvPr/>
          </p:nvGrpSpPr>
          <p:grpSpPr>
            <a:xfrm>
              <a:off x="4180621" y="3988964"/>
              <a:ext cx="144000" cy="1224000"/>
              <a:chOff x="4180621" y="3988964"/>
              <a:chExt cx="144000" cy="1224000"/>
            </a:xfrm>
          </p:grpSpPr>
          <p:sp>
            <p:nvSpPr>
              <p:cNvPr id="45" name="AutoShape 45"/>
              <p:cNvSpPr/>
              <p:nvPr/>
            </p:nvSpPr>
            <p:spPr>
              <a:xfrm>
                <a:off x="4180621" y="398896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46" name="Connector 46"/>
              <p:cNvCxnSpPr/>
              <p:nvPr/>
            </p:nvCxnSpPr>
            <p:spPr>
              <a:xfrm flipV="1">
                <a:off x="4247671" y="413296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roup 47"/>
          <p:cNvGrpSpPr/>
          <p:nvPr/>
        </p:nvGrpSpPr>
        <p:grpSpPr>
          <a:xfrm>
            <a:off x="5521411" y="2881036"/>
            <a:ext cx="526019" cy="2331928"/>
            <a:chOff x="5521411" y="2881036"/>
            <a:chExt cx="526019" cy="2331928"/>
          </a:xfrm>
        </p:grpSpPr>
        <p:grpSp>
          <p:nvGrpSpPr>
            <p:cNvPr id="48" name="Group 48"/>
            <p:cNvGrpSpPr/>
            <p:nvPr/>
          </p:nvGrpSpPr>
          <p:grpSpPr>
            <a:xfrm>
              <a:off x="5903430" y="2881036"/>
              <a:ext cx="144000" cy="1222116"/>
              <a:chOff x="5903430" y="2881036"/>
              <a:chExt cx="144000" cy="1222116"/>
            </a:xfrm>
          </p:grpSpPr>
          <p:sp>
            <p:nvSpPr>
              <p:cNvPr id="49" name="AutoShape 49"/>
              <p:cNvSpPr/>
              <p:nvPr/>
            </p:nvSpPr>
            <p:spPr>
              <a:xfrm>
                <a:off x="5903430" y="395915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50" name="Connector 50"/>
              <p:cNvCxnSpPr/>
              <p:nvPr/>
            </p:nvCxnSpPr>
            <p:spPr>
              <a:xfrm flipV="1">
                <a:off x="5975430" y="288103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" name="Group 51"/>
            <p:cNvGrpSpPr/>
            <p:nvPr/>
          </p:nvGrpSpPr>
          <p:grpSpPr>
            <a:xfrm>
              <a:off x="5521411" y="3988964"/>
              <a:ext cx="144000" cy="1224000"/>
              <a:chOff x="5521411" y="3988964"/>
              <a:chExt cx="144000" cy="1224000"/>
            </a:xfrm>
          </p:grpSpPr>
          <p:sp>
            <p:nvSpPr>
              <p:cNvPr id="52" name="AutoShape 52"/>
              <p:cNvSpPr/>
              <p:nvPr/>
            </p:nvSpPr>
            <p:spPr>
              <a:xfrm>
                <a:off x="5521411" y="398896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53" name="Connector 53"/>
              <p:cNvCxnSpPr/>
              <p:nvPr/>
            </p:nvCxnSpPr>
            <p:spPr>
              <a:xfrm flipV="1">
                <a:off x="5588461" y="413296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" name="Group 54"/>
          <p:cNvGrpSpPr/>
          <p:nvPr/>
        </p:nvGrpSpPr>
        <p:grpSpPr>
          <a:xfrm>
            <a:off x="6862201" y="2881036"/>
            <a:ext cx="526019" cy="2331928"/>
            <a:chOff x="6862201" y="2881036"/>
            <a:chExt cx="526019" cy="2331928"/>
          </a:xfrm>
        </p:grpSpPr>
        <p:grpSp>
          <p:nvGrpSpPr>
            <p:cNvPr id="55" name="Group 55"/>
            <p:cNvGrpSpPr/>
            <p:nvPr/>
          </p:nvGrpSpPr>
          <p:grpSpPr>
            <a:xfrm>
              <a:off x="7244220" y="2881036"/>
              <a:ext cx="144000" cy="1222116"/>
              <a:chOff x="7244220" y="2881036"/>
              <a:chExt cx="144000" cy="1222116"/>
            </a:xfrm>
          </p:grpSpPr>
          <p:sp>
            <p:nvSpPr>
              <p:cNvPr id="56" name="AutoShape 56"/>
              <p:cNvSpPr/>
              <p:nvPr/>
            </p:nvSpPr>
            <p:spPr>
              <a:xfrm>
                <a:off x="7244220" y="395915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57" name="Connector 57"/>
              <p:cNvCxnSpPr/>
              <p:nvPr/>
            </p:nvCxnSpPr>
            <p:spPr>
              <a:xfrm flipV="1">
                <a:off x="7316220" y="288103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58" name="Group 58"/>
            <p:cNvGrpSpPr/>
            <p:nvPr/>
          </p:nvGrpSpPr>
          <p:grpSpPr>
            <a:xfrm>
              <a:off x="6862201" y="3988964"/>
              <a:ext cx="144000" cy="1224000"/>
              <a:chOff x="6862201" y="3988964"/>
              <a:chExt cx="144000" cy="1224000"/>
            </a:xfrm>
          </p:grpSpPr>
          <p:sp>
            <p:nvSpPr>
              <p:cNvPr id="59" name="AutoShape 59"/>
              <p:cNvSpPr/>
              <p:nvPr/>
            </p:nvSpPr>
            <p:spPr>
              <a:xfrm>
                <a:off x="6862201" y="398896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60" name="Connector 60"/>
              <p:cNvCxnSpPr/>
              <p:nvPr/>
            </p:nvCxnSpPr>
            <p:spPr>
              <a:xfrm flipV="1">
                <a:off x="6929251" y="413296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1" name="Group 61"/>
          <p:cNvGrpSpPr/>
          <p:nvPr/>
        </p:nvGrpSpPr>
        <p:grpSpPr>
          <a:xfrm>
            <a:off x="8202989" y="2885796"/>
            <a:ext cx="526019" cy="2331928"/>
            <a:chOff x="8202989" y="2885796"/>
            <a:chExt cx="526019" cy="2331928"/>
          </a:xfrm>
        </p:grpSpPr>
        <p:grpSp>
          <p:nvGrpSpPr>
            <p:cNvPr id="62" name="Group 62"/>
            <p:cNvGrpSpPr/>
            <p:nvPr/>
          </p:nvGrpSpPr>
          <p:grpSpPr>
            <a:xfrm>
              <a:off x="8585008" y="2885796"/>
              <a:ext cx="144000" cy="1222116"/>
              <a:chOff x="8585008" y="2885796"/>
              <a:chExt cx="144000" cy="1222116"/>
            </a:xfrm>
          </p:grpSpPr>
          <p:sp>
            <p:nvSpPr>
              <p:cNvPr id="63" name="AutoShape 63"/>
              <p:cNvSpPr/>
              <p:nvPr/>
            </p:nvSpPr>
            <p:spPr>
              <a:xfrm>
                <a:off x="8585008" y="3963912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64" name="Connector 64"/>
              <p:cNvCxnSpPr/>
              <p:nvPr/>
            </p:nvCxnSpPr>
            <p:spPr>
              <a:xfrm flipV="1">
                <a:off x="8657008" y="2885796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65" name="Group 65"/>
            <p:cNvGrpSpPr/>
            <p:nvPr/>
          </p:nvGrpSpPr>
          <p:grpSpPr>
            <a:xfrm>
              <a:off x="8202989" y="3993724"/>
              <a:ext cx="144000" cy="1224000"/>
              <a:chOff x="8202989" y="3993724"/>
              <a:chExt cx="144000" cy="1224000"/>
            </a:xfrm>
          </p:grpSpPr>
          <p:sp>
            <p:nvSpPr>
              <p:cNvPr id="66" name="AutoShape 66"/>
              <p:cNvSpPr/>
              <p:nvPr/>
            </p:nvSpPr>
            <p:spPr>
              <a:xfrm>
                <a:off x="8202989" y="399372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67" name="Connector 67"/>
              <p:cNvCxnSpPr/>
              <p:nvPr/>
            </p:nvCxnSpPr>
            <p:spPr>
              <a:xfrm flipV="1">
                <a:off x="8270039" y="4137724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68" name="AutoShape 68"/>
          <p:cNvSpPr/>
          <p:nvPr/>
        </p:nvSpPr>
        <p:spPr>
          <a:xfrm>
            <a:off x="2066907" y="2632684"/>
            <a:ext cx="806888" cy="654025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2021.6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GLM-10B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69" name="AutoShape 69"/>
          <p:cNvSpPr/>
          <p:nvPr/>
        </p:nvSpPr>
        <p:spPr>
          <a:xfrm>
            <a:off x="1645948" y="4875377"/>
            <a:ext cx="780470" cy="900246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2021.3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CogView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70" name="AutoShape 70"/>
          <p:cNvSpPr/>
          <p:nvPr/>
        </p:nvSpPr>
        <p:spPr>
          <a:xfrm>
            <a:off x="3008393" y="4875377"/>
            <a:ext cx="915892" cy="677108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2022.10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GLM-130B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71" name="AutoShape 71"/>
          <p:cNvSpPr/>
          <p:nvPr/>
        </p:nvSpPr>
        <p:spPr>
          <a:xfrm>
            <a:off x="3432739" y="2632684"/>
            <a:ext cx="1142749" cy="923330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2023.3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ChatGLM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ChatGLM-6B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72" name="AutoShape 72"/>
          <p:cNvSpPr/>
          <p:nvPr/>
        </p:nvSpPr>
        <p:spPr>
          <a:xfrm>
            <a:off x="4374431" y="4875377"/>
            <a:ext cx="995978" cy="738664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2023.8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智谱清言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chatglm.cn</a:t>
            </a:r>
          </a:p>
        </p:txBody>
      </p:sp>
      <p:sp>
        <p:nvSpPr>
          <p:cNvPr id="73" name="AutoShape 73"/>
          <p:cNvSpPr/>
          <p:nvPr/>
        </p:nvSpPr>
        <p:spPr>
          <a:xfrm>
            <a:off x="4767047" y="2632684"/>
            <a:ext cx="615553" cy="492443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2024.1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</a:t>
            </a:r>
          </a:p>
        </p:txBody>
      </p:sp>
      <p:sp>
        <p:nvSpPr>
          <p:cNvPr id="74" name="AutoShape 74"/>
          <p:cNvSpPr/>
          <p:nvPr/>
        </p:nvSpPr>
        <p:spPr>
          <a:xfrm>
            <a:off x="5692993" y="4875377"/>
            <a:ext cx="1096454" cy="1154162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2024.6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GLM-4-0520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GLM-4-Air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GLM-4-9B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75" name="AutoShape 75"/>
          <p:cNvSpPr/>
          <p:nvPr/>
        </p:nvSpPr>
        <p:spPr>
          <a:xfrm>
            <a:off x="6097936" y="2632684"/>
            <a:ext cx="976229" cy="654025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2024.7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CogVideoX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4680" y="3333185"/>
            <a:ext cx="226016" cy="226016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21912" y="3379317"/>
            <a:ext cx="861230" cy="164044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78" name="AutoShape 78"/>
          <p:cNvSpPr/>
          <p:nvPr/>
        </p:nvSpPr>
        <p:spPr>
          <a:xfrm>
            <a:off x="7021630" y="4875377"/>
            <a:ext cx="1046761" cy="738664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2024.8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GLM-4-Plus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VideoCall</a:t>
            </a:r>
          </a:p>
        </p:txBody>
      </p:sp>
      <p:sp>
        <p:nvSpPr>
          <p:cNvPr id="79" name="AutoShape 79"/>
          <p:cNvSpPr/>
          <p:nvPr/>
        </p:nvSpPr>
        <p:spPr>
          <a:xfrm>
            <a:off x="7417703" y="2632684"/>
            <a:ext cx="1140056" cy="900246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2024.10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AutoGLM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GLM-4-Voice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80" name="AutoShape 80"/>
          <p:cNvSpPr/>
          <p:nvPr/>
        </p:nvSpPr>
        <p:spPr>
          <a:xfrm>
            <a:off x="8398771" y="4875377"/>
            <a:ext cx="742191" cy="492443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2024.11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GLM-PC</a:t>
            </a:r>
          </a:p>
        </p:txBody>
      </p:sp>
      <p:sp>
        <p:nvSpPr>
          <p:cNvPr id="81" name="AutoShape 81"/>
          <p:cNvSpPr/>
          <p:nvPr/>
        </p:nvSpPr>
        <p:spPr>
          <a:xfrm>
            <a:off x="8725326" y="2644639"/>
            <a:ext cx="1711498" cy="654025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2024.12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GLM-Zero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Preview</a:t>
            </a: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6"/>
          <a:srcRect r="20066" b="18232"/>
          <a:stretch>
            <a:fillRect/>
          </a:stretch>
        </p:blipFill>
        <p:spPr>
          <a:xfrm>
            <a:off x="4368974" y="5639883"/>
            <a:ext cx="954003" cy="288000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83" name="AutoShape 83"/>
          <p:cNvSpPr/>
          <p:nvPr/>
        </p:nvSpPr>
        <p:spPr>
          <a:xfrm>
            <a:off x="9723282" y="4843632"/>
            <a:ext cx="1397242" cy="1231106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2025.1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GLM-Realtime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GLM-4-Air-0111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GLM-4V-0111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CogView-4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9543776" y="2865188"/>
            <a:ext cx="526019" cy="2331928"/>
            <a:chOff x="9543776" y="2865188"/>
            <a:chExt cx="526019" cy="2331928"/>
          </a:xfrm>
        </p:grpSpPr>
        <p:grpSp>
          <p:nvGrpSpPr>
            <p:cNvPr id="85" name="Group 85"/>
            <p:cNvGrpSpPr/>
            <p:nvPr/>
          </p:nvGrpSpPr>
          <p:grpSpPr>
            <a:xfrm>
              <a:off x="9925795" y="2865188"/>
              <a:ext cx="144000" cy="1222116"/>
              <a:chOff x="9925795" y="2865188"/>
              <a:chExt cx="144000" cy="1222116"/>
            </a:xfrm>
          </p:grpSpPr>
          <p:sp>
            <p:nvSpPr>
              <p:cNvPr id="86" name="AutoShape 86"/>
              <p:cNvSpPr/>
              <p:nvPr/>
            </p:nvSpPr>
            <p:spPr>
              <a:xfrm>
                <a:off x="9925795" y="3943304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87" name="Connector 87"/>
              <p:cNvCxnSpPr/>
              <p:nvPr/>
            </p:nvCxnSpPr>
            <p:spPr>
              <a:xfrm flipV="1">
                <a:off x="9997795" y="2865188"/>
                <a:ext cx="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  <p:grpSp>
          <p:nvGrpSpPr>
            <p:cNvPr id="88" name="Group 88"/>
            <p:cNvGrpSpPr/>
            <p:nvPr/>
          </p:nvGrpSpPr>
          <p:grpSpPr>
            <a:xfrm>
              <a:off x="9543776" y="3973116"/>
              <a:ext cx="144000" cy="1224000"/>
              <a:chOff x="9543776" y="3973116"/>
              <a:chExt cx="144000" cy="1224000"/>
            </a:xfrm>
          </p:grpSpPr>
          <p:sp>
            <p:nvSpPr>
              <p:cNvPr id="89" name="AutoShape 89"/>
              <p:cNvSpPr/>
              <p:nvPr/>
            </p:nvSpPr>
            <p:spPr>
              <a:xfrm>
                <a:off x="9543776" y="3973116"/>
                <a:ext cx="144000" cy="144000"/>
              </a:xfrm>
              <a:prstGeom prst="ellipse">
                <a:avLst/>
              </a:prstGeom>
              <a:solidFill>
                <a:srgbClr val="5333C7">
                  <a:alpha val="100000"/>
                </a:srgbClr>
              </a:solidFill>
              <a:ln w="12700" cap="flat">
                <a:noFill/>
                <a:prstDash val="solid"/>
              </a:ln>
            </p:spPr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90" name="Connector 90"/>
              <p:cNvCxnSpPr/>
              <p:nvPr/>
            </p:nvCxnSpPr>
            <p:spPr>
              <a:xfrm flipV="1">
                <a:off x="9610826" y="4117116"/>
                <a:ext cx="4950" cy="108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874CB">
                    <a:alpha val="100000"/>
                  </a:srgbClr>
                </a:solidFill>
                <a:prstDash val="solid"/>
                <a:miter lim="80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91" name="AutoShape 91"/>
          <p:cNvSpPr/>
          <p:nvPr/>
        </p:nvSpPr>
        <p:spPr>
          <a:xfrm>
            <a:off x="10084299" y="2639574"/>
            <a:ext cx="2026580" cy="900246"/>
          </a:xfrm>
          <a:prstGeom prst="rect">
            <a:avLst/>
          </a:prstGeom>
          <a:noFill/>
          <a:ln w="12700" cap="flat">
            <a:noFill/>
            <a:prstDash val="solid"/>
            <a:miter lim="4000000"/>
          </a:ln>
        </p:spPr>
        <p:txBody>
          <a:bodyPr vert="horz" lIns="0" tIns="0" rIns="0" bIns="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2025.3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CogView-4-6B</a:t>
            </a:r>
          </a:p>
          <a:p>
            <a:pPr indent="0" algn="l">
              <a:lnSpc>
                <a:spcPct val="100000"/>
              </a:lnSpc>
            </a:pPr>
            <a:r>
              <a:rPr lang="en-US" sz="16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GLM-4-Z1-Ruminiation</a:t>
            </a:r>
          </a:p>
          <a:p>
            <a:pPr indent="0" algn="l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000000"/>
                </a:solidFill>
                <a:highlight>
                  <a:srgbClr val="FFFF00">
                    <a:alpha val="100000"/>
                  </a:srgbClr>
                </a:highlight>
                <a:latin typeface="Aptos"/>
                <a:ea typeface="Aptos"/>
                <a:cs typeface="Aptos"/>
                <a:sym typeface="Aptos"/>
              </a:rPr>
              <a:t>Opensource</a:t>
            </a:r>
          </a:p>
        </p:txBody>
      </p:sp>
      <p:sp>
        <p:nvSpPr>
          <p:cNvPr id="92" name="AutoShape 92"/>
          <p:cNvSpPr/>
          <p:nvPr/>
        </p:nvSpPr>
        <p:spPr>
          <a:xfrm>
            <a:off x="151816" y="6359500"/>
            <a:ext cx="2971572" cy="27699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https://github.com/THUDM</a:t>
            </a:r>
            <a:endParaRPr lang="en-US" sz="1100"/>
          </a:p>
        </p:txBody>
      </p:sp>
      <p:pic>
        <p:nvPicPr>
          <p:cNvPr id="93" name="Picture 9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92993" y="6098592"/>
            <a:ext cx="890324" cy="200384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2161" y="5785179"/>
            <a:ext cx="886597" cy="302438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9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4C6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Zhipu Latest Foundation Model - GLM-4-Plus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60" hasCustomPrompt="1"/>
          </p:nvPr>
        </p:nvSpPr>
        <p:spPr>
          <a:xfrm>
            <a:off x="288000" y="858595"/>
            <a:ext cx="9972088" cy="59253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1800" b="0" i="0" u="none" strike="noStrike" spc="0">
                <a:solidFill>
                  <a:srgbClr val="5434C6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1800" b="0" i="0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GLM-4-Plus matches GPT-4o and Llama3.1, which has 405B parameters, in terms of language processing capabilities.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61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" name="AutoShape 5"/>
          <p:cNvSpPr/>
          <p:nvPr/>
        </p:nvSpPr>
        <p:spPr>
          <a:xfrm>
            <a:off x="565150" y="1921510"/>
            <a:ext cx="11123930" cy="3947795"/>
          </a:xfrm>
          <a:prstGeom prst="roundRect">
            <a:avLst>
              <a:gd name="adj" fmla="val 3340"/>
            </a:avLst>
          </a:prstGeom>
          <a:solidFill>
            <a:srgbClr val="000000">
              <a:alpha val="100000"/>
            </a:srgbClr>
          </a:solidFill>
          <a:ln w="12700">
            <a:solidFill>
              <a:srgbClr val="C9CAD0">
                <a:alpha val="100000"/>
              </a:srgbClr>
            </a:solidFill>
            <a:prstDash val="solid"/>
            <a:miter lim="4000000"/>
          </a:ln>
        </p:spPr>
        <p:txBody>
          <a:bodyPr lIns="25400" tIns="25400" rIns="25400" bIns="254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329551" y="5366556"/>
            <a:ext cx="6128158" cy="39878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rtlCol="0" anchor="t"/>
          <a:lstStyle/>
          <a:p>
            <a:pPr indent="0" algn="r">
              <a:lnSpc>
                <a:spcPct val="100000"/>
              </a:lnSpc>
              <a:defRPr/>
            </a:pPr>
            <a:r>
              <a:rPr lang="en-US" sz="1000" b="0" i="0" u="none" strike="noStrike">
                <a:solidFill>
                  <a:srgbClr val="808080"/>
                </a:solidFill>
                <a:latin typeface="Aptos"/>
                <a:ea typeface="Aptos"/>
                <a:cs typeface="Aptos"/>
                <a:sym typeface="Aptos"/>
              </a:rPr>
              <a:t>LCB: LiveCodeBench, NCB: NaturalCodeBench</a:t>
            </a:r>
            <a:endParaRPr lang="en-US" sz="1100"/>
          </a:p>
          <a:p>
            <a:pPr indent="0" algn="r">
              <a:lnSpc>
                <a:spcPct val="100000"/>
              </a:lnSpc>
            </a:pPr>
            <a:r>
              <a:rPr lang="en-US" sz="1000" b="0" i="0" u="none" strike="noStrike">
                <a:solidFill>
                  <a:srgbClr val="808080"/>
                </a:solidFill>
                <a:latin typeface="Aptos"/>
                <a:ea typeface="Aptos"/>
                <a:cs typeface="Aptos"/>
                <a:sym typeface="Aptos"/>
              </a:rPr>
              <a:t> represents reproduced results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848674" y="1927134"/>
          <a:ext cx="10512000" cy="338359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1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AlignBench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MMLU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MATH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GPQA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LCB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NCB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IFEval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Claude 3.5 Sonnet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80.7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88.3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71.1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56.4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49.8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53.1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80.6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Llama 3.1 405B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60.7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88.6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73.8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50.1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39.4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50.0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83.9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Gemini 1.5 Pro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74.7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85.9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67.7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46.2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33.6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42.3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74.4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GPT-4o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83.8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88.7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76.6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51.0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45.5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52.3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BFBFB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81.9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GLM-4-Plus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83.2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86.8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74.2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50.7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45.8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50.4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1FAF9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79.5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GLM-4-Plus/GPT-4o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99%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98%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97%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99%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101%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96%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97%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GLM-4-Plus/Claude 3.5 Sonnet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103%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98%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104%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85%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92%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95%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82A0FF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99%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9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4C6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Zhipu latest opensources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60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1800" b="0" i="0" u="none" strike="noStrike" spc="0">
                <a:solidFill>
                  <a:srgbClr val="5434C6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1800" b="0" i="0" u="none" strike="noStrike">
                <a:solidFill>
                  <a:srgbClr val="5434C6"/>
                </a:solidFill>
                <a:latin typeface="Calibri"/>
                <a:ea typeface="Calibri"/>
                <a:cs typeface="Calibri"/>
                <a:sym typeface="Calibri"/>
              </a:rPr>
              <a:t>https://github.com/THUDM/GLM-4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sz="quarter" idx="61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068" y="1549460"/>
            <a:ext cx="4569996" cy="452755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6900" y="984046"/>
            <a:ext cx="5761599" cy="27000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76900" y="3857685"/>
            <a:ext cx="5779264" cy="270000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57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lnSpc>
                <a:spcPct val="91666"/>
              </a:lnSpc>
              <a:defRPr sz="2800" b="0" i="0" u="none" strike="noStrike" spc="0">
                <a:solidFill>
                  <a:srgbClr val="5435C5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l">
              <a:lnSpc>
                <a:spcPct val="91666"/>
              </a:lnSpc>
            </a:pPr>
            <a:r>
              <a:rPr lang="en-US" sz="2800" b="0" i="0" u="none" strike="noStrike">
                <a:solidFill>
                  <a:srgbClr val="5435C5"/>
                </a:solidFill>
                <a:latin typeface="Calibri"/>
                <a:ea typeface="Calibri"/>
                <a:cs typeface="Calibri"/>
                <a:sym typeface="Calibri"/>
              </a:rPr>
              <a:t>Zhipu GLM Product Line</a:t>
            </a:r>
          </a:p>
        </p:txBody>
      </p:sp>
      <p:sp>
        <p:nvSpPr>
          <p:cNvPr id="3" name="AutoShape 3"/>
          <p:cNvSpPr/>
          <p:nvPr/>
        </p:nvSpPr>
        <p:spPr>
          <a:xfrm>
            <a:off x="1742042" y="1131314"/>
            <a:ext cx="1756442" cy="29046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3335" rIns="0" bIns="0" rtlCol="0" anchor="t"/>
          <a:lstStyle/>
          <a:p>
            <a:pPr marL="12700" indent="0" algn="ctr">
              <a:lnSpc>
                <a:spcPct val="100000"/>
              </a:lnSpc>
              <a:defRPr/>
            </a:pPr>
            <a:r>
              <a:rPr lang="en-US" sz="18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Language Models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467882" y="1896598"/>
            <a:ext cx="4288699" cy="10203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2700" rIns="0" bIns="0" rtlCol="0" anchor="t"/>
          <a:lstStyle/>
          <a:p>
            <a:pPr marL="1270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5435C5"/>
                </a:solidFill>
                <a:latin typeface="Aptos"/>
                <a:ea typeface="Aptos"/>
                <a:cs typeface="Aptos"/>
                <a:sym typeface="Aptos"/>
              </a:rPr>
              <a:t>The fully self-developed fourth generation base model GLM-4 has improved performance by 60% compared to GLM-3, with an IFEval instruction following ability evaluation of up to 90%, and 100% accurate recall in 128k context needle in haystack testing with visual and agent capabilities.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919383" y="1841009"/>
            <a:ext cx="1916701" cy="102027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2700" rIns="0" bIns="0" rtlCol="0" anchor="t"/>
          <a:lstStyle/>
          <a:p>
            <a:pPr marL="1270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5435C5"/>
                </a:solidFill>
                <a:latin typeface="Aptos"/>
                <a:ea typeface="Aptos"/>
                <a:cs typeface="Aptos"/>
                <a:sym typeface="Aptos"/>
              </a:rPr>
              <a:t>Role-playing models, psychological companionship models, and code generation models based on GLM architecture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70135" y="1131314"/>
            <a:ext cx="1360950" cy="29046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3335" rIns="0" bIns="0" rtlCol="0" anchor="t"/>
          <a:lstStyle/>
          <a:p>
            <a:pPr marL="12700" indent="0" algn="ctr">
              <a:lnSpc>
                <a:spcPct val="100000"/>
              </a:lnSpc>
              <a:defRPr/>
            </a:pPr>
            <a:r>
              <a:rPr lang="en-US" sz="18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Other Models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610546" y="1131314"/>
            <a:ext cx="3429978" cy="29046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3335" rIns="0" bIns="0" rtlCol="0" anchor="t"/>
          <a:lstStyle/>
          <a:p>
            <a:pPr marL="12700" indent="0" algn="ctr">
              <a:lnSpc>
                <a:spcPct val="100000"/>
              </a:lnSpc>
              <a:defRPr/>
            </a:pPr>
            <a:r>
              <a:rPr lang="en-US" sz="18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Multimodal Models &amp; Agentic GLM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245728" y="1905822"/>
            <a:ext cx="4203072" cy="1020279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0" tIns="12700" rIns="0" bIns="0" rtlCol="0" anchor="t"/>
          <a:lstStyle/>
          <a:p>
            <a:pPr marL="1270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5435C5"/>
                </a:solidFill>
                <a:latin typeface="Aptos"/>
                <a:ea typeface="Aptos"/>
                <a:cs typeface="Aptos"/>
                <a:sym typeface="Aptos"/>
              </a:rPr>
              <a:t>Capabilities in visual understanding, text-to-image generation, etc. More accurately understands Chinese descriptions and instructions, and more precisely completes multimodal reasoning tasks, generating high-quality images, videos, and other content.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67882" y="3179330"/>
            <a:ext cx="1368000" cy="1368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GLM-4-Mini/Nano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On Device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907151" y="3179333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GLM-4-9B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Open Source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346420" y="3179332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GLM-4-Plus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Latest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7882" y="4648845"/>
            <a:ext cx="1368000" cy="1368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GLM-4-AllTools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Agent Model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907151" y="4648848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GLM-4-Assistant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(Zhipu Qingyan)</a:t>
            </a:r>
          </a:p>
        </p:txBody>
      </p:sp>
      <p:sp>
        <p:nvSpPr>
          <p:cNvPr id="14" name="AutoShape 14"/>
          <p:cNvSpPr/>
          <p:nvPr/>
        </p:nvSpPr>
        <p:spPr>
          <a:xfrm>
            <a:off x="3346420" y="4648847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GLM-4-Aix / AirX /Long / Flash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288000" y="1658343"/>
            <a:ext cx="4608000" cy="4559178"/>
          </a:xfrm>
          <a:prstGeom prst="rect">
            <a:avLst/>
          </a:prstGeom>
          <a:noFill/>
          <a:ln w="12700" cap="flat">
            <a:solidFill>
              <a:srgbClr val="5333C7">
                <a:alpha val="100000"/>
              </a:srgbClr>
            </a:solidFill>
            <a:prstDash val="solid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9932881" y="3179330"/>
            <a:ext cx="1835459" cy="612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Embedding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756823" y="1658343"/>
            <a:ext cx="2187575" cy="4559178"/>
          </a:xfrm>
          <a:prstGeom prst="rect">
            <a:avLst/>
          </a:prstGeom>
          <a:noFill/>
          <a:ln w="12700" cap="flat">
            <a:solidFill>
              <a:srgbClr val="5333C7">
                <a:alpha val="100000"/>
              </a:srgbClr>
            </a:solidFill>
            <a:prstDash val="solid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5022411" y="1652592"/>
            <a:ext cx="4608000" cy="4559178"/>
          </a:xfrm>
          <a:prstGeom prst="rect">
            <a:avLst/>
          </a:prstGeom>
          <a:noFill/>
          <a:ln w="12700" cap="flat">
            <a:solidFill>
              <a:srgbClr val="5333C7">
                <a:alpha val="100000"/>
              </a:srgbClr>
            </a:solidFill>
            <a:prstDash val="solid"/>
          </a:ln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5202262" y="3179330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GLM-4V-Plus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641531" y="3179330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CogView-4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5202262" y="4648845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VideoCall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&amp;</a:t>
            </a:r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VoiceCall</a:t>
            </a:r>
          </a:p>
        </p:txBody>
      </p:sp>
      <p:sp>
        <p:nvSpPr>
          <p:cNvPr id="22" name="AutoShape 22"/>
          <p:cNvSpPr/>
          <p:nvPr/>
        </p:nvSpPr>
        <p:spPr>
          <a:xfrm>
            <a:off x="6641531" y="4648845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GLM-4-Voice</a:t>
            </a:r>
            <a:endParaRPr lang="en-US" sz="1100"/>
          </a:p>
        </p:txBody>
      </p:sp>
      <p:sp>
        <p:nvSpPr>
          <p:cNvPr id="23" name="AutoShape 23"/>
          <p:cNvSpPr>
            <a:spLocks noGrp="1"/>
          </p:cNvSpPr>
          <p:nvPr>
            <p:ph type="body" sz="quarter" idx="58" hasCustomPrompt="1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lnSpc>
                <a:spcPct val="100000"/>
              </a:lnSpc>
              <a:defRPr sz="1200" b="0" i="0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24" name="AutoShape 24"/>
          <p:cNvSpPr/>
          <p:nvPr/>
        </p:nvSpPr>
        <p:spPr>
          <a:xfrm>
            <a:off x="8080800" y="3179330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CogVideoX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080800" y="4648845"/>
            <a:ext cx="1368000" cy="1367998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AutoGLM</a:t>
            </a: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&amp;</a:t>
            </a:r>
          </a:p>
          <a:p>
            <a:pPr indent="0" algn="ctr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GLM-PC</a:t>
            </a:r>
          </a:p>
        </p:txBody>
      </p:sp>
      <p:sp>
        <p:nvSpPr>
          <p:cNvPr id="26" name="AutoShape 26"/>
          <p:cNvSpPr/>
          <p:nvPr/>
        </p:nvSpPr>
        <p:spPr>
          <a:xfrm>
            <a:off x="9932881" y="3921168"/>
            <a:ext cx="1835459" cy="612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CodeGeeX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9932881" y="4663006"/>
            <a:ext cx="1835459" cy="612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CharGLM-3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9932881" y="5404843"/>
            <a:ext cx="1835459" cy="612000"/>
          </a:xfrm>
          <a:prstGeom prst="rect">
            <a:avLst/>
          </a:prstGeom>
          <a:solidFill>
            <a:srgbClr val="5434C6">
              <a:alpha val="100000"/>
            </a:srgbClr>
          </a:solidFill>
          <a:ln w="12700" cap="flat">
            <a:noFill/>
            <a:prstDash val="solid"/>
          </a:ln>
        </p:spPr>
        <p:txBody>
          <a:bodyPr lIns="91440" tIns="45720" rIns="91440" bIns="45720" rtlCol="0" anchor="ctr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Emohaa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7945" y="635"/>
            <a:ext cx="12259945" cy="7061835"/>
          </a:xfrm>
          <a:prstGeom prst="rect">
            <a:avLst/>
          </a:prstGeom>
          <a:ln w="12700">
            <a:noFill/>
            <a:prstDash val="solid"/>
            <a:miter lim="4000000"/>
          </a:ln>
        </p:spPr>
      </p:pic>
      <p:sp>
        <p:nvSpPr>
          <p:cNvPr id="3" name="AutoShape 3"/>
          <p:cNvSpPr/>
          <p:nvPr/>
        </p:nvSpPr>
        <p:spPr>
          <a:xfrm>
            <a:off x="4417695" y="3019425"/>
            <a:ext cx="3154045" cy="1270000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91440" tIns="91439" rIns="91440" bIns="91439" rtlCol="0" anchor="t"/>
          <a:lstStyle/>
          <a:p>
            <a:pPr indent="0" algn="ctr">
              <a:lnSpc>
                <a:spcPct val="100000"/>
              </a:lnSpc>
              <a:defRPr/>
            </a:pPr>
            <a:r>
              <a:rPr lang="en-US" sz="9000" b="0" i="0" u="none" strike="noStrike">
                <a:solidFill>
                  <a:srgbClr val="5335C5"/>
                </a:solidFill>
                <a:latin typeface="Aptos"/>
                <a:ea typeface="Aptos"/>
                <a:cs typeface="Aptos"/>
                <a:sym typeface="Aptos"/>
              </a:rPr>
              <a:t>GLM</a:t>
            </a: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rot="5400000" flipV="1">
            <a:off x="4565015" y="-1498600"/>
            <a:ext cx="2661865" cy="14100810"/>
          </a:xfrm>
          <a:custGeom>
            <a:avLst/>
            <a:gdLst/>
            <a:ahLst/>
            <a:cxnLst/>
            <a:rect l="l" t="t" r="r" b="b"/>
            <a:pathLst>
              <a:path w="2661865" h="14100810">
                <a:moveTo>
                  <a:pt x="0" y="7147022"/>
                </a:moveTo>
                <a:lnTo>
                  <a:pt x="913045" y="5928868"/>
                </a:lnTo>
                <a:cubicBezTo>
                  <a:pt x="913045" y="6086850"/>
                  <a:pt x="913045" y="6245484"/>
                  <a:pt x="913045" y="6403464"/>
                </a:cubicBezTo>
                <a:cubicBezTo>
                  <a:pt x="913045" y="6483109"/>
                  <a:pt x="913045" y="6562752"/>
                  <a:pt x="913045" y="6643049"/>
                </a:cubicBezTo>
                <a:cubicBezTo>
                  <a:pt x="1330809" y="6326433"/>
                  <a:pt x="1705319" y="5656645"/>
                  <a:pt x="2011803" y="4716591"/>
                </a:cubicBezTo>
                <a:cubicBezTo>
                  <a:pt x="2439427" y="3404432"/>
                  <a:pt x="2661865" y="1758685"/>
                  <a:pt x="2594087" y="0"/>
                </a:cubicBezTo>
                <a:lnTo>
                  <a:pt x="2594087" y="14100810"/>
                </a:lnTo>
                <a:cubicBezTo>
                  <a:pt x="2592484" y="12137794"/>
                  <a:pt x="2292285" y="10328844"/>
                  <a:pt x="1784312" y="9044756"/>
                </a:cubicBezTo>
                <a:cubicBezTo>
                  <a:pt x="1534639" y="8413483"/>
                  <a:pt x="1247257" y="7945415"/>
                  <a:pt x="936459" y="7673844"/>
                </a:cubicBezTo>
                <a:lnTo>
                  <a:pt x="936459" y="8338410"/>
                </a:lnTo>
                <a:lnTo>
                  <a:pt x="0" y="7147022"/>
                </a:lnTo>
                <a:close/>
              </a:path>
            </a:pathLst>
          </a:custGeom>
          <a:gradFill rotWithShape="0">
            <a:gsLst>
              <a:gs pos="0">
                <a:srgbClr val="4947D8">
                  <a:alpha val="94000"/>
                </a:srgbClr>
              </a:gs>
              <a:gs pos="100000">
                <a:srgbClr val="3C46FF">
                  <a:alpha val="0"/>
                </a:srgbClr>
              </a:gs>
            </a:gsLst>
            <a:lin ang="0"/>
          </a:gradFill>
          <a:ln w="12700">
            <a:noFill/>
            <a:prstDash val="solid"/>
            <a:miter lim="4000000"/>
          </a:ln>
        </p:spPr>
        <p:txBody>
          <a:bodyPr lIns="50800" tIns="50800" rIns="50800" bIns="508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4058920" y="4840605"/>
            <a:ext cx="3876675" cy="1479550"/>
          </a:xfrm>
          <a:prstGeom prst="rect">
            <a:avLst/>
          </a:prstGeom>
          <a:noFill/>
          <a:ln w="12700">
            <a:noFill/>
            <a:prstDash val="solid"/>
            <a:miter lim="4000000"/>
          </a:ln>
        </p:spPr>
        <p:txBody>
          <a:bodyPr lIns="0" tIns="0" rIns="0" bIns="0" rtlCol="0" anchor="t"/>
          <a:lstStyle/>
          <a:p>
            <a:pPr indent="0" algn="ctr">
              <a:lnSpc>
                <a:spcPct val="100000"/>
              </a:lnSpc>
              <a:defRPr/>
            </a:pPr>
            <a:r>
              <a:rPr lang="en-US" sz="32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MaaS </a:t>
            </a:r>
            <a:endParaRPr lang="en-US" sz="1100"/>
          </a:p>
          <a:p>
            <a:pPr indent="0" algn="ctr">
              <a:lnSpc>
                <a:spcPct val="100000"/>
              </a:lnSpc>
            </a:pPr>
            <a:endParaRPr lang="en-US" sz="1100"/>
          </a:p>
          <a:p>
            <a:pPr indent="0" algn="ctr">
              <a:lnSpc>
                <a:spcPct val="100000"/>
              </a:lnSpc>
            </a:pPr>
            <a:r>
              <a:rPr lang="en-US" sz="3200" b="0" i="0" u="none" strike="noStrike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</p:txBody>
      </p:sp>
      <p:sp>
        <p:nvSpPr>
          <p:cNvPr id="6" name="AutoShape 6"/>
          <p:cNvSpPr/>
          <p:nvPr/>
        </p:nvSpPr>
        <p:spPr>
          <a:xfrm>
            <a:off x="4203065" y="6320155"/>
            <a:ext cx="7706360" cy="46037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lIns="91440" tIns="45720" rIns="91440" bIns="45720" rtlCol="0" anchor="t"/>
          <a:lstStyle/>
          <a:p>
            <a:pPr indent="0" algn="l">
              <a:lnSpc>
                <a:spcPct val="100000"/>
              </a:lnSpc>
              <a:defRPr/>
            </a:pPr>
            <a:r>
              <a:rPr lang="en-US" sz="2400" b="0" i="0" u="none" strike="noStrike">
                <a:solidFill>
                  <a:srgbClr val="1779FF"/>
                </a:solidFill>
                <a:latin typeface="Aptos"/>
                <a:ea typeface="Aptos"/>
                <a:cs typeface="Aptos"/>
                <a:sym typeface="Aptos"/>
              </a:rPr>
              <a:t>https://open.bigmodel.cn/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752840" y="6356350"/>
            <a:ext cx="2738755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vert="horz" lIns="91440" tIns="45720" rIns="91440" bIns="45720" rtlCol="0" anchor="ctr"/>
          <a:lstStyle/>
          <a:p>
            <a:pPr indent="0" algn="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0F1423"/>
                </a:solidFill>
                <a:latin typeface="Aptos"/>
                <a:ea typeface="Aptos"/>
                <a:cs typeface="Aptos"/>
                <a:sym typeface="Aptos"/>
              </a:rPr>
              <a:t>10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75" y="1644333"/>
            <a:ext cx="2611755" cy="65976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65495" y="1704340"/>
            <a:ext cx="1807210" cy="76327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84170" y="1889125"/>
            <a:ext cx="2811145" cy="36512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59115" y="112395"/>
            <a:ext cx="2170430" cy="481330"/>
          </a:xfrm>
          <a:prstGeom prst="rect">
            <a:avLst/>
          </a:prstGeom>
          <a:ln w="12700">
            <a:noFill/>
            <a:prstDash val="solid"/>
            <a:miter lim="4000000"/>
          </a:ln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r="491" b="33682"/>
          <a:stretch>
            <a:fillRect/>
          </a:stretch>
        </p:blipFill>
        <p:spPr>
          <a:xfrm>
            <a:off x="4668520" y="2340610"/>
            <a:ext cx="3004185" cy="102616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37160" y="74295"/>
            <a:ext cx="2274570" cy="72517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 l="17389" t="28213" r="17386" b="28213"/>
          <a:stretch>
            <a:fillRect/>
          </a:stretch>
        </p:blipFill>
        <p:spPr>
          <a:xfrm>
            <a:off x="3969385" y="106680"/>
            <a:ext cx="2037080" cy="615315"/>
          </a:xfrm>
          <a:prstGeom prst="rect">
            <a:avLst/>
          </a:prstGeom>
          <a:ln w="12700">
            <a:noFill/>
            <a:prstDash val="solid"/>
            <a:miter lim="4000000"/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492105" y="22299"/>
            <a:ext cx="1340080" cy="76327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 t="28472" b="21664"/>
          <a:stretch>
            <a:fillRect/>
          </a:stretch>
        </p:blipFill>
        <p:spPr>
          <a:xfrm>
            <a:off x="1720850" y="190500"/>
            <a:ext cx="2446020" cy="48069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410" y="899795"/>
            <a:ext cx="2032000" cy="6096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298700" y="721995"/>
            <a:ext cx="1174750" cy="7874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15685" y="123508"/>
            <a:ext cx="1741805" cy="4318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690620" y="800100"/>
            <a:ext cx="1756410" cy="5969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5471795" y="671195"/>
            <a:ext cx="1685925" cy="7874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 t="22008" b="34029"/>
          <a:stretch>
            <a:fillRect/>
          </a:stretch>
        </p:blipFill>
        <p:spPr>
          <a:xfrm>
            <a:off x="8251825" y="5540375"/>
            <a:ext cx="2950210" cy="64833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224076" y="840784"/>
            <a:ext cx="1875233" cy="55626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672705" y="1457960"/>
            <a:ext cx="2355215" cy="115633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060940" y="1683385"/>
            <a:ext cx="1685925" cy="65341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 rot="10800000" flipV="1">
            <a:off x="8801735" y="605155"/>
            <a:ext cx="1410335" cy="105664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571740" y="3537585"/>
            <a:ext cx="1685925" cy="90678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/>
          <a:srcRect t="27919" b="28212"/>
          <a:stretch>
            <a:fillRect/>
          </a:stretch>
        </p:blipFill>
        <p:spPr>
          <a:xfrm>
            <a:off x="1995805" y="4312285"/>
            <a:ext cx="2171065" cy="72517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5"/>
          <a:srcRect t="22962" b="31481"/>
          <a:stretch>
            <a:fillRect/>
          </a:stretch>
        </p:blipFill>
        <p:spPr>
          <a:xfrm>
            <a:off x="9803765" y="799465"/>
            <a:ext cx="2679700" cy="62484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7746365" y="4615180"/>
            <a:ext cx="1809115" cy="7874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935595" y="2568575"/>
            <a:ext cx="2150745" cy="9690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183515" y="3327400"/>
            <a:ext cx="1340485" cy="96837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9"/>
          <a:srcRect l="16521" t="30646" r="14105" b="33054"/>
          <a:stretch>
            <a:fillRect/>
          </a:stretch>
        </p:blipFill>
        <p:spPr>
          <a:xfrm>
            <a:off x="2025015" y="3285490"/>
            <a:ext cx="2708275" cy="85979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0" y="4758055"/>
            <a:ext cx="1809115" cy="70866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1"/>
          <a:srcRect l="18777" t="26147" r="13894" b="28766"/>
          <a:stretch>
            <a:fillRect/>
          </a:stretch>
        </p:blipFill>
        <p:spPr>
          <a:xfrm>
            <a:off x="10212070" y="2568575"/>
            <a:ext cx="1765300" cy="78803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2"/>
          <a:srcRect l="8159" t="20292" r="6676" b="27273"/>
          <a:stretch>
            <a:fillRect/>
          </a:stretch>
        </p:blipFill>
        <p:spPr>
          <a:xfrm>
            <a:off x="1394460" y="2306320"/>
            <a:ext cx="3338830" cy="96901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757045" y="5209540"/>
            <a:ext cx="2499360" cy="61976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429895" y="6074410"/>
            <a:ext cx="2811145" cy="52959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0" y="2079625"/>
            <a:ext cx="1524000" cy="152400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9688830" y="3366770"/>
            <a:ext cx="1764665" cy="115633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7"/>
          <a:srcRect t="40582" b="35625"/>
          <a:stretch>
            <a:fillRect/>
          </a:stretch>
        </p:blipFill>
        <p:spPr>
          <a:xfrm>
            <a:off x="9836785" y="4758055"/>
            <a:ext cx="2355215" cy="62547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9390380" y="6153150"/>
            <a:ext cx="2679065" cy="76644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P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Macintosh PowerPoint</Application>
  <PresentationFormat>宽屏</PresentationFormat>
  <Paragraphs>214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宋体</vt:lpstr>
      <vt:lpstr>Microsoft YaHei</vt:lpstr>
      <vt:lpstr>Microsoft YaHei Regular</vt:lpstr>
      <vt:lpstr>Noto Sans SC</vt:lpstr>
      <vt:lpstr>Aptos</vt:lpstr>
      <vt:lpstr>Arial</vt:lpstr>
      <vt:lpstr>Calibri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a93062</cp:lastModifiedBy>
  <cp:revision>1</cp:revision>
  <dcterms:modified xsi:type="dcterms:W3CDTF">2025-07-23T08:10:44Z</dcterms:modified>
</cp:coreProperties>
</file>