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17" r:id="rId3"/>
    <p:sldId id="318" r:id="rId4"/>
    <p:sldId id="323" r:id="rId5"/>
    <p:sldId id="320" r:id="rId6"/>
    <p:sldId id="324" r:id="rId7"/>
    <p:sldId id="316" r:id="rId8"/>
    <p:sldId id="325" r:id="rId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2F92"/>
    <a:srgbClr val="FFFFFF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94206" autoAdjust="0"/>
  </p:normalViewPr>
  <p:slideViewPr>
    <p:cSldViewPr snapToGrid="0">
      <p:cViewPr varScale="1">
        <p:scale>
          <a:sx n="140" d="100"/>
          <a:sy n="140" d="100"/>
        </p:scale>
        <p:origin x="320" y="184"/>
      </p:cViewPr>
      <p:guideLst>
        <p:guide pos="3840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7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2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DECA85F-C68F-FB5C-9389-10093D1C1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D7918E3-1E30-AE7F-01CC-90666A7E2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48574EEF-EF5B-7486-EB22-33987E270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5244BB5-0282-BF69-0814-85511D59D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8AA1B4-652F-1F0F-C324-AE6FD2A06E41}"/>
              </a:ext>
            </a:extLst>
          </p:cNvPr>
          <p:cNvSpPr txBox="1">
            <a:spLocks/>
          </p:cNvSpPr>
          <p:nvPr userDrawn="1"/>
        </p:nvSpPr>
        <p:spPr>
          <a:xfrm>
            <a:off x="404547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EBBBC76-D106-DD5B-E522-001CAAD8E50E}"/>
              </a:ext>
            </a:extLst>
          </p:cNvPr>
          <p:cNvSpPr txBox="1">
            <a:spLocks/>
          </p:cNvSpPr>
          <p:nvPr userDrawn="1"/>
        </p:nvSpPr>
        <p:spPr>
          <a:xfrm>
            <a:off x="4039125" y="63611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B94AF-4A7B-2243-D8AF-FC0C019ACFC5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57246-E041-8641-4A97-EC6176874CC6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5FBE5C7-BFC6-E25F-8F2B-57C80F3F2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6435F-3B9E-CB55-DB6D-7F25D202D534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BF6AB8E-1436-422A-52C9-2A265611E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4D522E30-760A-33B7-A296-DEABC42B1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33A1A4C-D71C-296D-B6F6-4AA8BED2E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761F055-2085-609D-D2A2-197158C65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E3DB7EF0-40CE-729D-B519-D47396A43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B028E4A-5873-043F-DD12-5434D9F79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24" y="154309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402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595959"/>
                </a:solidFill>
              </a:rPr>
              <a:t>SWASHAKTI -MISSION 100K</a:t>
            </a:r>
            <a:br>
              <a:rPr lang="en-US" sz="3600" dirty="0">
                <a:solidFill>
                  <a:srgbClr val="595959"/>
                </a:solidFill>
              </a:rPr>
            </a:br>
            <a:r>
              <a:rPr lang="en-US" sz="2400" dirty="0">
                <a:solidFill>
                  <a:srgbClr val="595959"/>
                </a:solidFill>
              </a:rPr>
              <a:t>BUILDING A SUSTAINABLE ECOSYSTEM FOR TRAINING &amp; LIVELIHOODS FOR PERSONS WITH DISABILITIES IN RURAL INDIA </a:t>
            </a:r>
            <a:endParaRPr lang="en-GB" sz="2800" dirty="0">
              <a:solidFill>
                <a:srgbClr val="59595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039480"/>
            <a:ext cx="7924800" cy="2478991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>
                <a:solidFill>
                  <a:srgbClr val="595959"/>
                </a:solidFill>
              </a:rPr>
              <a:t>Antony </a:t>
            </a:r>
            <a:r>
              <a:rPr lang="en-US" sz="2800" i="1" dirty="0" err="1">
                <a:solidFill>
                  <a:srgbClr val="595959"/>
                </a:solidFill>
              </a:rPr>
              <a:t>Helenraj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595959"/>
                </a:solidFill>
              </a:rPr>
              <a:t>EnAble</a:t>
            </a:r>
            <a:r>
              <a:rPr lang="en-US" sz="2800" dirty="0">
                <a:solidFill>
                  <a:srgbClr val="595959"/>
                </a:solidFill>
              </a:rPr>
              <a:t> India</a:t>
            </a:r>
          </a:p>
          <a:p>
            <a:r>
              <a:rPr lang="en-US" sz="2800" dirty="0">
                <a:solidFill>
                  <a:srgbClr val="595959"/>
                </a:solidFill>
              </a:rPr>
              <a:t>India</a:t>
            </a:r>
          </a:p>
          <a:p>
            <a:endParaRPr lang="en-IN" b="0" i="0" dirty="0">
              <a:solidFill>
                <a:srgbClr val="59595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6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Entrepreneurship and leadership development for young people with disabilities</a:t>
            </a:r>
            <a:endParaRPr lang="en-GB" sz="2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1524000" y="6001565"/>
            <a:ext cx="896276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rgbClr val="595959"/>
                </a:solidFill>
              </a:rPr>
              <a:t>Thursday, February 22, 2024</a:t>
            </a:r>
            <a:r>
              <a:rPr lang="en-US" sz="2400" b="1" dirty="0">
                <a:solidFill>
                  <a:srgbClr val="595959"/>
                </a:solidFill>
                <a:latin typeface="Arial"/>
              </a:rPr>
              <a:t> | </a:t>
            </a:r>
            <a:r>
              <a:rPr lang="en-US" sz="2400" dirty="0">
                <a:solidFill>
                  <a:srgbClr val="595959"/>
                </a:solidFill>
              </a:rPr>
              <a:t>14:40 – 16:00 CET</a:t>
            </a:r>
            <a:endParaRPr lang="en-US" sz="2400" b="1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7" descr="Picture of Sowbhagya smiling at the camera. She wears a pink and blue kurta with blue sweater.">
            <a:extLst>
              <a:ext uri="{FF2B5EF4-FFF2-40B4-BE49-F238E27FC236}">
                <a16:creationId xmlns:a16="http://schemas.microsoft.com/office/drawing/2014/main" id="{73E459BD-C10C-395A-481C-8493D2C76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34335" r="42085" b="35040"/>
          <a:stretch/>
        </p:blipFill>
        <p:spPr>
          <a:xfrm>
            <a:off x="1271875" y="2793511"/>
            <a:ext cx="2659752" cy="3022403"/>
          </a:xfrm>
          <a:prstGeom prst="roundRect">
            <a:avLst>
              <a:gd name="adj" fmla="val 5630"/>
            </a:avLst>
          </a:prstGeom>
          <a:ln w="5715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5D701-A1FD-46F1-BD54-8890CFEB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6D9076-56E1-4F3F-8886-8F818FAE2210}"/>
              </a:ext>
            </a:extLst>
          </p:cNvPr>
          <p:cNvSpPr txBox="1">
            <a:spLocks/>
          </p:cNvSpPr>
          <p:nvPr/>
        </p:nvSpPr>
        <p:spPr>
          <a:xfrm>
            <a:off x="5775408" y="1730829"/>
            <a:ext cx="5317135" cy="15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She is a </a:t>
            </a:r>
            <a:r>
              <a:rPr lang="en-US" sz="2400" b="1" dirty="0">
                <a:solidFill>
                  <a:srgbClr val="595959"/>
                </a:solidFill>
              </a:rPr>
              <a:t>Deaf person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She </a:t>
            </a:r>
            <a:r>
              <a:rPr lang="en-US" sz="2400" b="1" dirty="0">
                <a:solidFill>
                  <a:srgbClr val="595959"/>
                </a:solidFill>
              </a:rPr>
              <a:t>did not know</a:t>
            </a:r>
            <a:r>
              <a:rPr lang="en-US" sz="2400" dirty="0">
                <a:solidFill>
                  <a:srgbClr val="595959"/>
                </a:solidFill>
              </a:rPr>
              <a:t> sign language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She was </a:t>
            </a:r>
            <a:r>
              <a:rPr lang="en-US" sz="2400" b="1" dirty="0">
                <a:solidFill>
                  <a:srgbClr val="595959"/>
                </a:solidFill>
              </a:rPr>
              <a:t>dependent</a:t>
            </a:r>
            <a:r>
              <a:rPr lang="en-US" sz="2400" dirty="0">
                <a:solidFill>
                  <a:srgbClr val="595959"/>
                </a:solidFill>
              </a:rPr>
              <a:t> on her mother</a:t>
            </a:r>
            <a:endParaRPr lang="en-IN" sz="2400" dirty="0">
              <a:solidFill>
                <a:srgbClr val="5959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F7D63B-7AC6-4506-A567-68D1C13D1132}"/>
              </a:ext>
            </a:extLst>
          </p:cNvPr>
          <p:cNvSpPr txBox="1"/>
          <p:nvPr/>
        </p:nvSpPr>
        <p:spPr>
          <a:xfrm>
            <a:off x="5775408" y="3555646"/>
            <a:ext cx="569617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Like Sowbhagya there are </a:t>
            </a:r>
            <a:r>
              <a:rPr lang="en-US" sz="2400" b="1" dirty="0">
                <a:solidFill>
                  <a:srgbClr val="595959"/>
                </a:solidFill>
              </a:rPr>
              <a:t>2.5 million </a:t>
            </a:r>
            <a:r>
              <a:rPr lang="en-US" sz="2400" dirty="0">
                <a:solidFill>
                  <a:srgbClr val="595959"/>
                </a:solidFill>
              </a:rPr>
              <a:t>PwDs in India </a:t>
            </a:r>
            <a:r>
              <a:rPr lang="en-US" dirty="0">
                <a:solidFill>
                  <a:srgbClr val="595959"/>
                </a:solidFill>
              </a:rPr>
              <a:t>(as per census 2011)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595959"/>
                </a:solidFill>
              </a:rPr>
              <a:t>PwDs in rural are </a:t>
            </a:r>
            <a:r>
              <a:rPr lang="en-US" sz="2400" b="1" dirty="0">
                <a:solidFill>
                  <a:srgbClr val="595959"/>
                </a:solidFill>
              </a:rPr>
              <a:t>often waiting for 35 years </a:t>
            </a:r>
            <a:r>
              <a:rPr lang="en-US" sz="2400" dirty="0">
                <a:solidFill>
                  <a:srgbClr val="595959"/>
                </a:solidFill>
              </a:rPr>
              <a:t>to receive the first livelihood opportunity </a:t>
            </a:r>
            <a:endParaRPr lang="en-IN" sz="2400" dirty="0">
              <a:solidFill>
                <a:srgbClr val="59595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4E3D5-D86E-2BD5-DCF7-1703C7C2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875" y="2154194"/>
            <a:ext cx="2659752" cy="5287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595959"/>
                </a:solidFill>
              </a:rPr>
              <a:t>Before Swashakti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D48FB00-5D2C-4845-BF5F-95EC77CAAAA9}"/>
              </a:ext>
            </a:extLst>
          </p:cNvPr>
          <p:cNvSpPr txBox="1">
            <a:spLocks/>
          </p:cNvSpPr>
          <p:nvPr/>
        </p:nvSpPr>
        <p:spPr>
          <a:xfrm>
            <a:off x="403655" y="1149269"/>
            <a:ext cx="5574238" cy="314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5959"/>
                </a:solidFill>
              </a:rPr>
              <a:t>Introducing Sowbhagya</a:t>
            </a:r>
          </a:p>
        </p:txBody>
      </p:sp>
    </p:spTree>
    <p:extLst>
      <p:ext uri="{BB962C8B-B14F-4D97-AF65-F5344CB8AC3E}">
        <p14:creationId xmlns:p14="http://schemas.microsoft.com/office/powerpoint/2010/main" val="9370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5D701-A1FD-46F1-BD54-8890CFEB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CE4DF5-8CB2-2E67-CF23-3D042082FD9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95A9E4-2CE9-4E32-BE85-7C32F0F78A6D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10" name="Group 9" descr="Two images:&#10;&#10;The first image is captioned Catering. Two women standing at a counter and chopping vegetables.&#10;&#10;The second photo has two women, each holding up large fish in their hands.">
            <a:extLst>
              <a:ext uri="{FF2B5EF4-FFF2-40B4-BE49-F238E27FC236}">
                <a16:creationId xmlns:a16="http://schemas.microsoft.com/office/drawing/2014/main" id="{ADAF3461-1466-959F-7FDB-09253D343949}"/>
              </a:ext>
            </a:extLst>
          </p:cNvPr>
          <p:cNvGrpSpPr/>
          <p:nvPr/>
        </p:nvGrpSpPr>
        <p:grpSpPr>
          <a:xfrm>
            <a:off x="495948" y="2421143"/>
            <a:ext cx="4895222" cy="2637444"/>
            <a:chOff x="5876924" y="1494470"/>
            <a:chExt cx="5618542" cy="30271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B40ECE-F0C5-AEA3-0F86-A8D8C64F0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0" t="-971" r="21026" b="971"/>
            <a:stretch/>
          </p:blipFill>
          <p:spPr>
            <a:xfrm>
              <a:off x="5876924" y="1494470"/>
              <a:ext cx="3027154" cy="3027154"/>
            </a:xfrm>
            <a:prstGeom prst="ellipse">
              <a:avLst/>
            </a:prstGeom>
            <a:ln w="38100" cap="sq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Content Placeholder 7">
              <a:extLst>
                <a:ext uri="{FF2B5EF4-FFF2-40B4-BE49-F238E27FC236}">
                  <a16:creationId xmlns:a16="http://schemas.microsoft.com/office/drawing/2014/main" id="{169EB597-C044-D5B2-C12F-459EC2BAB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17" r="11082"/>
            <a:stretch/>
          </p:blipFill>
          <p:spPr>
            <a:xfrm>
              <a:off x="8468934" y="1494470"/>
              <a:ext cx="3026532" cy="3026532"/>
            </a:xfrm>
            <a:prstGeom prst="ellipse">
              <a:avLst/>
            </a:prstGeom>
            <a:ln w="38100" cap="sq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3B872DA-1F1C-6083-9EB3-CDC72C4BD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9622" y="4592221"/>
            <a:ext cx="1930095" cy="414478"/>
          </a:xfrm>
          <a:prstGeom prst="roundRect">
            <a:avLst>
              <a:gd name="adj" fmla="val 30455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39B70E-9D30-BA4E-C9D4-4BE992ED79EF}"/>
              </a:ext>
            </a:extLst>
          </p:cNvPr>
          <p:cNvSpPr txBox="1"/>
          <p:nvPr/>
        </p:nvSpPr>
        <p:spPr>
          <a:xfrm>
            <a:off x="962891" y="4545034"/>
            <a:ext cx="170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95959"/>
                </a:solidFill>
              </a:rPr>
              <a:t>Catering</a:t>
            </a:r>
            <a:endParaRPr lang="en-US" b="1" dirty="0">
              <a:solidFill>
                <a:srgbClr val="595959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F0C2A91-F57B-8125-9F10-83F6560BFD48}"/>
              </a:ext>
            </a:extLst>
          </p:cNvPr>
          <p:cNvSpPr/>
          <p:nvPr/>
        </p:nvSpPr>
        <p:spPr>
          <a:xfrm>
            <a:off x="3107944" y="4599738"/>
            <a:ext cx="1930095" cy="414478"/>
          </a:xfrm>
          <a:prstGeom prst="roundRect">
            <a:avLst>
              <a:gd name="adj" fmla="val 30455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5ED0EC-14C5-B965-5054-13C2346AD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21214" y="4563014"/>
            <a:ext cx="1747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95959"/>
                </a:solidFill>
              </a:rPr>
              <a:t>Fish farming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737F47-A760-0009-7D11-A4A5C3F680C4}"/>
              </a:ext>
            </a:extLst>
          </p:cNvPr>
          <p:cNvSpPr txBox="1"/>
          <p:nvPr/>
        </p:nvSpPr>
        <p:spPr>
          <a:xfrm>
            <a:off x="386088" y="5320944"/>
            <a:ext cx="5494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Per capita in India is $2069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Sowbhagya earns </a:t>
            </a:r>
            <a:r>
              <a:rPr lang="en-US" sz="2400" b="1" dirty="0">
                <a:solidFill>
                  <a:srgbClr val="595959"/>
                </a:solidFill>
              </a:rPr>
              <a:t>3 times more </a:t>
            </a:r>
            <a:r>
              <a:rPr lang="en-US" sz="2400" dirty="0">
                <a:solidFill>
                  <a:srgbClr val="595959"/>
                </a:solidFill>
              </a:rPr>
              <a:t>($7218)</a:t>
            </a:r>
          </a:p>
        </p:txBody>
      </p:sp>
      <p:pic>
        <p:nvPicPr>
          <p:cNvPr id="32" name="Content Placeholder 7" descr="A group photo of people standing on stage. Cutouts of the words SAMAGAMA 2023 is placed before them.">
            <a:extLst>
              <a:ext uri="{FF2B5EF4-FFF2-40B4-BE49-F238E27FC236}">
                <a16:creationId xmlns:a16="http://schemas.microsoft.com/office/drawing/2014/main" id="{14B0F6B9-04C3-4458-4C51-A10D50B9E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2316" b="1"/>
          <a:stretch/>
        </p:blipFill>
        <p:spPr>
          <a:xfrm>
            <a:off x="6866491" y="2287146"/>
            <a:ext cx="4475887" cy="2770899"/>
          </a:xfrm>
          <a:prstGeom prst="roundRect">
            <a:avLst>
              <a:gd name="adj" fmla="val 9866"/>
            </a:avLst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411BBC4-3644-6B74-EDC8-51B97E887404}"/>
              </a:ext>
            </a:extLst>
          </p:cNvPr>
          <p:cNvSpPr txBox="1"/>
          <p:nvPr/>
        </p:nvSpPr>
        <p:spPr>
          <a:xfrm>
            <a:off x="6311306" y="5291699"/>
            <a:ext cx="5370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</a:rPr>
              <a:t>Sowbhagya was awarded with</a:t>
            </a:r>
          </a:p>
          <a:p>
            <a:pPr algn="ctr"/>
            <a:r>
              <a:rPr lang="en-US" sz="2400" b="1" dirty="0">
                <a:solidFill>
                  <a:srgbClr val="595959"/>
                </a:solidFill>
              </a:rPr>
              <a:t>Best Deaf Entrepreneur of the year 2023</a:t>
            </a:r>
            <a:endParaRPr lang="en-IN" sz="2400" b="1" dirty="0">
              <a:solidFill>
                <a:srgbClr val="595959"/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5EBA7D0-0A62-E708-B851-DA3B4627B792}"/>
              </a:ext>
            </a:extLst>
          </p:cNvPr>
          <p:cNvSpPr txBox="1">
            <a:spLocks/>
          </p:cNvSpPr>
          <p:nvPr/>
        </p:nvSpPr>
        <p:spPr>
          <a:xfrm>
            <a:off x="403655" y="1149269"/>
            <a:ext cx="10602096" cy="314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5959"/>
                </a:solidFill>
                <a:latin typeface="+mj-lt"/>
              </a:rPr>
              <a:t>After </a:t>
            </a:r>
            <a:r>
              <a:rPr lang="en-US" sz="2400" b="1" dirty="0" err="1">
                <a:solidFill>
                  <a:srgbClr val="595959"/>
                </a:solidFill>
                <a:latin typeface="+mj-lt"/>
              </a:rPr>
              <a:t>Swashakti</a:t>
            </a:r>
            <a:r>
              <a:rPr lang="en-IN" sz="2400" b="1" dirty="0">
                <a:solidFill>
                  <a:srgbClr val="595959"/>
                </a:solidFill>
                <a:latin typeface="+mj-lt"/>
              </a:rPr>
              <a:t> : </a:t>
            </a:r>
            <a:r>
              <a:rPr lang="en-US" sz="2400" b="1" dirty="0">
                <a:solidFill>
                  <a:srgbClr val="595959"/>
                </a:solidFill>
                <a:latin typeface="+mj-lt"/>
              </a:rPr>
              <a:t>Sowbhagya created livelihood for her entire family</a:t>
            </a:r>
            <a:endParaRPr lang="en-IN" sz="2400" b="1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36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03358-58F4-4949-915C-DCA52900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8026" y="6304862"/>
            <a:ext cx="2743200" cy="365125"/>
          </a:xfrm>
        </p:spPr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 dirty="0"/>
          </a:p>
        </p:txBody>
      </p:sp>
      <p:pic>
        <p:nvPicPr>
          <p:cNvPr id="118" name="Picture 117" descr="An illustration of a cross section of a circle with many layers inside.">
            <a:extLst>
              <a:ext uri="{FF2B5EF4-FFF2-40B4-BE49-F238E27FC236}">
                <a16:creationId xmlns:a16="http://schemas.microsoft.com/office/drawing/2014/main" id="{0B91839F-0822-D8EC-C2D7-0DC7B83F1B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51" y="3615174"/>
            <a:ext cx="2544294" cy="2544294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358049C6-D490-A5DD-F936-E1A0BB580780}"/>
              </a:ext>
            </a:extLst>
          </p:cNvPr>
          <p:cNvSpPr txBox="1"/>
          <p:nvPr/>
        </p:nvSpPr>
        <p:spPr>
          <a:xfrm>
            <a:off x="6122038" y="1609240"/>
            <a:ext cx="337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Mainstreaming RSETI</a:t>
            </a:r>
            <a:r>
              <a:rPr lang="en-US" sz="2400" dirty="0">
                <a:solidFill>
                  <a:srgbClr val="595959"/>
                </a:solidFill>
              </a:rPr>
              <a:t>  </a:t>
            </a:r>
            <a:endParaRPr lang="en-IN" sz="2400" dirty="0">
              <a:solidFill>
                <a:srgbClr val="595959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384127-E19F-505E-B5D4-4D1530D822D7}"/>
              </a:ext>
            </a:extLst>
          </p:cNvPr>
          <p:cNvSpPr txBox="1"/>
          <p:nvPr/>
        </p:nvSpPr>
        <p:spPr>
          <a:xfrm>
            <a:off x="6122038" y="3080546"/>
            <a:ext cx="55891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595959"/>
                </a:solidFill>
              </a:rPr>
              <a:t>Garv</a:t>
            </a:r>
            <a:r>
              <a:rPr lang="en-US" sz="2400" b="1" dirty="0">
                <a:solidFill>
                  <a:srgbClr val="595959"/>
                </a:solidFill>
              </a:rPr>
              <a:t> Se approach </a:t>
            </a:r>
            <a:r>
              <a:rPr lang="en-US" sz="2400" dirty="0">
                <a:solidFill>
                  <a:srgbClr val="595959"/>
                </a:solidFill>
              </a:rPr>
              <a:t>– Ecosystem building, </a:t>
            </a:r>
            <a:r>
              <a:rPr lang="en-US" sz="2200" dirty="0">
                <a:solidFill>
                  <a:srgbClr val="595959"/>
                </a:solidFill>
              </a:rPr>
              <a:t>Livelihood creation &amp; Capacity building</a:t>
            </a:r>
            <a:endParaRPr lang="en-IN" sz="2200" dirty="0">
              <a:solidFill>
                <a:srgbClr val="595959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68ACE50-EF25-1E7B-3898-03E4CA0846CA}"/>
              </a:ext>
            </a:extLst>
          </p:cNvPr>
          <p:cNvSpPr txBox="1"/>
          <p:nvPr/>
        </p:nvSpPr>
        <p:spPr>
          <a:xfrm>
            <a:off x="6122038" y="2135438"/>
            <a:ext cx="5209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Support System</a:t>
            </a:r>
            <a:r>
              <a:rPr lang="en-US" sz="2400" dirty="0">
                <a:solidFill>
                  <a:srgbClr val="595959"/>
                </a:solidFill>
              </a:rPr>
              <a:t>-Partners in Ecosystem, Unlocking services  </a:t>
            </a:r>
            <a:endParaRPr lang="en-IN" sz="2400" dirty="0">
              <a:solidFill>
                <a:srgbClr val="595959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281B8C9-CF6F-8327-8A29-141912420D0A}"/>
              </a:ext>
            </a:extLst>
          </p:cNvPr>
          <p:cNvSpPr txBox="1"/>
          <p:nvPr/>
        </p:nvSpPr>
        <p:spPr>
          <a:xfrm>
            <a:off x="4178235" y="4532607"/>
            <a:ext cx="1838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RSETI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8F94DA12-6E7E-7DD3-60F9-FACBDCEC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41" y="3601340"/>
            <a:ext cx="3926297" cy="27035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EnAble India adopts </a:t>
            </a:r>
            <a:r>
              <a:rPr lang="en-US" sz="2400" b="1" dirty="0">
                <a:solidFill>
                  <a:srgbClr val="595959"/>
                </a:solidFill>
              </a:rPr>
              <a:t>a three-layered</a:t>
            </a:r>
            <a:r>
              <a:rPr lang="en-US" sz="2400" dirty="0">
                <a:solidFill>
                  <a:srgbClr val="595959"/>
                </a:solidFill>
              </a:rPr>
              <a:t> approach to drive systemic changes, ensuring sustainability in the development of entrepreneurs with disabilities within the mainstream.</a:t>
            </a:r>
            <a:endParaRPr lang="en-IN" sz="2400" dirty="0">
              <a:solidFill>
                <a:srgbClr val="595959"/>
              </a:solidFill>
            </a:endParaRPr>
          </a:p>
        </p:txBody>
      </p:sp>
      <p:cxnSp>
        <p:nvCxnSpPr>
          <p:cNvPr id="133" name="Elbow Connector 132">
            <a:extLst>
              <a:ext uri="{FF2B5EF4-FFF2-40B4-BE49-F238E27FC236}">
                <a16:creationId xmlns:a16="http://schemas.microsoft.com/office/drawing/2014/main" id="{A2F59C4F-4F20-1263-4F2A-22A42D85B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5162211" y="3844576"/>
            <a:ext cx="1461022" cy="458632"/>
          </a:xfrm>
          <a:prstGeom prst="bentConnector3">
            <a:avLst>
              <a:gd name="adj1" fmla="val 382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B170CA14-D56F-76CD-9697-4D0B29283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4877087" y="2754465"/>
            <a:ext cx="1674638" cy="898178"/>
          </a:xfrm>
          <a:prstGeom prst="bentConnector3">
            <a:avLst>
              <a:gd name="adj1" fmla="val 808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EB5280A5-A765-7167-F199-DFCD91F7E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9" idx="1"/>
          </p:cNvCxnSpPr>
          <p:nvPr/>
        </p:nvCxnSpPr>
        <p:spPr>
          <a:xfrm rot="10800000" flipV="1">
            <a:off x="4851756" y="1840072"/>
            <a:ext cx="1270282" cy="1997625"/>
          </a:xfrm>
          <a:prstGeom prst="bentConnector2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>
            <a:extLst>
              <a:ext uri="{FF2B5EF4-FFF2-40B4-BE49-F238E27FC236}">
                <a16:creationId xmlns:a16="http://schemas.microsoft.com/office/drawing/2014/main" id="{0ECA61CF-B800-37F1-07F3-D0E16B47948C}"/>
              </a:ext>
            </a:extLst>
          </p:cNvPr>
          <p:cNvSpPr txBox="1">
            <a:spLocks/>
          </p:cNvSpPr>
          <p:nvPr/>
        </p:nvSpPr>
        <p:spPr>
          <a:xfrm>
            <a:off x="403655" y="1149269"/>
            <a:ext cx="10602096" cy="314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5959"/>
                </a:solidFill>
              </a:rPr>
              <a:t>How </a:t>
            </a:r>
            <a:r>
              <a:rPr lang="en-US" sz="2400" b="1" dirty="0" err="1">
                <a:solidFill>
                  <a:srgbClr val="595959"/>
                </a:solidFill>
              </a:rPr>
              <a:t>EnAble</a:t>
            </a:r>
            <a:r>
              <a:rPr lang="en-US" sz="2400" b="1" dirty="0">
                <a:solidFill>
                  <a:srgbClr val="595959"/>
                </a:solidFill>
              </a:rPr>
              <a:t> India made this transformation?</a:t>
            </a:r>
            <a:endParaRPr lang="en-IN" sz="2400" b="1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BC454-1EB2-4811-84BE-C2B8488FAAF5}"/>
              </a:ext>
            </a:extLst>
          </p:cNvPr>
          <p:cNvSpPr txBox="1"/>
          <p:nvPr/>
        </p:nvSpPr>
        <p:spPr>
          <a:xfrm>
            <a:off x="6725920" y="6014721"/>
            <a:ext cx="483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*RSETI-Rural Self Employment Training Institute </a:t>
            </a:r>
            <a:endParaRPr lang="en-I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DF774-4AF1-A9D5-1D77-1255DEDF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3887" y="7698843"/>
            <a:ext cx="4114800" cy="365125"/>
          </a:xfrm>
        </p:spPr>
        <p:txBody>
          <a:bodyPr/>
          <a:lstStyle/>
          <a:p>
            <a:r>
              <a:rPr lang="en-US"/>
              <a:t>#ZeroCon24</a:t>
            </a:r>
            <a:endParaRPr lang="en-GB" dirty="0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BEDC657E-3FDB-4EC6-B862-1E45F68AEC8E}"/>
              </a:ext>
            </a:extLst>
          </p:cNvPr>
          <p:cNvSpPr txBox="1">
            <a:spLocks/>
          </p:cNvSpPr>
          <p:nvPr/>
        </p:nvSpPr>
        <p:spPr>
          <a:xfrm>
            <a:off x="403655" y="1559022"/>
            <a:ext cx="11265692" cy="68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Mainstreaming self-employment program for persons with disabilities with Indian-wide government led institutes – Rural Self Employment Training Institute (</a:t>
            </a:r>
            <a:r>
              <a:rPr lang="en-US" sz="2400" b="1" dirty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RSETI</a:t>
            </a:r>
            <a:r>
              <a:rPr lang="en-US" sz="2400" dirty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IN" sz="24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4EB64B6-A22D-C077-409B-D5C0BF9A198F}"/>
              </a:ext>
            </a:extLst>
          </p:cNvPr>
          <p:cNvSpPr txBox="1">
            <a:spLocks/>
          </p:cNvSpPr>
          <p:nvPr/>
        </p:nvSpPr>
        <p:spPr>
          <a:xfrm>
            <a:off x="403655" y="1017189"/>
            <a:ext cx="10602096" cy="314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5959"/>
                </a:solidFill>
              </a:rPr>
              <a:t>How EnAble India made this transformation?</a:t>
            </a:r>
            <a:endParaRPr lang="en-IN" sz="2400" b="1" dirty="0">
              <a:solidFill>
                <a:srgbClr val="595959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F9C549-DD46-E3A0-F3FB-859BB111D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6423" y="2385994"/>
            <a:ext cx="1258585" cy="1432710"/>
          </a:xfrm>
          <a:prstGeom prst="roundRect">
            <a:avLst>
              <a:gd name="adj" fmla="val 14271"/>
            </a:avLst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E0080C-537D-46BA-6494-F2D080996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6423" y="4060988"/>
            <a:ext cx="1258585" cy="1037690"/>
          </a:xfrm>
          <a:prstGeom prst="roundRect">
            <a:avLst>
              <a:gd name="adj" fmla="val 14687"/>
            </a:avLst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9B893DE-DAA7-C12A-B016-A7D3B125E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6423" y="5224529"/>
            <a:ext cx="1258585" cy="1224759"/>
          </a:xfrm>
          <a:prstGeom prst="roundRect">
            <a:avLst>
              <a:gd name="adj" fmla="val 11822"/>
            </a:avLst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81CA670-718D-537E-2E64-5A4B8184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3766" y="2684616"/>
            <a:ext cx="2126751" cy="387844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A1EAE-A308-2745-37F0-A074D719AEA9}"/>
              </a:ext>
            </a:extLst>
          </p:cNvPr>
          <p:cNvSpPr txBox="1"/>
          <p:nvPr/>
        </p:nvSpPr>
        <p:spPr>
          <a:xfrm rot="16200000">
            <a:off x="1723529" y="2680054"/>
            <a:ext cx="12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MoRD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National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97EB02-3BFA-6B46-A5EB-F7D13BFD5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3766" y="3287194"/>
            <a:ext cx="2126751" cy="387844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B33AD-BC58-0AE1-38E3-2D006C664B89}"/>
              </a:ext>
            </a:extLst>
          </p:cNvPr>
          <p:cNvSpPr txBox="1"/>
          <p:nvPr/>
        </p:nvSpPr>
        <p:spPr>
          <a:xfrm>
            <a:off x="3064176" y="2661981"/>
            <a:ext cx="72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35917-6E1D-4186-1470-F67FE03424CE}"/>
              </a:ext>
            </a:extLst>
          </p:cNvPr>
          <p:cNvSpPr txBox="1"/>
          <p:nvPr/>
        </p:nvSpPr>
        <p:spPr>
          <a:xfrm>
            <a:off x="3064176" y="3299849"/>
            <a:ext cx="104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NACER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A0A366C-D8B5-E79F-6FCA-B7B057933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3766" y="4319591"/>
            <a:ext cx="2126751" cy="461665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02AAE-9615-F49D-14E3-C273F9004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4176" y="4332246"/>
            <a:ext cx="131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Directors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7F57AA2-B54B-2E37-1E0D-910C2909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7620" y="5328772"/>
            <a:ext cx="2126751" cy="409608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15DE70-47A0-B298-A4E0-EC9EB623CD46}"/>
              </a:ext>
            </a:extLst>
          </p:cNvPr>
          <p:cNvSpPr txBox="1"/>
          <p:nvPr/>
        </p:nvSpPr>
        <p:spPr>
          <a:xfrm>
            <a:off x="3078030" y="5300237"/>
            <a:ext cx="117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Trainers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6127B9C-D9FE-7D04-C097-3AA3F07F8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7620" y="5965769"/>
            <a:ext cx="2126751" cy="409608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BC4E9D-B29A-CEC2-7EA4-A0A45E2596C9}"/>
              </a:ext>
            </a:extLst>
          </p:cNvPr>
          <p:cNvSpPr txBox="1"/>
          <p:nvPr/>
        </p:nvSpPr>
        <p:spPr>
          <a:xfrm>
            <a:off x="3078030" y="5953710"/>
            <a:ext cx="986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RSETIs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D623E3-AF41-26EF-67D1-43F9C98F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1996503" y="4356176"/>
            <a:ext cx="8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19B5B8-9E8F-19AF-D2D6-2E417508D619}"/>
              </a:ext>
            </a:extLst>
          </p:cNvPr>
          <p:cNvSpPr txBox="1"/>
          <p:nvPr/>
        </p:nvSpPr>
        <p:spPr>
          <a:xfrm rot="16200000">
            <a:off x="1805842" y="5614396"/>
            <a:ext cx="122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Districts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97004CA-F20C-B118-FFE8-A81740D9A1D2}"/>
              </a:ext>
            </a:extLst>
          </p:cNvPr>
          <p:cNvSpPr/>
          <p:nvPr/>
        </p:nvSpPr>
        <p:spPr>
          <a:xfrm rot="16200000">
            <a:off x="5108862" y="2547144"/>
            <a:ext cx="256266" cy="599342"/>
          </a:xfrm>
          <a:custGeom>
            <a:avLst/>
            <a:gdLst>
              <a:gd name="connsiteX0" fmla="*/ 47054 w 228600"/>
              <a:gd name="connsiteY0" fmla="*/ 295561 h 534638"/>
              <a:gd name="connsiteX1" fmla="*/ 47054 w 228600"/>
              <a:gd name="connsiteY1" fmla="*/ 164021 h 534638"/>
              <a:gd name="connsiteX2" fmla="*/ 1 w 228600"/>
              <a:gd name="connsiteY2" fmla="*/ 100013 h 534638"/>
              <a:gd name="connsiteX3" fmla="*/ 1 w 228600"/>
              <a:gd name="connsiteY3" fmla="*/ 61913 h 534638"/>
              <a:gd name="connsiteX4" fmla="*/ 18479 w 228600"/>
              <a:gd name="connsiteY4" fmla="*/ 61913 h 534638"/>
              <a:gd name="connsiteX5" fmla="*/ 18479 w 228600"/>
              <a:gd name="connsiteY5" fmla="*/ 14288 h 534638"/>
              <a:gd name="connsiteX6" fmla="*/ 32767 w 228600"/>
              <a:gd name="connsiteY6" fmla="*/ 0 h 534638"/>
              <a:gd name="connsiteX7" fmla="*/ 47054 w 228600"/>
              <a:gd name="connsiteY7" fmla="*/ 14288 h 534638"/>
              <a:gd name="connsiteX8" fmla="*/ 47054 w 228600"/>
              <a:gd name="connsiteY8" fmla="*/ 61913 h 534638"/>
              <a:gd name="connsiteX9" fmla="*/ 85726 w 228600"/>
              <a:gd name="connsiteY9" fmla="*/ 61913 h 534638"/>
              <a:gd name="connsiteX10" fmla="*/ 85726 w 228600"/>
              <a:gd name="connsiteY10" fmla="*/ 14288 h 534638"/>
              <a:gd name="connsiteX11" fmla="*/ 100013 w 228600"/>
              <a:gd name="connsiteY11" fmla="*/ 0 h 534638"/>
              <a:gd name="connsiteX12" fmla="*/ 114301 w 228600"/>
              <a:gd name="connsiteY12" fmla="*/ 14288 h 534638"/>
              <a:gd name="connsiteX13" fmla="*/ 114301 w 228600"/>
              <a:gd name="connsiteY13" fmla="*/ 61913 h 534638"/>
              <a:gd name="connsiteX14" fmla="*/ 133351 w 228600"/>
              <a:gd name="connsiteY14" fmla="*/ 61913 h 534638"/>
              <a:gd name="connsiteX15" fmla="*/ 133351 w 228600"/>
              <a:gd name="connsiteY15" fmla="*/ 100013 h 534638"/>
              <a:gd name="connsiteX16" fmla="*/ 85154 w 228600"/>
              <a:gd name="connsiteY16" fmla="*/ 164116 h 534638"/>
              <a:gd name="connsiteX17" fmla="*/ 85154 w 228600"/>
              <a:gd name="connsiteY17" fmla="*/ 285750 h 534638"/>
              <a:gd name="connsiteX18" fmla="*/ 104204 w 228600"/>
              <a:gd name="connsiteY18" fmla="*/ 304800 h 534638"/>
              <a:gd name="connsiteX19" fmla="*/ 180976 w 228600"/>
              <a:gd name="connsiteY19" fmla="*/ 304800 h 534638"/>
              <a:gd name="connsiteX20" fmla="*/ 228601 w 228600"/>
              <a:gd name="connsiteY20" fmla="*/ 352425 h 534638"/>
              <a:gd name="connsiteX21" fmla="*/ 228601 w 228600"/>
              <a:gd name="connsiteY21" fmla="*/ 534638 h 534638"/>
              <a:gd name="connsiteX22" fmla="*/ 190501 w 228600"/>
              <a:gd name="connsiteY22" fmla="*/ 534638 h 534638"/>
              <a:gd name="connsiteX23" fmla="*/ 190501 w 228600"/>
              <a:gd name="connsiteY23" fmla="*/ 361950 h 534638"/>
              <a:gd name="connsiteX24" fmla="*/ 171451 w 228600"/>
              <a:gd name="connsiteY24" fmla="*/ 342900 h 534638"/>
              <a:gd name="connsiteX25" fmla="*/ 95251 w 228600"/>
              <a:gd name="connsiteY25" fmla="*/ 342900 h 534638"/>
              <a:gd name="connsiteX26" fmla="*/ 47057 w 228600"/>
              <a:gd name="connsiteY26" fmla="*/ 295850 h 534638"/>
              <a:gd name="connsiteX27" fmla="*/ 47054 w 228600"/>
              <a:gd name="connsiteY27" fmla="*/ 295561 h 5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8600" h="534638">
                <a:moveTo>
                  <a:pt x="47054" y="295561"/>
                </a:moveTo>
                <a:lnTo>
                  <a:pt x="47054" y="164021"/>
                </a:lnTo>
                <a:cubicBezTo>
                  <a:pt x="18984" y="155378"/>
                  <a:pt x="-125" y="129384"/>
                  <a:pt x="1" y="100013"/>
                </a:cubicBezTo>
                <a:lnTo>
                  <a:pt x="1" y="61913"/>
                </a:lnTo>
                <a:lnTo>
                  <a:pt x="18479" y="61913"/>
                </a:lnTo>
                <a:lnTo>
                  <a:pt x="18479" y="14288"/>
                </a:lnTo>
                <a:cubicBezTo>
                  <a:pt x="18479" y="6397"/>
                  <a:pt x="24876" y="0"/>
                  <a:pt x="32767" y="0"/>
                </a:cubicBezTo>
                <a:cubicBezTo>
                  <a:pt x="40657" y="0"/>
                  <a:pt x="47054" y="6397"/>
                  <a:pt x="47054" y="14288"/>
                </a:cubicBezTo>
                <a:lnTo>
                  <a:pt x="47054" y="61913"/>
                </a:lnTo>
                <a:lnTo>
                  <a:pt x="85726" y="61913"/>
                </a:lnTo>
                <a:lnTo>
                  <a:pt x="85726" y="14288"/>
                </a:lnTo>
                <a:cubicBezTo>
                  <a:pt x="85726" y="6397"/>
                  <a:pt x="92123" y="0"/>
                  <a:pt x="100013" y="0"/>
                </a:cubicBezTo>
                <a:cubicBezTo>
                  <a:pt x="107904" y="0"/>
                  <a:pt x="114301" y="6397"/>
                  <a:pt x="114301" y="14288"/>
                </a:cubicBezTo>
                <a:lnTo>
                  <a:pt x="114301" y="61913"/>
                </a:lnTo>
                <a:lnTo>
                  <a:pt x="133351" y="61913"/>
                </a:lnTo>
                <a:lnTo>
                  <a:pt x="133351" y="100013"/>
                </a:lnTo>
                <a:cubicBezTo>
                  <a:pt x="133369" y="129734"/>
                  <a:pt x="113712" y="155879"/>
                  <a:pt x="85154" y="164116"/>
                </a:cubicBezTo>
                <a:lnTo>
                  <a:pt x="85154" y="285750"/>
                </a:lnTo>
                <a:cubicBezTo>
                  <a:pt x="85154" y="296271"/>
                  <a:pt x="93683" y="304800"/>
                  <a:pt x="104204" y="304800"/>
                </a:cubicBezTo>
                <a:lnTo>
                  <a:pt x="180976" y="304800"/>
                </a:lnTo>
                <a:cubicBezTo>
                  <a:pt x="207278" y="304800"/>
                  <a:pt x="228601" y="326123"/>
                  <a:pt x="228601" y="352425"/>
                </a:cubicBezTo>
                <a:lnTo>
                  <a:pt x="228601" y="534638"/>
                </a:lnTo>
                <a:lnTo>
                  <a:pt x="190501" y="534638"/>
                </a:lnTo>
                <a:lnTo>
                  <a:pt x="190501" y="361950"/>
                </a:lnTo>
                <a:cubicBezTo>
                  <a:pt x="190501" y="351429"/>
                  <a:pt x="181972" y="342900"/>
                  <a:pt x="171451" y="342900"/>
                </a:cubicBezTo>
                <a:lnTo>
                  <a:pt x="95251" y="342900"/>
                </a:lnTo>
                <a:cubicBezTo>
                  <a:pt x="68950" y="343216"/>
                  <a:pt x="47373" y="322152"/>
                  <a:pt x="47057" y="295850"/>
                </a:cubicBezTo>
                <a:cubicBezTo>
                  <a:pt x="47056" y="295754"/>
                  <a:pt x="47055" y="295657"/>
                  <a:pt x="47054" y="295561"/>
                </a:cubicBezTo>
                <a:close/>
              </a:path>
            </a:pathLst>
          </a:custGeom>
          <a:solidFill>
            <a:srgbClr val="703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0EED5C-3B3A-D1A4-1114-42E7CD7F604B}"/>
              </a:ext>
            </a:extLst>
          </p:cNvPr>
          <p:cNvSpPr txBox="1"/>
          <p:nvPr/>
        </p:nvSpPr>
        <p:spPr>
          <a:xfrm>
            <a:off x="6663233" y="2536459"/>
            <a:ext cx="280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Curriculum for PwDs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492389-5DCC-70DD-E950-5776545E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8639" y="3489948"/>
            <a:ext cx="976329" cy="461666"/>
            <a:chOff x="5788800" y="3108396"/>
            <a:chExt cx="1997455" cy="944514"/>
          </a:xfrm>
          <a:solidFill>
            <a:srgbClr val="7030A0"/>
          </a:solidFill>
        </p:grpSpPr>
        <p:pic>
          <p:nvPicPr>
            <p:cNvPr id="44" name="Graphic 43" descr="Person in wheelchair">
              <a:extLst>
                <a:ext uri="{FF2B5EF4-FFF2-40B4-BE49-F238E27FC236}">
                  <a16:creationId xmlns:a16="http://schemas.microsoft.com/office/drawing/2014/main" id="{D4042489-8E2F-9EEB-B9F8-24358EEA2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1855" y="3138510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Woman">
              <a:extLst>
                <a:ext uri="{FF2B5EF4-FFF2-40B4-BE49-F238E27FC236}">
                  <a16:creationId xmlns:a16="http://schemas.microsoft.com/office/drawing/2014/main" id="{A83FBBEA-0994-14CE-12B5-2C37CDE3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46000" y="3108396"/>
              <a:ext cx="914400" cy="914400"/>
            </a:xfrm>
            <a:prstGeom prst="rect">
              <a:avLst/>
            </a:prstGeom>
          </p:spPr>
        </p:pic>
        <p:pic>
          <p:nvPicPr>
            <p:cNvPr id="46" name="Graphic 45" descr="Man">
              <a:extLst>
                <a:ext uri="{FF2B5EF4-FFF2-40B4-BE49-F238E27FC236}">
                  <a16:creationId xmlns:a16="http://schemas.microsoft.com/office/drawing/2014/main" id="{CE91F155-EC22-E79D-5EA6-BB76025A0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88800" y="3121800"/>
              <a:ext cx="914400" cy="914400"/>
            </a:xfrm>
            <a:prstGeom prst="rect">
              <a:avLst/>
            </a:prstGeom>
          </p:spPr>
        </p:pic>
      </p:grpSp>
      <p:sp>
        <p:nvSpPr>
          <p:cNvPr id="47" name="Freeform 46">
            <a:extLst>
              <a:ext uri="{FF2B5EF4-FFF2-40B4-BE49-F238E27FC236}">
                <a16:creationId xmlns:a16="http://schemas.microsoft.com/office/drawing/2014/main" id="{EEE11BF7-0825-8963-D14C-76D4B4962AF7}"/>
              </a:ext>
            </a:extLst>
          </p:cNvPr>
          <p:cNvSpPr/>
          <p:nvPr/>
        </p:nvSpPr>
        <p:spPr>
          <a:xfrm rot="5400000" flipV="1">
            <a:off x="5108862" y="3390899"/>
            <a:ext cx="256266" cy="599342"/>
          </a:xfrm>
          <a:custGeom>
            <a:avLst/>
            <a:gdLst>
              <a:gd name="connsiteX0" fmla="*/ 47054 w 228600"/>
              <a:gd name="connsiteY0" fmla="*/ 295561 h 534638"/>
              <a:gd name="connsiteX1" fmla="*/ 47054 w 228600"/>
              <a:gd name="connsiteY1" fmla="*/ 164021 h 534638"/>
              <a:gd name="connsiteX2" fmla="*/ 1 w 228600"/>
              <a:gd name="connsiteY2" fmla="*/ 100013 h 534638"/>
              <a:gd name="connsiteX3" fmla="*/ 1 w 228600"/>
              <a:gd name="connsiteY3" fmla="*/ 61913 h 534638"/>
              <a:gd name="connsiteX4" fmla="*/ 18479 w 228600"/>
              <a:gd name="connsiteY4" fmla="*/ 61913 h 534638"/>
              <a:gd name="connsiteX5" fmla="*/ 18479 w 228600"/>
              <a:gd name="connsiteY5" fmla="*/ 14288 h 534638"/>
              <a:gd name="connsiteX6" fmla="*/ 32767 w 228600"/>
              <a:gd name="connsiteY6" fmla="*/ 0 h 534638"/>
              <a:gd name="connsiteX7" fmla="*/ 47054 w 228600"/>
              <a:gd name="connsiteY7" fmla="*/ 14288 h 534638"/>
              <a:gd name="connsiteX8" fmla="*/ 47054 w 228600"/>
              <a:gd name="connsiteY8" fmla="*/ 61913 h 534638"/>
              <a:gd name="connsiteX9" fmla="*/ 85726 w 228600"/>
              <a:gd name="connsiteY9" fmla="*/ 61913 h 534638"/>
              <a:gd name="connsiteX10" fmla="*/ 85726 w 228600"/>
              <a:gd name="connsiteY10" fmla="*/ 14288 h 534638"/>
              <a:gd name="connsiteX11" fmla="*/ 100013 w 228600"/>
              <a:gd name="connsiteY11" fmla="*/ 0 h 534638"/>
              <a:gd name="connsiteX12" fmla="*/ 114301 w 228600"/>
              <a:gd name="connsiteY12" fmla="*/ 14288 h 534638"/>
              <a:gd name="connsiteX13" fmla="*/ 114301 w 228600"/>
              <a:gd name="connsiteY13" fmla="*/ 61913 h 534638"/>
              <a:gd name="connsiteX14" fmla="*/ 133351 w 228600"/>
              <a:gd name="connsiteY14" fmla="*/ 61913 h 534638"/>
              <a:gd name="connsiteX15" fmla="*/ 133351 w 228600"/>
              <a:gd name="connsiteY15" fmla="*/ 100013 h 534638"/>
              <a:gd name="connsiteX16" fmla="*/ 85154 w 228600"/>
              <a:gd name="connsiteY16" fmla="*/ 164116 h 534638"/>
              <a:gd name="connsiteX17" fmla="*/ 85154 w 228600"/>
              <a:gd name="connsiteY17" fmla="*/ 285750 h 534638"/>
              <a:gd name="connsiteX18" fmla="*/ 104204 w 228600"/>
              <a:gd name="connsiteY18" fmla="*/ 304800 h 534638"/>
              <a:gd name="connsiteX19" fmla="*/ 180976 w 228600"/>
              <a:gd name="connsiteY19" fmla="*/ 304800 h 534638"/>
              <a:gd name="connsiteX20" fmla="*/ 228601 w 228600"/>
              <a:gd name="connsiteY20" fmla="*/ 352425 h 534638"/>
              <a:gd name="connsiteX21" fmla="*/ 228601 w 228600"/>
              <a:gd name="connsiteY21" fmla="*/ 534638 h 534638"/>
              <a:gd name="connsiteX22" fmla="*/ 190501 w 228600"/>
              <a:gd name="connsiteY22" fmla="*/ 534638 h 534638"/>
              <a:gd name="connsiteX23" fmla="*/ 190501 w 228600"/>
              <a:gd name="connsiteY23" fmla="*/ 361950 h 534638"/>
              <a:gd name="connsiteX24" fmla="*/ 171451 w 228600"/>
              <a:gd name="connsiteY24" fmla="*/ 342900 h 534638"/>
              <a:gd name="connsiteX25" fmla="*/ 95251 w 228600"/>
              <a:gd name="connsiteY25" fmla="*/ 342900 h 534638"/>
              <a:gd name="connsiteX26" fmla="*/ 47057 w 228600"/>
              <a:gd name="connsiteY26" fmla="*/ 295850 h 534638"/>
              <a:gd name="connsiteX27" fmla="*/ 47054 w 228600"/>
              <a:gd name="connsiteY27" fmla="*/ 295561 h 5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8600" h="534638">
                <a:moveTo>
                  <a:pt x="47054" y="295561"/>
                </a:moveTo>
                <a:lnTo>
                  <a:pt x="47054" y="164021"/>
                </a:lnTo>
                <a:cubicBezTo>
                  <a:pt x="18984" y="155378"/>
                  <a:pt x="-125" y="129384"/>
                  <a:pt x="1" y="100013"/>
                </a:cubicBezTo>
                <a:lnTo>
                  <a:pt x="1" y="61913"/>
                </a:lnTo>
                <a:lnTo>
                  <a:pt x="18479" y="61913"/>
                </a:lnTo>
                <a:lnTo>
                  <a:pt x="18479" y="14288"/>
                </a:lnTo>
                <a:cubicBezTo>
                  <a:pt x="18479" y="6397"/>
                  <a:pt x="24876" y="0"/>
                  <a:pt x="32767" y="0"/>
                </a:cubicBezTo>
                <a:cubicBezTo>
                  <a:pt x="40657" y="0"/>
                  <a:pt x="47054" y="6397"/>
                  <a:pt x="47054" y="14288"/>
                </a:cubicBezTo>
                <a:lnTo>
                  <a:pt x="47054" y="61913"/>
                </a:lnTo>
                <a:lnTo>
                  <a:pt x="85726" y="61913"/>
                </a:lnTo>
                <a:lnTo>
                  <a:pt x="85726" y="14288"/>
                </a:lnTo>
                <a:cubicBezTo>
                  <a:pt x="85726" y="6397"/>
                  <a:pt x="92123" y="0"/>
                  <a:pt x="100013" y="0"/>
                </a:cubicBezTo>
                <a:cubicBezTo>
                  <a:pt x="107904" y="0"/>
                  <a:pt x="114301" y="6397"/>
                  <a:pt x="114301" y="14288"/>
                </a:cubicBezTo>
                <a:lnTo>
                  <a:pt x="114301" y="61913"/>
                </a:lnTo>
                <a:lnTo>
                  <a:pt x="133351" y="61913"/>
                </a:lnTo>
                <a:lnTo>
                  <a:pt x="133351" y="100013"/>
                </a:lnTo>
                <a:cubicBezTo>
                  <a:pt x="133369" y="129734"/>
                  <a:pt x="113712" y="155879"/>
                  <a:pt x="85154" y="164116"/>
                </a:cubicBezTo>
                <a:lnTo>
                  <a:pt x="85154" y="285750"/>
                </a:lnTo>
                <a:cubicBezTo>
                  <a:pt x="85154" y="296271"/>
                  <a:pt x="93683" y="304800"/>
                  <a:pt x="104204" y="304800"/>
                </a:cubicBezTo>
                <a:lnTo>
                  <a:pt x="180976" y="304800"/>
                </a:lnTo>
                <a:cubicBezTo>
                  <a:pt x="207278" y="304800"/>
                  <a:pt x="228601" y="326123"/>
                  <a:pt x="228601" y="352425"/>
                </a:cubicBezTo>
                <a:lnTo>
                  <a:pt x="228601" y="534638"/>
                </a:lnTo>
                <a:lnTo>
                  <a:pt x="190501" y="534638"/>
                </a:lnTo>
                <a:lnTo>
                  <a:pt x="190501" y="361950"/>
                </a:lnTo>
                <a:cubicBezTo>
                  <a:pt x="190501" y="351429"/>
                  <a:pt x="181972" y="342900"/>
                  <a:pt x="171451" y="342900"/>
                </a:cubicBezTo>
                <a:lnTo>
                  <a:pt x="95251" y="342900"/>
                </a:lnTo>
                <a:cubicBezTo>
                  <a:pt x="68950" y="343216"/>
                  <a:pt x="47373" y="322152"/>
                  <a:pt x="47057" y="295850"/>
                </a:cubicBezTo>
                <a:cubicBezTo>
                  <a:pt x="47056" y="295754"/>
                  <a:pt x="47055" y="295657"/>
                  <a:pt x="47054" y="295561"/>
                </a:cubicBezTo>
                <a:close/>
              </a:path>
            </a:pathLst>
          </a:custGeom>
          <a:solidFill>
            <a:srgbClr val="703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8A01E989-F8B3-4E8D-EFF6-B67A8F2359C8}"/>
              </a:ext>
            </a:extLst>
          </p:cNvPr>
          <p:cNvSpPr/>
          <p:nvPr/>
        </p:nvSpPr>
        <p:spPr>
          <a:xfrm rot="16200000">
            <a:off x="5108862" y="4197576"/>
            <a:ext cx="256266" cy="599342"/>
          </a:xfrm>
          <a:custGeom>
            <a:avLst/>
            <a:gdLst>
              <a:gd name="connsiteX0" fmla="*/ 47054 w 228600"/>
              <a:gd name="connsiteY0" fmla="*/ 295561 h 534638"/>
              <a:gd name="connsiteX1" fmla="*/ 47054 w 228600"/>
              <a:gd name="connsiteY1" fmla="*/ 164021 h 534638"/>
              <a:gd name="connsiteX2" fmla="*/ 1 w 228600"/>
              <a:gd name="connsiteY2" fmla="*/ 100013 h 534638"/>
              <a:gd name="connsiteX3" fmla="*/ 1 w 228600"/>
              <a:gd name="connsiteY3" fmla="*/ 61913 h 534638"/>
              <a:gd name="connsiteX4" fmla="*/ 18479 w 228600"/>
              <a:gd name="connsiteY4" fmla="*/ 61913 h 534638"/>
              <a:gd name="connsiteX5" fmla="*/ 18479 w 228600"/>
              <a:gd name="connsiteY5" fmla="*/ 14288 h 534638"/>
              <a:gd name="connsiteX6" fmla="*/ 32767 w 228600"/>
              <a:gd name="connsiteY6" fmla="*/ 0 h 534638"/>
              <a:gd name="connsiteX7" fmla="*/ 47054 w 228600"/>
              <a:gd name="connsiteY7" fmla="*/ 14288 h 534638"/>
              <a:gd name="connsiteX8" fmla="*/ 47054 w 228600"/>
              <a:gd name="connsiteY8" fmla="*/ 61913 h 534638"/>
              <a:gd name="connsiteX9" fmla="*/ 85726 w 228600"/>
              <a:gd name="connsiteY9" fmla="*/ 61913 h 534638"/>
              <a:gd name="connsiteX10" fmla="*/ 85726 w 228600"/>
              <a:gd name="connsiteY10" fmla="*/ 14288 h 534638"/>
              <a:gd name="connsiteX11" fmla="*/ 100013 w 228600"/>
              <a:gd name="connsiteY11" fmla="*/ 0 h 534638"/>
              <a:gd name="connsiteX12" fmla="*/ 114301 w 228600"/>
              <a:gd name="connsiteY12" fmla="*/ 14288 h 534638"/>
              <a:gd name="connsiteX13" fmla="*/ 114301 w 228600"/>
              <a:gd name="connsiteY13" fmla="*/ 61913 h 534638"/>
              <a:gd name="connsiteX14" fmla="*/ 133351 w 228600"/>
              <a:gd name="connsiteY14" fmla="*/ 61913 h 534638"/>
              <a:gd name="connsiteX15" fmla="*/ 133351 w 228600"/>
              <a:gd name="connsiteY15" fmla="*/ 100013 h 534638"/>
              <a:gd name="connsiteX16" fmla="*/ 85154 w 228600"/>
              <a:gd name="connsiteY16" fmla="*/ 164116 h 534638"/>
              <a:gd name="connsiteX17" fmla="*/ 85154 w 228600"/>
              <a:gd name="connsiteY17" fmla="*/ 285750 h 534638"/>
              <a:gd name="connsiteX18" fmla="*/ 104204 w 228600"/>
              <a:gd name="connsiteY18" fmla="*/ 304800 h 534638"/>
              <a:gd name="connsiteX19" fmla="*/ 180976 w 228600"/>
              <a:gd name="connsiteY19" fmla="*/ 304800 h 534638"/>
              <a:gd name="connsiteX20" fmla="*/ 228601 w 228600"/>
              <a:gd name="connsiteY20" fmla="*/ 352425 h 534638"/>
              <a:gd name="connsiteX21" fmla="*/ 228601 w 228600"/>
              <a:gd name="connsiteY21" fmla="*/ 534638 h 534638"/>
              <a:gd name="connsiteX22" fmla="*/ 190501 w 228600"/>
              <a:gd name="connsiteY22" fmla="*/ 534638 h 534638"/>
              <a:gd name="connsiteX23" fmla="*/ 190501 w 228600"/>
              <a:gd name="connsiteY23" fmla="*/ 361950 h 534638"/>
              <a:gd name="connsiteX24" fmla="*/ 171451 w 228600"/>
              <a:gd name="connsiteY24" fmla="*/ 342900 h 534638"/>
              <a:gd name="connsiteX25" fmla="*/ 95251 w 228600"/>
              <a:gd name="connsiteY25" fmla="*/ 342900 h 534638"/>
              <a:gd name="connsiteX26" fmla="*/ 47057 w 228600"/>
              <a:gd name="connsiteY26" fmla="*/ 295850 h 534638"/>
              <a:gd name="connsiteX27" fmla="*/ 47054 w 228600"/>
              <a:gd name="connsiteY27" fmla="*/ 295561 h 5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8600" h="534638">
                <a:moveTo>
                  <a:pt x="47054" y="295561"/>
                </a:moveTo>
                <a:lnTo>
                  <a:pt x="47054" y="164021"/>
                </a:lnTo>
                <a:cubicBezTo>
                  <a:pt x="18984" y="155378"/>
                  <a:pt x="-125" y="129384"/>
                  <a:pt x="1" y="100013"/>
                </a:cubicBezTo>
                <a:lnTo>
                  <a:pt x="1" y="61913"/>
                </a:lnTo>
                <a:lnTo>
                  <a:pt x="18479" y="61913"/>
                </a:lnTo>
                <a:lnTo>
                  <a:pt x="18479" y="14288"/>
                </a:lnTo>
                <a:cubicBezTo>
                  <a:pt x="18479" y="6397"/>
                  <a:pt x="24876" y="0"/>
                  <a:pt x="32767" y="0"/>
                </a:cubicBezTo>
                <a:cubicBezTo>
                  <a:pt x="40657" y="0"/>
                  <a:pt x="47054" y="6397"/>
                  <a:pt x="47054" y="14288"/>
                </a:cubicBezTo>
                <a:lnTo>
                  <a:pt x="47054" y="61913"/>
                </a:lnTo>
                <a:lnTo>
                  <a:pt x="85726" y="61913"/>
                </a:lnTo>
                <a:lnTo>
                  <a:pt x="85726" y="14288"/>
                </a:lnTo>
                <a:cubicBezTo>
                  <a:pt x="85726" y="6397"/>
                  <a:pt x="92123" y="0"/>
                  <a:pt x="100013" y="0"/>
                </a:cubicBezTo>
                <a:cubicBezTo>
                  <a:pt x="107904" y="0"/>
                  <a:pt x="114301" y="6397"/>
                  <a:pt x="114301" y="14288"/>
                </a:cubicBezTo>
                <a:lnTo>
                  <a:pt x="114301" y="61913"/>
                </a:lnTo>
                <a:lnTo>
                  <a:pt x="133351" y="61913"/>
                </a:lnTo>
                <a:lnTo>
                  <a:pt x="133351" y="100013"/>
                </a:lnTo>
                <a:cubicBezTo>
                  <a:pt x="133369" y="129734"/>
                  <a:pt x="113712" y="155879"/>
                  <a:pt x="85154" y="164116"/>
                </a:cubicBezTo>
                <a:lnTo>
                  <a:pt x="85154" y="285750"/>
                </a:lnTo>
                <a:cubicBezTo>
                  <a:pt x="85154" y="296271"/>
                  <a:pt x="93683" y="304800"/>
                  <a:pt x="104204" y="304800"/>
                </a:cubicBezTo>
                <a:lnTo>
                  <a:pt x="180976" y="304800"/>
                </a:lnTo>
                <a:cubicBezTo>
                  <a:pt x="207278" y="304800"/>
                  <a:pt x="228601" y="326123"/>
                  <a:pt x="228601" y="352425"/>
                </a:cubicBezTo>
                <a:lnTo>
                  <a:pt x="228601" y="534638"/>
                </a:lnTo>
                <a:lnTo>
                  <a:pt x="190501" y="534638"/>
                </a:lnTo>
                <a:lnTo>
                  <a:pt x="190501" y="361950"/>
                </a:lnTo>
                <a:cubicBezTo>
                  <a:pt x="190501" y="351429"/>
                  <a:pt x="181972" y="342900"/>
                  <a:pt x="171451" y="342900"/>
                </a:cubicBezTo>
                <a:lnTo>
                  <a:pt x="95251" y="342900"/>
                </a:lnTo>
                <a:cubicBezTo>
                  <a:pt x="68950" y="343216"/>
                  <a:pt x="47373" y="322152"/>
                  <a:pt x="47057" y="295850"/>
                </a:cubicBezTo>
                <a:cubicBezTo>
                  <a:pt x="47056" y="295754"/>
                  <a:pt x="47055" y="295657"/>
                  <a:pt x="47054" y="295561"/>
                </a:cubicBezTo>
                <a:close/>
              </a:path>
            </a:pathLst>
          </a:custGeom>
          <a:solidFill>
            <a:srgbClr val="703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CCA7D1-4291-4ACB-F1C8-D24289419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37780" y="4189748"/>
            <a:ext cx="976329" cy="461666"/>
            <a:chOff x="5788800" y="3108396"/>
            <a:chExt cx="1997455" cy="944514"/>
          </a:xfrm>
          <a:solidFill>
            <a:srgbClr val="7030A0"/>
          </a:solidFill>
        </p:grpSpPr>
        <p:pic>
          <p:nvPicPr>
            <p:cNvPr id="50" name="Graphic 49" descr="Person in wheelchair">
              <a:extLst>
                <a:ext uri="{FF2B5EF4-FFF2-40B4-BE49-F238E27FC236}">
                  <a16:creationId xmlns:a16="http://schemas.microsoft.com/office/drawing/2014/main" id="{BB60ED11-72B0-F295-6F84-E7CC6FCDB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1855" y="3138510"/>
              <a:ext cx="914400" cy="914400"/>
            </a:xfrm>
            <a:prstGeom prst="rect">
              <a:avLst/>
            </a:prstGeom>
          </p:spPr>
        </p:pic>
        <p:pic>
          <p:nvPicPr>
            <p:cNvPr id="51" name="Graphic 50" descr="Woman">
              <a:extLst>
                <a:ext uri="{FF2B5EF4-FFF2-40B4-BE49-F238E27FC236}">
                  <a16:creationId xmlns:a16="http://schemas.microsoft.com/office/drawing/2014/main" id="{018F953C-ED2F-658C-F720-F6E2C0355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46000" y="3108396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Man">
              <a:extLst>
                <a:ext uri="{FF2B5EF4-FFF2-40B4-BE49-F238E27FC236}">
                  <a16:creationId xmlns:a16="http://schemas.microsoft.com/office/drawing/2014/main" id="{87FDEFA8-7CEA-D8A0-AB05-BA36924F1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88800" y="3121800"/>
              <a:ext cx="914400" cy="914400"/>
            </a:xfrm>
            <a:prstGeom prst="rect">
              <a:avLst/>
            </a:prstGeom>
          </p:spPr>
        </p:pic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A0C9B4C1-063A-C0E8-643F-A426C3A32FC2}"/>
              </a:ext>
            </a:extLst>
          </p:cNvPr>
          <p:cNvSpPr/>
          <p:nvPr/>
        </p:nvSpPr>
        <p:spPr>
          <a:xfrm rot="16200000">
            <a:off x="5132990" y="5233970"/>
            <a:ext cx="256266" cy="599342"/>
          </a:xfrm>
          <a:custGeom>
            <a:avLst/>
            <a:gdLst>
              <a:gd name="connsiteX0" fmla="*/ 47054 w 228600"/>
              <a:gd name="connsiteY0" fmla="*/ 295561 h 534638"/>
              <a:gd name="connsiteX1" fmla="*/ 47054 w 228600"/>
              <a:gd name="connsiteY1" fmla="*/ 164021 h 534638"/>
              <a:gd name="connsiteX2" fmla="*/ 1 w 228600"/>
              <a:gd name="connsiteY2" fmla="*/ 100013 h 534638"/>
              <a:gd name="connsiteX3" fmla="*/ 1 w 228600"/>
              <a:gd name="connsiteY3" fmla="*/ 61913 h 534638"/>
              <a:gd name="connsiteX4" fmla="*/ 18479 w 228600"/>
              <a:gd name="connsiteY4" fmla="*/ 61913 h 534638"/>
              <a:gd name="connsiteX5" fmla="*/ 18479 w 228600"/>
              <a:gd name="connsiteY5" fmla="*/ 14288 h 534638"/>
              <a:gd name="connsiteX6" fmla="*/ 32767 w 228600"/>
              <a:gd name="connsiteY6" fmla="*/ 0 h 534638"/>
              <a:gd name="connsiteX7" fmla="*/ 47054 w 228600"/>
              <a:gd name="connsiteY7" fmla="*/ 14288 h 534638"/>
              <a:gd name="connsiteX8" fmla="*/ 47054 w 228600"/>
              <a:gd name="connsiteY8" fmla="*/ 61913 h 534638"/>
              <a:gd name="connsiteX9" fmla="*/ 85726 w 228600"/>
              <a:gd name="connsiteY9" fmla="*/ 61913 h 534638"/>
              <a:gd name="connsiteX10" fmla="*/ 85726 w 228600"/>
              <a:gd name="connsiteY10" fmla="*/ 14288 h 534638"/>
              <a:gd name="connsiteX11" fmla="*/ 100013 w 228600"/>
              <a:gd name="connsiteY11" fmla="*/ 0 h 534638"/>
              <a:gd name="connsiteX12" fmla="*/ 114301 w 228600"/>
              <a:gd name="connsiteY12" fmla="*/ 14288 h 534638"/>
              <a:gd name="connsiteX13" fmla="*/ 114301 w 228600"/>
              <a:gd name="connsiteY13" fmla="*/ 61913 h 534638"/>
              <a:gd name="connsiteX14" fmla="*/ 133351 w 228600"/>
              <a:gd name="connsiteY14" fmla="*/ 61913 h 534638"/>
              <a:gd name="connsiteX15" fmla="*/ 133351 w 228600"/>
              <a:gd name="connsiteY15" fmla="*/ 100013 h 534638"/>
              <a:gd name="connsiteX16" fmla="*/ 85154 w 228600"/>
              <a:gd name="connsiteY16" fmla="*/ 164116 h 534638"/>
              <a:gd name="connsiteX17" fmla="*/ 85154 w 228600"/>
              <a:gd name="connsiteY17" fmla="*/ 285750 h 534638"/>
              <a:gd name="connsiteX18" fmla="*/ 104204 w 228600"/>
              <a:gd name="connsiteY18" fmla="*/ 304800 h 534638"/>
              <a:gd name="connsiteX19" fmla="*/ 180976 w 228600"/>
              <a:gd name="connsiteY19" fmla="*/ 304800 h 534638"/>
              <a:gd name="connsiteX20" fmla="*/ 228601 w 228600"/>
              <a:gd name="connsiteY20" fmla="*/ 352425 h 534638"/>
              <a:gd name="connsiteX21" fmla="*/ 228601 w 228600"/>
              <a:gd name="connsiteY21" fmla="*/ 534638 h 534638"/>
              <a:gd name="connsiteX22" fmla="*/ 190501 w 228600"/>
              <a:gd name="connsiteY22" fmla="*/ 534638 h 534638"/>
              <a:gd name="connsiteX23" fmla="*/ 190501 w 228600"/>
              <a:gd name="connsiteY23" fmla="*/ 361950 h 534638"/>
              <a:gd name="connsiteX24" fmla="*/ 171451 w 228600"/>
              <a:gd name="connsiteY24" fmla="*/ 342900 h 534638"/>
              <a:gd name="connsiteX25" fmla="*/ 95251 w 228600"/>
              <a:gd name="connsiteY25" fmla="*/ 342900 h 534638"/>
              <a:gd name="connsiteX26" fmla="*/ 47057 w 228600"/>
              <a:gd name="connsiteY26" fmla="*/ 295850 h 534638"/>
              <a:gd name="connsiteX27" fmla="*/ 47054 w 228600"/>
              <a:gd name="connsiteY27" fmla="*/ 295561 h 5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8600" h="534638">
                <a:moveTo>
                  <a:pt x="47054" y="295561"/>
                </a:moveTo>
                <a:lnTo>
                  <a:pt x="47054" y="164021"/>
                </a:lnTo>
                <a:cubicBezTo>
                  <a:pt x="18984" y="155378"/>
                  <a:pt x="-125" y="129384"/>
                  <a:pt x="1" y="100013"/>
                </a:cubicBezTo>
                <a:lnTo>
                  <a:pt x="1" y="61913"/>
                </a:lnTo>
                <a:lnTo>
                  <a:pt x="18479" y="61913"/>
                </a:lnTo>
                <a:lnTo>
                  <a:pt x="18479" y="14288"/>
                </a:lnTo>
                <a:cubicBezTo>
                  <a:pt x="18479" y="6397"/>
                  <a:pt x="24876" y="0"/>
                  <a:pt x="32767" y="0"/>
                </a:cubicBezTo>
                <a:cubicBezTo>
                  <a:pt x="40657" y="0"/>
                  <a:pt x="47054" y="6397"/>
                  <a:pt x="47054" y="14288"/>
                </a:cubicBezTo>
                <a:lnTo>
                  <a:pt x="47054" y="61913"/>
                </a:lnTo>
                <a:lnTo>
                  <a:pt x="85726" y="61913"/>
                </a:lnTo>
                <a:lnTo>
                  <a:pt x="85726" y="14288"/>
                </a:lnTo>
                <a:cubicBezTo>
                  <a:pt x="85726" y="6397"/>
                  <a:pt x="92123" y="0"/>
                  <a:pt x="100013" y="0"/>
                </a:cubicBezTo>
                <a:cubicBezTo>
                  <a:pt x="107904" y="0"/>
                  <a:pt x="114301" y="6397"/>
                  <a:pt x="114301" y="14288"/>
                </a:cubicBezTo>
                <a:lnTo>
                  <a:pt x="114301" y="61913"/>
                </a:lnTo>
                <a:lnTo>
                  <a:pt x="133351" y="61913"/>
                </a:lnTo>
                <a:lnTo>
                  <a:pt x="133351" y="100013"/>
                </a:lnTo>
                <a:cubicBezTo>
                  <a:pt x="133369" y="129734"/>
                  <a:pt x="113712" y="155879"/>
                  <a:pt x="85154" y="164116"/>
                </a:cubicBezTo>
                <a:lnTo>
                  <a:pt x="85154" y="285750"/>
                </a:lnTo>
                <a:cubicBezTo>
                  <a:pt x="85154" y="296271"/>
                  <a:pt x="93683" y="304800"/>
                  <a:pt x="104204" y="304800"/>
                </a:cubicBezTo>
                <a:lnTo>
                  <a:pt x="180976" y="304800"/>
                </a:lnTo>
                <a:cubicBezTo>
                  <a:pt x="207278" y="304800"/>
                  <a:pt x="228601" y="326123"/>
                  <a:pt x="228601" y="352425"/>
                </a:cubicBezTo>
                <a:lnTo>
                  <a:pt x="228601" y="534638"/>
                </a:lnTo>
                <a:lnTo>
                  <a:pt x="190501" y="534638"/>
                </a:lnTo>
                <a:lnTo>
                  <a:pt x="190501" y="361950"/>
                </a:lnTo>
                <a:cubicBezTo>
                  <a:pt x="190501" y="351429"/>
                  <a:pt x="181972" y="342900"/>
                  <a:pt x="171451" y="342900"/>
                </a:cubicBezTo>
                <a:lnTo>
                  <a:pt x="95251" y="342900"/>
                </a:lnTo>
                <a:cubicBezTo>
                  <a:pt x="68950" y="343216"/>
                  <a:pt x="47373" y="322152"/>
                  <a:pt x="47057" y="295850"/>
                </a:cubicBezTo>
                <a:cubicBezTo>
                  <a:pt x="47056" y="295754"/>
                  <a:pt x="47055" y="295657"/>
                  <a:pt x="47054" y="295561"/>
                </a:cubicBezTo>
                <a:close/>
              </a:path>
            </a:pathLst>
          </a:custGeom>
          <a:solidFill>
            <a:srgbClr val="703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84CECF9B-0C4F-F50A-EFD7-19D9016ADF1E}"/>
              </a:ext>
            </a:extLst>
          </p:cNvPr>
          <p:cNvSpPr/>
          <p:nvPr/>
        </p:nvSpPr>
        <p:spPr>
          <a:xfrm rot="5400000" flipV="1">
            <a:off x="5132990" y="5912965"/>
            <a:ext cx="256266" cy="599342"/>
          </a:xfrm>
          <a:custGeom>
            <a:avLst/>
            <a:gdLst>
              <a:gd name="connsiteX0" fmla="*/ 47054 w 228600"/>
              <a:gd name="connsiteY0" fmla="*/ 295561 h 534638"/>
              <a:gd name="connsiteX1" fmla="*/ 47054 w 228600"/>
              <a:gd name="connsiteY1" fmla="*/ 164021 h 534638"/>
              <a:gd name="connsiteX2" fmla="*/ 1 w 228600"/>
              <a:gd name="connsiteY2" fmla="*/ 100013 h 534638"/>
              <a:gd name="connsiteX3" fmla="*/ 1 w 228600"/>
              <a:gd name="connsiteY3" fmla="*/ 61913 h 534638"/>
              <a:gd name="connsiteX4" fmla="*/ 18479 w 228600"/>
              <a:gd name="connsiteY4" fmla="*/ 61913 h 534638"/>
              <a:gd name="connsiteX5" fmla="*/ 18479 w 228600"/>
              <a:gd name="connsiteY5" fmla="*/ 14288 h 534638"/>
              <a:gd name="connsiteX6" fmla="*/ 32767 w 228600"/>
              <a:gd name="connsiteY6" fmla="*/ 0 h 534638"/>
              <a:gd name="connsiteX7" fmla="*/ 47054 w 228600"/>
              <a:gd name="connsiteY7" fmla="*/ 14288 h 534638"/>
              <a:gd name="connsiteX8" fmla="*/ 47054 w 228600"/>
              <a:gd name="connsiteY8" fmla="*/ 61913 h 534638"/>
              <a:gd name="connsiteX9" fmla="*/ 85726 w 228600"/>
              <a:gd name="connsiteY9" fmla="*/ 61913 h 534638"/>
              <a:gd name="connsiteX10" fmla="*/ 85726 w 228600"/>
              <a:gd name="connsiteY10" fmla="*/ 14288 h 534638"/>
              <a:gd name="connsiteX11" fmla="*/ 100013 w 228600"/>
              <a:gd name="connsiteY11" fmla="*/ 0 h 534638"/>
              <a:gd name="connsiteX12" fmla="*/ 114301 w 228600"/>
              <a:gd name="connsiteY12" fmla="*/ 14288 h 534638"/>
              <a:gd name="connsiteX13" fmla="*/ 114301 w 228600"/>
              <a:gd name="connsiteY13" fmla="*/ 61913 h 534638"/>
              <a:gd name="connsiteX14" fmla="*/ 133351 w 228600"/>
              <a:gd name="connsiteY14" fmla="*/ 61913 h 534638"/>
              <a:gd name="connsiteX15" fmla="*/ 133351 w 228600"/>
              <a:gd name="connsiteY15" fmla="*/ 100013 h 534638"/>
              <a:gd name="connsiteX16" fmla="*/ 85154 w 228600"/>
              <a:gd name="connsiteY16" fmla="*/ 164116 h 534638"/>
              <a:gd name="connsiteX17" fmla="*/ 85154 w 228600"/>
              <a:gd name="connsiteY17" fmla="*/ 285750 h 534638"/>
              <a:gd name="connsiteX18" fmla="*/ 104204 w 228600"/>
              <a:gd name="connsiteY18" fmla="*/ 304800 h 534638"/>
              <a:gd name="connsiteX19" fmla="*/ 180976 w 228600"/>
              <a:gd name="connsiteY19" fmla="*/ 304800 h 534638"/>
              <a:gd name="connsiteX20" fmla="*/ 228601 w 228600"/>
              <a:gd name="connsiteY20" fmla="*/ 352425 h 534638"/>
              <a:gd name="connsiteX21" fmla="*/ 228601 w 228600"/>
              <a:gd name="connsiteY21" fmla="*/ 534638 h 534638"/>
              <a:gd name="connsiteX22" fmla="*/ 190501 w 228600"/>
              <a:gd name="connsiteY22" fmla="*/ 534638 h 534638"/>
              <a:gd name="connsiteX23" fmla="*/ 190501 w 228600"/>
              <a:gd name="connsiteY23" fmla="*/ 361950 h 534638"/>
              <a:gd name="connsiteX24" fmla="*/ 171451 w 228600"/>
              <a:gd name="connsiteY24" fmla="*/ 342900 h 534638"/>
              <a:gd name="connsiteX25" fmla="*/ 95251 w 228600"/>
              <a:gd name="connsiteY25" fmla="*/ 342900 h 534638"/>
              <a:gd name="connsiteX26" fmla="*/ 47057 w 228600"/>
              <a:gd name="connsiteY26" fmla="*/ 295850 h 534638"/>
              <a:gd name="connsiteX27" fmla="*/ 47054 w 228600"/>
              <a:gd name="connsiteY27" fmla="*/ 295561 h 5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8600" h="534638">
                <a:moveTo>
                  <a:pt x="47054" y="295561"/>
                </a:moveTo>
                <a:lnTo>
                  <a:pt x="47054" y="164021"/>
                </a:lnTo>
                <a:cubicBezTo>
                  <a:pt x="18984" y="155378"/>
                  <a:pt x="-125" y="129384"/>
                  <a:pt x="1" y="100013"/>
                </a:cubicBezTo>
                <a:lnTo>
                  <a:pt x="1" y="61913"/>
                </a:lnTo>
                <a:lnTo>
                  <a:pt x="18479" y="61913"/>
                </a:lnTo>
                <a:lnTo>
                  <a:pt x="18479" y="14288"/>
                </a:lnTo>
                <a:cubicBezTo>
                  <a:pt x="18479" y="6397"/>
                  <a:pt x="24876" y="0"/>
                  <a:pt x="32767" y="0"/>
                </a:cubicBezTo>
                <a:cubicBezTo>
                  <a:pt x="40657" y="0"/>
                  <a:pt x="47054" y="6397"/>
                  <a:pt x="47054" y="14288"/>
                </a:cubicBezTo>
                <a:lnTo>
                  <a:pt x="47054" y="61913"/>
                </a:lnTo>
                <a:lnTo>
                  <a:pt x="85726" y="61913"/>
                </a:lnTo>
                <a:lnTo>
                  <a:pt x="85726" y="14288"/>
                </a:lnTo>
                <a:cubicBezTo>
                  <a:pt x="85726" y="6397"/>
                  <a:pt x="92123" y="0"/>
                  <a:pt x="100013" y="0"/>
                </a:cubicBezTo>
                <a:cubicBezTo>
                  <a:pt x="107904" y="0"/>
                  <a:pt x="114301" y="6397"/>
                  <a:pt x="114301" y="14288"/>
                </a:cubicBezTo>
                <a:lnTo>
                  <a:pt x="114301" y="61913"/>
                </a:lnTo>
                <a:lnTo>
                  <a:pt x="133351" y="61913"/>
                </a:lnTo>
                <a:lnTo>
                  <a:pt x="133351" y="100013"/>
                </a:lnTo>
                <a:cubicBezTo>
                  <a:pt x="133369" y="129734"/>
                  <a:pt x="113712" y="155879"/>
                  <a:pt x="85154" y="164116"/>
                </a:cubicBezTo>
                <a:lnTo>
                  <a:pt x="85154" y="285750"/>
                </a:lnTo>
                <a:cubicBezTo>
                  <a:pt x="85154" y="296271"/>
                  <a:pt x="93683" y="304800"/>
                  <a:pt x="104204" y="304800"/>
                </a:cubicBezTo>
                <a:lnTo>
                  <a:pt x="180976" y="304800"/>
                </a:lnTo>
                <a:cubicBezTo>
                  <a:pt x="207278" y="304800"/>
                  <a:pt x="228601" y="326123"/>
                  <a:pt x="228601" y="352425"/>
                </a:cubicBezTo>
                <a:lnTo>
                  <a:pt x="228601" y="534638"/>
                </a:lnTo>
                <a:lnTo>
                  <a:pt x="190501" y="534638"/>
                </a:lnTo>
                <a:lnTo>
                  <a:pt x="190501" y="361950"/>
                </a:lnTo>
                <a:cubicBezTo>
                  <a:pt x="190501" y="351429"/>
                  <a:pt x="181972" y="342900"/>
                  <a:pt x="171451" y="342900"/>
                </a:cubicBezTo>
                <a:lnTo>
                  <a:pt x="95251" y="342900"/>
                </a:lnTo>
                <a:cubicBezTo>
                  <a:pt x="68950" y="343216"/>
                  <a:pt x="47373" y="322152"/>
                  <a:pt x="47057" y="295850"/>
                </a:cubicBezTo>
                <a:cubicBezTo>
                  <a:pt x="47056" y="295754"/>
                  <a:pt x="47055" y="295657"/>
                  <a:pt x="47054" y="295561"/>
                </a:cubicBezTo>
                <a:close/>
              </a:path>
            </a:pathLst>
          </a:custGeom>
          <a:solidFill>
            <a:srgbClr val="703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E0FE8EC-68EB-10B9-CF50-61909153F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0046" y="6027480"/>
            <a:ext cx="976329" cy="461666"/>
            <a:chOff x="5788800" y="3108396"/>
            <a:chExt cx="1997455" cy="944514"/>
          </a:xfrm>
          <a:solidFill>
            <a:srgbClr val="7030A0"/>
          </a:solidFill>
        </p:grpSpPr>
        <p:pic>
          <p:nvPicPr>
            <p:cNvPr id="56" name="Graphic 55" descr="Person in wheelchair">
              <a:extLst>
                <a:ext uri="{FF2B5EF4-FFF2-40B4-BE49-F238E27FC236}">
                  <a16:creationId xmlns:a16="http://schemas.microsoft.com/office/drawing/2014/main" id="{43050034-16A0-CC09-3E41-E50DF3993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1855" y="3138510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Woman">
              <a:extLst>
                <a:ext uri="{FF2B5EF4-FFF2-40B4-BE49-F238E27FC236}">
                  <a16:creationId xmlns:a16="http://schemas.microsoft.com/office/drawing/2014/main" id="{86601417-08CD-EC07-1BD1-81E37BA4A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46000" y="3108396"/>
              <a:ext cx="914400" cy="914400"/>
            </a:xfrm>
            <a:prstGeom prst="rect">
              <a:avLst/>
            </a:prstGeom>
          </p:spPr>
        </p:pic>
        <p:pic>
          <p:nvPicPr>
            <p:cNvPr id="58" name="Graphic 57" descr="Man">
              <a:extLst>
                <a:ext uri="{FF2B5EF4-FFF2-40B4-BE49-F238E27FC236}">
                  <a16:creationId xmlns:a16="http://schemas.microsoft.com/office/drawing/2014/main" id="{C514CC5E-FFDE-0105-B45C-915EFD1B1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88800" y="312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BA69E28-6E7B-C4B3-89F2-E432B1A38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86720" y="5217242"/>
            <a:ext cx="976329" cy="461666"/>
            <a:chOff x="5788800" y="3108396"/>
            <a:chExt cx="1997455" cy="944514"/>
          </a:xfrm>
          <a:solidFill>
            <a:srgbClr val="7030A0"/>
          </a:solidFill>
        </p:grpSpPr>
        <p:pic>
          <p:nvPicPr>
            <p:cNvPr id="60" name="Graphic 59" descr="Person in wheelchair">
              <a:extLst>
                <a:ext uri="{FF2B5EF4-FFF2-40B4-BE49-F238E27FC236}">
                  <a16:creationId xmlns:a16="http://schemas.microsoft.com/office/drawing/2014/main" id="{B22C8341-CBED-A15A-187B-6734E00E4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1855" y="3138510"/>
              <a:ext cx="914400" cy="914400"/>
            </a:xfrm>
            <a:prstGeom prst="rect">
              <a:avLst/>
            </a:prstGeom>
          </p:spPr>
        </p:pic>
        <p:pic>
          <p:nvPicPr>
            <p:cNvPr id="61" name="Graphic 60" descr="Woman">
              <a:extLst>
                <a:ext uri="{FF2B5EF4-FFF2-40B4-BE49-F238E27FC236}">
                  <a16:creationId xmlns:a16="http://schemas.microsoft.com/office/drawing/2014/main" id="{4F92D721-0D04-5BBC-A836-1D93A4E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46000" y="3108396"/>
              <a:ext cx="914400" cy="914400"/>
            </a:xfrm>
            <a:prstGeom prst="rect">
              <a:avLst/>
            </a:prstGeom>
          </p:spPr>
        </p:pic>
        <p:pic>
          <p:nvPicPr>
            <p:cNvPr id="62" name="Graphic 61" descr="Man">
              <a:extLst>
                <a:ext uri="{FF2B5EF4-FFF2-40B4-BE49-F238E27FC236}">
                  <a16:creationId xmlns:a16="http://schemas.microsoft.com/office/drawing/2014/main" id="{E66D8167-DA61-A93B-117E-F19D20715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88800" y="3121800"/>
              <a:ext cx="914400" cy="914400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B505960-2729-03B4-B7E1-297FB1B99088}"/>
              </a:ext>
            </a:extLst>
          </p:cNvPr>
          <p:cNvSpPr txBox="1"/>
          <p:nvPr/>
        </p:nvSpPr>
        <p:spPr>
          <a:xfrm>
            <a:off x="6663233" y="3475247"/>
            <a:ext cx="113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Circular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3D7B57-58A4-D930-DF15-12A86E72FB26}"/>
              </a:ext>
            </a:extLst>
          </p:cNvPr>
          <p:cNvSpPr txBox="1"/>
          <p:nvPr/>
        </p:nvSpPr>
        <p:spPr>
          <a:xfrm>
            <a:off x="6663233" y="4110855"/>
            <a:ext cx="23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Capacity Building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1F0208-05FE-196A-EE25-D53E576AB173}"/>
              </a:ext>
            </a:extLst>
          </p:cNvPr>
          <p:cNvSpPr txBox="1"/>
          <p:nvPr/>
        </p:nvSpPr>
        <p:spPr>
          <a:xfrm>
            <a:off x="6663233" y="5137505"/>
            <a:ext cx="364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Disability Inclusion Program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39F63A-ABEB-46E7-88B1-5511CF6EF602}"/>
              </a:ext>
            </a:extLst>
          </p:cNvPr>
          <p:cNvSpPr txBox="1"/>
          <p:nvPr/>
        </p:nvSpPr>
        <p:spPr>
          <a:xfrm>
            <a:off x="6639347" y="5939740"/>
            <a:ext cx="232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Garv Se  Partners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AD7E63-8ED1-A9B1-2439-17518A01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7938" y="2521740"/>
            <a:ext cx="976329" cy="461666"/>
            <a:chOff x="5788800" y="3108396"/>
            <a:chExt cx="1997455" cy="944514"/>
          </a:xfrm>
          <a:solidFill>
            <a:srgbClr val="7030A0"/>
          </a:solidFill>
        </p:grpSpPr>
        <p:pic>
          <p:nvPicPr>
            <p:cNvPr id="25" name="Graphic 24" descr="Person in wheelchair">
              <a:extLst>
                <a:ext uri="{FF2B5EF4-FFF2-40B4-BE49-F238E27FC236}">
                  <a16:creationId xmlns:a16="http://schemas.microsoft.com/office/drawing/2014/main" id="{D1B2348F-BC43-4067-E4F5-7C9D2504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1855" y="3138510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Woman">
              <a:extLst>
                <a:ext uri="{FF2B5EF4-FFF2-40B4-BE49-F238E27FC236}">
                  <a16:creationId xmlns:a16="http://schemas.microsoft.com/office/drawing/2014/main" id="{1AD55DCF-1877-4713-B546-F43DA7E6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46000" y="3108396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Man">
              <a:extLst>
                <a:ext uri="{FF2B5EF4-FFF2-40B4-BE49-F238E27FC236}">
                  <a16:creationId xmlns:a16="http://schemas.microsoft.com/office/drawing/2014/main" id="{D3722FB2-C675-74BD-B849-8A419173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88800" y="3121800"/>
              <a:ext cx="914400" cy="9144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4F9BF0-A6F8-4233-B889-047E58C41330}"/>
              </a:ext>
            </a:extLst>
          </p:cNvPr>
          <p:cNvSpPr txBox="1"/>
          <p:nvPr/>
        </p:nvSpPr>
        <p:spPr>
          <a:xfrm>
            <a:off x="8987908" y="6126122"/>
            <a:ext cx="313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</a:rPr>
              <a:t>MoRD-Ministry of Rural Development</a:t>
            </a:r>
          </a:p>
          <a:p>
            <a:r>
              <a:rPr lang="en-US" sz="1200" dirty="0">
                <a:solidFill>
                  <a:srgbClr val="595959"/>
                </a:solidFill>
              </a:rPr>
              <a:t>NAR-National Academy of RSETIs</a:t>
            </a:r>
          </a:p>
          <a:p>
            <a:r>
              <a:rPr lang="en-US" sz="1200" dirty="0">
                <a:solidFill>
                  <a:srgbClr val="595959"/>
                </a:solidFill>
              </a:rPr>
              <a:t>NACER-National Centre for Excellence of RSETIs </a:t>
            </a:r>
            <a:endParaRPr lang="en-IN" sz="1200" dirty="0">
              <a:solidFill>
                <a:srgbClr val="595959"/>
              </a:solidFill>
            </a:endParaRPr>
          </a:p>
        </p:txBody>
      </p:sp>
      <p:sp>
        <p:nvSpPr>
          <p:cNvPr id="69" name="Footer Placeholder 3">
            <a:extLst>
              <a:ext uri="{FF2B5EF4-FFF2-40B4-BE49-F238E27FC236}">
                <a16:creationId xmlns:a16="http://schemas.microsoft.com/office/drawing/2014/main" id="{B95D60BE-18AF-4795-AEA1-BCBB3445161D}"/>
              </a:ext>
            </a:extLst>
          </p:cNvPr>
          <p:cNvSpPr txBox="1">
            <a:spLocks/>
          </p:cNvSpPr>
          <p:nvPr/>
        </p:nvSpPr>
        <p:spPr>
          <a:xfrm>
            <a:off x="4009592" y="64791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#ZeroCon24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5" grpId="0" animBg="1"/>
      <p:bldP spid="17" grpId="0" animBg="1"/>
      <p:bldP spid="19" grpId="0" animBg="1"/>
      <p:bldP spid="22" grpId="0"/>
      <p:bldP spid="23" grpId="0"/>
      <p:bldP spid="29" grpId="0" animBg="1"/>
      <p:bldP spid="32" grpId="0"/>
      <p:bldP spid="47" grpId="0" animBg="1"/>
      <p:bldP spid="48" grpId="0" animBg="1"/>
      <p:bldP spid="53" grpId="0" animBg="1"/>
      <p:bldP spid="54" grpId="0" animBg="1"/>
      <p:bldP spid="63" grpId="0"/>
      <p:bldP spid="64" grpId="0"/>
      <p:bldP spid="65" grpId="0"/>
      <p:bldP spid="6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1327B-F4E3-4983-856B-A50E3B80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5" y="1527816"/>
            <a:ext cx="10777840" cy="45833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Mainstreaming made possible through Garv Se and support system approach </a:t>
            </a:r>
            <a:endParaRPr lang="en-IN" sz="2400" b="1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ACE71-08E7-41E2-A0F0-3852CE6B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434" y="6355389"/>
            <a:ext cx="2743200" cy="365125"/>
          </a:xfrm>
        </p:spPr>
        <p:txBody>
          <a:bodyPr/>
          <a:lstStyle/>
          <a:p>
            <a:fld id="{1195A9E4-2CE9-4E32-BE85-7C32F0F78A6D}" type="slidenum">
              <a:rPr lang="en-GB" sz="2400" smtClean="0"/>
              <a:t>6</a:t>
            </a:fld>
            <a:endParaRPr lang="en-GB" sz="2400" dirty="0"/>
          </a:p>
        </p:txBody>
      </p:sp>
      <p:pic>
        <p:nvPicPr>
          <p:cNvPr id="11" name="Content Placeholder 7" descr="Picture of Sowbhagya smiling at the camera. She wears a pink and blue kurta with blue sweater.">
            <a:extLst>
              <a:ext uri="{FF2B5EF4-FFF2-40B4-BE49-F238E27FC236}">
                <a16:creationId xmlns:a16="http://schemas.microsoft.com/office/drawing/2014/main" id="{0C38085B-58A7-4961-9224-F01392657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34335" r="42085" b="35040"/>
          <a:stretch/>
        </p:blipFill>
        <p:spPr>
          <a:xfrm>
            <a:off x="10051633" y="2053606"/>
            <a:ext cx="1147498" cy="1303957"/>
          </a:xfrm>
          <a:prstGeom prst="roundRect">
            <a:avLst>
              <a:gd name="adj" fmla="val 5630"/>
            </a:avLst>
          </a:prstGeom>
          <a:ln w="5715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FF6C996-1A62-4A49-B845-12D1B4DF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387" y="2523946"/>
            <a:ext cx="1627580" cy="451503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0D2AB-DBB9-4D61-9908-4AC0E4500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028" y="2518865"/>
            <a:ext cx="11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Garv Se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39A33868-4330-4A48-AE8F-AACD51D0EE2D}"/>
              </a:ext>
            </a:extLst>
          </p:cNvPr>
          <p:cNvSpPr/>
          <p:nvPr/>
        </p:nvSpPr>
        <p:spPr>
          <a:xfrm>
            <a:off x="5970807" y="2520532"/>
            <a:ext cx="3071593" cy="458330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DB69CAAB-DF83-456C-BD10-5C48A6938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8328" y="2526534"/>
            <a:ext cx="1687795" cy="446327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C0092-73F0-4658-B551-41845D7CF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75040" y="2518865"/>
            <a:ext cx="264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Enabler committee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32A6F3-29F5-4174-B86F-7CEDBA810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4056" y="2518865"/>
            <a:ext cx="8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RSETI</a:t>
            </a:r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3C993412-9A3D-4149-9F91-2B5BF72BB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0921" y="3423690"/>
            <a:ext cx="4019107" cy="966062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1B690C-5ADD-4B93-8574-D2C5EF31D319}"/>
              </a:ext>
            </a:extLst>
          </p:cNvPr>
          <p:cNvSpPr txBox="1"/>
          <p:nvPr/>
        </p:nvSpPr>
        <p:spPr>
          <a:xfrm>
            <a:off x="5413877" y="3507706"/>
            <a:ext cx="381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She had an agency to choose through Margadarshi</a:t>
            </a: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0F1BB0E8-795F-487E-BACF-505B98CAC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7742" y="3427526"/>
            <a:ext cx="2778768" cy="911177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E59827-DAC6-4A45-A711-4CD0333444E9}"/>
              </a:ext>
            </a:extLst>
          </p:cNvPr>
          <p:cNvSpPr txBox="1"/>
          <p:nvPr/>
        </p:nvSpPr>
        <p:spPr>
          <a:xfrm>
            <a:off x="1678901" y="3474162"/>
            <a:ext cx="317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Self -employment training (EDP) at RSETI</a:t>
            </a: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CFA6FC5C-A04F-4F02-B92D-4410F7F25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386" y="4780420"/>
            <a:ext cx="2722135" cy="503445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56A5F8-3B8B-4DC4-972A-7AF52AD19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201" y="4801310"/>
            <a:ext cx="257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Unlocking schemes</a:t>
            </a: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91C30E7D-0BBB-4052-A00E-4A43E4B84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6820" y="4765669"/>
            <a:ext cx="3177579" cy="532946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3AFA6D-12D3-42F0-A97F-44D5202D0C57}"/>
              </a:ext>
            </a:extLst>
          </p:cNvPr>
          <p:cNvSpPr txBox="1"/>
          <p:nvPr/>
        </p:nvSpPr>
        <p:spPr>
          <a:xfrm>
            <a:off x="4168816" y="4801310"/>
            <a:ext cx="309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Solar business material</a:t>
            </a:r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6302EE39-A0A3-40DE-99AF-CF5AA1D9E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5561" y="4777397"/>
            <a:ext cx="3095583" cy="509490"/>
          </a:xfrm>
          <a:prstGeom prst="roundRect">
            <a:avLst>
              <a:gd name="adj" fmla="val 21618"/>
            </a:avLst>
          </a:prstGeom>
          <a:solidFill>
            <a:srgbClr val="0054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862572-8B51-481D-B00E-C1B9C7E4F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9644" y="4801310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Business settlement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6ED9897-6EC7-4F1C-BFB0-E72C09524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7452" y="2577548"/>
            <a:ext cx="771192" cy="37456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B923816-AF8B-4686-85EE-A11628BB7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1381" y="2577548"/>
            <a:ext cx="585580" cy="40298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C38ABA-6508-45BA-83AC-0893E25E6F6A}"/>
              </a:ext>
            </a:extLst>
          </p:cNvPr>
          <p:cNvSpPr txBox="1"/>
          <p:nvPr/>
        </p:nvSpPr>
        <p:spPr>
          <a:xfrm>
            <a:off x="9491244" y="3409224"/>
            <a:ext cx="209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95959"/>
                </a:solidFill>
              </a:rPr>
              <a:t>Recommended Sowbhagya to Garv Se  </a:t>
            </a:r>
            <a:endParaRPr lang="en-IN" sz="2400" b="1" dirty="0">
              <a:solidFill>
                <a:srgbClr val="595959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6C768E-C03F-433A-9F71-3EED583C16B6}"/>
              </a:ext>
            </a:extLst>
          </p:cNvPr>
          <p:cNvSpPr txBox="1"/>
          <p:nvPr/>
        </p:nvSpPr>
        <p:spPr>
          <a:xfrm>
            <a:off x="4126351" y="5382501"/>
            <a:ext cx="339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Through support system </a:t>
            </a:r>
            <a:endParaRPr lang="en-IN" sz="2400" b="1" dirty="0">
              <a:solidFill>
                <a:srgbClr val="59595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700CE9-F5FA-448C-AF91-E84CBCC1CB78}"/>
              </a:ext>
            </a:extLst>
          </p:cNvPr>
          <p:cNvSpPr txBox="1"/>
          <p:nvPr/>
        </p:nvSpPr>
        <p:spPr>
          <a:xfrm>
            <a:off x="739687" y="5382501"/>
            <a:ext cx="273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Through committee</a:t>
            </a:r>
            <a:endParaRPr lang="en-IN" sz="2400" b="1" dirty="0">
              <a:solidFill>
                <a:srgbClr val="595959"/>
              </a:solidFill>
            </a:endParaRPr>
          </a:p>
        </p:txBody>
      </p:sp>
      <p:sp>
        <p:nvSpPr>
          <p:cNvPr id="45" name="Arrow: Left 44">
            <a:extLst>
              <a:ext uri="{FF2B5EF4-FFF2-40B4-BE49-F238E27FC236}">
                <a16:creationId xmlns:a16="http://schemas.microsoft.com/office/drawing/2014/main" id="{725486F5-2648-4B6A-B4E4-557E7FD6D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6510" y="3738871"/>
            <a:ext cx="699519" cy="368666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4D084623-F700-4153-A740-21DDE67CC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3517" y="4918676"/>
            <a:ext cx="526739" cy="34429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B7DDD6B0-62E8-497A-AE13-F6EAEE7FD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3989" y="4900975"/>
            <a:ext cx="621981" cy="34429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8" name="Bent Up Arrow 47">
            <a:extLst>
              <a:ext uri="{FF2B5EF4-FFF2-40B4-BE49-F238E27FC236}">
                <a16:creationId xmlns:a16="http://schemas.microsoft.com/office/drawing/2014/main" id="{2360F978-2893-D1D2-2F77-51CE5E161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2166" y="3738868"/>
            <a:ext cx="710684" cy="942915"/>
          </a:xfrm>
          <a:prstGeom prst="bent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Title 4">
            <a:extLst>
              <a:ext uri="{FF2B5EF4-FFF2-40B4-BE49-F238E27FC236}">
                <a16:creationId xmlns:a16="http://schemas.microsoft.com/office/drawing/2014/main" id="{E179252E-D45E-9D79-AD9C-D4514303F399}"/>
              </a:ext>
            </a:extLst>
          </p:cNvPr>
          <p:cNvSpPr txBox="1">
            <a:spLocks/>
          </p:cNvSpPr>
          <p:nvPr/>
        </p:nvSpPr>
        <p:spPr>
          <a:xfrm>
            <a:off x="403655" y="1149269"/>
            <a:ext cx="10602096" cy="314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5959"/>
                </a:solidFill>
              </a:rPr>
              <a:t>How </a:t>
            </a:r>
            <a:r>
              <a:rPr lang="en-US" sz="2400" b="1" dirty="0" err="1">
                <a:solidFill>
                  <a:srgbClr val="595959"/>
                </a:solidFill>
              </a:rPr>
              <a:t>EnAble</a:t>
            </a:r>
            <a:r>
              <a:rPr lang="en-US" sz="2400" b="1" dirty="0">
                <a:solidFill>
                  <a:srgbClr val="595959"/>
                </a:solidFill>
              </a:rPr>
              <a:t> India made this transformation?</a:t>
            </a:r>
            <a:endParaRPr lang="en-IN" sz="24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53" name="Arrow: Right 38">
            <a:extLst>
              <a:ext uri="{FF2B5EF4-FFF2-40B4-BE49-F238E27FC236}">
                <a16:creationId xmlns:a16="http://schemas.microsoft.com/office/drawing/2014/main" id="{AC354750-FD6D-DCD7-E32D-44B3D3164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640" y="2577548"/>
            <a:ext cx="625903" cy="40298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6C247E-DD20-3BD6-6CAD-C8E23C02B3AB}"/>
              </a:ext>
            </a:extLst>
          </p:cNvPr>
          <p:cNvSpPr txBox="1"/>
          <p:nvPr/>
        </p:nvSpPr>
        <p:spPr>
          <a:xfrm>
            <a:off x="7935970" y="5382501"/>
            <a:ext cx="339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Through support system </a:t>
            </a:r>
            <a:endParaRPr lang="en-IN" sz="2400" b="1" dirty="0">
              <a:solidFill>
                <a:srgbClr val="595959"/>
              </a:solidFill>
            </a:endParaRP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6C786477-3B04-4CD2-8336-CE930BBA7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6948" y="3763675"/>
            <a:ext cx="404731" cy="343862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488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3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" grpId="0" animBg="1"/>
      <p:bldP spid="39" grpId="0" animBg="1"/>
      <p:bldP spid="41" grpId="0"/>
      <p:bldP spid="42" grpId="0"/>
      <p:bldP spid="43" grpId="0"/>
      <p:bldP spid="45" grpId="0" animBg="1"/>
      <p:bldP spid="50" grpId="0" animBg="1"/>
      <p:bldP spid="51" grpId="0" animBg="1"/>
      <p:bldP spid="48" grpId="0" animBg="1"/>
      <p:bldP spid="53" grpId="0" animBg="1"/>
      <p:bldP spid="54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03358-58F4-4949-915C-DCA52900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5CD3E-FEA3-42A8-AB05-B6F4722DE8A8}"/>
              </a:ext>
            </a:extLst>
          </p:cNvPr>
          <p:cNvSpPr txBox="1"/>
          <p:nvPr/>
        </p:nvSpPr>
        <p:spPr>
          <a:xfrm>
            <a:off x="538480" y="1731546"/>
            <a:ext cx="5284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Life of </a:t>
            </a:r>
            <a:r>
              <a:rPr lang="en-US" sz="2400" b="1" dirty="0" err="1">
                <a:solidFill>
                  <a:srgbClr val="595959"/>
                </a:solidFill>
              </a:rPr>
              <a:t>PwDs</a:t>
            </a:r>
            <a:r>
              <a:rPr lang="en-US" sz="2400" b="1" dirty="0">
                <a:solidFill>
                  <a:srgbClr val="595959"/>
                </a:solidFill>
              </a:rPr>
              <a:t> in rural India </a:t>
            </a:r>
            <a:endParaRPr lang="en-US" sz="2400" dirty="0">
              <a:solidFill>
                <a:srgbClr val="59595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95959"/>
                </a:solidFill>
              </a:rPr>
              <a:t>Every single day </a:t>
            </a:r>
            <a:r>
              <a:rPr lang="en-US" sz="2400" b="1" dirty="0">
                <a:solidFill>
                  <a:srgbClr val="595959"/>
                </a:solidFill>
              </a:rPr>
              <a:t>5</a:t>
            </a:r>
            <a:r>
              <a:rPr lang="en-US" sz="2400" dirty="0">
                <a:solidFill>
                  <a:srgbClr val="595959"/>
                </a:solidFill>
              </a:rPr>
              <a:t> PwDs are becoming an entrepreneur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95959"/>
                </a:solidFill>
              </a:rPr>
              <a:t>Entrepreneur across </a:t>
            </a:r>
            <a:r>
              <a:rPr lang="en-US" sz="2400" b="1" dirty="0">
                <a:solidFill>
                  <a:srgbClr val="595959"/>
                </a:solidFill>
              </a:rPr>
              <a:t>15 types </a:t>
            </a:r>
            <a:r>
              <a:rPr lang="en-US" sz="2400" dirty="0">
                <a:solidFill>
                  <a:srgbClr val="595959"/>
                </a:solidFill>
              </a:rPr>
              <a:t>of disabilities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595959"/>
                </a:solidFill>
              </a:rPr>
              <a:t>40%</a:t>
            </a:r>
            <a:r>
              <a:rPr lang="en-US" sz="2400" dirty="0">
                <a:solidFill>
                  <a:srgbClr val="595959"/>
                </a:solidFill>
              </a:rPr>
              <a:t> of entrepreneurs are women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595959"/>
                </a:solidFill>
              </a:rPr>
              <a:t>20% </a:t>
            </a:r>
            <a:r>
              <a:rPr lang="en-US" sz="2400" dirty="0">
                <a:solidFill>
                  <a:srgbClr val="595959"/>
                </a:solidFill>
              </a:rPr>
              <a:t>of entrepreneurs are doing multiple business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595959"/>
                </a:solidFill>
              </a:rPr>
              <a:t>10%</a:t>
            </a:r>
            <a:r>
              <a:rPr lang="en-US" sz="2400" dirty="0">
                <a:solidFill>
                  <a:srgbClr val="595959"/>
                </a:solidFill>
              </a:rPr>
              <a:t> of the entrepreneurs got married because of financial independence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3ED65B8-961E-4AC7-5C3E-A27F461658D6}"/>
              </a:ext>
            </a:extLst>
          </p:cNvPr>
          <p:cNvSpPr txBox="1">
            <a:spLocks/>
          </p:cNvSpPr>
          <p:nvPr/>
        </p:nvSpPr>
        <p:spPr>
          <a:xfrm>
            <a:off x="434135" y="964253"/>
            <a:ext cx="10602096" cy="314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Impact of </a:t>
            </a:r>
            <a:r>
              <a:rPr lang="en-US" sz="2400" b="1" dirty="0" err="1"/>
              <a:t>Swashakti</a:t>
            </a:r>
            <a:endParaRPr lang="en-IN" sz="24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702D2-04CD-D034-AB68-5A49351652DB}"/>
              </a:ext>
            </a:extLst>
          </p:cNvPr>
          <p:cNvSpPr txBox="1"/>
          <p:nvPr/>
        </p:nvSpPr>
        <p:spPr>
          <a:xfrm>
            <a:off x="6096000" y="1177548"/>
            <a:ext cx="54191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In rural disability sector of India</a:t>
            </a:r>
            <a:endParaRPr lang="en-US" sz="2400" dirty="0">
              <a:solidFill>
                <a:srgbClr val="59595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595959"/>
                </a:solidFill>
              </a:rPr>
              <a:t>590 RSETIs </a:t>
            </a:r>
            <a:r>
              <a:rPr lang="en-US" sz="2400" dirty="0">
                <a:solidFill>
                  <a:srgbClr val="595959"/>
                </a:solidFill>
              </a:rPr>
              <a:t>started including PwDs in their Entrepreneurship Development Programs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595959"/>
                </a:solidFill>
              </a:rPr>
              <a:t>PwD</a:t>
            </a:r>
            <a:r>
              <a:rPr lang="en-US" sz="2400" dirty="0">
                <a:solidFill>
                  <a:srgbClr val="595959"/>
                </a:solidFill>
              </a:rPr>
              <a:t> entrepreneurs are self-employed  across </a:t>
            </a:r>
            <a:r>
              <a:rPr lang="en-US" sz="2400" b="1" dirty="0">
                <a:solidFill>
                  <a:srgbClr val="595959"/>
                </a:solidFill>
              </a:rPr>
              <a:t>141 trades</a:t>
            </a:r>
            <a:r>
              <a:rPr lang="en-US" sz="2400" dirty="0">
                <a:solidFill>
                  <a:srgbClr val="595959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595959"/>
                </a:solidFill>
              </a:rPr>
              <a:t>45</a:t>
            </a:r>
            <a:r>
              <a:rPr lang="en-US" sz="2400" dirty="0">
                <a:solidFill>
                  <a:srgbClr val="595959"/>
                </a:solidFill>
              </a:rPr>
              <a:t> different types of stakeholders have been aligned in the ecosystem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95959"/>
                </a:solidFill>
              </a:rPr>
              <a:t>Developing PwD entrepreneurs across </a:t>
            </a:r>
            <a:r>
              <a:rPr lang="en-US" sz="2400" b="1" dirty="0">
                <a:solidFill>
                  <a:srgbClr val="595959"/>
                </a:solidFill>
              </a:rPr>
              <a:t>11</a:t>
            </a:r>
            <a:r>
              <a:rPr lang="en-US" sz="2400" dirty="0">
                <a:solidFill>
                  <a:srgbClr val="595959"/>
                </a:solidFill>
              </a:rPr>
              <a:t> States and </a:t>
            </a:r>
            <a:r>
              <a:rPr lang="en-US" sz="2400" b="1" dirty="0">
                <a:solidFill>
                  <a:srgbClr val="595959"/>
                </a:solidFill>
              </a:rPr>
              <a:t>1</a:t>
            </a:r>
            <a:r>
              <a:rPr lang="en-US" sz="2400" dirty="0">
                <a:solidFill>
                  <a:srgbClr val="595959"/>
                </a:solidFill>
              </a:rPr>
              <a:t> Union Territory in India through </a:t>
            </a:r>
            <a:r>
              <a:rPr lang="en-US" sz="2400" b="1" dirty="0">
                <a:solidFill>
                  <a:srgbClr val="595959"/>
                </a:solidFill>
              </a:rPr>
              <a:t>40 Garv Se Centres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95959"/>
                </a:solidFill>
              </a:rPr>
              <a:t>Scaling gives economies of scale-</a:t>
            </a:r>
            <a:endParaRPr lang="en-US" sz="2400" b="1" dirty="0">
              <a:solidFill>
                <a:srgbClr val="595959"/>
              </a:solidFill>
            </a:endParaRPr>
          </a:p>
          <a:p>
            <a:r>
              <a:rPr lang="en-US" sz="2400" b="1" dirty="0">
                <a:solidFill>
                  <a:srgbClr val="595959"/>
                </a:solidFill>
              </a:rPr>
              <a:t>     40% reduction in cost </a:t>
            </a:r>
            <a:r>
              <a:rPr lang="en-US" sz="2400" dirty="0">
                <a:solidFill>
                  <a:srgbClr val="595959"/>
                </a:solidFill>
              </a:rPr>
              <a:t>by the third year</a:t>
            </a:r>
          </a:p>
        </p:txBody>
      </p:sp>
    </p:spTree>
    <p:extLst>
      <p:ext uri="{BB962C8B-B14F-4D97-AF65-F5344CB8AC3E}">
        <p14:creationId xmlns:p14="http://schemas.microsoft.com/office/powerpoint/2010/main" val="38335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902F-D2A6-41F0-93BA-5A5E13B8F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9875"/>
            <a:ext cx="9144000" cy="1518249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595959"/>
                </a:solidFill>
              </a:rPr>
              <a:t>THANK YOU</a:t>
            </a:r>
            <a:r>
              <a:rPr lang="en-US" sz="9600" dirty="0">
                <a:solidFill>
                  <a:srgbClr val="595959"/>
                </a:solidFill>
              </a:rPr>
              <a:t> </a:t>
            </a:r>
            <a:endParaRPr lang="en-IN" sz="9600" dirty="0">
              <a:solidFill>
                <a:srgbClr val="59595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D00F9-E38F-43A1-B99B-858CC56C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1DA78-32E5-421D-B365-937C320C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6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495</Words>
  <Application>Microsoft Macintosh PowerPoint</Application>
  <PresentationFormat>Widescreen</PresentationFormat>
  <Paragraphs>96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SWASHAKTI -MISSION 100K BUILDING A SUSTAINABLE ECOSYSTEM FOR TRAINING &amp; LIVELIHOODS FOR PERSONS WITH DISABILITIES IN RURAL INDIA </vt:lpstr>
      <vt:lpstr>Before Swashakti</vt:lpstr>
      <vt:lpstr>PowerPoint Presentation</vt:lpstr>
      <vt:lpstr>EnAble India adopts a three-layered approach to drive systemic changes, ensuring sustainability in the development of entrepreneurs with disabilities within the mainstream.</vt:lpstr>
      <vt:lpstr>PowerPoint Presentation</vt:lpstr>
      <vt:lpstr>Mainstreaming made possible through Garv Se and support system approach 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Robin Tim Weis</cp:lastModifiedBy>
  <cp:revision>503</cp:revision>
  <cp:lastPrinted>2024-01-24T11:51:45Z</cp:lastPrinted>
  <dcterms:created xsi:type="dcterms:W3CDTF">2022-12-05T13:52:15Z</dcterms:created>
  <dcterms:modified xsi:type="dcterms:W3CDTF">2024-02-12T19:33:40Z</dcterms:modified>
</cp:coreProperties>
</file>