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47"/>
    <p:restoredTop sz="91412"/>
  </p:normalViewPr>
  <p:slideViewPr>
    <p:cSldViewPr snapToGrid="0">
      <p:cViewPr varScale="1">
        <p:scale>
          <a:sx n="108" d="100"/>
          <a:sy n="108" d="100"/>
        </p:scale>
        <p:origin x="376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F5BF5-80B2-2B7F-917B-C6FBFA084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997713"/>
            <a:ext cx="2994778" cy="4860911"/>
          </a:xfrm>
        </p:spPr>
        <p:txBody>
          <a:bodyPr>
            <a:normAutofit/>
          </a:bodyPr>
          <a:lstStyle/>
          <a:p>
            <a:r>
              <a:rPr lang="en-AU" sz="3300" b="1" dirty="0">
                <a:effectLst/>
                <a:latin typeface="Helvetica Neue" panose="02000503000000020004" pitchFamily="2" charset="0"/>
              </a:rPr>
              <a:t>How participation in AI Standards addresses both industry challenges and needs in developing countries</a:t>
            </a:r>
            <a:endParaRPr lang="en-US" sz="3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56C25-4954-4BC3-55D5-370001C64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643391"/>
            <a:ext cx="7315200" cy="5662816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>
                <a:latin typeface="Helvetica Neue" panose="02000503000000020004" pitchFamily="2" charset="0"/>
              </a:rPr>
              <a:t>S</a:t>
            </a:r>
            <a:r>
              <a:rPr lang="en-AU" dirty="0">
                <a:effectLst/>
                <a:latin typeface="Helvetica Neue" panose="02000503000000020004" pitchFamily="2" charset="0"/>
              </a:rPr>
              <a:t>tandardisation enables </a:t>
            </a:r>
            <a:r>
              <a:rPr lang="en-AU" b="1" dirty="0">
                <a:effectLst/>
                <a:latin typeface="Helvetica Neue" panose="02000503000000020004" pitchFamily="2" charset="0"/>
              </a:rPr>
              <a:t>efficiency in foundational investments (avoid multiple parties/companies/government investing in what is likely to be utility infrastructure)</a:t>
            </a:r>
            <a:endParaRPr lang="en-AU" dirty="0">
              <a:effectLst/>
              <a:latin typeface="Helvetica Neue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>
                <a:latin typeface="Helvetica Neue" panose="02000503000000020004" pitchFamily="2" charset="0"/>
              </a:rPr>
              <a:t>L</a:t>
            </a:r>
            <a:r>
              <a:rPr lang="en-AU" b="1" dirty="0">
                <a:effectLst/>
                <a:latin typeface="Helvetica Neue" panose="02000503000000020004" pitchFamily="2" charset="0"/>
              </a:rPr>
              <a:t>ead times for skills and investment planning</a:t>
            </a:r>
            <a:r>
              <a:rPr lang="en-AU" dirty="0">
                <a:effectLst/>
                <a:latin typeface="Helvetica Neue" panose="02000503000000020004" pitchFamily="2" charset="0"/>
              </a:rPr>
              <a:t> within companies and sectors,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>
                <a:latin typeface="Helvetica Neue" panose="02000503000000020004" pitchFamily="2" charset="0"/>
              </a:rPr>
              <a:t>L</a:t>
            </a:r>
            <a:r>
              <a:rPr lang="en-AU" b="1" dirty="0">
                <a:effectLst/>
                <a:latin typeface="Helvetica Neue" panose="02000503000000020004" pitchFamily="2" charset="0"/>
              </a:rPr>
              <a:t>ead time for workforce transition</a:t>
            </a:r>
            <a:r>
              <a:rPr lang="en-AU" dirty="0">
                <a:effectLst/>
                <a:latin typeface="Helvetica Neue" panose="02000503000000020004" pitchFamily="2" charset="0"/>
              </a:rPr>
              <a:t> planning and preparations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>
                <a:latin typeface="Helvetica Neue" panose="02000503000000020004" pitchFamily="2" charset="0"/>
              </a:rPr>
              <a:t>M</a:t>
            </a:r>
            <a:r>
              <a:rPr lang="en-AU" b="1" dirty="0">
                <a:effectLst/>
                <a:latin typeface="Helvetica Neue" panose="02000503000000020004" pitchFamily="2" charset="0"/>
              </a:rPr>
              <a:t>aximizes opportunities for collaboration </a:t>
            </a:r>
            <a:r>
              <a:rPr lang="en-AU" dirty="0">
                <a:effectLst/>
                <a:latin typeface="Helvetica Neue" panose="02000503000000020004" pitchFamily="2" charset="0"/>
              </a:rPr>
              <a:t>to share and co-invest in core skills and functions (by be clear when competition isn’t necessary and instead where it should be focused)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>
                <a:effectLst/>
                <a:latin typeface="Helvetica Neue" panose="02000503000000020004" pitchFamily="2" charset="0"/>
              </a:rPr>
              <a:t>Standardization provides a </a:t>
            </a:r>
            <a:r>
              <a:rPr lang="en-AU" b="1" dirty="0">
                <a:effectLst/>
                <a:latin typeface="Helvetica Neue" panose="02000503000000020004" pitchFamily="2" charset="0"/>
              </a:rPr>
              <a:t>societal and industry common ground</a:t>
            </a:r>
            <a:r>
              <a:rPr lang="en-AU" dirty="0">
                <a:effectLst/>
                <a:latin typeface="Helvetica Neue" panose="02000503000000020004" pitchFamily="2" charset="0"/>
              </a:rPr>
              <a:t> onto which innovation and targeted investment can follow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b="1" dirty="0">
                <a:latin typeface="Helvetica Neue" panose="02000503000000020004" pitchFamily="2" charset="0"/>
              </a:rPr>
              <a:t>R</a:t>
            </a:r>
            <a:r>
              <a:rPr lang="en-AU" b="1" dirty="0">
                <a:effectLst/>
                <a:latin typeface="Helvetica Neue" panose="02000503000000020004" pitchFamily="2" charset="0"/>
              </a:rPr>
              <a:t>educe cost to innovation and build capabilities </a:t>
            </a:r>
            <a:r>
              <a:rPr lang="en-AU" dirty="0">
                <a:effectLst/>
                <a:latin typeface="Helvetica Neue" panose="02000503000000020004" pitchFamily="2" charset="0"/>
              </a:rPr>
              <a:t>by allowing the leveraging of standards and compliant technologies and services</a:t>
            </a:r>
          </a:p>
        </p:txBody>
      </p:sp>
    </p:spTree>
    <p:extLst>
      <p:ext uri="{BB962C8B-B14F-4D97-AF65-F5344CB8AC3E}">
        <p14:creationId xmlns:p14="http://schemas.microsoft.com/office/powerpoint/2010/main" val="1324861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2336A-9D05-AE31-E4CC-8CF876122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B33C3-E690-CCBA-CA89-10892A363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120902" cy="4601183"/>
          </a:xfrm>
        </p:spPr>
        <p:txBody>
          <a:bodyPr>
            <a:noAutofit/>
          </a:bodyPr>
          <a:lstStyle/>
          <a:p>
            <a:r>
              <a:rPr lang="en-AU" sz="3300" b="1" dirty="0">
                <a:effectLst/>
                <a:latin typeface="Helvetica Neue" panose="02000503000000020004" pitchFamily="2" charset="0"/>
              </a:rPr>
              <a:t>Mechanisms to ensure stakeholder engagement &amp; inclusiveness in less mature innovation ecosystems and regions</a:t>
            </a:r>
            <a:endParaRPr lang="en-AU" sz="3300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9EACA-45AE-B6DF-19EE-44E0F422C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611859"/>
            <a:ext cx="7315200" cy="575740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AU" sz="2400" b="1" dirty="0">
                <a:effectLst/>
                <a:latin typeface="Helvetica Neue" panose="02000503000000020004" pitchFamily="2" charset="0"/>
              </a:rPr>
              <a:t>Make clear and transparent core investment and design assumptions</a:t>
            </a:r>
            <a:r>
              <a:rPr lang="en-AU" sz="2400" dirty="0">
                <a:effectLst/>
                <a:latin typeface="Helvetica Neue" panose="02000503000000020004" pitchFamily="2" charset="0"/>
              </a:rPr>
              <a:t> (</a:t>
            </a:r>
            <a:r>
              <a:rPr lang="en-AU" sz="2400" dirty="0" err="1">
                <a:effectLst/>
                <a:latin typeface="Helvetica Neue" panose="02000503000000020004" pitchFamily="2" charset="0"/>
              </a:rPr>
              <a:t>eg</a:t>
            </a:r>
            <a:r>
              <a:rPr lang="en-AU" sz="2400" dirty="0">
                <a:effectLst/>
                <a:latin typeface="Helvetica Neue" panose="02000503000000020004" pitchFamily="2" charset="0"/>
              </a:rPr>
              <a:t> languages, cultural awareness and sensitivity, geographic availability of cloud-based AI capability, skills availability, technology availability (</a:t>
            </a:r>
            <a:r>
              <a:rPr lang="en-AU" sz="2400" dirty="0" err="1">
                <a:effectLst/>
                <a:latin typeface="Helvetica Neue" panose="02000503000000020004" pitchFamily="2" charset="0"/>
              </a:rPr>
              <a:t>eg</a:t>
            </a:r>
            <a:r>
              <a:rPr lang="en-AU" sz="2400" dirty="0">
                <a:effectLst/>
                <a:latin typeface="Helvetica Neue" panose="02000503000000020004" pitchFamily="2" charset="0"/>
              </a:rPr>
              <a:t> </a:t>
            </a:r>
            <a:r>
              <a:rPr lang="en-AU" sz="2400" dirty="0" err="1">
                <a:effectLst/>
                <a:latin typeface="Helvetica Neue" panose="02000503000000020004" pitchFamily="2" charset="0"/>
              </a:rPr>
              <a:t>hyperscaler</a:t>
            </a:r>
            <a:r>
              <a:rPr lang="en-AU" sz="2400" dirty="0">
                <a:effectLst/>
                <a:latin typeface="Helvetica Neue" panose="02000503000000020004" pitchFamily="2" charset="0"/>
              </a:rPr>
              <a:t> data centres), data residency requirements, regulator familiarity and savviness)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400" b="1" dirty="0">
                <a:latin typeface="Helvetica Neue" panose="02000503000000020004" pitchFamily="2" charset="0"/>
              </a:rPr>
              <a:t>B</a:t>
            </a:r>
            <a:r>
              <a:rPr lang="en-AU" sz="2400" b="1" dirty="0">
                <a:effectLst/>
                <a:latin typeface="Helvetica Neue" panose="02000503000000020004" pitchFamily="2" charset="0"/>
              </a:rPr>
              <a:t>uild for inclusiveness</a:t>
            </a:r>
            <a:r>
              <a:rPr lang="en-AU" sz="2400" dirty="0">
                <a:effectLst/>
                <a:latin typeface="Helvetica Neue" panose="02000503000000020004" pitchFamily="2" charset="0"/>
              </a:rPr>
              <a:t> (factor in global capabilities and requirements), anticipate differences in skills, resources, investment.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sz="2400" b="1" dirty="0">
                <a:latin typeface="Helvetica Neue" panose="02000503000000020004" pitchFamily="2" charset="0"/>
              </a:rPr>
              <a:t>A</a:t>
            </a:r>
            <a:r>
              <a:rPr lang="en-AU" sz="2400" b="1" dirty="0">
                <a:effectLst/>
                <a:latin typeface="Helvetica Neue" panose="02000503000000020004" pitchFamily="2" charset="0"/>
              </a:rPr>
              <a:t>djust pricing models</a:t>
            </a:r>
            <a:endParaRPr lang="en-AU" sz="2400" dirty="0">
              <a:effectLst/>
              <a:latin typeface="Helvetica Neue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AU" sz="2400" b="1" dirty="0">
                <a:latin typeface="Helvetica Neue" panose="02000503000000020004" pitchFamily="2" charset="0"/>
              </a:rPr>
              <a:t>E</a:t>
            </a:r>
            <a:r>
              <a:rPr lang="en-AU" sz="2400" b="1" dirty="0">
                <a:effectLst/>
                <a:latin typeface="Helvetica Neue" panose="02000503000000020004" pitchFamily="2" charset="0"/>
              </a:rPr>
              <a:t>ncourage participation by less mature regions into standards development</a:t>
            </a:r>
            <a:endParaRPr lang="en-AU" sz="2400" dirty="0"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173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A43F3-2352-603D-FCC4-1EF726E6C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024B3-8E87-2078-92A9-FC1D9F60F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514236"/>
            <a:ext cx="2947482" cy="5856083"/>
          </a:xfrm>
        </p:spPr>
        <p:txBody>
          <a:bodyPr>
            <a:noAutofit/>
          </a:bodyPr>
          <a:lstStyle/>
          <a:p>
            <a:r>
              <a:rPr lang="en-AU" sz="2900" b="1" dirty="0">
                <a:effectLst/>
                <a:latin typeface="Helvetica Neue" panose="02000503000000020004" pitchFamily="2" charset="0"/>
              </a:rPr>
              <a:t>How standards awareness and training enables professionals and organisations to contribute to and adopt AI management processes and systems</a:t>
            </a:r>
            <a:endParaRPr lang="en-AU" sz="2900" dirty="0">
              <a:effectLst/>
              <a:latin typeface="Helvetica Neue" panose="0200050300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4473B-1829-DFE4-BA68-BC584E1EF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sz="2800" b="1" dirty="0">
                <a:latin typeface="Helvetica Neue" panose="02000503000000020004" pitchFamily="2" charset="0"/>
              </a:rPr>
              <a:t>N</a:t>
            </a:r>
            <a:r>
              <a:rPr lang="en-AU" sz="2800" b="1" dirty="0">
                <a:effectLst/>
                <a:latin typeface="Helvetica Neue" panose="02000503000000020004" pitchFamily="2" charset="0"/>
              </a:rPr>
              <a:t>eed for regulatory harmonisation</a:t>
            </a:r>
            <a:r>
              <a:rPr lang="en-AU" sz="2800" dirty="0">
                <a:effectLst/>
                <a:latin typeface="Helvetica Neue" panose="02000503000000020004" pitchFamily="2" charset="0"/>
              </a:rPr>
              <a:t> - upskilling regulators from developing countries is critical</a:t>
            </a:r>
          </a:p>
          <a:p>
            <a:r>
              <a:rPr lang="en-AU" sz="2800" b="1" dirty="0">
                <a:latin typeface="Helvetica Neue" panose="02000503000000020004" pitchFamily="2" charset="0"/>
              </a:rPr>
              <a:t>T</a:t>
            </a:r>
            <a:r>
              <a:rPr lang="en-AU" sz="2800" b="1" dirty="0">
                <a:effectLst/>
                <a:latin typeface="Helvetica Neue" panose="02000503000000020004" pitchFamily="2" charset="0"/>
              </a:rPr>
              <a:t>echnical skills and access to them (technical standards, issues and guidelines, interoperability)</a:t>
            </a:r>
            <a:endParaRPr lang="en-AU" sz="2800" dirty="0">
              <a:effectLst/>
              <a:latin typeface="Helvetica Neue" panose="02000503000000020004" pitchFamily="2" charset="0"/>
            </a:endParaRPr>
          </a:p>
          <a:p>
            <a:r>
              <a:rPr lang="en-AU" sz="2800" b="1" dirty="0">
                <a:latin typeface="Helvetica Neue" panose="02000503000000020004" pitchFamily="2" charset="0"/>
              </a:rPr>
              <a:t>A</a:t>
            </a:r>
            <a:r>
              <a:rPr lang="en-AU" sz="2800" b="1" dirty="0">
                <a:effectLst/>
                <a:latin typeface="Helvetica Neue" panose="02000503000000020004" pitchFamily="2" charset="0"/>
              </a:rPr>
              <a:t>dvanced higher order skills</a:t>
            </a:r>
            <a:r>
              <a:rPr lang="en-AU" sz="2800" dirty="0">
                <a:effectLst/>
                <a:latin typeface="Helvetica Neue" panose="02000503000000020004" pitchFamily="2" charset="0"/>
              </a:rPr>
              <a:t> (</a:t>
            </a:r>
            <a:r>
              <a:rPr lang="en-AU" sz="2800" dirty="0" err="1">
                <a:effectLst/>
                <a:latin typeface="Helvetica Neue" panose="02000503000000020004" pitchFamily="2" charset="0"/>
              </a:rPr>
              <a:t>eg</a:t>
            </a:r>
            <a:r>
              <a:rPr lang="en-AU" sz="2800" dirty="0">
                <a:effectLst/>
                <a:latin typeface="Helvetica Neue" panose="02000503000000020004" pitchFamily="2" charset="0"/>
              </a:rPr>
              <a:t> governance, risk management, security skills)</a:t>
            </a:r>
          </a:p>
          <a:p>
            <a:r>
              <a:rPr lang="en-AU" sz="2800" b="1" dirty="0">
                <a:latin typeface="Helvetica Neue" panose="02000503000000020004" pitchFamily="2" charset="0"/>
              </a:rPr>
              <a:t>L</a:t>
            </a:r>
            <a:r>
              <a:rPr lang="en-AU" sz="2800" b="1" dirty="0">
                <a:effectLst/>
                <a:latin typeface="Helvetica Neue" panose="02000503000000020004" pitchFamily="2" charset="0"/>
              </a:rPr>
              <a:t>eadership training </a:t>
            </a:r>
            <a:r>
              <a:rPr lang="en-AU" sz="2800" dirty="0">
                <a:effectLst/>
                <a:latin typeface="Helvetica Neue" panose="02000503000000020004" pitchFamily="2" charset="0"/>
              </a:rPr>
              <a:t>(including ethical, risk and governance awareness and assurance)</a:t>
            </a:r>
          </a:p>
          <a:p>
            <a:r>
              <a:rPr lang="en-AU" sz="2800" b="1" dirty="0">
                <a:latin typeface="Helvetica Neue" panose="02000503000000020004" pitchFamily="2" charset="0"/>
              </a:rPr>
              <a:t>I</a:t>
            </a:r>
            <a:r>
              <a:rPr lang="en-AU" sz="2800" b="1" dirty="0">
                <a:effectLst/>
                <a:latin typeface="Helvetica Neue" panose="02000503000000020004" pitchFamily="2" charset="0"/>
              </a:rPr>
              <a:t>ndustry innovation</a:t>
            </a:r>
            <a:r>
              <a:rPr lang="en-AU" sz="2800" dirty="0">
                <a:effectLst/>
                <a:latin typeface="Helvetica Neue" panose="02000503000000020004" pitchFamily="2" charset="0"/>
              </a:rPr>
              <a:t> (incubation and collaboration facilitation)</a:t>
            </a:r>
          </a:p>
        </p:txBody>
      </p:sp>
    </p:spTree>
    <p:extLst>
      <p:ext uri="{BB962C8B-B14F-4D97-AF65-F5344CB8AC3E}">
        <p14:creationId xmlns:p14="http://schemas.microsoft.com/office/powerpoint/2010/main" val="302411748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40</TotalTime>
  <Words>294</Words>
  <Application>Microsoft Macintosh PowerPoint</Application>
  <PresentationFormat>Panorámica</PresentationFormat>
  <Paragraphs>18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Corbel</vt:lpstr>
      <vt:lpstr>Helvetica Neue</vt:lpstr>
      <vt:lpstr>Wingdings 2</vt:lpstr>
      <vt:lpstr>Frame</vt:lpstr>
      <vt:lpstr>How participation in AI Standards addresses both industry challenges and needs in developing countries</vt:lpstr>
      <vt:lpstr>Mechanisms to ensure stakeholder engagement &amp; inclusiveness in less mature innovation ecosystems and regions</vt:lpstr>
      <vt:lpstr>How standards awareness and training enables professionals and organisations to contribute to and adopt AI management processes and systems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Gayan Benedict</dc:creator>
  <cp:lastModifiedBy>Belen Suarez</cp:lastModifiedBy>
  <cp:revision>2</cp:revision>
  <dcterms:created xsi:type="dcterms:W3CDTF">2024-12-09T09:19:42Z</dcterms:created>
  <dcterms:modified xsi:type="dcterms:W3CDTF">2024-12-09T13:21:50Z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a6c3db-1667-4f49-995a-8b9973972958_Enabled">
    <vt:lpwstr>true</vt:lpwstr>
  </property>
  <property fmtid="{D5CDD505-2E9C-101B-9397-08002B2CF9AE}" pid="3" name="MSIP_Label_51a6c3db-1667-4f49-995a-8b9973972958_SetDate">
    <vt:lpwstr>2024-12-09T09:24:13Z</vt:lpwstr>
  </property>
  <property fmtid="{D5CDD505-2E9C-101B-9397-08002B2CF9AE}" pid="4" name="MSIP_Label_51a6c3db-1667-4f49-995a-8b9973972958_Method">
    <vt:lpwstr>Standard</vt:lpwstr>
  </property>
  <property fmtid="{D5CDD505-2E9C-101B-9397-08002B2CF9AE}" pid="5" name="MSIP_Label_51a6c3db-1667-4f49-995a-8b9973972958_Name">
    <vt:lpwstr>UTS-Internal</vt:lpwstr>
  </property>
  <property fmtid="{D5CDD505-2E9C-101B-9397-08002B2CF9AE}" pid="6" name="MSIP_Label_51a6c3db-1667-4f49-995a-8b9973972958_SiteId">
    <vt:lpwstr>e8911c26-cf9f-4a9c-878e-527807be8791</vt:lpwstr>
  </property>
  <property fmtid="{D5CDD505-2E9C-101B-9397-08002B2CF9AE}" pid="7" name="MSIP_Label_51a6c3db-1667-4f49-995a-8b9973972958_ActionId">
    <vt:lpwstr>91f6b0ca-ca5e-40fe-9129-e78468c72af6</vt:lpwstr>
  </property>
  <property fmtid="{D5CDD505-2E9C-101B-9397-08002B2CF9AE}" pid="8" name="MSIP_Label_51a6c3db-1667-4f49-995a-8b9973972958_ContentBits">
    <vt:lpwstr>0</vt:lpwstr>
  </property>
</Properties>
</file>