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12192000"/>
  <p:notesSz cx="6858000" cy="9144000"/>
  <p:embeddedFontLst>
    <p:embeddedFont>
      <p:font typeface="Roboto Black"/>
      <p:bold r:id="rId18"/>
      <p:boldItalic r:id="rId19"/>
    </p:embeddedFont>
    <p:embeddedFont>
      <p:font typeface="Catamaran"/>
      <p:regular r:id="rId20"/>
      <p:bold r:id="rId21"/>
    </p:embeddedFont>
    <p:embeddedFont>
      <p:font typeface="Roboto"/>
      <p:regular r:id="rId22"/>
      <p:bold r:id="rId23"/>
      <p:italic r:id="rId24"/>
      <p:boldItalic r:id="rId25"/>
    </p:embeddedFont>
    <p:embeddedFont>
      <p:font typeface="Roboto Medium"/>
      <p:regular r:id="rId26"/>
      <p:bold r:id="rId27"/>
      <p:italic r:id="rId28"/>
      <p:boldItalic r:id="rId29"/>
    </p:embeddedFont>
    <p:embeddedFont>
      <p:font typeface="Roboto Light"/>
      <p:regular r:id="rId30"/>
      <p:bold r:id="rId31"/>
      <p:italic r:id="rId32"/>
      <p:boldItalic r:id="rId33"/>
    </p:embeddedFont>
    <p:embeddedFont>
      <p:font typeface="Catamaran Light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jFxEcFVbd1ZWx4Upsp8Qn9vK2l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tamaran-regular.fntdata"/><Relationship Id="rId22" Type="http://schemas.openxmlformats.org/officeDocument/2006/relationships/font" Target="fonts/Roboto-regular.fntdata"/><Relationship Id="rId21" Type="http://schemas.openxmlformats.org/officeDocument/2006/relationships/font" Target="fonts/Catamaran-bold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RobotoMedium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RobotoMedium-italic.fntdata"/><Relationship Id="rId27" Type="http://schemas.openxmlformats.org/officeDocument/2006/relationships/font" Target="fonts/Roboto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Medium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bold.fntdata"/><Relationship Id="rId30" Type="http://schemas.openxmlformats.org/officeDocument/2006/relationships/font" Target="fonts/RobotoLight-regular.fntdata"/><Relationship Id="rId11" Type="http://schemas.openxmlformats.org/officeDocument/2006/relationships/slide" Target="slides/slide6.xml"/><Relationship Id="rId33" Type="http://schemas.openxmlformats.org/officeDocument/2006/relationships/font" Target="fonts/Roboto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Light-italic.fntdata"/><Relationship Id="rId13" Type="http://schemas.openxmlformats.org/officeDocument/2006/relationships/slide" Target="slides/slide8.xml"/><Relationship Id="rId35" Type="http://schemas.openxmlformats.org/officeDocument/2006/relationships/font" Target="fonts/CatamaranLight-bold.fntdata"/><Relationship Id="rId12" Type="http://schemas.openxmlformats.org/officeDocument/2006/relationships/slide" Target="slides/slide7.xml"/><Relationship Id="rId34" Type="http://schemas.openxmlformats.org/officeDocument/2006/relationships/font" Target="fonts/CatamaranLight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Black-boldItalic.fntdata"/><Relationship Id="rId18" Type="http://schemas.openxmlformats.org/officeDocument/2006/relationships/font" Target="fonts/RobotoBlack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6" name="Google Shape;40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8" name="Google Shape;44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2793c02d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362793c02d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g362793c02d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2793c02d3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362793c02d3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1" name="Google Shape;211;g362793c02d3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62793c02d3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362793c02d3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g362793c02d3_0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2793c02d3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362793c02d3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g362793c02d3_0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62793c02d3_0_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362793c02d3_0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6" name="Google Shape;256;g362793c02d3_0_1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df0b9e0794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g2df0b9e0794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3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3" name="Google Shape;10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2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2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2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0" name="Google Shape;140;p2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1" name="Google Shape;14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8" name="Google Shape;14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df0b9e0794_0_18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g2df0b9e0794_0_18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g2df0b9e0794_0_18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2" name="Google Shape;3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3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20" Type="http://schemas.openxmlformats.org/officeDocument/2006/relationships/image" Target="../media/image34.png"/><Relationship Id="rId22" Type="http://schemas.openxmlformats.org/officeDocument/2006/relationships/image" Target="../media/image35.png"/><Relationship Id="rId21" Type="http://schemas.openxmlformats.org/officeDocument/2006/relationships/image" Target="../media/image54.png"/><Relationship Id="rId24" Type="http://schemas.openxmlformats.org/officeDocument/2006/relationships/image" Target="../media/image8.png"/><Relationship Id="rId2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press.bmwgroup.com/brazil/article/detail/T0438381PT/urban-x:-startup-brasileira-escolhida-no-programa-mini-impact-oferece-sistema-de-milhas-para-compensar-carbono?language=pt" TargetMode="External"/><Relationship Id="rId4" Type="http://schemas.openxmlformats.org/officeDocument/2006/relationships/image" Target="../media/image26.jpg"/><Relationship Id="rId9" Type="http://schemas.openxmlformats.org/officeDocument/2006/relationships/hyperlink" Target="https://mobilidade.estadao.com.br/mobilidade-para-que/entregadores-que-usam-modais-sustentaveis-serao-premiados-com-creditos-de-carbono/" TargetMode="External"/><Relationship Id="rId26" Type="http://schemas.openxmlformats.org/officeDocument/2006/relationships/image" Target="../media/image39.png"/><Relationship Id="rId25" Type="http://schemas.openxmlformats.org/officeDocument/2006/relationships/image" Target="../media/image46.png"/><Relationship Id="rId5" Type="http://schemas.openxmlformats.org/officeDocument/2006/relationships/hyperlink" Target="https://www.institutoclaro.org.br/campus-mobile/noticias/apos-semana-imersiva-9a-edicao-do-campus-mobile-divulga-seus-finalistas/" TargetMode="External"/><Relationship Id="rId6" Type="http://schemas.openxmlformats.org/officeDocument/2006/relationships/image" Target="../media/image53.jpg"/><Relationship Id="rId7" Type="http://schemas.openxmlformats.org/officeDocument/2006/relationships/hyperlink" Target="https://www.youtube.com/watch?v=y43hytPxykU&amp;t=2830s" TargetMode="External"/><Relationship Id="rId8" Type="http://schemas.openxmlformats.org/officeDocument/2006/relationships/image" Target="../media/image52.jpg"/><Relationship Id="rId11" Type="http://schemas.openxmlformats.org/officeDocument/2006/relationships/image" Target="../media/image36.png"/><Relationship Id="rId10" Type="http://schemas.openxmlformats.org/officeDocument/2006/relationships/image" Target="../media/image28.jpg"/><Relationship Id="rId13" Type="http://schemas.openxmlformats.org/officeDocument/2006/relationships/image" Target="../media/image31.jpg"/><Relationship Id="rId12" Type="http://schemas.openxmlformats.org/officeDocument/2006/relationships/hyperlink" Target="https://saladanoticia.com.br/noticia/77793/grupo-fleury-impulsiona-futuro-sustentavel-com-programa-impacta-e-seis-startups-inovadoras" TargetMode="External"/><Relationship Id="rId15" Type="http://schemas.openxmlformats.org/officeDocument/2006/relationships/image" Target="../media/image32.jpg"/><Relationship Id="rId14" Type="http://schemas.openxmlformats.org/officeDocument/2006/relationships/hyperlink" Target="https://exame.com/negocios/conheca-a-startup-que-paga-para-voce-caminhar-ate-o-trabalho-e-vai-faturar-r-5-milhoes-com-isso/#:~:text=Participa%C3%A7%C3%A3o%20em%20programa%20do%20Serasa,educa%C3%A7%C3%A3o%2C%20sa%C3%BAde%20e%20inclus%C3%A3o%20financeira." TargetMode="External"/><Relationship Id="rId17" Type="http://schemas.openxmlformats.org/officeDocument/2006/relationships/image" Target="../media/image33.png"/><Relationship Id="rId16" Type="http://schemas.openxmlformats.org/officeDocument/2006/relationships/image" Target="../media/image45.png"/><Relationship Id="rId19" Type="http://schemas.openxmlformats.org/officeDocument/2006/relationships/image" Target="../media/image42.png"/><Relationship Id="rId18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5" Type="http://schemas.openxmlformats.org/officeDocument/2006/relationships/image" Target="../media/image8.png"/><Relationship Id="rId6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30.png"/><Relationship Id="rId6" Type="http://schemas.openxmlformats.org/officeDocument/2006/relationships/hyperlink" Target="https://ungc-production.s3.us-west-2.amazonaws.com/attachments/Organization/166114/original/Pacto%20Global%20Assinado%20%20ECOMILHAS.pdf?1685031744" TargetMode="External"/><Relationship Id="rId7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56.png"/><Relationship Id="rId5" Type="http://schemas.openxmlformats.org/officeDocument/2006/relationships/image" Target="../media/image4.png"/><Relationship Id="rId6" Type="http://schemas.openxmlformats.org/officeDocument/2006/relationships/image" Target="../media/image13.png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41.gif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20.png"/><Relationship Id="rId8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29.png"/><Relationship Id="rId9" Type="http://schemas.openxmlformats.org/officeDocument/2006/relationships/image" Target="../media/image44.png"/><Relationship Id="rId5" Type="http://schemas.openxmlformats.org/officeDocument/2006/relationships/image" Target="../media/image17.png"/><Relationship Id="rId6" Type="http://schemas.openxmlformats.org/officeDocument/2006/relationships/image" Target="../media/image8.png"/><Relationship Id="rId7" Type="http://schemas.openxmlformats.org/officeDocument/2006/relationships/image" Target="../media/image22.png"/><Relationship Id="rId8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30.png"/><Relationship Id="rId6" Type="http://schemas.openxmlformats.org/officeDocument/2006/relationships/image" Target="../media/image27.png"/><Relationship Id="rId7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"/>
          <p:cNvSpPr/>
          <p:nvPr/>
        </p:nvSpPr>
        <p:spPr>
          <a:xfrm>
            <a:off x="0" y="-4075"/>
            <a:ext cx="7544082" cy="6854242"/>
          </a:xfrm>
          <a:custGeom>
            <a:rect b="b" l="l" r="r" t="t"/>
            <a:pathLst>
              <a:path extrusionOk="0" h="7139835" w="7678455">
                <a:moveTo>
                  <a:pt x="100208" y="12526"/>
                </a:moveTo>
                <a:lnTo>
                  <a:pt x="6275539" y="12526"/>
                </a:lnTo>
                <a:lnTo>
                  <a:pt x="7678455" y="7139835"/>
                </a:lnTo>
                <a:lnTo>
                  <a:pt x="0" y="7139835"/>
                </a:lnTo>
                <a:lnTo>
                  <a:pt x="0" y="0"/>
                </a:lnTo>
                <a:lnTo>
                  <a:pt x="100208" y="125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457200" sx="103000" rotWithShape="0" algn="ctr" dir="3960000" dist="50800" sy="103000">
              <a:srgbClr val="000000">
                <a:alpha val="4352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"/>
          <p:cNvSpPr txBox="1"/>
          <p:nvPr/>
        </p:nvSpPr>
        <p:spPr>
          <a:xfrm>
            <a:off x="264910" y="3608945"/>
            <a:ext cx="6262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Reward by decarbonization </a:t>
            </a:r>
            <a:endParaRPr b="1" i="0" sz="20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  <a:t>of employee commuting</a:t>
            </a:r>
            <a:endParaRPr b="0" i="0" sz="2000" u="none" cap="none" strike="noStrike">
              <a:solidFill>
                <a:srgbClr val="3F3F3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1102" y="162575"/>
            <a:ext cx="5450900" cy="673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4588" y="2421788"/>
            <a:ext cx="387667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"/>
          <p:cNvSpPr/>
          <p:nvPr/>
        </p:nvSpPr>
        <p:spPr>
          <a:xfrm>
            <a:off x="-19066" y="5918773"/>
            <a:ext cx="12211066" cy="935923"/>
          </a:xfrm>
          <a:prstGeom prst="rect">
            <a:avLst/>
          </a:prstGeom>
          <a:solidFill>
            <a:srgbClr val="7F00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6"/>
          <p:cNvSpPr/>
          <p:nvPr/>
        </p:nvSpPr>
        <p:spPr>
          <a:xfrm>
            <a:off x="-19075" y="2769400"/>
            <a:ext cx="12211200" cy="3765600"/>
          </a:xfrm>
          <a:prstGeom prst="homePlate">
            <a:avLst>
              <a:gd fmla="val 0" name="adj"/>
            </a:avLst>
          </a:prstGeom>
          <a:solidFill>
            <a:schemeClr val="lt1"/>
          </a:solidFill>
          <a:ln>
            <a:noFill/>
          </a:ln>
          <a:effectLst>
            <a:outerShdw blurRad="304800" rotWithShape="0" algn="t" dir="5400000" dist="38100">
              <a:srgbClr val="000000">
                <a:alpha val="2666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21366" r="21366" t="0"/>
          <a:stretch/>
        </p:blipFill>
        <p:spPr>
          <a:xfrm>
            <a:off x="10165462" y="3831881"/>
            <a:ext cx="1989600" cy="1954200"/>
          </a:xfrm>
          <a:prstGeom prst="round2SameRect">
            <a:avLst>
              <a:gd fmla="val 6202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353" name="Google Shape;353;p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15818" r="15816" t="0"/>
          <a:stretch/>
        </p:blipFill>
        <p:spPr>
          <a:xfrm>
            <a:off x="8146889" y="3831883"/>
            <a:ext cx="2004600" cy="1954200"/>
          </a:xfrm>
          <a:prstGeom prst="round2SameRect">
            <a:avLst>
              <a:gd fmla="val 6202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354" name="Google Shape;354;p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20989" r="20994" t="0"/>
          <a:stretch/>
        </p:blipFill>
        <p:spPr>
          <a:xfrm>
            <a:off x="6105428" y="3831882"/>
            <a:ext cx="2001000" cy="1940100"/>
          </a:xfrm>
          <a:prstGeom prst="round2SameRect">
            <a:avLst>
              <a:gd fmla="val 6202" name="adj1"/>
              <a:gd fmla="val 0" name="adj2"/>
            </a:avLst>
          </a:prstGeom>
          <a:noFill/>
          <a:ln>
            <a:noFill/>
          </a:ln>
        </p:spPr>
      </p:pic>
      <p:cxnSp>
        <p:nvCxnSpPr>
          <p:cNvPr id="355" name="Google Shape;355;p6"/>
          <p:cNvCxnSpPr/>
          <p:nvPr/>
        </p:nvCxnSpPr>
        <p:spPr>
          <a:xfrm rot="10800000">
            <a:off x="2018700" y="2769400"/>
            <a:ext cx="0" cy="3765600"/>
          </a:xfrm>
          <a:prstGeom prst="straightConnector1">
            <a:avLst/>
          </a:prstGeom>
          <a:noFill/>
          <a:ln cap="flat" cmpd="sng" w="9525">
            <a:solidFill>
              <a:srgbClr val="D8D8D8">
                <a:alpha val="80784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6" name="Google Shape;356;p6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19142" r="19148" t="0"/>
          <a:stretch/>
        </p:blipFill>
        <p:spPr>
          <a:xfrm>
            <a:off x="4064249" y="3831882"/>
            <a:ext cx="2020500" cy="1932900"/>
          </a:xfrm>
          <a:prstGeom prst="round2SameRect">
            <a:avLst>
              <a:gd fmla="val 6202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357" name="Google Shape;357;p6"/>
          <p:cNvPicPr preferRelativeResize="0"/>
          <p:nvPr/>
        </p:nvPicPr>
        <p:blipFill rotWithShape="1">
          <a:blip r:embed="rId11">
            <a:alphaModFix/>
          </a:blip>
          <a:srcRect b="1211" l="0" r="0" t="266"/>
          <a:stretch/>
        </p:blipFill>
        <p:spPr>
          <a:xfrm>
            <a:off x="10673125" y="3202600"/>
            <a:ext cx="1114326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6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15059" r="15057" t="0"/>
          <a:stretch/>
        </p:blipFill>
        <p:spPr>
          <a:xfrm>
            <a:off x="0" y="3851242"/>
            <a:ext cx="2007900" cy="1917900"/>
          </a:xfrm>
          <a:prstGeom prst="round2SameRect">
            <a:avLst>
              <a:gd fmla="val 6202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59" name="Google Shape;359;p6"/>
          <p:cNvSpPr txBox="1"/>
          <p:nvPr/>
        </p:nvSpPr>
        <p:spPr>
          <a:xfrm>
            <a:off x="52742" y="5875416"/>
            <a:ext cx="16371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pt-BR" sz="1050" u="none" cap="none" strike="noStrik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Decarbonization strategy for </a:t>
            </a:r>
            <a:r>
              <a:rPr b="1" lang="pt-BR" sz="105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employee commuting</a:t>
            </a:r>
            <a:endParaRPr b="1" i="0" sz="1050" u="none" cap="none" strike="noStrike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6"/>
          <p:cNvSpPr txBox="1"/>
          <p:nvPr/>
        </p:nvSpPr>
        <p:spPr>
          <a:xfrm>
            <a:off x="2061050" y="5875425"/>
            <a:ext cx="2054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pt-BR" sz="1050" u="none" cap="none" strike="noStrik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Corporate social responsibility strategy in income generation</a:t>
            </a:r>
            <a:endParaRPr b="1" i="0" sz="1050" u="none" cap="none" strike="noStrike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1" name="Google Shape;361;p6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b="0" l="20619" r="20618" t="0"/>
          <a:stretch/>
        </p:blipFill>
        <p:spPr>
          <a:xfrm>
            <a:off x="2029372" y="3844582"/>
            <a:ext cx="2013300" cy="1927200"/>
          </a:xfrm>
          <a:prstGeom prst="round2SameRect">
            <a:avLst>
              <a:gd fmla="val 6202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62" name="Google Shape;362;p6"/>
          <p:cNvSpPr txBox="1"/>
          <p:nvPr/>
        </p:nvSpPr>
        <p:spPr>
          <a:xfrm>
            <a:off x="4115131" y="5875416"/>
            <a:ext cx="1750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pt-BR" sz="1050" u="none" cap="none" strike="noStrik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Meta made by clean delivery modes in national delivery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6"/>
          <p:cNvPicPr preferRelativeResize="0"/>
          <p:nvPr/>
        </p:nvPicPr>
        <p:blipFill rotWithShape="1">
          <a:blip r:embed="rId16">
            <a:alphaModFix/>
          </a:blip>
          <a:srcRect b="-5519" l="0" r="0" t="-1249"/>
          <a:stretch/>
        </p:blipFill>
        <p:spPr>
          <a:xfrm>
            <a:off x="4660775" y="3204375"/>
            <a:ext cx="927575" cy="5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6"/>
          <p:cNvSpPr txBox="1"/>
          <p:nvPr/>
        </p:nvSpPr>
        <p:spPr>
          <a:xfrm>
            <a:off x="6160324" y="5875416"/>
            <a:ext cx="18480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pt-BR" sz="1050" u="none" cap="none" strike="noStrik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How to encourage the use of ethanol for vehicles in the value chain</a:t>
            </a:r>
            <a:endParaRPr b="1" i="0" sz="1050" u="none" cap="none" strike="noStrike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p6"/>
          <p:cNvSpPr txBox="1"/>
          <p:nvPr/>
        </p:nvSpPr>
        <p:spPr>
          <a:xfrm>
            <a:off x="8181324" y="5875416"/>
            <a:ext cx="1974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pt-BR" sz="1050" u="none" cap="none" strike="noStrik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Innovation marathon for sustainable mobility</a:t>
            </a:r>
            <a:endParaRPr b="1" i="0" sz="1050" u="none" cap="none" strike="noStrike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6"/>
          <p:cNvSpPr txBox="1"/>
          <p:nvPr/>
        </p:nvSpPr>
        <p:spPr>
          <a:xfrm>
            <a:off x="10222713" y="5875416"/>
            <a:ext cx="19164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pt-BR" sz="1050" u="none" cap="none" strike="noStrik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How to connect benefits and employees through sustainable mobility</a:t>
            </a:r>
            <a:endParaRPr b="1" i="0" sz="1050" u="none" cap="none" strike="noStrike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67" name="Google Shape;367;p6"/>
          <p:cNvGrpSpPr/>
          <p:nvPr/>
        </p:nvGrpSpPr>
        <p:grpSpPr>
          <a:xfrm>
            <a:off x="0" y="2798519"/>
            <a:ext cx="12184933" cy="324639"/>
            <a:chOff x="0" y="4221664"/>
            <a:chExt cx="12184933" cy="324639"/>
          </a:xfrm>
        </p:grpSpPr>
        <p:sp>
          <p:nvSpPr>
            <p:cNvPr id="368" name="Google Shape;368;p6"/>
            <p:cNvSpPr/>
            <p:nvPr/>
          </p:nvSpPr>
          <p:spPr>
            <a:xfrm>
              <a:off x="0" y="4221664"/>
              <a:ext cx="2001345" cy="324639"/>
            </a:xfrm>
            <a:prstGeom prst="homePlate">
              <a:avLst>
                <a:gd fmla="val 0" name="adj"/>
              </a:avLst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 txBox="1"/>
            <p:nvPr/>
          </p:nvSpPr>
          <p:spPr>
            <a:xfrm>
              <a:off x="193062" y="4245485"/>
              <a:ext cx="16041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RETAIL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029732" y="4221664"/>
              <a:ext cx="2001345" cy="324639"/>
            </a:xfrm>
            <a:prstGeom prst="homePlate">
              <a:avLst>
                <a:gd fmla="val 0" name="adj"/>
              </a:avLst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 txBox="1"/>
            <p:nvPr/>
          </p:nvSpPr>
          <p:spPr>
            <a:xfrm>
              <a:off x="2222048" y="4245484"/>
              <a:ext cx="1603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FINANCIAL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076006" y="4221664"/>
              <a:ext cx="2001345" cy="324639"/>
            </a:xfrm>
            <a:prstGeom prst="homePlate">
              <a:avLst>
                <a:gd fmla="val 0" name="adj"/>
              </a:avLst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 txBox="1"/>
            <p:nvPr/>
          </p:nvSpPr>
          <p:spPr>
            <a:xfrm>
              <a:off x="4239376" y="4245484"/>
              <a:ext cx="1632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DELIVERY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6107582" y="4221664"/>
              <a:ext cx="2001345" cy="324639"/>
            </a:xfrm>
            <a:prstGeom prst="homePlate">
              <a:avLst>
                <a:gd fmla="val 0" name="adj"/>
              </a:avLst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 txBox="1"/>
            <p:nvPr/>
          </p:nvSpPr>
          <p:spPr>
            <a:xfrm>
              <a:off x="6274223" y="4245484"/>
              <a:ext cx="16305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INDUSTRY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8150014" y="4221664"/>
              <a:ext cx="2001345" cy="324639"/>
            </a:xfrm>
            <a:prstGeom prst="homePlate">
              <a:avLst>
                <a:gd fmla="val 0" name="adj"/>
              </a:avLst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 txBox="1"/>
            <p:nvPr/>
          </p:nvSpPr>
          <p:spPr>
            <a:xfrm>
              <a:off x="8334384" y="4245484"/>
              <a:ext cx="16111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TELECOM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10183588" y="4221664"/>
              <a:ext cx="2001345" cy="324639"/>
            </a:xfrm>
            <a:prstGeom prst="homePlate">
              <a:avLst>
                <a:gd fmla="val 0" name="adj"/>
              </a:avLst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 txBox="1"/>
            <p:nvPr/>
          </p:nvSpPr>
          <p:spPr>
            <a:xfrm>
              <a:off x="10335729" y="4245484"/>
              <a:ext cx="1643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pt-BR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BRAND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80" name="Google Shape;380;p6"/>
          <p:cNvCxnSpPr/>
          <p:nvPr/>
        </p:nvCxnSpPr>
        <p:spPr>
          <a:xfrm rot="10800000">
            <a:off x="4053665" y="2769400"/>
            <a:ext cx="0" cy="3765600"/>
          </a:xfrm>
          <a:prstGeom prst="straightConnector1">
            <a:avLst/>
          </a:prstGeom>
          <a:noFill/>
          <a:ln cap="flat" cmpd="sng" w="9525">
            <a:solidFill>
              <a:srgbClr val="D8D8D8">
                <a:alpha val="80784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1" name="Google Shape;381;p6"/>
          <p:cNvCxnSpPr/>
          <p:nvPr/>
        </p:nvCxnSpPr>
        <p:spPr>
          <a:xfrm rot="10800000">
            <a:off x="6086577" y="2769400"/>
            <a:ext cx="0" cy="3765600"/>
          </a:xfrm>
          <a:prstGeom prst="straightConnector1">
            <a:avLst/>
          </a:prstGeom>
          <a:noFill/>
          <a:ln cap="flat" cmpd="sng" w="9525">
            <a:solidFill>
              <a:srgbClr val="D8D8D8">
                <a:alpha val="80784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2" name="Google Shape;382;p6"/>
          <p:cNvCxnSpPr/>
          <p:nvPr/>
        </p:nvCxnSpPr>
        <p:spPr>
          <a:xfrm rot="10800000">
            <a:off x="8124853" y="2769400"/>
            <a:ext cx="0" cy="3765600"/>
          </a:xfrm>
          <a:prstGeom prst="straightConnector1">
            <a:avLst/>
          </a:prstGeom>
          <a:noFill/>
          <a:ln cap="flat" cmpd="sng" w="9525">
            <a:solidFill>
              <a:srgbClr val="D8D8D8">
                <a:alpha val="80784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3" name="Google Shape;383;p6"/>
          <p:cNvCxnSpPr/>
          <p:nvPr/>
        </p:nvCxnSpPr>
        <p:spPr>
          <a:xfrm rot="10800000">
            <a:off x="10161300" y="2769400"/>
            <a:ext cx="0" cy="3765600"/>
          </a:xfrm>
          <a:prstGeom prst="straightConnector1">
            <a:avLst/>
          </a:prstGeom>
          <a:noFill/>
          <a:ln cap="flat" cmpd="sng" w="9525">
            <a:solidFill>
              <a:srgbClr val="D8D8D8">
                <a:alpha val="80784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4" name="Google Shape;384;p6"/>
          <p:cNvPicPr preferRelativeResize="0"/>
          <p:nvPr/>
        </p:nvPicPr>
        <p:blipFill rotWithShape="1">
          <a:blip r:embed="rId17">
            <a:alphaModFix/>
          </a:blip>
          <a:srcRect b="0" l="0" r="-804" t="0"/>
          <a:stretch/>
        </p:blipFill>
        <p:spPr>
          <a:xfrm>
            <a:off x="6281000" y="3290850"/>
            <a:ext cx="1658701" cy="3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"/>
          <p:cNvPicPr preferRelativeResize="0"/>
          <p:nvPr/>
        </p:nvPicPr>
        <p:blipFill rotWithShape="1">
          <a:blip r:embed="rId18">
            <a:alphaModFix/>
          </a:blip>
          <a:srcRect b="0" l="0" r="21910" t="0"/>
          <a:stretch/>
        </p:blipFill>
        <p:spPr>
          <a:xfrm>
            <a:off x="8640497" y="3252050"/>
            <a:ext cx="1005169" cy="35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"/>
          <p:cNvSpPr/>
          <p:nvPr/>
        </p:nvSpPr>
        <p:spPr>
          <a:xfrm>
            <a:off x="-11984" y="4805721"/>
            <a:ext cx="12180600" cy="980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1000">
                <a:srgbClr val="000000">
                  <a:alpha val="51764"/>
                </a:srgbClr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tipo&#10;&#10;Descrição gerada automaticamente" id="387" name="Google Shape;387;p6"/>
          <p:cNvPicPr preferRelativeResize="0"/>
          <p:nvPr/>
        </p:nvPicPr>
        <p:blipFill rotWithShape="1">
          <a:blip r:embed="rId19">
            <a:alphaModFix/>
          </a:blip>
          <a:srcRect b="35771" l="0" r="0" t="35179"/>
          <a:stretch/>
        </p:blipFill>
        <p:spPr>
          <a:xfrm>
            <a:off x="2186225" y="5350129"/>
            <a:ext cx="1218104" cy="3538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ção gerada automaticamente" id="388" name="Google Shape;388;p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02766" y="5303592"/>
            <a:ext cx="895800" cy="3071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ção gerada automaticamente" id="389" name="Google Shape;389;p6"/>
          <p:cNvPicPr preferRelativeResize="0"/>
          <p:nvPr/>
        </p:nvPicPr>
        <p:blipFill rotWithShape="1">
          <a:blip r:embed="rId19">
            <a:alphaModFix/>
          </a:blip>
          <a:srcRect b="35771" l="0" r="0" t="35179"/>
          <a:stretch/>
        </p:blipFill>
        <p:spPr>
          <a:xfrm>
            <a:off x="6113557" y="5326730"/>
            <a:ext cx="1218106" cy="3538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ção gerada automaticamente" id="390" name="Google Shape;390;p6"/>
          <p:cNvPicPr preferRelativeResize="0"/>
          <p:nvPr/>
        </p:nvPicPr>
        <p:blipFill rotWithShape="1">
          <a:blip r:embed="rId21">
            <a:alphaModFix/>
          </a:blip>
          <a:srcRect b="42811" l="4915" r="6377" t="42247"/>
          <a:stretch/>
        </p:blipFill>
        <p:spPr>
          <a:xfrm>
            <a:off x="8237272" y="5354785"/>
            <a:ext cx="1630700" cy="2746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ção gerada automaticamente" id="391" name="Google Shape;391;p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0350031" y="5303584"/>
            <a:ext cx="895800" cy="307132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"/>
          <p:cNvSpPr txBox="1"/>
          <p:nvPr/>
        </p:nvSpPr>
        <p:spPr>
          <a:xfrm>
            <a:off x="369925" y="909975"/>
            <a:ext cx="1087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pt-BR" sz="2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Reducing costs to offset, generate return of investment through a sustainability engagement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6"/>
          <p:cNvSpPr txBox="1"/>
          <p:nvPr/>
        </p:nvSpPr>
        <p:spPr>
          <a:xfrm>
            <a:off x="335276" y="1447450"/>
            <a:ext cx="11486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How we build a culture of sustainable mobility consumption among employees through corporate benefits connected to the company's ecosystem. We put employees in a leading position to decarbonize commuting emissions.</a:t>
            </a:r>
            <a:endParaRPr sz="16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94" name="Google Shape;394;p6"/>
          <p:cNvPicPr preferRelativeResize="0"/>
          <p:nvPr/>
        </p:nvPicPr>
        <p:blipFill rotWithShape="1">
          <a:blip r:embed="rId22">
            <a:alphaModFix/>
          </a:blip>
          <a:srcRect b="14882" l="0" r="0" t="14882"/>
          <a:stretch/>
        </p:blipFill>
        <p:spPr>
          <a:xfrm>
            <a:off x="4198916" y="5373515"/>
            <a:ext cx="1093047" cy="30708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6"/>
          <p:cNvSpPr txBox="1"/>
          <p:nvPr/>
        </p:nvSpPr>
        <p:spPr>
          <a:xfrm>
            <a:off x="301221" y="248844"/>
            <a:ext cx="1210004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pt-BR" sz="2400">
                <a:solidFill>
                  <a:srgbClr val="7F006F"/>
                </a:solidFill>
                <a:latin typeface="Roboto"/>
                <a:ea typeface="Roboto"/>
                <a:cs typeface="Roboto"/>
                <a:sym typeface="Roboto"/>
              </a:rPr>
              <a:t>Carbon inset:</a:t>
            </a:r>
            <a:r>
              <a:rPr b="1" i="0" lang="pt-BR" sz="2400" u="none" cap="none" strike="noStrike">
                <a:solidFill>
                  <a:srgbClr val="7F006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2400">
                <a:solidFill>
                  <a:srgbClr val="7F006F"/>
                </a:solidFill>
                <a:latin typeface="Roboto"/>
                <a:ea typeface="Roboto"/>
                <a:cs typeface="Roboto"/>
                <a:sym typeface="Roboto"/>
              </a:rPr>
              <a:t>success cases from reduce CO2 emissions</a:t>
            </a:r>
            <a:endParaRPr b="0" i="0" sz="1400" u="none" cap="none" strike="noStrike">
              <a:solidFill>
                <a:srgbClr val="7F00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6"/>
          <p:cNvSpPr/>
          <p:nvPr/>
        </p:nvSpPr>
        <p:spPr>
          <a:xfrm>
            <a:off x="-257181" y="168010"/>
            <a:ext cx="514362" cy="587363"/>
          </a:xfrm>
          <a:prstGeom prst="roundRect">
            <a:avLst>
              <a:gd fmla="val 13172" name="adj"/>
            </a:avLst>
          </a:prstGeom>
          <a:solidFill>
            <a:srgbClr val="7F00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F00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1574369" y="309760"/>
            <a:ext cx="344530" cy="243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6"/>
          <p:cNvGrpSpPr/>
          <p:nvPr/>
        </p:nvGrpSpPr>
        <p:grpSpPr>
          <a:xfrm>
            <a:off x="10657123" y="168000"/>
            <a:ext cx="1538100" cy="526800"/>
            <a:chOff x="10657123" y="168000"/>
            <a:chExt cx="1538100" cy="526800"/>
          </a:xfrm>
        </p:grpSpPr>
        <p:sp>
          <p:nvSpPr>
            <p:cNvPr id="399" name="Google Shape;399;p6"/>
            <p:cNvSpPr/>
            <p:nvPr/>
          </p:nvSpPr>
          <p:spPr>
            <a:xfrm rot="-5400000">
              <a:off x="11162773" y="-337650"/>
              <a:ext cx="526800" cy="15381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0" name="Google Shape;400;p6"/>
            <p:cNvPicPr preferRelativeResize="0"/>
            <p:nvPr/>
          </p:nvPicPr>
          <p:blipFill rotWithShape="1">
            <a:blip r:embed="rId24">
              <a:alphaModFix/>
            </a:blip>
            <a:srcRect b="18727" l="13118" r="14079" t="24946"/>
            <a:stretch/>
          </p:blipFill>
          <p:spPr>
            <a:xfrm>
              <a:off x="10825325" y="248850"/>
              <a:ext cx="1155901" cy="3651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1" name="Google Shape;401;p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2402763" y="3157409"/>
            <a:ext cx="1311876" cy="685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02125" y="3193504"/>
            <a:ext cx="1403658" cy="58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"/>
          <p:cNvSpPr/>
          <p:nvPr/>
        </p:nvSpPr>
        <p:spPr>
          <a:xfrm>
            <a:off x="-3033" y="4947602"/>
            <a:ext cx="12195000" cy="191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m em preto e branco&#10;&#10;Descrição gerada automaticamente com confiança média" id="409" name="Google Shape;409;p3"/>
          <p:cNvPicPr preferRelativeResize="0"/>
          <p:nvPr/>
        </p:nvPicPr>
        <p:blipFill rotWithShape="1">
          <a:blip r:embed="rId3">
            <a:alphaModFix/>
          </a:blip>
          <a:srcRect b="0" l="1341" r="9767" t="26367"/>
          <a:stretch/>
        </p:blipFill>
        <p:spPr>
          <a:xfrm>
            <a:off x="0" y="0"/>
            <a:ext cx="12192000" cy="504951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"/>
          <p:cNvSpPr/>
          <p:nvPr/>
        </p:nvSpPr>
        <p:spPr>
          <a:xfrm>
            <a:off x="892970" y="3728295"/>
            <a:ext cx="3001818" cy="845763"/>
          </a:xfrm>
          <a:prstGeom prst="roundRect">
            <a:avLst>
              <a:gd fmla="val 16667" name="adj"/>
            </a:avLst>
          </a:prstGeom>
          <a:solidFill>
            <a:srgbClr val="7F006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"/>
          <p:cNvSpPr/>
          <p:nvPr/>
        </p:nvSpPr>
        <p:spPr>
          <a:xfrm>
            <a:off x="1116632" y="3797233"/>
            <a:ext cx="255449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Promoting</a:t>
            </a:r>
            <a:r>
              <a:rPr b="0" i="0" lang="pt-BR" sz="20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'walk the talk' ESG culture</a:t>
            </a:r>
            <a:endParaRPr b="0" i="0" sz="20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12" name="Google Shape;412;p3"/>
          <p:cNvSpPr/>
          <p:nvPr/>
        </p:nvSpPr>
        <p:spPr>
          <a:xfrm>
            <a:off x="892970" y="5000944"/>
            <a:ext cx="3001818" cy="845763"/>
          </a:xfrm>
          <a:prstGeom prst="roundRect">
            <a:avLst>
              <a:gd fmla="val 16667" name="adj"/>
            </a:avLst>
          </a:prstGeom>
          <a:solidFill>
            <a:srgbClr val="7F006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"/>
          <p:cNvSpPr/>
          <p:nvPr/>
        </p:nvSpPr>
        <p:spPr>
          <a:xfrm>
            <a:off x="798300" y="5069875"/>
            <a:ext cx="3001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Without begging for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Employees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"/>
          <p:cNvSpPr/>
          <p:nvPr/>
        </p:nvSpPr>
        <p:spPr>
          <a:xfrm>
            <a:off x="4443086" y="5000944"/>
            <a:ext cx="3001818" cy="845763"/>
          </a:xfrm>
          <a:prstGeom prst="roundRect">
            <a:avLst>
              <a:gd fmla="val 16667" name="adj"/>
            </a:avLst>
          </a:prstGeom>
          <a:solidFill>
            <a:srgbClr val="7F006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"/>
          <p:cNvSpPr/>
          <p:nvPr/>
        </p:nvSpPr>
        <p:spPr>
          <a:xfrm>
            <a:off x="4537755" y="5069882"/>
            <a:ext cx="281248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With precision of CO2 </a:t>
            </a:r>
            <a:r>
              <a:rPr b="0" i="0" lang="pt-BR" sz="2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emissions avoided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"/>
          <p:cNvSpPr/>
          <p:nvPr/>
        </p:nvSpPr>
        <p:spPr>
          <a:xfrm>
            <a:off x="4443086" y="3728295"/>
            <a:ext cx="3001818" cy="845763"/>
          </a:xfrm>
          <a:prstGeom prst="roundRect">
            <a:avLst>
              <a:gd fmla="val 16667" name="adj"/>
            </a:avLst>
          </a:prstGeom>
          <a:solidFill>
            <a:srgbClr val="7F006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"/>
          <p:cNvSpPr/>
          <p:nvPr/>
        </p:nvSpPr>
        <p:spPr>
          <a:xfrm>
            <a:off x="4537755" y="3797233"/>
            <a:ext cx="281248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Data </a:t>
            </a:r>
            <a:r>
              <a:rPr b="0" i="0" lang="pt-BR" sz="20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audited by</a:t>
            </a:r>
            <a:endParaRPr b="0" i="0" sz="20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KPMG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"/>
          <p:cNvSpPr txBox="1"/>
          <p:nvPr/>
        </p:nvSpPr>
        <p:spPr>
          <a:xfrm>
            <a:off x="680442" y="2356142"/>
            <a:ext cx="103702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Through our platform, your company can reduce up to </a:t>
            </a:r>
            <a:r>
              <a:rPr b="1" i="0" lang="pt-BR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100,000 tCO2/year.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"/>
          <p:cNvSpPr/>
          <p:nvPr/>
        </p:nvSpPr>
        <p:spPr>
          <a:xfrm>
            <a:off x="7993202" y="5000944"/>
            <a:ext cx="3001818" cy="845763"/>
          </a:xfrm>
          <a:prstGeom prst="roundRect">
            <a:avLst>
              <a:gd fmla="val 16667" name="adj"/>
            </a:avLst>
          </a:prstGeom>
          <a:solidFill>
            <a:srgbClr val="7F006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"/>
          <p:cNvSpPr/>
          <p:nvPr/>
        </p:nvSpPr>
        <p:spPr>
          <a:xfrm>
            <a:off x="8087871" y="5069882"/>
            <a:ext cx="281248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with</a:t>
            </a:r>
            <a:r>
              <a:rPr b="0" i="0" lang="pt-BR" sz="2000" u="none" cap="none" strike="noStrike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 easy </a:t>
            </a:r>
            <a:endParaRPr b="0" i="0" sz="2000" u="none" cap="none" strike="noStrike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onboarding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"/>
          <p:cNvSpPr/>
          <p:nvPr/>
        </p:nvSpPr>
        <p:spPr>
          <a:xfrm>
            <a:off x="8048888" y="3728295"/>
            <a:ext cx="3001818" cy="845763"/>
          </a:xfrm>
          <a:prstGeom prst="roundRect">
            <a:avLst>
              <a:gd fmla="val 16667" name="adj"/>
            </a:avLst>
          </a:prstGeom>
          <a:solidFill>
            <a:srgbClr val="7F006F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3"/>
          <p:cNvSpPr/>
          <p:nvPr/>
        </p:nvSpPr>
        <p:spPr>
          <a:xfrm>
            <a:off x="8143557" y="3797233"/>
            <a:ext cx="281248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Access 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multi benefits</a:t>
            </a:r>
            <a:endParaRPr b="0" i="0" sz="20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23" name="Google Shape;423;p3"/>
          <p:cNvSpPr/>
          <p:nvPr/>
        </p:nvSpPr>
        <p:spPr>
          <a:xfrm>
            <a:off x="786954" y="1906311"/>
            <a:ext cx="1053038" cy="86520"/>
          </a:xfrm>
          <a:prstGeom prst="rect">
            <a:avLst/>
          </a:prstGeom>
          <a:solidFill>
            <a:srgbClr val="2293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4" name="Google Shape;424;p3"/>
          <p:cNvGrpSpPr/>
          <p:nvPr/>
        </p:nvGrpSpPr>
        <p:grpSpPr>
          <a:xfrm>
            <a:off x="3660836" y="3575377"/>
            <a:ext cx="483007" cy="483007"/>
            <a:chOff x="3032034" y="2383316"/>
            <a:chExt cx="483007" cy="483007"/>
          </a:xfrm>
        </p:grpSpPr>
        <p:sp>
          <p:nvSpPr>
            <p:cNvPr id="425" name="Google Shape;425;p3"/>
            <p:cNvSpPr/>
            <p:nvPr/>
          </p:nvSpPr>
          <p:spPr>
            <a:xfrm>
              <a:off x="3049594" y="2418437"/>
              <a:ext cx="447886" cy="447886"/>
            </a:xfrm>
            <a:prstGeom prst="ellipse">
              <a:avLst/>
            </a:prstGeom>
            <a:solidFill>
              <a:srgbClr val="2293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Ícone&#10;&#10;Descrição gerada automaticamente" id="426" name="Google Shape;426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32034" y="2383316"/>
              <a:ext cx="483007" cy="4830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7" name="Google Shape;427;p3"/>
          <p:cNvGrpSpPr/>
          <p:nvPr/>
        </p:nvGrpSpPr>
        <p:grpSpPr>
          <a:xfrm>
            <a:off x="7214175" y="3575377"/>
            <a:ext cx="483007" cy="483007"/>
            <a:chOff x="3032034" y="2383316"/>
            <a:chExt cx="483007" cy="483007"/>
          </a:xfrm>
        </p:grpSpPr>
        <p:sp>
          <p:nvSpPr>
            <p:cNvPr id="428" name="Google Shape;428;p3"/>
            <p:cNvSpPr/>
            <p:nvPr/>
          </p:nvSpPr>
          <p:spPr>
            <a:xfrm>
              <a:off x="3049594" y="2418437"/>
              <a:ext cx="447886" cy="447886"/>
            </a:xfrm>
            <a:prstGeom prst="ellipse">
              <a:avLst/>
            </a:prstGeom>
            <a:solidFill>
              <a:srgbClr val="2293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Ícone&#10;&#10;Descrição gerada automaticamente" id="429" name="Google Shape;429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32034" y="2383316"/>
              <a:ext cx="483007" cy="4830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0" name="Google Shape;430;p3"/>
          <p:cNvGrpSpPr/>
          <p:nvPr/>
        </p:nvGrpSpPr>
        <p:grpSpPr>
          <a:xfrm>
            <a:off x="10808210" y="3575377"/>
            <a:ext cx="483007" cy="483007"/>
            <a:chOff x="3032034" y="2383316"/>
            <a:chExt cx="483007" cy="483007"/>
          </a:xfrm>
        </p:grpSpPr>
        <p:sp>
          <p:nvSpPr>
            <p:cNvPr id="431" name="Google Shape;431;p3"/>
            <p:cNvSpPr/>
            <p:nvPr/>
          </p:nvSpPr>
          <p:spPr>
            <a:xfrm>
              <a:off x="3049594" y="2418437"/>
              <a:ext cx="447886" cy="447886"/>
            </a:xfrm>
            <a:prstGeom prst="ellipse">
              <a:avLst/>
            </a:prstGeom>
            <a:solidFill>
              <a:srgbClr val="2293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Ícone&#10;&#10;Descrição gerada automaticamente" id="432" name="Google Shape;432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32034" y="2383316"/>
              <a:ext cx="483007" cy="4830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3" name="Google Shape;433;p3"/>
          <p:cNvGrpSpPr/>
          <p:nvPr/>
        </p:nvGrpSpPr>
        <p:grpSpPr>
          <a:xfrm>
            <a:off x="3660836" y="4786430"/>
            <a:ext cx="483007" cy="483007"/>
            <a:chOff x="3032034" y="2383316"/>
            <a:chExt cx="483007" cy="483007"/>
          </a:xfrm>
        </p:grpSpPr>
        <p:sp>
          <p:nvSpPr>
            <p:cNvPr id="434" name="Google Shape;434;p3"/>
            <p:cNvSpPr/>
            <p:nvPr/>
          </p:nvSpPr>
          <p:spPr>
            <a:xfrm>
              <a:off x="3049594" y="2418437"/>
              <a:ext cx="447886" cy="447886"/>
            </a:xfrm>
            <a:prstGeom prst="ellipse">
              <a:avLst/>
            </a:prstGeom>
            <a:solidFill>
              <a:srgbClr val="2293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Ícone&#10;&#10;Descrição gerada automaticamente" id="435" name="Google Shape;435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32034" y="2383316"/>
              <a:ext cx="483007" cy="4830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6" name="Google Shape;436;p3"/>
          <p:cNvGrpSpPr/>
          <p:nvPr/>
        </p:nvGrpSpPr>
        <p:grpSpPr>
          <a:xfrm>
            <a:off x="7214175" y="4786430"/>
            <a:ext cx="483007" cy="483007"/>
            <a:chOff x="3032034" y="2383316"/>
            <a:chExt cx="483007" cy="483007"/>
          </a:xfrm>
        </p:grpSpPr>
        <p:sp>
          <p:nvSpPr>
            <p:cNvPr id="437" name="Google Shape;437;p3"/>
            <p:cNvSpPr/>
            <p:nvPr/>
          </p:nvSpPr>
          <p:spPr>
            <a:xfrm>
              <a:off x="3049594" y="2418437"/>
              <a:ext cx="447886" cy="447886"/>
            </a:xfrm>
            <a:prstGeom prst="ellipse">
              <a:avLst/>
            </a:prstGeom>
            <a:solidFill>
              <a:srgbClr val="2293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Ícone&#10;&#10;Descrição gerada automaticamente" id="438" name="Google Shape;438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32034" y="2383316"/>
              <a:ext cx="483007" cy="4830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9" name="Google Shape;439;p3"/>
          <p:cNvGrpSpPr/>
          <p:nvPr/>
        </p:nvGrpSpPr>
        <p:grpSpPr>
          <a:xfrm>
            <a:off x="10808210" y="4786430"/>
            <a:ext cx="483007" cy="483007"/>
            <a:chOff x="3032034" y="2383316"/>
            <a:chExt cx="483007" cy="483007"/>
          </a:xfrm>
        </p:grpSpPr>
        <p:sp>
          <p:nvSpPr>
            <p:cNvPr id="440" name="Google Shape;440;p3"/>
            <p:cNvSpPr/>
            <p:nvPr/>
          </p:nvSpPr>
          <p:spPr>
            <a:xfrm>
              <a:off x="3049594" y="2418437"/>
              <a:ext cx="447886" cy="447886"/>
            </a:xfrm>
            <a:prstGeom prst="ellipse">
              <a:avLst/>
            </a:prstGeom>
            <a:solidFill>
              <a:srgbClr val="2293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Ícone&#10;&#10;Descrição gerada automaticamente" id="441" name="Google Shape;441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32034" y="2383316"/>
              <a:ext cx="483007" cy="4830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2" name="Google Shape;442;p3"/>
          <p:cNvSpPr txBox="1"/>
          <p:nvPr/>
        </p:nvSpPr>
        <p:spPr>
          <a:xfrm>
            <a:off x="680451" y="931325"/>
            <a:ext cx="9366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Decarbonization of daily commutes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"/>
          <p:cNvSpPr/>
          <p:nvPr/>
        </p:nvSpPr>
        <p:spPr>
          <a:xfrm rot="-5400000">
            <a:off x="11162773" y="-337650"/>
            <a:ext cx="526800" cy="15381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4" name="Google Shape;444;p3"/>
          <p:cNvPicPr preferRelativeResize="0"/>
          <p:nvPr/>
        </p:nvPicPr>
        <p:blipFill rotWithShape="1">
          <a:blip r:embed="rId5">
            <a:alphaModFix/>
          </a:blip>
          <a:srcRect b="18727" l="13118" r="14079" t="24946"/>
          <a:stretch/>
        </p:blipFill>
        <p:spPr>
          <a:xfrm>
            <a:off x="10901525" y="248850"/>
            <a:ext cx="1155901" cy="36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20238" y="298900"/>
            <a:ext cx="1211875" cy="26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3"/>
          <p:cNvSpPr txBox="1"/>
          <p:nvPr/>
        </p:nvSpPr>
        <p:spPr>
          <a:xfrm>
            <a:off x="9444987" y="656222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7F7F7F"/>
                </a:solidFill>
                <a:latin typeface="Catamaran"/>
                <a:ea typeface="Catamaran"/>
                <a:cs typeface="Catamaran"/>
                <a:sym typeface="Catamaran"/>
              </a:rPr>
              <a:t>‹#›</a:t>
            </a:fld>
            <a:endParaRPr b="0" i="0" sz="800" u="none" cap="none" strike="noStrike">
              <a:solidFill>
                <a:srgbClr val="7F7F7F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451" name="Google Shape;45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rgbClr val="F2F2F2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2793c02d3_0_0"/>
          <p:cNvSpPr txBox="1"/>
          <p:nvPr/>
        </p:nvSpPr>
        <p:spPr>
          <a:xfrm>
            <a:off x="455150" y="549450"/>
            <a:ext cx="11494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7F006F"/>
                </a:solidFill>
                <a:latin typeface="Roboto Black"/>
                <a:ea typeface="Roboto Black"/>
                <a:cs typeface="Roboto Black"/>
                <a:sym typeface="Roboto Black"/>
              </a:rPr>
              <a:t>Urban mileage app</a:t>
            </a:r>
            <a:endParaRPr b="1" i="0" sz="3600" u="none" cap="none" strike="noStrike">
              <a:solidFill>
                <a:srgbClr val="7F006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b="0" i="0" lang="pt-BR" sz="3500" u="none" cap="none" strike="noStrike">
                <a:solidFill>
                  <a:srgbClr val="3F3F3F"/>
                </a:solidFill>
                <a:latin typeface="Roboto Black"/>
                <a:ea typeface="Roboto Black"/>
                <a:cs typeface="Roboto Black"/>
                <a:sym typeface="Roboto Black"/>
              </a:rPr>
              <a:t>Our vision is reduce +10 M CO2e emissions from daily employee commuting (S3) world wide </a:t>
            </a:r>
            <a:endParaRPr b="0" i="0" sz="18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362793c02d3_0_0"/>
          <p:cNvSpPr txBox="1"/>
          <p:nvPr/>
        </p:nvSpPr>
        <p:spPr>
          <a:xfrm>
            <a:off x="478700" y="2355538"/>
            <a:ext cx="10865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We help companies reduce or offset CO2e emissions from commuting and business travels by encouraging and rewarding the best employees to opt for </a:t>
            </a:r>
            <a:r>
              <a:rPr b="1" i="0" lang="pt-BR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walking, cycling, public transport and even Electric Vehicles.</a:t>
            </a:r>
            <a:endParaRPr b="0" i="0" sz="18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78" name="Google Shape;178;g362793c02d3_0_0"/>
          <p:cNvGrpSpPr/>
          <p:nvPr/>
        </p:nvGrpSpPr>
        <p:grpSpPr>
          <a:xfrm>
            <a:off x="457191" y="3543632"/>
            <a:ext cx="3651801" cy="1005300"/>
            <a:chOff x="457191" y="3543632"/>
            <a:chExt cx="3651801" cy="1005300"/>
          </a:xfrm>
        </p:grpSpPr>
        <p:sp>
          <p:nvSpPr>
            <p:cNvPr id="179" name="Google Shape;179;g362793c02d3_0_0"/>
            <p:cNvSpPr txBox="1"/>
            <p:nvPr/>
          </p:nvSpPr>
          <p:spPr>
            <a:xfrm>
              <a:off x="578592" y="3697973"/>
              <a:ext cx="3530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0" i="0" lang="pt-BR" sz="2600" u="none" cap="none" strike="noStrike">
                  <a:solidFill>
                    <a:srgbClr val="3F3F3F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+ 45.120 users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g362793c02d3_0_0"/>
            <p:cNvSpPr txBox="1"/>
            <p:nvPr/>
          </p:nvSpPr>
          <p:spPr>
            <a:xfrm>
              <a:off x="578600" y="4091150"/>
              <a:ext cx="3459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3F3F3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in Latin America (BR majory)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1" name="Google Shape;181;g362793c02d3_0_0"/>
            <p:cNvCxnSpPr/>
            <p:nvPr/>
          </p:nvCxnSpPr>
          <p:spPr>
            <a:xfrm>
              <a:off x="457191" y="3543632"/>
              <a:ext cx="3222600" cy="1005300"/>
            </a:xfrm>
            <a:prstGeom prst="bentConnector3">
              <a:avLst>
                <a:gd fmla="val 8" name="adj1"/>
              </a:avLst>
            </a:prstGeom>
            <a:noFill/>
            <a:ln cap="flat" cmpd="sng" w="9525">
              <a:solidFill>
                <a:srgbClr val="22932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82" name="Google Shape;182;g362793c02d3_0_0"/>
          <p:cNvGrpSpPr/>
          <p:nvPr/>
        </p:nvGrpSpPr>
        <p:grpSpPr>
          <a:xfrm>
            <a:off x="4057534" y="4917956"/>
            <a:ext cx="3707447" cy="1043211"/>
            <a:chOff x="4057534" y="4917956"/>
            <a:chExt cx="3707447" cy="1043211"/>
          </a:xfrm>
        </p:grpSpPr>
        <p:sp>
          <p:nvSpPr>
            <p:cNvPr id="183" name="Google Shape;183;g362793c02d3_0_0"/>
            <p:cNvSpPr txBox="1"/>
            <p:nvPr/>
          </p:nvSpPr>
          <p:spPr>
            <a:xfrm>
              <a:off x="4193781" y="4917956"/>
              <a:ext cx="3545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0" i="0" lang="pt-BR" sz="2600" u="none" cap="none" strike="noStrike">
                  <a:solidFill>
                    <a:srgbClr val="3F3F3F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+ 90 NPS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g362793c02d3_0_0"/>
            <p:cNvSpPr txBox="1"/>
            <p:nvPr/>
          </p:nvSpPr>
          <p:spPr>
            <a:xfrm>
              <a:off x="4193781" y="5322434"/>
              <a:ext cx="3571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3F3F3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Net Promoter Score Collected from users who send daily routes</a:t>
              </a:r>
              <a:endParaRPr b="0" i="0" sz="1600" u="none" cap="none" strike="noStrike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185" name="Google Shape;185;g362793c02d3_0_0"/>
            <p:cNvCxnSpPr/>
            <p:nvPr/>
          </p:nvCxnSpPr>
          <p:spPr>
            <a:xfrm>
              <a:off x="4057534" y="4945067"/>
              <a:ext cx="3589200" cy="1016100"/>
            </a:xfrm>
            <a:prstGeom prst="bentConnector3">
              <a:avLst>
                <a:gd fmla="val 95" name="adj1"/>
              </a:avLst>
            </a:prstGeom>
            <a:noFill/>
            <a:ln cap="flat" cmpd="sng" w="9525">
              <a:solidFill>
                <a:srgbClr val="22932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86" name="Google Shape;186;g362793c02d3_0_0"/>
          <p:cNvGrpSpPr/>
          <p:nvPr/>
        </p:nvGrpSpPr>
        <p:grpSpPr>
          <a:xfrm>
            <a:off x="4057534" y="3546941"/>
            <a:ext cx="3924641" cy="1002000"/>
            <a:chOff x="4057534" y="3546941"/>
            <a:chExt cx="3924641" cy="1002000"/>
          </a:xfrm>
        </p:grpSpPr>
        <p:sp>
          <p:nvSpPr>
            <p:cNvPr id="187" name="Google Shape;187;g362793c02d3_0_0"/>
            <p:cNvSpPr txBox="1"/>
            <p:nvPr/>
          </p:nvSpPr>
          <p:spPr>
            <a:xfrm>
              <a:off x="4193771" y="3697975"/>
              <a:ext cx="3037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0" i="0" lang="pt-BR" sz="2600" u="none" cap="none" strike="noStrike">
                  <a:solidFill>
                    <a:srgbClr val="3F3F3F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- 40.000 tCO2e</a:t>
              </a:r>
              <a:endParaRPr b="0" i="0" sz="2600" u="none" cap="none" strike="noStrike">
                <a:solidFill>
                  <a:srgbClr val="3F3F3F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sp>
          <p:nvSpPr>
            <p:cNvPr id="188" name="Google Shape;188;g362793c02d3_0_0"/>
            <p:cNvSpPr txBox="1"/>
            <p:nvPr/>
          </p:nvSpPr>
          <p:spPr>
            <a:xfrm>
              <a:off x="4305675" y="4091150"/>
              <a:ext cx="3676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3F3F3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Is the average reduction per year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9" name="Google Shape;189;g362793c02d3_0_0"/>
            <p:cNvCxnSpPr/>
            <p:nvPr/>
          </p:nvCxnSpPr>
          <p:spPr>
            <a:xfrm>
              <a:off x="4057534" y="3546941"/>
              <a:ext cx="3459300" cy="1002000"/>
            </a:xfrm>
            <a:prstGeom prst="bentConnector3">
              <a:avLst>
                <a:gd fmla="val 32" name="adj1"/>
              </a:avLst>
            </a:prstGeom>
            <a:noFill/>
            <a:ln cap="flat" cmpd="sng" w="9525">
              <a:solidFill>
                <a:srgbClr val="22932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90" name="Google Shape;190;g362793c02d3_0_0"/>
          <p:cNvSpPr/>
          <p:nvPr/>
        </p:nvSpPr>
        <p:spPr>
          <a:xfrm>
            <a:off x="0" y="0"/>
            <a:ext cx="25464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pt-B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362793c02d3_0_0"/>
          <p:cNvSpPr/>
          <p:nvPr/>
        </p:nvSpPr>
        <p:spPr>
          <a:xfrm>
            <a:off x="152400" y="152400"/>
            <a:ext cx="25464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pt-B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362793c02d3_0_0"/>
          <p:cNvSpPr/>
          <p:nvPr/>
        </p:nvSpPr>
        <p:spPr>
          <a:xfrm>
            <a:off x="457200" y="457200"/>
            <a:ext cx="25464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pt-B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g362793c02d3_0_0"/>
          <p:cNvGrpSpPr/>
          <p:nvPr/>
        </p:nvGrpSpPr>
        <p:grpSpPr>
          <a:xfrm>
            <a:off x="10657123" y="168000"/>
            <a:ext cx="1538100" cy="526800"/>
            <a:chOff x="10657123" y="168000"/>
            <a:chExt cx="1538100" cy="526800"/>
          </a:xfrm>
        </p:grpSpPr>
        <p:sp>
          <p:nvSpPr>
            <p:cNvPr id="194" name="Google Shape;194;g362793c02d3_0_0"/>
            <p:cNvSpPr/>
            <p:nvPr/>
          </p:nvSpPr>
          <p:spPr>
            <a:xfrm rot="-5400000">
              <a:off x="11162773" y="-337650"/>
              <a:ext cx="526800" cy="15381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5" name="Google Shape;195;g362793c02d3_0_0"/>
            <p:cNvPicPr preferRelativeResize="0"/>
            <p:nvPr/>
          </p:nvPicPr>
          <p:blipFill rotWithShape="1">
            <a:blip r:embed="rId3">
              <a:alphaModFix/>
            </a:blip>
            <a:srcRect b="18723" l="13118" r="14079" t="24947"/>
            <a:stretch/>
          </p:blipFill>
          <p:spPr>
            <a:xfrm>
              <a:off x="10825325" y="248850"/>
              <a:ext cx="1155901" cy="3651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6" name="Google Shape;196;g362793c02d3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20238" y="298900"/>
            <a:ext cx="1211875" cy="26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pSp>
        <p:nvGrpSpPr>
          <p:cNvPr id="197" name="Google Shape;197;g362793c02d3_0_0"/>
          <p:cNvGrpSpPr/>
          <p:nvPr/>
        </p:nvGrpSpPr>
        <p:grpSpPr>
          <a:xfrm>
            <a:off x="457191" y="4939663"/>
            <a:ext cx="3399801" cy="1080077"/>
            <a:chOff x="457191" y="4939663"/>
            <a:chExt cx="3399801" cy="1080077"/>
          </a:xfrm>
        </p:grpSpPr>
        <p:sp>
          <p:nvSpPr>
            <p:cNvPr id="198" name="Google Shape;198;g362793c02d3_0_0"/>
            <p:cNvSpPr txBox="1"/>
            <p:nvPr/>
          </p:nvSpPr>
          <p:spPr>
            <a:xfrm>
              <a:off x="578592" y="4954035"/>
              <a:ext cx="3101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0" i="0" lang="pt-BR" sz="2600" u="none" cap="none" strike="noStrike">
                  <a:solidFill>
                    <a:srgbClr val="3F3F3F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+ 12.000.000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g362793c02d3_0_0"/>
            <p:cNvSpPr txBox="1"/>
            <p:nvPr/>
          </p:nvSpPr>
          <p:spPr>
            <a:xfrm>
              <a:off x="578592" y="5475535"/>
              <a:ext cx="327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3F3F3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of km audited by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0" name="Google Shape;200;g362793c02d3_0_0"/>
            <p:cNvCxnSpPr/>
            <p:nvPr/>
          </p:nvCxnSpPr>
          <p:spPr>
            <a:xfrm>
              <a:off x="457191" y="4939663"/>
              <a:ext cx="3222600" cy="1005300"/>
            </a:xfrm>
            <a:prstGeom prst="bentConnector3">
              <a:avLst>
                <a:gd fmla="val 8" name="adj1"/>
              </a:avLst>
            </a:prstGeom>
            <a:noFill/>
            <a:ln cap="flat" cmpd="sng" w="9525">
              <a:solidFill>
                <a:srgbClr val="22932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1" name="Google Shape;201;g362793c02d3_0_0"/>
            <p:cNvSpPr/>
            <p:nvPr/>
          </p:nvSpPr>
          <p:spPr>
            <a:xfrm>
              <a:off x="2320225" y="5522940"/>
              <a:ext cx="1155900" cy="4968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292100" rotWithShape="0" algn="ctr" dir="5400000" dist="5080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2" name="Google Shape;202;g362793c02d3_0_0"/>
            <p:cNvPicPr preferRelativeResize="0"/>
            <p:nvPr/>
          </p:nvPicPr>
          <p:blipFill rotWithShape="1">
            <a:blip r:embed="rId5">
              <a:alphaModFix/>
            </a:blip>
            <a:srcRect b="-8445" l="0" r="0" t="23396"/>
            <a:stretch/>
          </p:blipFill>
          <p:spPr>
            <a:xfrm>
              <a:off x="2499439" y="5665486"/>
              <a:ext cx="842834" cy="2873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3" name="Google Shape;203;g362793c02d3_0_0"/>
          <p:cNvGrpSpPr/>
          <p:nvPr/>
        </p:nvGrpSpPr>
        <p:grpSpPr>
          <a:xfrm>
            <a:off x="8024243" y="3475669"/>
            <a:ext cx="3676500" cy="2485500"/>
            <a:chOff x="8024243" y="3475669"/>
            <a:chExt cx="3676500" cy="2485500"/>
          </a:xfrm>
        </p:grpSpPr>
        <p:cxnSp>
          <p:nvCxnSpPr>
            <p:cNvPr id="204" name="Google Shape;204;g362793c02d3_0_0"/>
            <p:cNvCxnSpPr/>
            <p:nvPr/>
          </p:nvCxnSpPr>
          <p:spPr>
            <a:xfrm>
              <a:off x="8024243" y="3475669"/>
              <a:ext cx="3676500" cy="2485500"/>
            </a:xfrm>
            <a:prstGeom prst="bentConnector3">
              <a:avLst>
                <a:gd fmla="val 6" name="adj1"/>
              </a:avLst>
            </a:prstGeom>
            <a:noFill/>
            <a:ln cap="flat" cmpd="sng" w="12700">
              <a:solidFill>
                <a:srgbClr val="22932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5" name="Google Shape;205;g362793c02d3_0_0">
              <a:hlinkClick r:id="rId6"/>
            </p:cNvPr>
            <p:cNvSpPr txBox="1"/>
            <p:nvPr/>
          </p:nvSpPr>
          <p:spPr>
            <a:xfrm>
              <a:off x="8228127" y="5499575"/>
              <a:ext cx="14013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1" lang="pt-BR" sz="900" u="sng" cap="none" strike="noStrik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Source: United Nations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g362793c02d3_0_0"/>
            <p:cNvSpPr/>
            <p:nvPr/>
          </p:nvSpPr>
          <p:spPr>
            <a:xfrm>
              <a:off x="8278750" y="3812725"/>
              <a:ext cx="2020500" cy="1811400"/>
            </a:xfrm>
            <a:prstGeom prst="roundRect">
              <a:avLst>
                <a:gd fmla="val 4056" name="adj"/>
              </a:avLst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pt-BR" sz="1600" u="none" cap="none" strike="noStrike">
                  <a:solidFill>
                    <a:srgbClr val="3F3F3F"/>
                  </a:solidFill>
                  <a:latin typeface="Roboto"/>
                  <a:ea typeface="Roboto"/>
                  <a:cs typeface="Roboto"/>
                  <a:sym typeface="Roboto"/>
                </a:rPr>
                <a:t>UN monitors</a:t>
              </a:r>
              <a:r>
                <a:rPr b="0" i="0" lang="pt-BR" sz="1600" u="none" cap="none" strike="noStrike">
                  <a:solidFill>
                    <a:srgbClr val="3F3F3F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Ecomiles decarbonization results under the 2030 Agenda UN Global Compact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7" name="Google Shape;207;g362793c02d3_0_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092575" y="3816625"/>
              <a:ext cx="1538100" cy="18036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362793c02d3_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25" y="0"/>
            <a:ext cx="63625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62793c02d3_0_36"/>
          <p:cNvSpPr txBox="1"/>
          <p:nvPr/>
        </p:nvSpPr>
        <p:spPr>
          <a:xfrm>
            <a:off x="1063600" y="396600"/>
            <a:ext cx="10704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3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Problem: </a:t>
            </a:r>
            <a:r>
              <a:rPr b="1" i="0" lang="pt-BR" sz="3500" u="none" cap="none" strike="noStrike">
                <a:solidFill>
                  <a:srgbClr val="229322"/>
                </a:solidFill>
                <a:latin typeface="Roboto"/>
                <a:ea typeface="Roboto"/>
                <a:cs typeface="Roboto"/>
                <a:sym typeface="Roboto"/>
              </a:rPr>
              <a:t>+5 B tCO2e </a:t>
            </a:r>
            <a:r>
              <a:rPr b="1" i="0" lang="pt-BR" sz="3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was emitted by </a:t>
            </a:r>
            <a:r>
              <a:rPr b="1" i="0" lang="pt-BR" sz="3500" u="none" cap="none" strike="noStrike">
                <a:solidFill>
                  <a:srgbClr val="229322"/>
                </a:solidFill>
                <a:latin typeface="Roboto"/>
                <a:ea typeface="Roboto"/>
                <a:cs typeface="Roboto"/>
                <a:sym typeface="Roboto"/>
              </a:rPr>
              <a:t>843 </a:t>
            </a:r>
            <a:r>
              <a:rPr b="1" i="0" lang="pt-BR" sz="3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biggest companies in Brazil only past 4 years</a:t>
            </a:r>
            <a:endParaRPr b="1" i="0" sz="2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362793c02d3_0_36"/>
          <p:cNvSpPr/>
          <p:nvPr/>
        </p:nvSpPr>
        <p:spPr>
          <a:xfrm>
            <a:off x="168100" y="6247275"/>
            <a:ext cx="350100" cy="434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362793c02d3_0_36"/>
          <p:cNvSpPr txBox="1"/>
          <p:nvPr/>
        </p:nvSpPr>
        <p:spPr>
          <a:xfrm>
            <a:off x="636250" y="6457800"/>
            <a:ext cx="50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https://registropublicodeemissoes.fgv.br/emissoes-historicas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362793c02d3_0_36"/>
          <p:cNvSpPr txBox="1"/>
          <p:nvPr/>
        </p:nvSpPr>
        <p:spPr>
          <a:xfrm>
            <a:off x="6567375" y="2372875"/>
            <a:ext cx="547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Roboto Light"/>
              <a:buChar char="-"/>
            </a:pPr>
            <a:r>
              <a:rPr b="0" i="0" lang="pt-BR" sz="2000" u="none" cap="none" strike="noStrike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  <a:t>+82% was from scope 3 emissions</a:t>
            </a:r>
            <a:endParaRPr b="0" i="0" sz="2000" u="none" cap="none" strike="noStrike">
              <a:solidFill>
                <a:srgbClr val="3F3F3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8" name="Google Shape;218;g362793c02d3_0_36"/>
          <p:cNvSpPr txBox="1"/>
          <p:nvPr/>
        </p:nvSpPr>
        <p:spPr>
          <a:xfrm>
            <a:off x="6567375" y="2902463"/>
            <a:ext cx="547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Roboto Light"/>
              <a:buChar char="-"/>
            </a:pPr>
            <a:r>
              <a:rPr b="0" i="0" lang="pt-BR" sz="2000" u="none" cap="none" strike="noStrike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  <a:t>+40% tCO2e growth  YoY 2020-2024</a:t>
            </a:r>
            <a:endParaRPr b="0" i="0" sz="2000" u="none" cap="none" strike="noStrike">
              <a:solidFill>
                <a:srgbClr val="3F3F3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19" name="Google Shape;219;g362793c02d3_0_36"/>
          <p:cNvSpPr txBox="1"/>
          <p:nvPr/>
        </p:nvSpPr>
        <p:spPr>
          <a:xfrm>
            <a:off x="6567375" y="3432050"/>
            <a:ext cx="5475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Roboto Light"/>
              <a:buChar char="-"/>
            </a:pPr>
            <a:r>
              <a:rPr b="0" i="0" lang="pt-BR" sz="2000" u="none" cap="none" strike="noStrike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  <a:t>Less then 1% of total companies in Brazil report CO2e following GHG protocol.</a:t>
            </a:r>
            <a:endParaRPr b="0" i="0" sz="2000" u="none" cap="none" strike="noStrike">
              <a:solidFill>
                <a:srgbClr val="3F3F3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0" name="Google Shape;220;g362793c02d3_0_36"/>
          <p:cNvSpPr txBox="1"/>
          <p:nvPr/>
        </p:nvSpPr>
        <p:spPr>
          <a:xfrm>
            <a:off x="6567375" y="1723288"/>
            <a:ext cx="547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Data insights:</a:t>
            </a:r>
            <a:endParaRPr b="1" i="0" sz="20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g362793c02d3_0_36"/>
          <p:cNvSpPr txBox="1"/>
          <p:nvPr/>
        </p:nvSpPr>
        <p:spPr>
          <a:xfrm>
            <a:off x="6567375" y="4269438"/>
            <a:ext cx="5475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Roboto"/>
              <a:buChar char="-"/>
            </a:pPr>
            <a:r>
              <a:rPr b="1" i="0" lang="pt-BR" sz="20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It will cost </a:t>
            </a:r>
            <a:r>
              <a:rPr b="1" i="0" lang="pt-BR" sz="2000" u="none" cap="none" strike="noStrike">
                <a:solidFill>
                  <a:srgbClr val="229322"/>
                </a:solidFill>
                <a:latin typeface="Roboto"/>
                <a:ea typeface="Roboto"/>
                <a:cs typeface="Roboto"/>
                <a:sym typeface="Roboto"/>
              </a:rPr>
              <a:t>200 B EUR</a:t>
            </a:r>
            <a:r>
              <a:rPr b="1" i="0" lang="pt-BR" sz="20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 at least to offset 100% CO2e </a:t>
            </a:r>
            <a:endParaRPr b="1" i="0" sz="20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g362793c02d3_0_36"/>
          <p:cNvSpPr txBox="1"/>
          <p:nvPr/>
        </p:nvSpPr>
        <p:spPr>
          <a:xfrm>
            <a:off x="6567375" y="5106825"/>
            <a:ext cx="5475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Roboto"/>
              <a:buChar char="-"/>
            </a:pPr>
            <a:r>
              <a:rPr b="1" i="0" lang="pt-BR" sz="20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There is</a:t>
            </a:r>
            <a:r>
              <a:rPr b="1" i="0" lang="pt-BR" sz="200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pt-BR" sz="2000" u="none" cap="none" strike="noStrike">
                <a:solidFill>
                  <a:srgbClr val="229322"/>
                </a:solidFill>
                <a:latin typeface="Roboto"/>
                <a:ea typeface="Roboto"/>
                <a:cs typeface="Roboto"/>
                <a:sym typeface="Roboto"/>
              </a:rPr>
              <a:t>no amazon forest capacity </a:t>
            </a:r>
            <a:r>
              <a:rPr b="1" i="0" lang="pt-BR" sz="2000" u="none" cap="none" strike="noStrike">
                <a:solidFill>
                  <a:srgbClr val="3F3F3F"/>
                </a:solidFill>
                <a:latin typeface="Roboto"/>
                <a:ea typeface="Roboto"/>
                <a:cs typeface="Roboto"/>
                <a:sym typeface="Roboto"/>
              </a:rPr>
              <a:t>to capture CO2e enough and stop climate change until 2030.</a:t>
            </a:r>
            <a:endParaRPr b="1" i="0" sz="2000" u="none" cap="none" strike="noStrike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23" name="Google Shape;223;g362793c02d3_0_36"/>
          <p:cNvGrpSpPr/>
          <p:nvPr/>
        </p:nvGrpSpPr>
        <p:grpSpPr>
          <a:xfrm>
            <a:off x="856057" y="1765575"/>
            <a:ext cx="5000700" cy="4493100"/>
            <a:chOff x="856057" y="1765575"/>
            <a:chExt cx="5000700" cy="4493100"/>
          </a:xfrm>
        </p:grpSpPr>
        <p:sp>
          <p:nvSpPr>
            <p:cNvPr id="224" name="Google Shape;224;g362793c02d3_0_36"/>
            <p:cNvSpPr/>
            <p:nvPr/>
          </p:nvSpPr>
          <p:spPr>
            <a:xfrm>
              <a:off x="856057" y="1765575"/>
              <a:ext cx="5000700" cy="44931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5" name="Google Shape;225;g362793c02d3_0_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17391" y="2019157"/>
              <a:ext cx="4278117" cy="39858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g362793c02d3_0_36"/>
            <p:cNvPicPr preferRelativeResize="0"/>
            <p:nvPr/>
          </p:nvPicPr>
          <p:blipFill rotWithShape="1">
            <a:blip r:embed="rId5">
              <a:alphaModFix/>
            </a:blip>
            <a:srcRect b="8923" l="15145" r="9125" t="8907"/>
            <a:stretch/>
          </p:blipFill>
          <p:spPr>
            <a:xfrm>
              <a:off x="3867725" y="2034175"/>
              <a:ext cx="1431516" cy="13978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g362793c02d3_0_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3625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362793c02d3_0_54"/>
          <p:cNvSpPr txBox="1"/>
          <p:nvPr/>
        </p:nvSpPr>
        <p:spPr>
          <a:xfrm>
            <a:off x="1063600" y="396600"/>
            <a:ext cx="10704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3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Despite it, companies still marketing that they are </a:t>
            </a:r>
            <a:r>
              <a:rPr b="1" i="0" lang="pt-BR" sz="3500" u="none" cap="none" strike="noStrike">
                <a:solidFill>
                  <a:srgbClr val="229322"/>
                </a:solidFill>
                <a:latin typeface="Roboto"/>
                <a:ea typeface="Roboto"/>
                <a:cs typeface="Roboto"/>
                <a:sym typeface="Roboto"/>
              </a:rPr>
              <a:t>"saving the world"</a:t>
            </a:r>
            <a:endParaRPr b="1" i="0" sz="2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362793c02d3_0_54"/>
          <p:cNvSpPr/>
          <p:nvPr/>
        </p:nvSpPr>
        <p:spPr>
          <a:xfrm>
            <a:off x="168100" y="6247275"/>
            <a:ext cx="350100" cy="434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362793c02d3_0_54"/>
          <p:cNvSpPr/>
          <p:nvPr/>
        </p:nvSpPr>
        <p:spPr>
          <a:xfrm>
            <a:off x="961900" y="1769088"/>
            <a:ext cx="10907700" cy="4485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g362793c02d3_0_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0613" y="1986510"/>
            <a:ext cx="5682773" cy="1661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362793c02d3_0_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0615" y="3755275"/>
            <a:ext cx="5682774" cy="22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362793c02d3_0_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43386" y="1986500"/>
            <a:ext cx="4827500" cy="193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362793c02d3_0_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3400" y="3925300"/>
            <a:ext cx="4827501" cy="211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362793c02d3_0_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3625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362793c02d3_0_66"/>
          <p:cNvSpPr/>
          <p:nvPr/>
        </p:nvSpPr>
        <p:spPr>
          <a:xfrm>
            <a:off x="168100" y="6247275"/>
            <a:ext cx="350100" cy="434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362793c02d3_0_66"/>
          <p:cNvSpPr txBox="1"/>
          <p:nvPr/>
        </p:nvSpPr>
        <p:spPr>
          <a:xfrm>
            <a:off x="5406475" y="4172625"/>
            <a:ext cx="63669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3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Q: </a:t>
            </a:r>
            <a:r>
              <a:rPr b="1" i="0" lang="pt-BR" sz="3500" u="none" cap="none" strike="noStrike">
                <a:solidFill>
                  <a:srgbClr val="229322"/>
                </a:solidFill>
                <a:latin typeface="Roboto"/>
                <a:ea typeface="Roboto"/>
                <a:cs typeface="Roboto"/>
                <a:sym typeface="Roboto"/>
              </a:rPr>
              <a:t>What if </a:t>
            </a:r>
            <a:r>
              <a:rPr b="1" i="0" lang="pt-BR" sz="3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 just pollute less? </a:t>
            </a:r>
            <a:endParaRPr b="1" i="0" sz="2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g362793c02d3_0_66"/>
          <p:cNvGrpSpPr/>
          <p:nvPr/>
        </p:nvGrpSpPr>
        <p:grpSpPr>
          <a:xfrm>
            <a:off x="1102575" y="678500"/>
            <a:ext cx="7920600" cy="3019200"/>
            <a:chOff x="1102575" y="678500"/>
            <a:chExt cx="7920600" cy="3019200"/>
          </a:xfrm>
        </p:grpSpPr>
        <p:pic>
          <p:nvPicPr>
            <p:cNvPr id="249" name="Google Shape;249;g362793c02d3_0_66"/>
            <p:cNvPicPr preferRelativeResize="0"/>
            <p:nvPr/>
          </p:nvPicPr>
          <p:blipFill rotWithShape="1">
            <a:blip r:embed="rId4">
              <a:alphaModFix/>
            </a:blip>
            <a:srcRect b="1980" l="1155" r="891" t="2817"/>
            <a:stretch/>
          </p:blipFill>
          <p:spPr>
            <a:xfrm>
              <a:off x="1102575" y="678500"/>
              <a:ext cx="7920600" cy="30192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250" name="Google Shape;250;g362793c02d3_0_66"/>
            <p:cNvSpPr/>
            <p:nvPr/>
          </p:nvSpPr>
          <p:spPr>
            <a:xfrm>
              <a:off x="2033575" y="3272850"/>
              <a:ext cx="3372900" cy="312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12/12/2024 at 10h45</a:t>
              </a:r>
              <a:endParaRPr b="0" i="0" sz="1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g362793c02d3_0_66"/>
          <p:cNvSpPr txBox="1"/>
          <p:nvPr/>
        </p:nvSpPr>
        <p:spPr>
          <a:xfrm>
            <a:off x="636250" y="6511375"/>
            <a:ext cx="11556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https://g1.globo.com/natureza/noticia/2019/07/04/mundo-precisa-de-12-trilhao-de-novas-arvores-para-conter-o-aquecimento-global-diz-estudo.ghtml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362793c02d3_0_66"/>
          <p:cNvSpPr txBox="1"/>
          <p:nvPr/>
        </p:nvSpPr>
        <p:spPr>
          <a:xfrm>
            <a:off x="4793725" y="5105775"/>
            <a:ext cx="6979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A: change </a:t>
            </a:r>
            <a:r>
              <a:rPr b="1" i="0" lang="pt-BR" sz="2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consumer behavior</a:t>
            </a:r>
            <a:r>
              <a:rPr b="0" i="0" lang="pt-BR" sz="25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is not that simple.</a:t>
            </a:r>
            <a:endParaRPr b="0" i="0" sz="2500" u="none" cap="none" strike="noStrike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62793c02d3_0_168"/>
          <p:cNvSpPr txBox="1"/>
          <p:nvPr/>
        </p:nvSpPr>
        <p:spPr>
          <a:xfrm>
            <a:off x="257325" y="755400"/>
            <a:ext cx="7567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3F3F3F"/>
                </a:solidFill>
                <a:latin typeface="Roboto Black"/>
                <a:ea typeface="Roboto Black"/>
                <a:cs typeface="Roboto Black"/>
                <a:sym typeface="Roboto Black"/>
              </a:rPr>
              <a:t>Our process is designed to help your company build up a </a:t>
            </a:r>
            <a:r>
              <a:rPr b="0" i="0" lang="pt-BR" sz="2800" u="none" cap="none" strike="noStrike">
                <a:solidFill>
                  <a:srgbClr val="229322"/>
                </a:solidFill>
                <a:latin typeface="Roboto Black"/>
                <a:ea typeface="Roboto Black"/>
                <a:cs typeface="Roboto Black"/>
                <a:sym typeface="Roboto Black"/>
              </a:rPr>
              <a:t>ESG culture with rewards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g362793c02d3_0_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74369" y="309760"/>
            <a:ext cx="344531" cy="243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g362793c02d3_0_168"/>
          <p:cNvGrpSpPr/>
          <p:nvPr/>
        </p:nvGrpSpPr>
        <p:grpSpPr>
          <a:xfrm>
            <a:off x="191911" y="1974025"/>
            <a:ext cx="7733732" cy="3941781"/>
            <a:chOff x="1708688" y="1922890"/>
            <a:chExt cx="8567334" cy="4656013"/>
          </a:xfrm>
        </p:grpSpPr>
        <p:pic>
          <p:nvPicPr>
            <p:cNvPr descr="Uma imagem contendo roda&#10;&#10;Descrição gerada automaticamente" id="261" name="Google Shape;261;g362793c02d3_0_16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76582" y="2960282"/>
              <a:ext cx="7940075" cy="26594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g362793c02d3_0_168"/>
            <p:cNvSpPr txBox="1"/>
            <p:nvPr/>
          </p:nvSpPr>
          <p:spPr>
            <a:xfrm>
              <a:off x="1708690" y="4983662"/>
              <a:ext cx="942900" cy="6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0" i="0" lang="pt-BR" sz="2800" u="none" cap="none" strike="noStrike">
                  <a:solidFill>
                    <a:srgbClr val="229322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01</a:t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362793c02d3_0_168"/>
            <p:cNvSpPr txBox="1"/>
            <p:nvPr/>
          </p:nvSpPr>
          <p:spPr>
            <a:xfrm>
              <a:off x="3695146" y="1922890"/>
              <a:ext cx="1049700" cy="63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0" i="0" lang="pt-BR" sz="2900" u="none" cap="none" strike="noStrike">
                  <a:solidFill>
                    <a:srgbClr val="229322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02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g362793c02d3_0_168"/>
            <p:cNvSpPr txBox="1"/>
            <p:nvPr/>
          </p:nvSpPr>
          <p:spPr>
            <a:xfrm>
              <a:off x="5933931" y="4983662"/>
              <a:ext cx="942900" cy="65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0" i="0" lang="pt-BR" sz="3000" u="none" cap="none" strike="noStrike">
                  <a:solidFill>
                    <a:srgbClr val="229322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03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g362793c02d3_0_168"/>
            <p:cNvSpPr txBox="1"/>
            <p:nvPr/>
          </p:nvSpPr>
          <p:spPr>
            <a:xfrm>
              <a:off x="7969979" y="1922890"/>
              <a:ext cx="1152300" cy="65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0" i="0" lang="pt-BR" sz="3000" u="none" cap="none" strike="noStrike">
                  <a:solidFill>
                    <a:srgbClr val="229322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04</a:t>
              </a:r>
              <a:endPara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g362793c02d3_0_168"/>
            <p:cNvSpPr txBox="1"/>
            <p:nvPr/>
          </p:nvSpPr>
          <p:spPr>
            <a:xfrm>
              <a:off x="3825429" y="2418209"/>
              <a:ext cx="24405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Onboarding Employees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g362793c02d3_0_168"/>
            <p:cNvSpPr txBox="1"/>
            <p:nvPr/>
          </p:nvSpPr>
          <p:spPr>
            <a:xfrm>
              <a:off x="5933928" y="5485764"/>
              <a:ext cx="23904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Benefits redemption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g362793c02d3_0_168"/>
            <p:cNvSpPr txBox="1"/>
            <p:nvPr/>
          </p:nvSpPr>
          <p:spPr>
            <a:xfrm>
              <a:off x="8157224" y="2418209"/>
              <a:ext cx="21153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ESG analytics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g362793c02d3_0_168"/>
            <p:cNvSpPr txBox="1"/>
            <p:nvPr/>
          </p:nvSpPr>
          <p:spPr>
            <a:xfrm>
              <a:off x="1708690" y="5485759"/>
              <a:ext cx="24519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pt-BR" sz="1200" u="none" cap="none" strike="noStrike">
                  <a:solidFill>
                    <a:schemeClr val="dk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Onboarding Manager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g362793c02d3_0_168"/>
            <p:cNvSpPr txBox="1"/>
            <p:nvPr/>
          </p:nvSpPr>
          <p:spPr>
            <a:xfrm>
              <a:off x="1708688" y="5742503"/>
              <a:ext cx="2244600" cy="8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pt-BR" sz="1000" u="none" cap="none" strike="noStrik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Client receives support for initial configuration of the panel for managing reduction targets and offering benefits to employees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g362793c02d3_0_168"/>
            <p:cNvSpPr txBox="1"/>
            <p:nvPr/>
          </p:nvSpPr>
          <p:spPr>
            <a:xfrm>
              <a:off x="3814128" y="2641475"/>
              <a:ext cx="2451900" cy="8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pt-BR" sz="1000" u="none" cap="none" strike="noStrik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With the dashboard configured, the client provides a link for employees to download the app and send routes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g362793c02d3_0_168"/>
            <p:cNvSpPr txBox="1"/>
            <p:nvPr/>
          </p:nvSpPr>
          <p:spPr>
            <a:xfrm>
              <a:off x="8160722" y="2641470"/>
              <a:ext cx="2115300" cy="8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pt-BR" sz="1000" u="none" cap="none" strike="noStrik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CSR sustainability managers evaluate socio-decarbonization indicators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3" name="Google Shape;273;g362793c02d3_0_16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33620" y="3924517"/>
              <a:ext cx="1206212" cy="1206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g362793c02d3_0_168"/>
            <p:cNvPicPr preferRelativeResize="0"/>
            <p:nvPr/>
          </p:nvPicPr>
          <p:blipFill rotWithShape="1">
            <a:blip r:embed="rId6">
              <a:alphaModFix/>
            </a:blip>
            <a:srcRect b="-7139" l="0" r="0" t="7140"/>
            <a:stretch/>
          </p:blipFill>
          <p:spPr>
            <a:xfrm>
              <a:off x="6266016" y="3070203"/>
              <a:ext cx="1167465" cy="1167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g362793c02d3_0_16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18069" y="3014430"/>
              <a:ext cx="1206212" cy="1206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g362793c02d3_0_16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411803" y="4081053"/>
              <a:ext cx="1049662" cy="1049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g362793c02d3_0_168"/>
            <p:cNvSpPr txBox="1"/>
            <p:nvPr/>
          </p:nvSpPr>
          <p:spPr>
            <a:xfrm>
              <a:off x="5933928" y="5742503"/>
              <a:ext cx="2390400" cy="8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pt-BR" sz="1000" u="none" cap="none" strike="noStrike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By sending routes, employees accumulate Ecomilhas balance and redeem benefits of greater interest in the app store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g362793c02d3_0_168"/>
          <p:cNvSpPr txBox="1"/>
          <p:nvPr/>
        </p:nvSpPr>
        <p:spPr>
          <a:xfrm>
            <a:off x="9444987" y="656222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7F7F7F"/>
                </a:solidFill>
                <a:latin typeface="Catamaran"/>
                <a:ea typeface="Catamaran"/>
                <a:cs typeface="Catamaran"/>
                <a:sym typeface="Catamaran"/>
              </a:rPr>
              <a:t>‹#›</a:t>
            </a:fld>
            <a:endParaRPr b="0" i="0" sz="800" u="none" cap="none" strike="noStrike">
              <a:solidFill>
                <a:srgbClr val="7F7F7F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79" name="Google Shape;279;g362793c02d3_0_168"/>
          <p:cNvSpPr txBox="1"/>
          <p:nvPr/>
        </p:nvSpPr>
        <p:spPr>
          <a:xfrm>
            <a:off x="254921" y="237269"/>
            <a:ext cx="595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229322"/>
                </a:solidFill>
                <a:latin typeface="Roboto"/>
                <a:ea typeface="Roboto"/>
                <a:cs typeface="Roboto"/>
                <a:sym typeface="Roboto"/>
              </a:rPr>
              <a:t>How it works - UX</a:t>
            </a:r>
            <a:endParaRPr b="1" i="0" sz="2400" u="none" cap="none" strike="noStrike">
              <a:solidFill>
                <a:srgbClr val="2293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" name="Google Shape;280;g362793c02d3_0_168"/>
          <p:cNvSpPr/>
          <p:nvPr/>
        </p:nvSpPr>
        <p:spPr>
          <a:xfrm>
            <a:off x="-257181" y="168010"/>
            <a:ext cx="514500" cy="587400"/>
          </a:xfrm>
          <a:prstGeom prst="roundRect">
            <a:avLst>
              <a:gd fmla="val 13172" name="adj"/>
            </a:avLst>
          </a:prstGeom>
          <a:solidFill>
            <a:srgbClr val="2293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g362793c02d3_0_1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68960" y="309750"/>
            <a:ext cx="6059528" cy="60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g2df0b9e0794_0_128"/>
          <p:cNvPicPr preferRelativeResize="0"/>
          <p:nvPr/>
        </p:nvPicPr>
        <p:blipFill rotWithShape="1">
          <a:blip r:embed="rId3">
            <a:alphaModFix/>
          </a:blip>
          <a:srcRect b="19808" l="24351" r="1467" t="-1461"/>
          <a:stretch/>
        </p:blipFill>
        <p:spPr>
          <a:xfrm>
            <a:off x="5688867" y="618800"/>
            <a:ext cx="6477968" cy="559956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2df0b9e0794_0_128"/>
          <p:cNvSpPr txBox="1"/>
          <p:nvPr>
            <p:ph idx="1" type="body"/>
          </p:nvPr>
        </p:nvSpPr>
        <p:spPr>
          <a:xfrm>
            <a:off x="477733" y="3752400"/>
            <a:ext cx="4888500" cy="4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pt-BR" sz="1500">
                <a:solidFill>
                  <a:schemeClr val="lt1"/>
                </a:solidFill>
              </a:rPr>
              <a:t>Temos mais de 50 parceiras implementados no programa com gift cards disponibilizados 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pt-BR" sz="1500">
                <a:solidFill>
                  <a:schemeClr val="lt1"/>
                </a:solidFill>
              </a:rPr>
              <a:t>em até 5 dias úteis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88" name="Google Shape;288;g2df0b9e0794_0_128"/>
          <p:cNvSpPr txBox="1"/>
          <p:nvPr/>
        </p:nvSpPr>
        <p:spPr>
          <a:xfrm>
            <a:off x="477725" y="2918075"/>
            <a:ext cx="4499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3F3F3F"/>
                </a:solidFill>
                <a:latin typeface="Roboto Black"/>
                <a:ea typeface="Roboto Black"/>
                <a:cs typeface="Roboto Black"/>
                <a:sym typeface="Roboto Black"/>
              </a:rPr>
              <a:t>Which benefits your </a:t>
            </a:r>
            <a:r>
              <a:rPr b="0" i="0" lang="pt-BR" sz="2800" u="none" cap="none" strike="noStrike">
                <a:solidFill>
                  <a:srgbClr val="229322"/>
                </a:solidFill>
                <a:latin typeface="Roboto Black"/>
                <a:ea typeface="Roboto Black"/>
                <a:cs typeface="Roboto Black"/>
                <a:sym typeface="Roboto Black"/>
              </a:rPr>
              <a:t>employees can redeem for green commuting? </a:t>
            </a:r>
            <a:endParaRPr b="0" i="0" sz="2800" u="none" cap="none" strike="noStrike">
              <a:solidFill>
                <a:srgbClr val="3F3F3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289" name="Google Shape;289;g2df0b9e0794_0_128"/>
          <p:cNvCxnSpPr/>
          <p:nvPr/>
        </p:nvCxnSpPr>
        <p:spPr>
          <a:xfrm>
            <a:off x="-6900" y="4429576"/>
            <a:ext cx="4275300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"/>
          <p:cNvSpPr txBox="1"/>
          <p:nvPr/>
        </p:nvSpPr>
        <p:spPr>
          <a:xfrm>
            <a:off x="254921" y="237269"/>
            <a:ext cx="595631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229322"/>
                </a:solidFill>
                <a:latin typeface="Roboto"/>
                <a:ea typeface="Roboto"/>
                <a:cs typeface="Roboto"/>
                <a:sym typeface="Roboto"/>
              </a:rPr>
              <a:t>Our business model partnership</a:t>
            </a:r>
            <a:endParaRPr b="1" i="0" sz="2400" u="none" cap="none" strike="noStrike">
              <a:solidFill>
                <a:srgbClr val="2293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9"/>
          <p:cNvSpPr/>
          <p:nvPr/>
        </p:nvSpPr>
        <p:spPr>
          <a:xfrm>
            <a:off x="1022898" y="2062475"/>
            <a:ext cx="4842915" cy="1366525"/>
          </a:xfrm>
          <a:prstGeom prst="roundRect">
            <a:avLst>
              <a:gd fmla="val 13172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9"/>
          <p:cNvSpPr/>
          <p:nvPr/>
        </p:nvSpPr>
        <p:spPr>
          <a:xfrm>
            <a:off x="622369" y="2325113"/>
            <a:ext cx="841249" cy="841249"/>
          </a:xfrm>
          <a:prstGeom prst="ellipse">
            <a:avLst/>
          </a:prstGeom>
          <a:solidFill>
            <a:srgbClr val="F2F2F2"/>
          </a:solidFill>
          <a:ln cap="flat" cmpd="sng" w="412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152400" rotWithShape="0" algn="ctr" dir="5400000" dist="50800">
              <a:srgbClr val="000000">
                <a:alpha val="1254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9"/>
          <p:cNvSpPr txBox="1"/>
          <p:nvPr/>
        </p:nvSpPr>
        <p:spPr>
          <a:xfrm>
            <a:off x="1692289" y="2233400"/>
            <a:ext cx="3651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(B2C) - </a:t>
            </a:r>
            <a:r>
              <a:rPr b="1" i="0" lang="pt-BR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Green Card subscription</a:t>
            </a:r>
            <a:endParaRPr b="1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9" name="Google Shape;299;p9"/>
          <p:cNvSpPr txBox="1"/>
          <p:nvPr/>
        </p:nvSpPr>
        <p:spPr>
          <a:xfrm>
            <a:off x="1692307" y="2539579"/>
            <a:ext cx="375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Users can use their </a:t>
            </a:r>
            <a:r>
              <a:rPr lang="pt-BR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Ecomiles</a:t>
            </a:r>
            <a:r>
              <a:rPr b="0" i="0" lang="pt-BR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to redeem financial or gift card rewards for the app subscription for </a:t>
            </a:r>
            <a:r>
              <a:rPr b="1" i="0" lang="pt-BR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$</a:t>
            </a:r>
            <a:r>
              <a:rPr b="1" lang="pt-B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b="1" i="0" lang="pt-BR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/month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1022898" y="3877405"/>
            <a:ext cx="4842915" cy="1366525"/>
          </a:xfrm>
          <a:prstGeom prst="roundRect">
            <a:avLst>
              <a:gd fmla="val 13172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9"/>
          <p:cNvSpPr/>
          <p:nvPr/>
        </p:nvSpPr>
        <p:spPr>
          <a:xfrm>
            <a:off x="622369" y="4140043"/>
            <a:ext cx="841249" cy="841249"/>
          </a:xfrm>
          <a:prstGeom prst="ellipse">
            <a:avLst/>
          </a:prstGeom>
          <a:solidFill>
            <a:srgbClr val="F2F2F2"/>
          </a:solidFill>
          <a:ln cap="flat" cmpd="sng" w="412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152400" rotWithShape="0" algn="ctr" dir="5400000" dist="50800">
              <a:srgbClr val="000000">
                <a:alpha val="1254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9"/>
          <p:cNvSpPr txBox="1"/>
          <p:nvPr/>
        </p:nvSpPr>
        <p:spPr>
          <a:xfrm>
            <a:off x="1692300" y="4048325"/>
            <a:ext cx="4074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(B2B) - Dashboard platform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/>
          <p:nvPr/>
        </p:nvSpPr>
        <p:spPr>
          <a:xfrm>
            <a:off x="1692307" y="4354509"/>
            <a:ext cx="392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Employers sponsor recharge values for employee benefits and can customize them from </a:t>
            </a:r>
            <a:r>
              <a:rPr b="1" i="0" lang="pt-BR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$</a:t>
            </a:r>
            <a:r>
              <a:rPr b="1" lang="pt-B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b="1" i="0" lang="pt-BR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/employee monthly.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-257181" y="168010"/>
            <a:ext cx="514362" cy="587363"/>
          </a:xfrm>
          <a:prstGeom prst="roundRect">
            <a:avLst>
              <a:gd fmla="val 13172" name="adj"/>
            </a:avLst>
          </a:prstGeom>
          <a:solidFill>
            <a:srgbClr val="2293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74369" y="309760"/>
            <a:ext cx="344530" cy="243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306" name="Google Shape;30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3960" y="2515161"/>
            <a:ext cx="573886" cy="41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9"/>
          <p:cNvPicPr preferRelativeResize="0"/>
          <p:nvPr/>
        </p:nvPicPr>
        <p:blipFill rotWithShape="1">
          <a:blip r:embed="rId5">
            <a:alphaModFix/>
          </a:blip>
          <a:srcRect b="0" l="0" r="0" t="17884"/>
          <a:stretch/>
        </p:blipFill>
        <p:spPr>
          <a:xfrm>
            <a:off x="698636" y="4277890"/>
            <a:ext cx="688745" cy="565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9"/>
          <p:cNvGrpSpPr/>
          <p:nvPr/>
        </p:nvGrpSpPr>
        <p:grpSpPr>
          <a:xfrm>
            <a:off x="10657123" y="168000"/>
            <a:ext cx="1538100" cy="526800"/>
            <a:chOff x="10657123" y="168000"/>
            <a:chExt cx="1538100" cy="526800"/>
          </a:xfrm>
        </p:grpSpPr>
        <p:sp>
          <p:nvSpPr>
            <p:cNvPr id="309" name="Google Shape;309;p9"/>
            <p:cNvSpPr/>
            <p:nvPr/>
          </p:nvSpPr>
          <p:spPr>
            <a:xfrm rot="-5400000">
              <a:off x="11162773" y="-337650"/>
              <a:ext cx="526800" cy="15381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0" name="Google Shape;310;p9"/>
            <p:cNvPicPr preferRelativeResize="0"/>
            <p:nvPr/>
          </p:nvPicPr>
          <p:blipFill rotWithShape="1">
            <a:blip r:embed="rId6">
              <a:alphaModFix/>
            </a:blip>
            <a:srcRect b="18727" l="13118" r="14079" t="24946"/>
            <a:stretch/>
          </p:blipFill>
          <p:spPr>
            <a:xfrm>
              <a:off x="10825325" y="248850"/>
              <a:ext cx="1155901" cy="3651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1" name="Google Shape;311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11213" y="851309"/>
            <a:ext cx="5983354" cy="5854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9"/>
          <p:cNvGrpSpPr/>
          <p:nvPr/>
        </p:nvGrpSpPr>
        <p:grpSpPr>
          <a:xfrm>
            <a:off x="6211225" y="3231200"/>
            <a:ext cx="3869851" cy="3427326"/>
            <a:chOff x="6211225" y="3231200"/>
            <a:chExt cx="3869851" cy="3427326"/>
          </a:xfrm>
        </p:grpSpPr>
        <p:pic>
          <p:nvPicPr>
            <p:cNvPr id="313" name="Google Shape;313;p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211225" y="3231200"/>
              <a:ext cx="3869851" cy="3427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266538" y="3685900"/>
              <a:ext cx="1759225" cy="1749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5" name="Google Shape;315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820238" y="298900"/>
            <a:ext cx="1211875" cy="26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16" name="Google Shape;316;p9"/>
          <p:cNvSpPr/>
          <p:nvPr/>
        </p:nvSpPr>
        <p:spPr>
          <a:xfrm>
            <a:off x="7000275" y="5563225"/>
            <a:ext cx="2233800" cy="52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sz="1400" u="none" cap="none" strike="noStrike">
                <a:solidFill>
                  <a:srgbClr val="7F006F"/>
                </a:solidFill>
                <a:latin typeface="Calibri"/>
                <a:ea typeface="Calibri"/>
                <a:cs typeface="Calibri"/>
                <a:sym typeface="Calibri"/>
              </a:rPr>
              <a:t>ASK FOR DEMMO</a:t>
            </a:r>
            <a:endParaRPr b="1" i="0" sz="1400" u="none" cap="none" strike="noStrike">
              <a:solidFill>
                <a:srgbClr val="7F00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"/>
          <p:cNvSpPr/>
          <p:nvPr/>
        </p:nvSpPr>
        <p:spPr>
          <a:xfrm>
            <a:off x="3761841" y="1681399"/>
            <a:ext cx="2274000" cy="2682000"/>
          </a:xfrm>
          <a:prstGeom prst="roundRect">
            <a:avLst>
              <a:gd fmla="val 2799" name="adj"/>
            </a:avLst>
          </a:prstGeom>
          <a:noFill/>
          <a:ln cap="flat" cmpd="sng" w="12700">
            <a:solidFill>
              <a:srgbClr val="7F7F7F">
                <a:alpha val="28627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"/>
          <p:cNvSpPr/>
          <p:nvPr/>
        </p:nvSpPr>
        <p:spPr>
          <a:xfrm>
            <a:off x="525800" y="4594800"/>
            <a:ext cx="5492400" cy="1549200"/>
          </a:xfrm>
          <a:prstGeom prst="roundRect">
            <a:avLst>
              <a:gd fmla="val 2799" name="adj"/>
            </a:avLst>
          </a:prstGeom>
          <a:noFill/>
          <a:ln cap="flat" cmpd="sng" w="12700">
            <a:solidFill>
              <a:srgbClr val="7F7F7F">
                <a:alpha val="28627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"/>
          <p:cNvSpPr/>
          <p:nvPr/>
        </p:nvSpPr>
        <p:spPr>
          <a:xfrm>
            <a:off x="525795" y="1657108"/>
            <a:ext cx="3045600" cy="2681100"/>
          </a:xfrm>
          <a:prstGeom prst="roundRect">
            <a:avLst>
              <a:gd fmla="val 2799" name="adj"/>
            </a:avLst>
          </a:prstGeom>
          <a:noFill/>
          <a:ln cap="flat" cmpd="sng" w="12700">
            <a:solidFill>
              <a:srgbClr val="7F7F7F">
                <a:alpha val="28627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]]]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74369" y="309760"/>
            <a:ext cx="344530" cy="2433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"/>
          <p:cNvSpPr txBox="1"/>
          <p:nvPr/>
        </p:nvSpPr>
        <p:spPr>
          <a:xfrm>
            <a:off x="9444987" y="656222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pt-BR" sz="800" u="none" cap="none" strike="noStrike">
                <a:solidFill>
                  <a:srgbClr val="7F7F7F"/>
                </a:solidFill>
                <a:latin typeface="Catamaran"/>
                <a:ea typeface="Catamaran"/>
                <a:cs typeface="Catamaran"/>
                <a:sym typeface="Catamaran"/>
              </a:rPr>
              <a:t>‹#›</a:t>
            </a:fld>
            <a:endParaRPr b="0" i="0" sz="800" u="none" cap="none" strike="noStrike">
              <a:solidFill>
                <a:srgbClr val="7F7F7F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26" name="Google Shape;326;p4"/>
          <p:cNvSpPr/>
          <p:nvPr/>
        </p:nvSpPr>
        <p:spPr>
          <a:xfrm>
            <a:off x="736944" y="1554200"/>
            <a:ext cx="1317900" cy="255900"/>
          </a:xfrm>
          <a:prstGeom prst="roundRect">
            <a:avLst>
              <a:gd fmla="val 16667" name="adj"/>
            </a:avLst>
          </a:prstGeom>
          <a:solidFill>
            <a:srgbClr val="262626"/>
          </a:solidFill>
          <a:ln>
            <a:noFill/>
          </a:ln>
          <a:effectLst>
            <a:outerShdw blurRad="241300" rotWithShape="0" algn="tl" dir="2700000" dist="38100">
              <a:srgbClr val="000000">
                <a:alpha val="1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Environmental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"/>
          <p:cNvSpPr/>
          <p:nvPr/>
        </p:nvSpPr>
        <p:spPr>
          <a:xfrm>
            <a:off x="3919101" y="1553400"/>
            <a:ext cx="720600" cy="255900"/>
          </a:xfrm>
          <a:prstGeom prst="roundRect">
            <a:avLst>
              <a:gd fmla="val 16667" name="adj"/>
            </a:avLst>
          </a:prstGeom>
          <a:solidFill>
            <a:srgbClr val="262626"/>
          </a:solidFill>
          <a:ln>
            <a:noFill/>
          </a:ln>
          <a:effectLst>
            <a:outerShdw blurRad="241300" rotWithShape="0" algn="tl" dir="2700000" dist="38100">
              <a:srgbClr val="000000">
                <a:alpha val="1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Social</a:t>
            </a:r>
            <a:endParaRPr b="0" i="0" sz="12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28" name="Google Shape;328;p4"/>
          <p:cNvSpPr/>
          <p:nvPr/>
        </p:nvSpPr>
        <p:spPr>
          <a:xfrm>
            <a:off x="722722" y="4475730"/>
            <a:ext cx="1317900" cy="255900"/>
          </a:xfrm>
          <a:prstGeom prst="roundRect">
            <a:avLst>
              <a:gd fmla="val 16667" name="adj"/>
            </a:avLst>
          </a:prstGeom>
          <a:solidFill>
            <a:srgbClr val="262626"/>
          </a:solidFill>
          <a:ln>
            <a:noFill/>
          </a:ln>
          <a:effectLst>
            <a:outerShdw blurRad="241300" rotWithShape="0" algn="tl" dir="2700000" dist="38100">
              <a:srgbClr val="000000">
                <a:alpha val="1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Governance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"/>
          <p:cNvSpPr txBox="1"/>
          <p:nvPr/>
        </p:nvSpPr>
        <p:spPr>
          <a:xfrm>
            <a:off x="428900" y="341650"/>
            <a:ext cx="9421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3F3F3F"/>
                </a:solidFill>
                <a:latin typeface="Roboto Black"/>
                <a:ea typeface="Roboto Black"/>
                <a:cs typeface="Roboto Black"/>
                <a:sym typeface="Roboto Black"/>
              </a:rPr>
              <a:t>What ESG managers can evaluate for </a:t>
            </a:r>
            <a:r>
              <a:rPr b="0" i="0" lang="pt-BR" sz="2800" u="none" cap="none" strike="noStrike">
                <a:solidFill>
                  <a:srgbClr val="229322"/>
                </a:solidFill>
                <a:latin typeface="Roboto Black"/>
                <a:ea typeface="Roboto Black"/>
                <a:cs typeface="Roboto Black"/>
                <a:sym typeface="Roboto Black"/>
              </a:rPr>
              <a:t>decarbonization</a:t>
            </a:r>
            <a:r>
              <a:rPr b="0" i="0" lang="pt-BR" sz="2800" u="none" cap="none" strike="noStrike">
                <a:solidFill>
                  <a:srgbClr val="3F3F3F"/>
                </a:solidFill>
                <a:latin typeface="Roboto Black"/>
                <a:ea typeface="Roboto Black"/>
                <a:cs typeface="Roboto Black"/>
                <a:sym typeface="Roboto Black"/>
              </a:rPr>
              <a:t> from </a:t>
            </a:r>
            <a:r>
              <a:rPr b="0" i="0" lang="pt-BR" sz="2800" u="none" cap="none" strike="noStrike">
                <a:solidFill>
                  <a:srgbClr val="229322"/>
                </a:solidFill>
                <a:latin typeface="Roboto Black"/>
                <a:ea typeface="Roboto Black"/>
                <a:cs typeface="Roboto Black"/>
                <a:sym typeface="Roboto Black"/>
              </a:rPr>
              <a:t>daily commuting employee</a:t>
            </a:r>
            <a:endParaRPr b="0" i="0" sz="2800" u="none" cap="none" strike="noStrike">
              <a:solidFill>
                <a:srgbClr val="22932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330" name="Google Shape;330;p4"/>
          <p:cNvGrpSpPr/>
          <p:nvPr/>
        </p:nvGrpSpPr>
        <p:grpSpPr>
          <a:xfrm>
            <a:off x="10657123" y="168000"/>
            <a:ext cx="1538100" cy="526800"/>
            <a:chOff x="10657123" y="168000"/>
            <a:chExt cx="1538100" cy="526800"/>
          </a:xfrm>
        </p:grpSpPr>
        <p:sp>
          <p:nvSpPr>
            <p:cNvPr id="331" name="Google Shape;331;p4"/>
            <p:cNvSpPr/>
            <p:nvPr/>
          </p:nvSpPr>
          <p:spPr>
            <a:xfrm rot="-5400000">
              <a:off x="11162773" y="-337650"/>
              <a:ext cx="526800" cy="15381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2" name="Google Shape;332;p4"/>
            <p:cNvPicPr preferRelativeResize="0"/>
            <p:nvPr/>
          </p:nvPicPr>
          <p:blipFill rotWithShape="1">
            <a:blip r:embed="rId4">
              <a:alphaModFix/>
            </a:blip>
            <a:srcRect b="18727" l="13118" r="14079" t="24946"/>
            <a:stretch/>
          </p:blipFill>
          <p:spPr>
            <a:xfrm>
              <a:off x="10825325" y="248850"/>
              <a:ext cx="1155901" cy="3651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3" name="Google Shape;333;p4"/>
          <p:cNvSpPr/>
          <p:nvPr/>
        </p:nvSpPr>
        <p:spPr>
          <a:xfrm>
            <a:off x="6544806" y="1485735"/>
            <a:ext cx="5664000" cy="4886700"/>
          </a:xfrm>
          <a:prstGeom prst="roundRect">
            <a:avLst>
              <a:gd fmla="val 2773" name="adj"/>
            </a:avLst>
          </a:prstGeom>
          <a:solidFill>
            <a:srgbClr val="F2F2F2">
              <a:alpha val="7019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4"/>
          <p:cNvSpPr txBox="1"/>
          <p:nvPr/>
        </p:nvSpPr>
        <p:spPr>
          <a:xfrm>
            <a:off x="6871225" y="1869075"/>
            <a:ext cx="5094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Auditability by Carbon avoidance in Brazil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"/>
          <p:cNvSpPr txBox="1"/>
          <p:nvPr/>
        </p:nvSpPr>
        <p:spPr>
          <a:xfrm>
            <a:off x="6871224" y="3135953"/>
            <a:ext cx="5047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- </a:t>
            </a:r>
            <a:r>
              <a:rPr b="1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VMR0002</a:t>
            </a: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 - "Methodology for Greenhouse Gas Reductions through the Use of Grid-Connected Electricity from Renewable Sources in Electric Vehicles"</a:t>
            </a:r>
            <a:b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- </a:t>
            </a:r>
            <a:r>
              <a:rPr b="1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AM0090</a:t>
            </a: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. "Modal shift in transportation from road transportation to ethanol or rail transportation"</a:t>
            </a:r>
            <a:endParaRPr b="0" i="0" sz="1300" u="none" cap="none" strike="noStrike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-</a:t>
            </a:r>
            <a:r>
              <a:rPr b="1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AMS-III.</a:t>
            </a: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C: Emission reductions by electric and hybrid vehicles.</a:t>
            </a:r>
            <a:b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b="0" i="0" sz="1800" u="none" cap="none" strike="noStrike">
              <a:solidFill>
                <a:srgbClr val="595959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36" name="Google Shape;336;p4"/>
          <p:cNvSpPr/>
          <p:nvPr/>
        </p:nvSpPr>
        <p:spPr>
          <a:xfrm>
            <a:off x="6759900" y="5142726"/>
            <a:ext cx="2329200" cy="1001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292100" rotWithShape="0" algn="ctr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7" name="Google Shape;337;p4"/>
          <p:cNvCxnSpPr/>
          <p:nvPr/>
        </p:nvCxnSpPr>
        <p:spPr>
          <a:xfrm>
            <a:off x="6968662" y="2882132"/>
            <a:ext cx="845700" cy="0"/>
          </a:xfrm>
          <a:prstGeom prst="straightConnector1">
            <a:avLst/>
          </a:prstGeom>
          <a:noFill/>
          <a:ln cap="flat" cmpd="sng" w="57150">
            <a:solidFill>
              <a:srgbClr val="22932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8" name="Google Shape;338;p4"/>
          <p:cNvPicPr preferRelativeResize="0"/>
          <p:nvPr/>
        </p:nvPicPr>
        <p:blipFill rotWithShape="1">
          <a:blip r:embed="rId5">
            <a:alphaModFix/>
          </a:blip>
          <a:srcRect b="-8444" l="0" r="0" t="23396"/>
          <a:stretch/>
        </p:blipFill>
        <p:spPr>
          <a:xfrm>
            <a:off x="7121025" y="5429964"/>
            <a:ext cx="1698350" cy="579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"/>
          <p:cNvSpPr txBox="1"/>
          <p:nvPr/>
        </p:nvSpPr>
        <p:spPr>
          <a:xfrm>
            <a:off x="3916950" y="1869075"/>
            <a:ext cx="19638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- </a:t>
            </a:r>
            <a:r>
              <a:rPr b="1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Employee satisfaction rates </a:t>
            </a: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with incentives for sustainable transportation.</a:t>
            </a:r>
            <a:endParaRPr b="0" i="0" sz="1300" u="none" cap="none" strike="noStrike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- </a:t>
            </a:r>
            <a:r>
              <a:rPr b="1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Rate of employee adherence</a:t>
            </a: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 to sustainable transport programs</a:t>
            </a:r>
            <a:endParaRPr b="0" i="0" sz="1300" u="none" cap="none" strike="noStrike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- Improved quality of life by </a:t>
            </a:r>
            <a:r>
              <a:rPr b="1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adopting active transportation</a:t>
            </a:r>
            <a:endParaRPr b="1" i="0" sz="13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0" name="Google Shape;340;p4"/>
          <p:cNvSpPr txBox="1"/>
          <p:nvPr/>
        </p:nvSpPr>
        <p:spPr>
          <a:xfrm>
            <a:off x="690475" y="1879675"/>
            <a:ext cx="2826300" cy="26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- </a:t>
            </a:r>
            <a:r>
              <a:rPr b="1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-Amount of CO2 avoided </a:t>
            </a:r>
            <a:r>
              <a:rPr b="0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daily through the use of sustainable transport by employees.</a:t>
            </a:r>
            <a:endParaRPr b="0" i="0" sz="13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- Comparison of emissions between different means of transport </a:t>
            </a:r>
            <a:r>
              <a:rPr b="0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(ethanol or electric car, bicycle, public transport, walking, etc.)</a:t>
            </a:r>
            <a:endParaRPr b="0" i="0" sz="13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b="0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Rate of contribution to CO2 emissions reduction </a:t>
            </a:r>
            <a:r>
              <a:rPr b="1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target per employee, department and work unit</a:t>
            </a:r>
            <a:endParaRPr b="1" i="0" sz="13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p4"/>
          <p:cNvSpPr txBox="1"/>
          <p:nvPr/>
        </p:nvSpPr>
        <p:spPr>
          <a:xfrm>
            <a:off x="649400" y="4748850"/>
            <a:ext cx="52452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- Implementation and compliance with sustainable transportation policies in the company.</a:t>
            </a:r>
            <a:endParaRPr b="0" i="0" sz="1300" u="none" cap="none" strike="noStrike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- Comparison of emissions between different modes of transport (car, bicycle, public transport, etc.).C</a:t>
            </a:r>
            <a:endParaRPr b="0" i="0" sz="1300" u="none" cap="none" strike="noStrike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300" u="none" cap="none" strike="noStrike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- Disclosure of sustainability and environmental impact data for </a:t>
            </a:r>
            <a:r>
              <a:rPr b="1" i="0" lang="pt-BR" sz="1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ISO14040 and ISO26000</a:t>
            </a:r>
            <a:endParaRPr b="1" i="0" sz="13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42" name="Google Shape;342;p4"/>
          <p:cNvPicPr preferRelativeResize="0"/>
          <p:nvPr/>
        </p:nvPicPr>
        <p:blipFill rotWithShape="1">
          <a:blip r:embed="rId6">
            <a:alphaModFix/>
          </a:blip>
          <a:srcRect b="0" l="6248" r="5247" t="0"/>
          <a:stretch/>
        </p:blipFill>
        <p:spPr>
          <a:xfrm>
            <a:off x="9287125" y="5142725"/>
            <a:ext cx="2743200" cy="1001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292100" rotWithShape="0" algn="ctr" dir="5400000" dist="50800">
              <a:srgbClr val="000000">
                <a:alpha val="20000"/>
              </a:srgbClr>
            </a:outerShdw>
          </a:effectLst>
        </p:spPr>
      </p:pic>
      <p:cxnSp>
        <p:nvCxnSpPr>
          <p:cNvPr id="343" name="Google Shape;343;p4"/>
          <p:cNvCxnSpPr/>
          <p:nvPr/>
        </p:nvCxnSpPr>
        <p:spPr>
          <a:xfrm>
            <a:off x="6544800" y="4884100"/>
            <a:ext cx="4275300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4" name="Google Shape;344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20238" y="298900"/>
            <a:ext cx="1211875" cy="26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2020-11-12T14:46:37Z</dcterms:created>
  <dc:creator>Diana Messias - EqSeed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0x010100226904DA8559F444A7EA5DAA42D8ECFC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