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8288000" cy="10287000"/>
  <p:notesSz cx="6858000" cy="9144000"/>
  <p:embeddedFontLst>
    <p:embeddedFont>
      <p:font typeface="Inter Bold" panose="020B0604020202020204" charset="0"/>
      <p:regular r:id="rId15"/>
    </p:embeddedFont>
    <p:embeddedFont>
      <p:font typeface="League Spartan" panose="020B0604020202020204" charset="0"/>
      <p:regular r:id="rId16"/>
    </p:embeddedFont>
    <p:embeddedFont>
      <p:font typeface="Open Sans" panose="020B0606030504020204" pitchFamily="34" charset="0"/>
      <p:regular r:id="rId17"/>
    </p:embeddedFont>
    <p:embeddedFont>
      <p:font typeface="Open Sans Bold" panose="020B0806030504020204" charset="0"/>
      <p:regular r:id="rId18"/>
    </p:embeddedFont>
    <p:embeddedFont>
      <p:font typeface="Open Sans Bold Italics" panose="020B0604020202020204" charset="0"/>
      <p:regular r:id="rId19"/>
    </p:embeddedFont>
    <p:embeddedFont>
      <p:font typeface="Open Sans Italic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232" autoAdjust="0"/>
    <p:restoredTop sz="94622" autoAdjust="0"/>
  </p:normalViewPr>
  <p:slideViewPr>
    <p:cSldViewPr>
      <p:cViewPr>
        <p:scale>
          <a:sx n="100" d="100"/>
          <a:sy n="100" d="100"/>
        </p:scale>
        <p:origin x="-258" y="-1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edikdata.com/es/modelos-predictivos-para-mejorar-cadenas-de-suministro/" TargetMode="Externa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7.jpe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6.sv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6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5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26" Type="http://schemas.openxmlformats.org/officeDocument/2006/relationships/image" Target="../media/image59.png"/><Relationship Id="rId39" Type="http://schemas.openxmlformats.org/officeDocument/2006/relationships/image" Target="../media/image72.jpeg"/><Relationship Id="rId21" Type="http://schemas.openxmlformats.org/officeDocument/2006/relationships/image" Target="../media/image54.png"/><Relationship Id="rId34" Type="http://schemas.openxmlformats.org/officeDocument/2006/relationships/image" Target="../media/image67.png"/><Relationship Id="rId42" Type="http://schemas.openxmlformats.org/officeDocument/2006/relationships/image" Target="../media/image75.jpeg"/><Relationship Id="rId7" Type="http://schemas.openxmlformats.org/officeDocument/2006/relationships/image" Target="../media/image40.png"/><Relationship Id="rId2" Type="http://schemas.openxmlformats.org/officeDocument/2006/relationships/image" Target="../media/image4.jpeg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29" Type="http://schemas.openxmlformats.org/officeDocument/2006/relationships/image" Target="../media/image62.png"/><Relationship Id="rId41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40" Type="http://schemas.openxmlformats.org/officeDocument/2006/relationships/image" Target="../media/image73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43.png"/><Relationship Id="rId19" Type="http://schemas.openxmlformats.org/officeDocument/2006/relationships/image" Target="../media/image52.png"/><Relationship Id="rId31" Type="http://schemas.openxmlformats.org/officeDocument/2006/relationships/image" Target="../media/image64.png"/><Relationship Id="rId4" Type="http://schemas.openxmlformats.org/officeDocument/2006/relationships/image" Target="../media/image6.svg"/><Relationship Id="rId9" Type="http://schemas.openxmlformats.org/officeDocument/2006/relationships/image" Target="../media/image42.png"/><Relationship Id="rId14" Type="http://schemas.openxmlformats.org/officeDocument/2006/relationships/image" Target="../media/image47.png"/><Relationship Id="rId22" Type="http://schemas.openxmlformats.org/officeDocument/2006/relationships/image" Target="../media/image55.png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43" Type="http://schemas.openxmlformats.org/officeDocument/2006/relationships/image" Target="../media/image76.jpeg"/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999" b="-399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8320645" y="5458930"/>
            <a:ext cx="164671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1028700" y="3329084"/>
            <a:ext cx="16230600" cy="1517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23"/>
              </a:lnSpc>
              <a:spcBef>
                <a:spcPct val="0"/>
              </a:spcBef>
            </a:pPr>
            <a:r>
              <a:rPr lang="en-US" sz="8874">
                <a:solidFill>
                  <a:srgbClr val="FF3131"/>
                </a:solidFill>
                <a:latin typeface="Inter Bold"/>
              </a:rPr>
              <a:t>DATA</a:t>
            </a:r>
            <a:r>
              <a:rPr lang="en-US" sz="8874">
                <a:solidFill>
                  <a:srgbClr val="545454"/>
                </a:solidFill>
                <a:latin typeface="Inter Bold"/>
              </a:rPr>
              <a:t>&amp;IA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837695" y="6276617"/>
            <a:ext cx="10612611" cy="448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545454"/>
                </a:solidFill>
                <a:latin typeface="Open Sans Bold"/>
              </a:rPr>
              <a:t>Data Driven Projects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37695" y="7263568"/>
            <a:ext cx="10612611" cy="264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spc="1279">
                <a:solidFill>
                  <a:srgbClr val="737373"/>
                </a:solidFill>
                <a:latin typeface="Open Sans Bold"/>
              </a:rPr>
              <a:t>WWW.LANIT.EU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A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54416" y="15875"/>
            <a:ext cx="6280215" cy="10287000"/>
            <a:chOff x="0" y="0"/>
            <a:chExt cx="837362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39000"/>
            </a:blip>
            <a:srcRect l="32825" r="32825"/>
            <a:stretch>
              <a:fillRect/>
            </a:stretch>
          </p:blipFill>
          <p:spPr>
            <a:xfrm>
              <a:off x="0" y="0"/>
              <a:ext cx="8373620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084604" y="7263710"/>
            <a:ext cx="6280215" cy="3023290"/>
            <a:chOff x="0" y="0"/>
            <a:chExt cx="8373620" cy="403105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63000"/>
            </a:blip>
            <a:srcRect t="13829" b="13829"/>
            <a:stretch>
              <a:fillRect/>
            </a:stretch>
          </p:blipFill>
          <p:spPr>
            <a:xfrm>
              <a:off x="0" y="0"/>
              <a:ext cx="8373620" cy="403105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78750" y="265735"/>
            <a:ext cx="7191292" cy="2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  <a:spcBef>
                <a:spcPct val="0"/>
              </a:spcBef>
            </a:pPr>
            <a:r>
              <a:rPr lang="en-US" sz="1368">
                <a:solidFill>
                  <a:srgbClr val="FF3131"/>
                </a:solidFill>
                <a:latin typeface="Inter Bold"/>
              </a:rPr>
              <a:t>RESOLVEMOS RETOS DE VALOR APLICANDO LA TECNOLOGÍA Y EL DATO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9870" y="3694099"/>
            <a:ext cx="8857846" cy="2759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Se desarrolló un modelo predictivo  para optimizar la gestión de stock y aprovisionamiento de suministros de forma más eficiente. Así, los algoritmos predictivos pueden prever la demanda de materiales, minimizando la posibilidad de retrasos debido a la falta de los mismos.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Una prueba de concepto previa para, a partir de la  exploración  de  datos  y  de  la  construcción  de  modelos  de analítica   avanzada   parciales   para poder  evaluar  con  la confiabilidad  suficiente  que efectivamente  sea  viable  conseguir  los  objetivos  de  negocio planteados.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72650" y="782515"/>
            <a:ext cx="2292394" cy="96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El reto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9870" y="1911454"/>
            <a:ext cx="8000205" cy="1239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000000"/>
                </a:solidFill>
                <a:latin typeface="Open Sans Bold"/>
              </a:rPr>
              <a:t>Optimización del stock. Multinacional de distribución de material eléctico necesitaba predecir a uno o dos meses vista qué artículos y qué cantidades serán requeridos por el departamento de compras. </a:t>
            </a:r>
          </a:p>
          <a:p>
            <a:pPr algn="ctr">
              <a:lnSpc>
                <a:spcPts val="2493"/>
              </a:lnSpc>
            </a:pPr>
            <a:endParaRPr lang="en-US" sz="1781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43000" y="3036296"/>
            <a:ext cx="2280512" cy="4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2904" dirty="0" err="1">
                <a:solidFill>
                  <a:srgbClr val="FFFFFF"/>
                </a:solidFill>
                <a:latin typeface="Open Sans Bold"/>
              </a:rPr>
              <a:t>Qué</a:t>
            </a:r>
            <a:r>
              <a:rPr lang="en-US" sz="2904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904" dirty="0" err="1">
                <a:solidFill>
                  <a:srgbClr val="FFFFFF"/>
                </a:solidFill>
                <a:latin typeface="Open Sans Bold"/>
              </a:rPr>
              <a:t>hicimos</a:t>
            </a:r>
            <a:endParaRPr lang="en-US" sz="2904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57775" y="6867615"/>
            <a:ext cx="2280512" cy="49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</a:pPr>
            <a:r>
              <a:rPr lang="en-US" sz="2890" dirty="0" err="1">
                <a:solidFill>
                  <a:srgbClr val="FFFFFF"/>
                </a:solidFill>
                <a:latin typeface="Open Sans Bold"/>
              </a:rPr>
              <a:t>Beneficios</a:t>
            </a:r>
            <a:endParaRPr lang="en-US" sz="289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9870" y="7587650"/>
            <a:ext cx="8857846" cy="1659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 err="1">
                <a:solidFill>
                  <a:srgbClr val="000000"/>
                </a:solidFill>
                <a:latin typeface="Open Sans"/>
              </a:rPr>
              <a:t>Evitar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 la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falta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existencias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reducirá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los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costos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relacionados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con la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reordenación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almacenamiento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Evaluar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rendimiento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una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escala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más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amplia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predecir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y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minimizar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riesgos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impactos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negativos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los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canales de </a:t>
            </a:r>
            <a:r>
              <a:rPr lang="en-US" sz="1599" dirty="0" err="1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distribución</a:t>
            </a:r>
            <a:r>
              <a:rPr lang="en-US" sz="1599" dirty="0">
                <a:latin typeface="Open Sans"/>
                <a:hlinkClick r:id="rId6" tooltip="https://predikdata.com/es/modelos-predictivos-para-mejorar-cadenas-de-suministr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 err="1">
                <a:solidFill>
                  <a:srgbClr val="000000"/>
                </a:solidFill>
                <a:latin typeface="Open Sans"/>
              </a:rPr>
              <a:t>Impacto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directo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satisfacción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cliente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A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54416" y="15875"/>
            <a:ext cx="6280215" cy="10287000"/>
            <a:chOff x="0" y="0"/>
            <a:chExt cx="837362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39000"/>
            </a:blip>
            <a:srcRect l="32905" r="32905"/>
            <a:stretch>
              <a:fillRect/>
            </a:stretch>
          </p:blipFill>
          <p:spPr>
            <a:xfrm>
              <a:off x="0" y="0"/>
              <a:ext cx="8373620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084604" y="7263710"/>
            <a:ext cx="6280215" cy="3023290"/>
            <a:chOff x="0" y="0"/>
            <a:chExt cx="8373620" cy="403105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63000"/>
            </a:blip>
            <a:srcRect t="6052" b="6052"/>
            <a:stretch>
              <a:fillRect/>
            </a:stretch>
          </p:blipFill>
          <p:spPr>
            <a:xfrm>
              <a:off x="0" y="0"/>
              <a:ext cx="8373620" cy="403105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78750" y="265735"/>
            <a:ext cx="7191292" cy="2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  <a:spcBef>
                <a:spcPct val="0"/>
              </a:spcBef>
            </a:pPr>
            <a:r>
              <a:rPr lang="en-US" sz="1368">
                <a:solidFill>
                  <a:srgbClr val="FF3131"/>
                </a:solidFill>
                <a:latin typeface="Inter Bold"/>
              </a:rPr>
              <a:t>RESOLVEMOS RETOS DE VALOR APLICANDO LA TECNOLOGÍA Y EL DATO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1067" y="722953"/>
            <a:ext cx="2292394" cy="96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El reto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0291" y="2007005"/>
            <a:ext cx="8353948" cy="187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000000"/>
                </a:solidFill>
                <a:latin typeface="Open Sans Bold"/>
              </a:rPr>
              <a:t>Observabilidad. Multinacional del sector energético nos trasladó la necesidad de contar con un sistema de monitorización en tiempo real sobre su sistema comercial y los servicios ofertados a cliente, tanto interno como externo (suministro), con el objetivo de disponer de un control total y poder así reaccionar de forma inmediata ante una posible falta de servicio o degradación del mismo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999963"/>
            <a:ext cx="2280512" cy="4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2904">
                <a:solidFill>
                  <a:srgbClr val="FFFFFF"/>
                </a:solidFill>
                <a:latin typeface="Open Sans Bold"/>
              </a:rPr>
              <a:t>Qué hicimos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23785" y="7381843"/>
            <a:ext cx="3238500" cy="49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</a:pPr>
            <a:r>
              <a:rPr lang="en-US" sz="2890" dirty="0" err="1">
                <a:solidFill>
                  <a:srgbClr val="FFFFFF"/>
                </a:solidFill>
                <a:latin typeface="Open Sans Bold"/>
              </a:rPr>
              <a:t>Algunos</a:t>
            </a:r>
            <a:r>
              <a:rPr lang="en-US" sz="2890" dirty="0">
                <a:solidFill>
                  <a:srgbClr val="FFFFFF"/>
                </a:solidFill>
                <a:latin typeface="Open Sans Bold"/>
              </a:rPr>
              <a:t> </a:t>
            </a:r>
            <a:r>
              <a:rPr lang="en-US" sz="2890" dirty="0" err="1">
                <a:solidFill>
                  <a:srgbClr val="FFFFFF"/>
                </a:solidFill>
                <a:latin typeface="Open Sans Bold"/>
              </a:rPr>
              <a:t>datos</a:t>
            </a:r>
            <a:endParaRPr lang="en-US" sz="289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58954" y="4627404"/>
            <a:ext cx="9005284" cy="2824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Centralización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total de logs y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eventos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asociados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al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suministro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aprovisionamiento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servicios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Implantación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plataforma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referencia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para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gestión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grandes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volúmenes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información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tiempo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real.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Implantación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un Sistema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detección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anomalías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basado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procesos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Machine Learning.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 err="1">
                <a:solidFill>
                  <a:srgbClr val="000000"/>
                </a:solidFill>
                <a:latin typeface="Open Sans"/>
              </a:rPr>
              <a:t>Visibilidad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global de las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infraestructuras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soportan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los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Servicios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Correlación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eventos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entre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los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diferentes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sistemas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 err="1">
                <a:solidFill>
                  <a:srgbClr val="000000"/>
                </a:solidFill>
                <a:latin typeface="Open Sans"/>
              </a:rPr>
              <a:t>Monitorización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funcional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por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equipo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organizativo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3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niveles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2277"/>
              </a:lnSpc>
              <a:spcBef>
                <a:spcPct val="0"/>
              </a:spcBef>
            </a:pPr>
            <a:endParaRPr lang="en-US" sz="1626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8954" y="8033145"/>
            <a:ext cx="9005284" cy="1696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+ 1 000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orígenes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diferentes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+ 20TB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profundidad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histórica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3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años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+ 20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Billones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documentos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+ 300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cuadros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mando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información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tiempo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real.</a:t>
            </a:r>
          </a:p>
          <a:p>
            <a:pPr marL="351189" lvl="1" indent="-175595">
              <a:lnSpc>
                <a:spcPts val="2277"/>
              </a:lnSpc>
              <a:buFont typeface="Arial"/>
              <a:buChar char="•"/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+ 1000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visualizaciones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desplegadas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diferentes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escalas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departamentales</a:t>
            </a:r>
            <a:endParaRPr lang="en-US" sz="1626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277"/>
              </a:lnSpc>
              <a:spcBef>
                <a:spcPct val="0"/>
              </a:spcBef>
            </a:pPr>
            <a:endParaRPr lang="en-US" sz="1626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A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54416" y="15875"/>
            <a:ext cx="6280215" cy="10287000"/>
            <a:chOff x="0" y="0"/>
            <a:chExt cx="837362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39000"/>
            </a:blip>
            <a:srcRect l="29686" r="29686"/>
            <a:stretch>
              <a:fillRect/>
            </a:stretch>
          </p:blipFill>
          <p:spPr>
            <a:xfrm>
              <a:off x="0" y="0"/>
              <a:ext cx="8373620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084604" y="7263710"/>
            <a:ext cx="6280215" cy="3023290"/>
            <a:chOff x="0" y="0"/>
            <a:chExt cx="8373620" cy="403105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63000"/>
            </a:blip>
            <a:srcRect t="7414" b="7414"/>
            <a:stretch>
              <a:fillRect/>
            </a:stretch>
          </p:blipFill>
          <p:spPr>
            <a:xfrm>
              <a:off x="0" y="0"/>
              <a:ext cx="8373620" cy="403105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78750" y="265735"/>
            <a:ext cx="7191292" cy="2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  <a:spcBef>
                <a:spcPct val="0"/>
              </a:spcBef>
            </a:pPr>
            <a:r>
              <a:rPr lang="en-US" sz="1368">
                <a:solidFill>
                  <a:srgbClr val="FF3131"/>
                </a:solidFill>
                <a:latin typeface="Inter Bold"/>
              </a:rPr>
              <a:t>RESOLVEMOS RETOS DE VALOR APLICANDO LA TECNOLOGÍA Y EL DATO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41067" y="722953"/>
            <a:ext cx="2292394" cy="96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El reto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0291" y="2007005"/>
            <a:ext cx="8353948" cy="92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Oficina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del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dato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para la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aceleración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de proyectos. La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empresa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enfrentaba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desafío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integrar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y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optimizar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el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manejo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grandes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volúmenes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de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datos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generados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sus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diversas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áreas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81" dirty="0" err="1">
                <a:solidFill>
                  <a:srgbClr val="000000"/>
                </a:solidFill>
                <a:latin typeface="Open Sans Bold"/>
              </a:rPr>
              <a:t>operativas</a:t>
            </a:r>
            <a:r>
              <a:rPr lang="en-US" sz="1781" dirty="0">
                <a:solidFill>
                  <a:srgbClr val="000000"/>
                </a:solidFill>
                <a:latin typeface="Open Sa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1615" y="3185425"/>
            <a:ext cx="2280512" cy="4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2904">
                <a:solidFill>
                  <a:srgbClr val="FFFFFF"/>
                </a:solidFill>
                <a:latin typeface="Open Sans Bold"/>
              </a:rPr>
              <a:t>Qué hicimos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8954" y="3947702"/>
            <a:ext cx="9005284" cy="2233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77"/>
              </a:lnSpc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Se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dispusieron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recursos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especialistas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propia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empresa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trabajaron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colaboración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especialistas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externos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acelerar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los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proyectos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todas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las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áreas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empresa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relacionadas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 Se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establecieron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procesos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instaurar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cultura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y se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desarrollaron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estrategias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para un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buen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gobierno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información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Además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, se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crearon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diferentes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cuadros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mando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proporcionar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visión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clara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accesible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áreas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sirviesen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inspiración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otros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departamentos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cara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explotación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transversal del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organización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>
              <a:lnSpc>
                <a:spcPts val="2277"/>
              </a:lnSpc>
              <a:spcBef>
                <a:spcPct val="0"/>
              </a:spcBef>
            </a:pPr>
            <a:endParaRPr lang="en-US" sz="1626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31615" y="6429192"/>
            <a:ext cx="1987785" cy="49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</a:pPr>
            <a:r>
              <a:rPr lang="en-US" sz="2890" dirty="0" err="1">
                <a:solidFill>
                  <a:srgbClr val="FFFFFF"/>
                </a:solidFill>
                <a:latin typeface="Open Sans Bold"/>
              </a:rPr>
              <a:t>Beneficios</a:t>
            </a:r>
            <a:endParaRPr lang="en-US" sz="289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8954" y="7200897"/>
            <a:ext cx="9005284" cy="2929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77"/>
              </a:lnSpc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Los tiempos de ejecución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los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proyectos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relacionados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con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redujeron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significativamente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permitiendo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respuesta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más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rápida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a las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necesidades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demandadas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2277"/>
              </a:lnSpc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Se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fomentó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cultura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organizacional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valora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utiliza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los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un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activo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estratégico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mejorando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toma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decisiones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todos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los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niveles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2277"/>
              </a:lnSpc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Se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estableció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una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estructura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gobierno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datos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eficaz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que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asegura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calidad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seguridad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accesibilidad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información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2277"/>
              </a:lnSpc>
            </a:pPr>
            <a:r>
              <a:rPr lang="en-US" sz="1626" dirty="0">
                <a:solidFill>
                  <a:srgbClr val="000000"/>
                </a:solidFill>
                <a:latin typeface="Open Sans"/>
              </a:rPr>
              <a:t>Los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cuadros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mando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implementados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permiten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un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seguimiento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eficiente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proporcionan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insights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valiosos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para la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optimización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continua de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procesos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 y </a:t>
            </a:r>
            <a:r>
              <a:rPr lang="en-US" sz="1626" dirty="0" err="1">
                <a:solidFill>
                  <a:srgbClr val="000000"/>
                </a:solidFill>
                <a:latin typeface="Open Sans"/>
              </a:rPr>
              <a:t>servicios</a:t>
            </a:r>
            <a:r>
              <a:rPr lang="en-US" sz="1626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2277"/>
              </a:lnSpc>
            </a:pPr>
            <a:endParaRPr lang="en-US" sz="1626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277"/>
              </a:lnSpc>
              <a:spcBef>
                <a:spcPct val="0"/>
              </a:spcBef>
            </a:pPr>
            <a:endParaRPr lang="en-US" sz="1626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171616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668707" y="6645552"/>
            <a:ext cx="12950585" cy="3641448"/>
            <a:chOff x="0" y="0"/>
            <a:chExt cx="17267447" cy="485526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alphaModFix amt="53000"/>
            </a:blip>
            <a:srcRect t="28873" b="28873"/>
            <a:stretch>
              <a:fillRect/>
            </a:stretch>
          </p:blipFill>
          <p:spPr>
            <a:xfrm>
              <a:off x="0" y="0"/>
              <a:ext cx="17267447" cy="4855264"/>
            </a:xfrm>
            <a:prstGeom prst="rect">
              <a:avLst/>
            </a:prstGeom>
          </p:spPr>
        </p:pic>
      </p:grpSp>
      <p:sp>
        <p:nvSpPr>
          <p:cNvPr id="8" name="AutoShape 8"/>
          <p:cNvSpPr/>
          <p:nvPr/>
        </p:nvSpPr>
        <p:spPr>
          <a:xfrm>
            <a:off x="8320645" y="4401655"/>
            <a:ext cx="164671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9" name="TextBox 9"/>
          <p:cNvSpPr txBox="1"/>
          <p:nvPr/>
        </p:nvSpPr>
        <p:spPr>
          <a:xfrm>
            <a:off x="1028700" y="1551089"/>
            <a:ext cx="16230600" cy="2387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73"/>
              </a:lnSpc>
              <a:spcBef>
                <a:spcPct val="0"/>
              </a:spcBef>
            </a:pPr>
            <a:r>
              <a:rPr lang="en-US" sz="13980">
                <a:solidFill>
                  <a:srgbClr val="000000"/>
                </a:solidFill>
                <a:latin typeface="Inter Bold"/>
              </a:rPr>
              <a:t>GRACIAS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084178" y="5100989"/>
            <a:ext cx="10366127" cy="380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67"/>
              </a:lnSpc>
              <a:spcBef>
                <a:spcPct val="0"/>
              </a:spcBef>
            </a:pPr>
            <a:r>
              <a:rPr lang="en-US" sz="2262">
                <a:solidFill>
                  <a:srgbClr val="000000">
                    <a:alpha val="60000"/>
                  </a:srgbClr>
                </a:solidFill>
                <a:latin typeface="Open Sans Bold Italics"/>
              </a:rPr>
              <a:t>“El precio de la luz es menor que el costo de la oscuridad”</a:t>
            </a:r>
          </a:p>
        </p:txBody>
      </p:sp>
      <p:sp>
        <p:nvSpPr>
          <p:cNvPr id="11" name="Freeform 11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7194" y="3183003"/>
            <a:ext cx="18342387" cy="3393446"/>
            <a:chOff x="0" y="0"/>
            <a:chExt cx="24456516" cy="45245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alphaModFix amt="55000"/>
            </a:blip>
            <a:srcRect t="23590" b="23590"/>
            <a:stretch>
              <a:fillRect/>
            </a:stretch>
          </p:blipFill>
          <p:spPr>
            <a:xfrm>
              <a:off x="0" y="0"/>
              <a:ext cx="24456516" cy="4524595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210295" y="6015963"/>
            <a:ext cx="15663202" cy="2216354"/>
            <a:chOff x="0" y="0"/>
            <a:chExt cx="5713978" cy="80853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713978" cy="808532"/>
            </a:xfrm>
            <a:custGeom>
              <a:avLst/>
              <a:gdLst/>
              <a:ahLst/>
              <a:cxnLst/>
              <a:rect l="l" t="t" r="r" b="b"/>
              <a:pathLst>
                <a:path w="5713978" h="808532">
                  <a:moveTo>
                    <a:pt x="0" y="0"/>
                  </a:moveTo>
                  <a:lnTo>
                    <a:pt x="5713978" y="0"/>
                  </a:lnTo>
                  <a:lnTo>
                    <a:pt x="5713978" y="808532"/>
                  </a:lnTo>
                  <a:lnTo>
                    <a:pt x="0" y="808532"/>
                  </a:lnTo>
                  <a:close/>
                </a:path>
              </a:pathLst>
            </a:custGeom>
            <a:solidFill>
              <a:srgbClr val="F4F2F2"/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0" name="Freeform 10"/>
          <p:cNvSpPr/>
          <p:nvPr/>
        </p:nvSpPr>
        <p:spPr>
          <a:xfrm>
            <a:off x="2336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1" name="Group 11"/>
          <p:cNvGrpSpPr/>
          <p:nvPr/>
        </p:nvGrpSpPr>
        <p:grpSpPr>
          <a:xfrm>
            <a:off x="8609867" y="7945509"/>
            <a:ext cx="771525" cy="669314"/>
            <a:chOff x="0" y="0"/>
            <a:chExt cx="812800" cy="7051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705121"/>
            </a:xfrm>
            <a:custGeom>
              <a:avLst/>
              <a:gdLst/>
              <a:ahLst/>
              <a:cxnLst/>
              <a:rect l="l" t="t" r="r" b="b"/>
              <a:pathLst>
                <a:path w="812800" h="705121">
                  <a:moveTo>
                    <a:pt x="406400" y="705121"/>
                  </a:moveTo>
                  <a:lnTo>
                    <a:pt x="0" y="298721"/>
                  </a:lnTo>
                  <a:lnTo>
                    <a:pt x="203200" y="298721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609600" y="298721"/>
                  </a:lnTo>
                  <a:lnTo>
                    <a:pt x="812800" y="298721"/>
                  </a:lnTo>
                  <a:lnTo>
                    <a:pt x="406400" y="705121"/>
                  </a:lnTo>
                  <a:close/>
                </a:path>
              </a:pathLst>
            </a:custGeom>
            <a:solidFill>
              <a:srgbClr val="262626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203200" y="-28575"/>
              <a:ext cx="406400" cy="632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262209" y="8690788"/>
            <a:ext cx="1466841" cy="1466841"/>
          </a:xfrm>
          <a:custGeom>
            <a:avLst/>
            <a:gdLst/>
            <a:ahLst/>
            <a:cxnLst/>
            <a:rect l="l" t="t" r="r" b="b"/>
            <a:pathLst>
              <a:path w="1466841" h="1466841">
                <a:moveTo>
                  <a:pt x="0" y="0"/>
                </a:moveTo>
                <a:lnTo>
                  <a:pt x="1466841" y="0"/>
                </a:lnTo>
                <a:lnTo>
                  <a:pt x="1466841" y="1466841"/>
                </a:lnTo>
                <a:lnTo>
                  <a:pt x="0" y="14668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7000"/>
            </a:blip>
            <a:stretch>
              <a:fillRect/>
            </a:stretch>
          </a:blipFill>
          <a:ln w="38100" cap="sq">
            <a:solidFill>
              <a:srgbClr val="FF3131">
                <a:alpha val="46667"/>
              </a:srgbClr>
            </a:solidFill>
            <a:prstDash val="sysDot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15" name="TextBox 15"/>
          <p:cNvSpPr txBox="1"/>
          <p:nvPr/>
        </p:nvSpPr>
        <p:spPr>
          <a:xfrm>
            <a:off x="1028700" y="1393382"/>
            <a:ext cx="16230600" cy="1348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>
                <a:solidFill>
                  <a:srgbClr val="000000"/>
                </a:solidFill>
                <a:latin typeface="Inter Bold"/>
              </a:rPr>
              <a:t>TRANSFORMAMOS LOS NEGOCIOS A TRAVÉS DE LOS DATOS Y LA </a:t>
            </a:r>
            <a:r>
              <a:rPr lang="en-US" sz="3900">
                <a:solidFill>
                  <a:srgbClr val="FF3131"/>
                </a:solidFill>
                <a:latin typeface="Inter Bold"/>
              </a:rPr>
              <a:t>IA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69542" y="6538349"/>
            <a:ext cx="14279074" cy="147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 err="1">
                <a:solidFill>
                  <a:srgbClr val="171616"/>
                </a:solidFill>
                <a:latin typeface="Open Sans"/>
              </a:rPr>
              <a:t>Nuestro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objetivo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es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ayudar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a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los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clientes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a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transformar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los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datos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en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información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útil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para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su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negocio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,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implantando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metodologías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y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herramientas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tecnológicas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que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gestionen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el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ciclo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de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vida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completo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del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dato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.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171616"/>
                </a:solidFill>
                <a:latin typeface="Open Sans"/>
              </a:rPr>
              <a:t>Con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una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estrategia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orientada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en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convertir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las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empresas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en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compañías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>
                <a:solidFill>
                  <a:srgbClr val="FF3131"/>
                </a:solidFill>
                <a:latin typeface="Open Sans Italics"/>
              </a:rPr>
              <a:t>Data Driven</a:t>
            </a:r>
            <a:r>
              <a:rPr lang="en-US" sz="2099" dirty="0">
                <a:solidFill>
                  <a:srgbClr val="FF3131"/>
                </a:solidFill>
                <a:latin typeface="Open Sans"/>
              </a:rPr>
              <a:t>,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y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actuar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sobre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todas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las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palancas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del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dato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para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conseguir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organizaciones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más</a:t>
            </a:r>
            <a:r>
              <a:rPr lang="en-US" sz="2099" dirty="0">
                <a:solidFill>
                  <a:srgbClr val="171616"/>
                </a:solidFill>
                <a:latin typeface="Open Sans"/>
              </a:rPr>
              <a:t> </a:t>
            </a:r>
            <a:r>
              <a:rPr lang="en-US" sz="2099" dirty="0" err="1">
                <a:solidFill>
                  <a:srgbClr val="171616"/>
                </a:solidFill>
                <a:latin typeface="Open Sans"/>
              </a:rPr>
              <a:t>eficientes</a:t>
            </a:r>
            <a:endParaRPr lang="en-US" sz="2099" dirty="0">
              <a:solidFill>
                <a:srgbClr val="171616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97525" cy="4581525"/>
            <a:chOff x="0" y="0"/>
            <a:chExt cx="24396700" cy="61087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alphaModFix amt="65999"/>
            </a:blip>
            <a:srcRect t="1925" b="1925"/>
            <a:stretch>
              <a:fillRect/>
            </a:stretch>
          </p:blipFill>
          <p:spPr>
            <a:xfrm>
              <a:off x="0" y="0"/>
              <a:ext cx="24396700" cy="61087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" name="Group 5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81317" y="5479806"/>
            <a:ext cx="8048258" cy="4454403"/>
            <a:chOff x="0" y="0"/>
            <a:chExt cx="2119706" cy="117317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19706" cy="1173176"/>
            </a:xfrm>
            <a:custGeom>
              <a:avLst/>
              <a:gdLst/>
              <a:ahLst/>
              <a:cxnLst/>
              <a:rect l="l" t="t" r="r" b="b"/>
              <a:pathLst>
                <a:path w="2119706" h="1173176">
                  <a:moveTo>
                    <a:pt x="64450" y="0"/>
                  </a:moveTo>
                  <a:lnTo>
                    <a:pt x="2055256" y="0"/>
                  </a:lnTo>
                  <a:cubicBezTo>
                    <a:pt x="2072349" y="0"/>
                    <a:pt x="2088742" y="6790"/>
                    <a:pt x="2100829" y="18877"/>
                  </a:cubicBezTo>
                  <a:cubicBezTo>
                    <a:pt x="2112916" y="30964"/>
                    <a:pt x="2119706" y="47357"/>
                    <a:pt x="2119706" y="64450"/>
                  </a:cubicBezTo>
                  <a:lnTo>
                    <a:pt x="2119706" y="1108726"/>
                  </a:lnTo>
                  <a:cubicBezTo>
                    <a:pt x="2119706" y="1125819"/>
                    <a:pt x="2112916" y="1142212"/>
                    <a:pt x="2100829" y="1154299"/>
                  </a:cubicBezTo>
                  <a:cubicBezTo>
                    <a:pt x="2088742" y="1166386"/>
                    <a:pt x="2072349" y="1173176"/>
                    <a:pt x="2055256" y="1173176"/>
                  </a:cubicBezTo>
                  <a:lnTo>
                    <a:pt x="64450" y="1173176"/>
                  </a:lnTo>
                  <a:cubicBezTo>
                    <a:pt x="47357" y="1173176"/>
                    <a:pt x="30964" y="1166386"/>
                    <a:pt x="18877" y="1154299"/>
                  </a:cubicBezTo>
                  <a:cubicBezTo>
                    <a:pt x="6790" y="1142212"/>
                    <a:pt x="0" y="1125819"/>
                    <a:pt x="0" y="1108726"/>
                  </a:cubicBezTo>
                  <a:lnTo>
                    <a:pt x="0" y="64450"/>
                  </a:lnTo>
                  <a:cubicBezTo>
                    <a:pt x="0" y="47357"/>
                    <a:pt x="6790" y="30964"/>
                    <a:pt x="18877" y="18877"/>
                  </a:cubicBezTo>
                  <a:cubicBezTo>
                    <a:pt x="30964" y="6790"/>
                    <a:pt x="47357" y="0"/>
                    <a:pt x="64450" y="0"/>
                  </a:cubicBezTo>
                  <a:close/>
                </a:path>
              </a:pathLst>
            </a:custGeom>
            <a:solidFill>
              <a:srgbClr val="F4F2F2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2119706" cy="12017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65993" y="8232317"/>
            <a:ext cx="1256201" cy="1212294"/>
            <a:chOff x="0" y="0"/>
            <a:chExt cx="330851" cy="3192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0851" cy="319287"/>
            </a:xfrm>
            <a:custGeom>
              <a:avLst/>
              <a:gdLst/>
              <a:ahLst/>
              <a:cxnLst/>
              <a:rect l="l" t="t" r="r" b="b"/>
              <a:pathLst>
                <a:path w="330851" h="319287">
                  <a:moveTo>
                    <a:pt x="0" y="0"/>
                  </a:moveTo>
                  <a:lnTo>
                    <a:pt x="330851" y="0"/>
                  </a:lnTo>
                  <a:lnTo>
                    <a:pt x="330851" y="319287"/>
                  </a:lnTo>
                  <a:lnTo>
                    <a:pt x="0" y="319287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330851" cy="347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</a:rPr>
                <a:t>No atención a los datos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753725" y="7577318"/>
            <a:ext cx="1256201" cy="1867294"/>
            <a:chOff x="0" y="0"/>
            <a:chExt cx="330851" cy="49179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0851" cy="491798"/>
            </a:xfrm>
            <a:custGeom>
              <a:avLst/>
              <a:gdLst/>
              <a:ahLst/>
              <a:cxnLst/>
              <a:rect l="l" t="t" r="r" b="b"/>
              <a:pathLst>
                <a:path w="330851" h="491798">
                  <a:moveTo>
                    <a:pt x="0" y="0"/>
                  </a:moveTo>
                  <a:lnTo>
                    <a:pt x="330851" y="0"/>
                  </a:lnTo>
                  <a:lnTo>
                    <a:pt x="330851" y="491798"/>
                  </a:lnTo>
                  <a:lnTo>
                    <a:pt x="0" y="491798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330851" cy="520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Proyectos de </a:t>
              </a:r>
              <a:r>
                <a:rPr lang="en-US" sz="1400" dirty="0" err="1">
                  <a:solidFill>
                    <a:srgbClr val="FFFFFF"/>
                  </a:solidFill>
                  <a:latin typeface="Open Sans"/>
                </a:rPr>
                <a:t>datos</a:t>
              </a:r>
              <a:r>
                <a:rPr lang="en-US" sz="1400" dirty="0">
                  <a:solidFill>
                    <a:srgbClr val="FFFFFF"/>
                  </a:solidFill>
                  <a:latin typeface="Open Sans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Open Sans"/>
                </a:rPr>
                <a:t>aislados</a:t>
              </a:r>
              <a:endParaRPr lang="en-US" sz="1400" dirty="0">
                <a:solidFill>
                  <a:srgbClr val="FFFFFF"/>
                </a:solidFill>
                <a:latin typeface="Open San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38526" y="6910784"/>
            <a:ext cx="1256201" cy="2533827"/>
            <a:chOff x="0" y="0"/>
            <a:chExt cx="330851" cy="6673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30851" cy="667345"/>
            </a:xfrm>
            <a:custGeom>
              <a:avLst/>
              <a:gdLst/>
              <a:ahLst/>
              <a:cxnLst/>
              <a:rect l="l" t="t" r="r" b="b"/>
              <a:pathLst>
                <a:path w="330851" h="667345">
                  <a:moveTo>
                    <a:pt x="0" y="0"/>
                  </a:moveTo>
                  <a:lnTo>
                    <a:pt x="330851" y="0"/>
                  </a:lnTo>
                  <a:lnTo>
                    <a:pt x="330851" y="667345"/>
                  </a:lnTo>
                  <a:lnTo>
                    <a:pt x="0" y="66734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330851" cy="695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</a:rPr>
                <a:t>Repositorio de datos de fiable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723327" y="6313518"/>
            <a:ext cx="1256201" cy="3131094"/>
            <a:chOff x="0" y="0"/>
            <a:chExt cx="330851" cy="82465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0851" cy="824650"/>
            </a:xfrm>
            <a:custGeom>
              <a:avLst/>
              <a:gdLst/>
              <a:ahLst/>
              <a:cxnLst/>
              <a:rect l="l" t="t" r="r" b="b"/>
              <a:pathLst>
                <a:path w="330851" h="824650">
                  <a:moveTo>
                    <a:pt x="0" y="0"/>
                  </a:moveTo>
                  <a:lnTo>
                    <a:pt x="330851" y="0"/>
                  </a:lnTo>
                  <a:lnTo>
                    <a:pt x="330851" y="824650"/>
                  </a:lnTo>
                  <a:lnTo>
                    <a:pt x="0" y="82465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330851" cy="8532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</a:rPr>
                <a:t>Gobierno de datos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208128" y="5710024"/>
            <a:ext cx="1256201" cy="3734588"/>
            <a:chOff x="0" y="0"/>
            <a:chExt cx="330851" cy="98359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30851" cy="983595"/>
            </a:xfrm>
            <a:custGeom>
              <a:avLst/>
              <a:gdLst/>
              <a:ahLst/>
              <a:cxnLst/>
              <a:rect l="l" t="t" r="r" b="b"/>
              <a:pathLst>
                <a:path w="330851" h="983595">
                  <a:moveTo>
                    <a:pt x="0" y="0"/>
                  </a:moveTo>
                  <a:lnTo>
                    <a:pt x="330851" y="0"/>
                  </a:lnTo>
                  <a:lnTo>
                    <a:pt x="330851" y="983595"/>
                  </a:lnTo>
                  <a:lnTo>
                    <a:pt x="0" y="983595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28575"/>
              <a:ext cx="330851" cy="1012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r>
                <a:rPr lang="en-US" sz="1400">
                  <a:solidFill>
                    <a:srgbClr val="FFFFFF"/>
                  </a:solidFill>
                  <a:latin typeface="Open Sans"/>
                </a:rPr>
                <a:t>Revelaciones de datos e IA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>
            <a:off x="5897880" y="5143500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s-ES"/>
          </a:p>
        </p:txBody>
      </p:sp>
      <p:sp>
        <p:nvSpPr>
          <p:cNvPr id="26" name="Freeform 26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Freeform 27"/>
          <p:cNvSpPr/>
          <p:nvPr/>
        </p:nvSpPr>
        <p:spPr>
          <a:xfrm>
            <a:off x="1018276" y="7577318"/>
            <a:ext cx="1018922" cy="1018922"/>
          </a:xfrm>
          <a:custGeom>
            <a:avLst/>
            <a:gdLst/>
            <a:ahLst/>
            <a:cxnLst/>
            <a:rect l="l" t="t" r="r" b="b"/>
            <a:pathLst>
              <a:path w="1018922" h="1018922">
                <a:moveTo>
                  <a:pt x="0" y="0"/>
                </a:moveTo>
                <a:lnTo>
                  <a:pt x="1018922" y="0"/>
                </a:lnTo>
                <a:lnTo>
                  <a:pt x="1018922" y="1018922"/>
                </a:lnTo>
                <a:lnTo>
                  <a:pt x="0" y="10189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8" name="Freeform 28"/>
          <p:cNvSpPr/>
          <p:nvPr/>
        </p:nvSpPr>
        <p:spPr>
          <a:xfrm>
            <a:off x="2903973" y="7690279"/>
            <a:ext cx="905960" cy="905960"/>
          </a:xfrm>
          <a:custGeom>
            <a:avLst/>
            <a:gdLst/>
            <a:ahLst/>
            <a:cxnLst/>
            <a:rect l="l" t="t" r="r" b="b"/>
            <a:pathLst>
              <a:path w="905960" h="905960">
                <a:moveTo>
                  <a:pt x="0" y="0"/>
                </a:moveTo>
                <a:lnTo>
                  <a:pt x="905960" y="0"/>
                </a:lnTo>
                <a:lnTo>
                  <a:pt x="905960" y="905961"/>
                </a:lnTo>
                <a:lnTo>
                  <a:pt x="0" y="9059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Freeform 29"/>
          <p:cNvSpPr/>
          <p:nvPr/>
        </p:nvSpPr>
        <p:spPr>
          <a:xfrm>
            <a:off x="4676619" y="7510805"/>
            <a:ext cx="1151948" cy="1151948"/>
          </a:xfrm>
          <a:custGeom>
            <a:avLst/>
            <a:gdLst/>
            <a:ahLst/>
            <a:cxnLst/>
            <a:rect l="l" t="t" r="r" b="b"/>
            <a:pathLst>
              <a:path w="1151948" h="1151948">
                <a:moveTo>
                  <a:pt x="0" y="0"/>
                </a:moveTo>
                <a:lnTo>
                  <a:pt x="1151948" y="0"/>
                </a:lnTo>
                <a:lnTo>
                  <a:pt x="1151948" y="1151948"/>
                </a:lnTo>
                <a:lnTo>
                  <a:pt x="0" y="115194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0" name="Freeform 30"/>
          <p:cNvSpPr/>
          <p:nvPr/>
        </p:nvSpPr>
        <p:spPr>
          <a:xfrm>
            <a:off x="6695342" y="7589974"/>
            <a:ext cx="1072778" cy="1072778"/>
          </a:xfrm>
          <a:custGeom>
            <a:avLst/>
            <a:gdLst/>
            <a:ahLst/>
            <a:cxnLst/>
            <a:rect l="l" t="t" r="r" b="b"/>
            <a:pathLst>
              <a:path w="1072778" h="1072778">
                <a:moveTo>
                  <a:pt x="0" y="0"/>
                </a:moveTo>
                <a:lnTo>
                  <a:pt x="1072779" y="0"/>
                </a:lnTo>
                <a:lnTo>
                  <a:pt x="1072779" y="1072779"/>
                </a:lnTo>
                <a:lnTo>
                  <a:pt x="0" y="10727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1" name="Group 31"/>
          <p:cNvGrpSpPr/>
          <p:nvPr/>
        </p:nvGrpSpPr>
        <p:grpSpPr>
          <a:xfrm>
            <a:off x="2139382" y="7989898"/>
            <a:ext cx="613447" cy="306723"/>
            <a:chOff x="0" y="0"/>
            <a:chExt cx="812800" cy="4064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77800" y="-28575"/>
              <a:ext cx="5588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18016" y="4888969"/>
            <a:ext cx="8463302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Inter Bold"/>
              </a:rPr>
              <a:t>¿CÓMO LO HACEMOS?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31227" y="6284943"/>
            <a:ext cx="7081810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Ya sea que estés dando los primeros pasos en el análisis y explotación de los datos o buscando afinar estrategias avanzadas, estamos aquí para acompañarte. Te guiaremos hacia soluciones en base a los datos y la IA afianzando tu ventaja competitiva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171616"/>
              </a:solidFill>
              <a:latin typeface="Open Sans"/>
            </a:endParaRP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171616"/>
              </a:solidFill>
              <a:latin typeface="Open Sans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609368" y="8716733"/>
            <a:ext cx="1836737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Definición del reto 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y objetivos de negocio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148762" y="5787494"/>
            <a:ext cx="558784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  <a:spcBef>
                <a:spcPct val="0"/>
              </a:spcBef>
            </a:pPr>
            <a:r>
              <a:rPr lang="en-US" sz="1500" dirty="0">
                <a:solidFill>
                  <a:srgbClr val="000000">
                    <a:alpha val="63922"/>
                  </a:srgbClr>
                </a:solidFill>
                <a:latin typeface="Open Sans Bold"/>
              </a:rPr>
              <a:t>Proyectos </a:t>
            </a:r>
            <a:r>
              <a:rPr lang="en-US" sz="1500" dirty="0" err="1">
                <a:solidFill>
                  <a:srgbClr val="000000">
                    <a:alpha val="63922"/>
                  </a:srgbClr>
                </a:solidFill>
                <a:latin typeface="Open Sans Bold"/>
              </a:rPr>
              <a:t>personalizados</a:t>
            </a:r>
            <a:r>
              <a:rPr lang="en-US" sz="1500" dirty="0">
                <a:solidFill>
                  <a:srgbClr val="000000">
                    <a:alpha val="63922"/>
                  </a:srgbClr>
                </a:solidFill>
                <a:latin typeface="Open Sans Bold"/>
              </a:rPr>
              <a:t> </a:t>
            </a:r>
            <a:r>
              <a:rPr lang="en-US" sz="1500" dirty="0" err="1">
                <a:solidFill>
                  <a:srgbClr val="000000">
                    <a:alpha val="63922"/>
                  </a:srgbClr>
                </a:solidFill>
                <a:latin typeface="Open Sans Bold"/>
              </a:rPr>
              <a:t>en</a:t>
            </a:r>
            <a:r>
              <a:rPr lang="en-US" sz="1500" dirty="0">
                <a:solidFill>
                  <a:srgbClr val="000000">
                    <a:alpha val="63922"/>
                  </a:srgbClr>
                </a:solidFill>
                <a:latin typeface="Open Sans Bold"/>
              </a:rPr>
              <a:t> </a:t>
            </a:r>
            <a:r>
              <a:rPr lang="en-US" sz="1500" dirty="0" err="1">
                <a:solidFill>
                  <a:srgbClr val="000000">
                    <a:alpha val="63922"/>
                  </a:srgbClr>
                </a:solidFill>
                <a:latin typeface="Open Sans Bold"/>
              </a:rPr>
              <a:t>función</a:t>
            </a:r>
            <a:r>
              <a:rPr lang="en-US" sz="1500" dirty="0">
                <a:solidFill>
                  <a:srgbClr val="000000">
                    <a:alpha val="63922"/>
                  </a:srgbClr>
                </a:solidFill>
                <a:latin typeface="Open Sans Bold"/>
              </a:rPr>
              <a:t> del </a:t>
            </a:r>
            <a:r>
              <a:rPr lang="en-US" sz="1500" dirty="0" err="1">
                <a:solidFill>
                  <a:srgbClr val="000000">
                    <a:alpha val="63922"/>
                  </a:srgbClr>
                </a:solidFill>
                <a:latin typeface="Open Sans Bold"/>
              </a:rPr>
              <a:t>grado</a:t>
            </a:r>
            <a:r>
              <a:rPr lang="en-US" sz="1500" dirty="0">
                <a:solidFill>
                  <a:srgbClr val="000000">
                    <a:alpha val="63922"/>
                  </a:srgbClr>
                </a:solidFill>
                <a:latin typeface="Open Sans Bold"/>
              </a:rPr>
              <a:t> de </a:t>
            </a:r>
            <a:r>
              <a:rPr lang="en-US" sz="1500" dirty="0" err="1">
                <a:solidFill>
                  <a:srgbClr val="000000">
                    <a:alpha val="63922"/>
                  </a:srgbClr>
                </a:solidFill>
                <a:latin typeface="Open Sans Bold"/>
              </a:rPr>
              <a:t>madurez</a:t>
            </a:r>
            <a:endParaRPr lang="en-US" sz="1500" dirty="0">
              <a:solidFill>
                <a:srgbClr val="000000">
                  <a:alpha val="63922"/>
                </a:srgbClr>
              </a:solidFill>
              <a:latin typeface="Open Sa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665835" y="8734514"/>
            <a:ext cx="138223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Gestión del Dato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252310" y="8734514"/>
            <a:ext cx="2000568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Desarrrollo de modelos 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y algoritmos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79165" y="8734514"/>
            <a:ext cx="1705134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Implantación en un </a:t>
            </a:r>
          </a:p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Open Sans"/>
              </a:rPr>
              <a:t>entorno empresarial</a:t>
            </a:r>
          </a:p>
        </p:txBody>
      </p:sp>
      <p:grpSp>
        <p:nvGrpSpPr>
          <p:cNvPr id="41" name="Group 31">
            <a:extLst>
              <a:ext uri="{FF2B5EF4-FFF2-40B4-BE49-F238E27FC236}">
                <a16:creationId xmlns:a16="http://schemas.microsoft.com/office/drawing/2014/main" id="{E1AC99B8-796F-0B87-DDDA-A03E84203E54}"/>
              </a:ext>
            </a:extLst>
          </p:cNvPr>
          <p:cNvGrpSpPr/>
          <p:nvPr/>
        </p:nvGrpSpPr>
        <p:grpSpPr>
          <a:xfrm>
            <a:off x="3965408" y="7979114"/>
            <a:ext cx="613447" cy="306723"/>
            <a:chOff x="0" y="0"/>
            <a:chExt cx="812800" cy="406400"/>
          </a:xfrm>
        </p:grpSpPr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ABA3E68F-AD6E-7000-1253-37253BFFCCEC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TextBox 33">
              <a:extLst>
                <a:ext uri="{FF2B5EF4-FFF2-40B4-BE49-F238E27FC236}">
                  <a16:creationId xmlns:a16="http://schemas.microsoft.com/office/drawing/2014/main" id="{9ED6AA08-3339-15B9-FA0E-977E4166CE3A}"/>
                </a:ext>
              </a:extLst>
            </p:cNvPr>
            <p:cNvSpPr txBox="1"/>
            <p:nvPr/>
          </p:nvSpPr>
          <p:spPr>
            <a:xfrm>
              <a:off x="177800" y="-28575"/>
              <a:ext cx="5588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44" name="Group 31">
            <a:extLst>
              <a:ext uri="{FF2B5EF4-FFF2-40B4-BE49-F238E27FC236}">
                <a16:creationId xmlns:a16="http://schemas.microsoft.com/office/drawing/2014/main" id="{4CB4B025-79C8-C773-41E6-6C5769C0784E}"/>
              </a:ext>
            </a:extLst>
          </p:cNvPr>
          <p:cNvGrpSpPr/>
          <p:nvPr/>
        </p:nvGrpSpPr>
        <p:grpSpPr>
          <a:xfrm>
            <a:off x="5982590" y="7971732"/>
            <a:ext cx="613447" cy="306723"/>
            <a:chOff x="0" y="0"/>
            <a:chExt cx="812800" cy="406400"/>
          </a:xfrm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03B37FB3-22A9-5160-1394-8BFD89F26116}"/>
                </a:ext>
              </a:extLst>
            </p:cNvPr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TextBox 33">
              <a:extLst>
                <a:ext uri="{FF2B5EF4-FFF2-40B4-BE49-F238E27FC236}">
                  <a16:creationId xmlns:a16="http://schemas.microsoft.com/office/drawing/2014/main" id="{B4798457-973A-A62F-6AFD-CFFC06A016EA}"/>
                </a:ext>
              </a:extLst>
            </p:cNvPr>
            <p:cNvSpPr txBox="1"/>
            <p:nvPr/>
          </p:nvSpPr>
          <p:spPr>
            <a:xfrm>
              <a:off x="177800" y="-28575"/>
              <a:ext cx="558800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714532"/>
            <a:ext cx="5410200" cy="3393446"/>
            <a:chOff x="0" y="0"/>
            <a:chExt cx="7213600" cy="452459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4943" r="4943"/>
            <a:stretch>
              <a:fillRect/>
            </a:stretch>
          </p:blipFill>
          <p:spPr>
            <a:xfrm>
              <a:off x="0" y="0"/>
              <a:ext cx="7213600" cy="452459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6438900" y="1714532"/>
            <a:ext cx="5410200" cy="3393446"/>
            <a:chOff x="0" y="0"/>
            <a:chExt cx="7213600" cy="452459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>
              <a:alphaModFix amt="74000"/>
            </a:blip>
            <a:srcRect l="5359" r="5359"/>
            <a:stretch>
              <a:fillRect/>
            </a:stretch>
          </p:blipFill>
          <p:spPr>
            <a:xfrm>
              <a:off x="0" y="0"/>
              <a:ext cx="7213600" cy="4524595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1849100" y="1714532"/>
            <a:ext cx="5410200" cy="3393446"/>
            <a:chOff x="0" y="0"/>
            <a:chExt cx="7213600" cy="452459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l="492" r="492"/>
            <a:stretch>
              <a:fillRect/>
            </a:stretch>
          </p:blipFill>
          <p:spPr>
            <a:xfrm>
              <a:off x="0" y="0"/>
              <a:ext cx="7213600" cy="4524595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1849100" y="5107978"/>
            <a:ext cx="5410200" cy="3428968"/>
            <a:chOff x="0" y="0"/>
            <a:chExt cx="1973656" cy="12508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73655" cy="1250897"/>
            </a:xfrm>
            <a:custGeom>
              <a:avLst/>
              <a:gdLst/>
              <a:ahLst/>
              <a:cxnLst/>
              <a:rect l="l" t="t" r="r" b="b"/>
              <a:pathLst>
                <a:path w="1973655" h="1250897">
                  <a:moveTo>
                    <a:pt x="0" y="0"/>
                  </a:moveTo>
                  <a:lnTo>
                    <a:pt x="1973655" y="0"/>
                  </a:lnTo>
                  <a:lnTo>
                    <a:pt x="1973655" y="1250897"/>
                  </a:lnTo>
                  <a:lnTo>
                    <a:pt x="0" y="1250897"/>
                  </a:lnTo>
                  <a:close/>
                </a:path>
              </a:pathLst>
            </a:custGeom>
            <a:solidFill>
              <a:srgbClr val="171616">
                <a:alpha val="55686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38900" y="5107978"/>
            <a:ext cx="5410200" cy="3428968"/>
            <a:chOff x="0" y="0"/>
            <a:chExt cx="1973656" cy="125089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973655" cy="1250897"/>
            </a:xfrm>
            <a:custGeom>
              <a:avLst/>
              <a:gdLst/>
              <a:ahLst/>
              <a:cxnLst/>
              <a:rect l="l" t="t" r="r" b="b"/>
              <a:pathLst>
                <a:path w="1973655" h="1250897">
                  <a:moveTo>
                    <a:pt x="0" y="0"/>
                  </a:moveTo>
                  <a:lnTo>
                    <a:pt x="1973655" y="0"/>
                  </a:lnTo>
                  <a:lnTo>
                    <a:pt x="1973655" y="1250897"/>
                  </a:lnTo>
                  <a:lnTo>
                    <a:pt x="0" y="1250897"/>
                  </a:lnTo>
                  <a:close/>
                </a:path>
              </a:pathLst>
            </a:custGeom>
            <a:solidFill>
              <a:srgbClr val="F4F2F2">
                <a:alpha val="60000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5107978"/>
            <a:ext cx="5410200" cy="3428968"/>
            <a:chOff x="0" y="0"/>
            <a:chExt cx="1973656" cy="125089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73655" cy="1250897"/>
            </a:xfrm>
            <a:custGeom>
              <a:avLst/>
              <a:gdLst/>
              <a:ahLst/>
              <a:cxnLst/>
              <a:rect l="l" t="t" r="r" b="b"/>
              <a:pathLst>
                <a:path w="1973655" h="1250897">
                  <a:moveTo>
                    <a:pt x="0" y="0"/>
                  </a:moveTo>
                  <a:lnTo>
                    <a:pt x="1973655" y="0"/>
                  </a:lnTo>
                  <a:lnTo>
                    <a:pt x="1973655" y="1250897"/>
                  </a:lnTo>
                  <a:lnTo>
                    <a:pt x="0" y="1250897"/>
                  </a:lnTo>
                  <a:close/>
                </a:path>
              </a:pathLst>
            </a:custGeom>
            <a:solidFill>
              <a:srgbClr val="F4F2F2">
                <a:alpha val="29804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TextBox 18"/>
          <p:cNvSpPr txBox="1"/>
          <p:nvPr/>
        </p:nvSpPr>
        <p:spPr>
          <a:xfrm>
            <a:off x="1517415" y="5664885"/>
            <a:ext cx="4432771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171616"/>
                </a:solidFill>
                <a:latin typeface="Open Sans Bold"/>
              </a:rPr>
              <a:t>Estrategia, gobierno y gestión del dato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85015" y="6062986"/>
            <a:ext cx="4908445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Te ayudamos a convertir datos complejos en información valiosa con la que puedas entender mejor la realidad de tu negocio y tomes las mejores decisiones.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Desarrollamos arquitecturas robustas y escalables, garantizando que tus aplicaciones y datos cuenten con el respaldo de una infraestructura segura y flexible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202861" y="5664885"/>
            <a:ext cx="3882278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171616"/>
                </a:solidFill>
                <a:latin typeface="Open Sans Bold"/>
              </a:rPr>
              <a:t>Busines Intelligence  &amp; Big Data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096750" y="6062986"/>
            <a:ext cx="5047624" cy="13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Obtendrás no sólo una foto actual sino también futura de tu negocio. Analizamos los patrones ocultos en sus datos para proporcionar recomendaciones estratégicas, prever tendencias futuras y diseñar automatizaciones inteligentes.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858330" y="5664885"/>
            <a:ext cx="2928910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  <a:spcBef>
                <a:spcPct val="0"/>
              </a:spcBef>
            </a:pPr>
            <a:r>
              <a:rPr lang="en-US" sz="1799">
                <a:solidFill>
                  <a:srgbClr val="FF3131"/>
                </a:solidFill>
                <a:latin typeface="Open Sans Bold"/>
              </a:rPr>
              <a:t>IA </a:t>
            </a:r>
            <a:r>
              <a:rPr lang="en-US" sz="1799">
                <a:solidFill>
                  <a:srgbClr val="FFFFFF"/>
                </a:solidFill>
                <a:latin typeface="Open Sans Bold"/>
              </a:rPr>
              <a:t>&amp; Automatización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139238" y="4062083"/>
            <a:ext cx="952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3733800" y="533691"/>
            <a:ext cx="9124530" cy="46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9">
                <a:solidFill>
                  <a:srgbClr val="000000"/>
                </a:solidFill>
                <a:latin typeface="Open Sans Bold"/>
              </a:rPr>
              <a:t>Con nuestras capacidades en torno al Dato&amp;</a:t>
            </a:r>
            <a:r>
              <a:rPr lang="en-US" sz="2709">
                <a:solidFill>
                  <a:srgbClr val="FF3131"/>
                </a:solidFill>
                <a:latin typeface="Open Sans Bold"/>
              </a:rPr>
              <a:t>IA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17415" y="6105060"/>
            <a:ext cx="4432771" cy="247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Colaboramos para desarrollar estrategias de datos sólidas que se alineen con tus objetivos comerciales. Nos aseguramos de que se genere un valor tangible y duradero al garantizar que tus datos siempre estén disponibles, protegidos y preparados, implementando las mejores prácticas en administración de datos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171616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849100" y="3429016"/>
            <a:ext cx="5410200" cy="4803301"/>
            <a:chOff x="0" y="0"/>
            <a:chExt cx="1973656" cy="175225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3655" cy="1752257"/>
            </a:xfrm>
            <a:custGeom>
              <a:avLst/>
              <a:gdLst/>
              <a:ahLst/>
              <a:cxnLst/>
              <a:rect l="l" t="t" r="r" b="b"/>
              <a:pathLst>
                <a:path w="1973655" h="1752257">
                  <a:moveTo>
                    <a:pt x="0" y="0"/>
                  </a:moveTo>
                  <a:lnTo>
                    <a:pt x="1973655" y="0"/>
                  </a:lnTo>
                  <a:lnTo>
                    <a:pt x="1973655" y="1752257"/>
                  </a:lnTo>
                  <a:lnTo>
                    <a:pt x="0" y="1752257"/>
                  </a:lnTo>
                  <a:close/>
                </a:path>
              </a:pathLst>
            </a:custGeom>
            <a:solidFill>
              <a:srgbClr val="171616">
                <a:alpha val="48627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438900" y="3429016"/>
            <a:ext cx="5410200" cy="4803301"/>
            <a:chOff x="0" y="0"/>
            <a:chExt cx="1973656" cy="17522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73655" cy="1752257"/>
            </a:xfrm>
            <a:custGeom>
              <a:avLst/>
              <a:gdLst/>
              <a:ahLst/>
              <a:cxnLst/>
              <a:rect l="l" t="t" r="r" b="b"/>
              <a:pathLst>
                <a:path w="1973655" h="1752257">
                  <a:moveTo>
                    <a:pt x="0" y="0"/>
                  </a:moveTo>
                  <a:lnTo>
                    <a:pt x="1973655" y="0"/>
                  </a:lnTo>
                  <a:lnTo>
                    <a:pt x="1973655" y="1752257"/>
                  </a:lnTo>
                  <a:lnTo>
                    <a:pt x="0" y="1752257"/>
                  </a:lnTo>
                  <a:close/>
                </a:path>
              </a:pathLst>
            </a:custGeom>
            <a:solidFill>
              <a:srgbClr val="F4F2F2">
                <a:alpha val="60000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3429016"/>
            <a:ext cx="5410200" cy="4803301"/>
            <a:chOff x="0" y="0"/>
            <a:chExt cx="1973656" cy="175225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73655" cy="1752257"/>
            </a:xfrm>
            <a:custGeom>
              <a:avLst/>
              <a:gdLst/>
              <a:ahLst/>
              <a:cxnLst/>
              <a:rect l="l" t="t" r="r" b="b"/>
              <a:pathLst>
                <a:path w="1973655" h="1752257">
                  <a:moveTo>
                    <a:pt x="0" y="0"/>
                  </a:moveTo>
                  <a:lnTo>
                    <a:pt x="1973655" y="0"/>
                  </a:lnTo>
                  <a:lnTo>
                    <a:pt x="1973655" y="1752257"/>
                  </a:lnTo>
                  <a:lnTo>
                    <a:pt x="0" y="1752257"/>
                  </a:lnTo>
                  <a:close/>
                </a:path>
              </a:pathLst>
            </a:custGeom>
            <a:solidFill>
              <a:srgbClr val="F4F2F2">
                <a:alpha val="29804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2" name="Freeform 12"/>
          <p:cNvSpPr/>
          <p:nvPr/>
        </p:nvSpPr>
        <p:spPr>
          <a:xfrm>
            <a:off x="4766676" y="1316638"/>
            <a:ext cx="1024298" cy="1024298"/>
          </a:xfrm>
          <a:custGeom>
            <a:avLst/>
            <a:gdLst/>
            <a:ahLst/>
            <a:cxnLst/>
            <a:rect l="l" t="t" r="r" b="b"/>
            <a:pathLst>
              <a:path w="1024298" h="1024298">
                <a:moveTo>
                  <a:pt x="0" y="0"/>
                </a:moveTo>
                <a:lnTo>
                  <a:pt x="1024298" y="0"/>
                </a:lnTo>
                <a:lnTo>
                  <a:pt x="1024298" y="1024299"/>
                </a:lnTo>
                <a:lnTo>
                  <a:pt x="0" y="10242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12517094" y="4027345"/>
            <a:ext cx="926248" cy="926248"/>
          </a:xfrm>
          <a:custGeom>
            <a:avLst/>
            <a:gdLst/>
            <a:ahLst/>
            <a:cxnLst/>
            <a:rect l="l" t="t" r="r" b="b"/>
            <a:pathLst>
              <a:path w="926248" h="926248">
                <a:moveTo>
                  <a:pt x="0" y="0"/>
                </a:moveTo>
                <a:lnTo>
                  <a:pt x="926248" y="0"/>
                </a:lnTo>
                <a:lnTo>
                  <a:pt x="926248" y="926249"/>
                </a:lnTo>
                <a:lnTo>
                  <a:pt x="0" y="9262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 w="5715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7247811" y="4018119"/>
            <a:ext cx="901065" cy="935474"/>
          </a:xfrm>
          <a:custGeom>
            <a:avLst/>
            <a:gdLst/>
            <a:ahLst/>
            <a:cxnLst/>
            <a:rect l="l" t="t" r="r" b="b"/>
            <a:pathLst>
              <a:path w="901065" h="935474">
                <a:moveTo>
                  <a:pt x="0" y="0"/>
                </a:moveTo>
                <a:lnTo>
                  <a:pt x="901064" y="0"/>
                </a:lnTo>
                <a:lnTo>
                  <a:pt x="901064" y="935475"/>
                </a:lnTo>
                <a:lnTo>
                  <a:pt x="0" y="9354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658" r="-9787"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15" name="Freeform 15"/>
          <p:cNvSpPr/>
          <p:nvPr/>
        </p:nvSpPr>
        <p:spPr>
          <a:xfrm>
            <a:off x="1752826" y="4018119"/>
            <a:ext cx="852321" cy="935474"/>
          </a:xfrm>
          <a:custGeom>
            <a:avLst/>
            <a:gdLst/>
            <a:ahLst/>
            <a:cxnLst/>
            <a:rect l="l" t="t" r="r" b="b"/>
            <a:pathLst>
              <a:path w="852321" h="935474">
                <a:moveTo>
                  <a:pt x="0" y="0"/>
                </a:moveTo>
                <a:lnTo>
                  <a:pt x="852321" y="0"/>
                </a:lnTo>
                <a:lnTo>
                  <a:pt x="852321" y="935475"/>
                </a:lnTo>
                <a:lnTo>
                  <a:pt x="0" y="9354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 w="476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16" name="TextBox 16"/>
          <p:cNvSpPr txBox="1"/>
          <p:nvPr/>
        </p:nvSpPr>
        <p:spPr>
          <a:xfrm>
            <a:off x="2967185" y="4060016"/>
            <a:ext cx="3281653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171616"/>
                </a:solidFill>
                <a:latin typeface="Open Sans Bold"/>
              </a:rPr>
              <a:t>Nos integramos en tu empresa para ayudarte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52826" y="5366913"/>
            <a:ext cx="4038149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Accede a conocimiento especializado con conocimientos específicos y experiencia en áreas clave. 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171616"/>
              </a:solidFill>
              <a:latin typeface="Open Sans"/>
            </a:endParaRPr>
          </a:p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La comprensión profunda de las mejores prácticas y las últimas tendencias permite a la empresa aprovechar soluciones probadas y evitar errores comunes.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577500" y="4060016"/>
            <a:ext cx="2708459" cy="69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171616"/>
                </a:solidFill>
                <a:latin typeface="Open Sans Bold"/>
              </a:rPr>
              <a:t>Con una metodología Ágil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14606" y="5366913"/>
            <a:ext cx="4671353" cy="2473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599">
                <a:solidFill>
                  <a:srgbClr val="171616"/>
                </a:solidFill>
                <a:latin typeface="Open Sans"/>
              </a:rPr>
              <a:t>Creemos firmemente en un modelo de proximidad con nuestros clientes, que acentuamos y ponemos en práctica aplicando las mejores prácticas de las metodologías Agile. Mediante iteraciones o sprints, Agile proporciona entregas frecuentes de software funcional. Esto permite que el cliente vea resultados de manera más sencilla en cualquier punto del proceso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171616"/>
              </a:solidFill>
              <a:latin typeface="Open San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872267" y="4165895"/>
            <a:ext cx="241099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FFF"/>
                </a:solidFill>
                <a:latin typeface="Open Sans Bold"/>
              </a:rPr>
              <a:t>Y transparente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90908" y="5366913"/>
            <a:ext cx="4576373" cy="192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r>
              <a:rPr lang="en-US" sz="1599">
                <a:solidFill>
                  <a:srgbClr val="FFFFFF"/>
                </a:solidFill>
                <a:latin typeface="Open Sans"/>
              </a:rPr>
              <a:t>Promovemos la comunicación abierta y la visibilidad del proceso. Todos los miembros del equipo pueden seguir el progreso y comprender el estado del proyecto. Esto permite que el proceso de desarrollo sea más flexible y se adapte a las necesidades del proyecto y del cliente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18812" y="1567921"/>
            <a:ext cx="9124530" cy="464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3"/>
              </a:lnSpc>
            </a:pPr>
            <a:r>
              <a:rPr lang="en-US" sz="2709" dirty="0" err="1">
                <a:solidFill>
                  <a:srgbClr val="000000"/>
                </a:solidFill>
                <a:latin typeface="Open Sans Bold"/>
              </a:rPr>
              <a:t>Acelerando</a:t>
            </a:r>
            <a:r>
              <a:rPr lang="en-US" sz="270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709" dirty="0" err="1">
                <a:solidFill>
                  <a:srgbClr val="000000"/>
                </a:solidFill>
                <a:latin typeface="Open Sans Bold"/>
              </a:rPr>
              <a:t>tus</a:t>
            </a:r>
            <a:r>
              <a:rPr lang="en-US" sz="2709" dirty="0">
                <a:solidFill>
                  <a:srgbClr val="000000"/>
                </a:solidFill>
                <a:latin typeface="Open Sans Bold"/>
              </a:rPr>
              <a:t> proyectos de </a:t>
            </a:r>
            <a:r>
              <a:rPr lang="en-US" sz="2709" dirty="0" err="1">
                <a:solidFill>
                  <a:srgbClr val="000000"/>
                </a:solidFill>
                <a:latin typeface="Open Sans Bold"/>
              </a:rPr>
              <a:t>dato&amp;</a:t>
            </a:r>
            <a:r>
              <a:rPr lang="en-US" sz="2709" dirty="0" err="1">
                <a:solidFill>
                  <a:srgbClr val="FF3131"/>
                </a:solidFill>
                <a:latin typeface="Open Sans Bold"/>
              </a:rPr>
              <a:t>IA</a:t>
            </a:r>
            <a:endParaRPr lang="en-US" sz="2709" dirty="0">
              <a:solidFill>
                <a:srgbClr val="FF3131"/>
              </a:solidFill>
              <a:latin typeface="Open Sans Bold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893227" y="1582693"/>
            <a:ext cx="8728411" cy="2373871"/>
            <a:chOff x="0" y="0"/>
            <a:chExt cx="3184148" cy="8659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84148" cy="865995"/>
            </a:xfrm>
            <a:custGeom>
              <a:avLst/>
              <a:gdLst/>
              <a:ahLst/>
              <a:cxnLst/>
              <a:rect l="l" t="t" r="r" b="b"/>
              <a:pathLst>
                <a:path w="3184148" h="865995">
                  <a:moveTo>
                    <a:pt x="0" y="0"/>
                  </a:moveTo>
                  <a:lnTo>
                    <a:pt x="3184148" y="0"/>
                  </a:lnTo>
                  <a:lnTo>
                    <a:pt x="3184148" y="865995"/>
                  </a:lnTo>
                  <a:lnTo>
                    <a:pt x="0" y="865995"/>
                  </a:lnTo>
                  <a:close/>
                </a:path>
              </a:pathLst>
            </a:custGeom>
            <a:solidFill>
              <a:srgbClr val="ACACAC">
                <a:alpha val="6667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893227" y="6330436"/>
            <a:ext cx="8728411" cy="2373871"/>
            <a:chOff x="0" y="0"/>
            <a:chExt cx="3184148" cy="8659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84148" cy="865995"/>
            </a:xfrm>
            <a:custGeom>
              <a:avLst/>
              <a:gdLst/>
              <a:ahLst/>
              <a:cxnLst/>
              <a:rect l="l" t="t" r="r" b="b"/>
              <a:pathLst>
                <a:path w="3184148" h="865995">
                  <a:moveTo>
                    <a:pt x="0" y="0"/>
                  </a:moveTo>
                  <a:lnTo>
                    <a:pt x="3184148" y="0"/>
                  </a:lnTo>
                  <a:lnTo>
                    <a:pt x="3184148" y="865995"/>
                  </a:lnTo>
                  <a:lnTo>
                    <a:pt x="0" y="865995"/>
                  </a:lnTo>
                  <a:close/>
                </a:path>
              </a:pathLst>
            </a:custGeom>
            <a:solidFill>
              <a:srgbClr val="F4F2F2">
                <a:alpha val="29804"/>
              </a:srgbClr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7194" y="1582693"/>
            <a:ext cx="4494243" cy="7121613"/>
            <a:chOff x="0" y="0"/>
            <a:chExt cx="5992324" cy="949548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alphaModFix amt="54000"/>
            </a:blip>
            <a:srcRect l="18446" r="18446"/>
            <a:stretch>
              <a:fillRect/>
            </a:stretch>
          </p:blipFill>
          <p:spPr>
            <a:xfrm>
              <a:off x="0" y="0"/>
              <a:ext cx="5992324" cy="9495484"/>
            </a:xfrm>
            <a:prstGeom prst="rect">
              <a:avLst/>
            </a:prstGeom>
          </p:spPr>
        </p:pic>
      </p:grpSp>
      <p:sp>
        <p:nvSpPr>
          <p:cNvPr id="11" name="Freeform 11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2" name="Group 12"/>
          <p:cNvGrpSpPr/>
          <p:nvPr/>
        </p:nvGrpSpPr>
        <p:grpSpPr>
          <a:xfrm>
            <a:off x="8656505" y="1747646"/>
            <a:ext cx="802550" cy="905868"/>
            <a:chOff x="0" y="0"/>
            <a:chExt cx="1070066" cy="1207824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 l="6043" r="6043"/>
            <a:stretch>
              <a:fillRect/>
            </a:stretch>
          </p:blipFill>
          <p:spPr>
            <a:xfrm>
              <a:off x="0" y="0"/>
              <a:ext cx="1070066" cy="1207824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0810710" y="1747646"/>
            <a:ext cx="775853" cy="905868"/>
            <a:chOff x="0" y="0"/>
            <a:chExt cx="1034470" cy="1207824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 l="7176" r="7176"/>
            <a:stretch>
              <a:fillRect/>
            </a:stretch>
          </p:blipFill>
          <p:spPr>
            <a:xfrm>
              <a:off x="0" y="0"/>
              <a:ext cx="1034470" cy="1207824"/>
            </a:xfrm>
            <a:prstGeom prst="rect">
              <a:avLst/>
            </a:prstGeom>
          </p:spPr>
        </p:pic>
      </p:grpSp>
      <p:sp>
        <p:nvSpPr>
          <p:cNvPr id="16" name="Freeform 16"/>
          <p:cNvSpPr/>
          <p:nvPr/>
        </p:nvSpPr>
        <p:spPr>
          <a:xfrm>
            <a:off x="12796237" y="1749520"/>
            <a:ext cx="703824" cy="903994"/>
          </a:xfrm>
          <a:custGeom>
            <a:avLst/>
            <a:gdLst/>
            <a:ahLst/>
            <a:cxnLst/>
            <a:rect l="l" t="t" r="r" b="b"/>
            <a:pathLst>
              <a:path w="703824" h="903994">
                <a:moveTo>
                  <a:pt x="0" y="0"/>
                </a:moveTo>
                <a:lnTo>
                  <a:pt x="703824" y="0"/>
                </a:lnTo>
                <a:lnTo>
                  <a:pt x="703824" y="903994"/>
                </a:lnTo>
                <a:lnTo>
                  <a:pt x="0" y="90399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14852611" y="1925299"/>
            <a:ext cx="627827" cy="728215"/>
          </a:xfrm>
          <a:custGeom>
            <a:avLst/>
            <a:gdLst/>
            <a:ahLst/>
            <a:cxnLst/>
            <a:rect l="l" t="t" r="r" b="b"/>
            <a:pathLst>
              <a:path w="627827" h="728215">
                <a:moveTo>
                  <a:pt x="0" y="0"/>
                </a:moveTo>
                <a:lnTo>
                  <a:pt x="627826" y="0"/>
                </a:lnTo>
                <a:lnTo>
                  <a:pt x="627826" y="728215"/>
                </a:lnTo>
                <a:lnTo>
                  <a:pt x="0" y="72821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21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>
            <a:off x="7471221" y="4095798"/>
            <a:ext cx="1427038" cy="1432839"/>
          </a:xfrm>
          <a:custGeom>
            <a:avLst/>
            <a:gdLst/>
            <a:ahLst/>
            <a:cxnLst/>
            <a:rect l="l" t="t" r="r" b="b"/>
            <a:pathLst>
              <a:path w="1427038" h="1432839">
                <a:moveTo>
                  <a:pt x="0" y="0"/>
                </a:moveTo>
                <a:lnTo>
                  <a:pt x="1427038" y="0"/>
                </a:lnTo>
                <a:lnTo>
                  <a:pt x="1427038" y="1432839"/>
                </a:lnTo>
                <a:lnTo>
                  <a:pt x="0" y="14328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Freeform 19"/>
          <p:cNvSpPr/>
          <p:nvPr/>
        </p:nvSpPr>
        <p:spPr>
          <a:xfrm>
            <a:off x="11436477" y="4137539"/>
            <a:ext cx="1335116" cy="1335116"/>
          </a:xfrm>
          <a:custGeom>
            <a:avLst/>
            <a:gdLst/>
            <a:ahLst/>
            <a:cxnLst/>
            <a:rect l="l" t="t" r="r" b="b"/>
            <a:pathLst>
              <a:path w="1335116" h="1335116">
                <a:moveTo>
                  <a:pt x="0" y="0"/>
                </a:moveTo>
                <a:lnTo>
                  <a:pt x="1335116" y="0"/>
                </a:lnTo>
                <a:lnTo>
                  <a:pt x="1335116" y="1335116"/>
                </a:lnTo>
                <a:lnTo>
                  <a:pt x="0" y="133511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Freeform 20"/>
          <p:cNvSpPr/>
          <p:nvPr/>
        </p:nvSpPr>
        <p:spPr>
          <a:xfrm>
            <a:off x="9505717" y="4368516"/>
            <a:ext cx="952587" cy="952587"/>
          </a:xfrm>
          <a:custGeom>
            <a:avLst/>
            <a:gdLst/>
            <a:ahLst/>
            <a:cxnLst/>
            <a:rect l="l" t="t" r="r" b="b"/>
            <a:pathLst>
              <a:path w="952587" h="952587">
                <a:moveTo>
                  <a:pt x="0" y="0"/>
                </a:moveTo>
                <a:lnTo>
                  <a:pt x="952586" y="0"/>
                </a:lnTo>
                <a:lnTo>
                  <a:pt x="952586" y="952587"/>
                </a:lnTo>
                <a:lnTo>
                  <a:pt x="0" y="95258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13331403" y="4095798"/>
            <a:ext cx="1418598" cy="1418598"/>
          </a:xfrm>
          <a:custGeom>
            <a:avLst/>
            <a:gdLst/>
            <a:ahLst/>
            <a:cxnLst/>
            <a:rect l="l" t="t" r="r" b="b"/>
            <a:pathLst>
              <a:path w="1418598" h="1418598">
                <a:moveTo>
                  <a:pt x="0" y="0"/>
                </a:moveTo>
                <a:lnTo>
                  <a:pt x="1418598" y="0"/>
                </a:lnTo>
                <a:lnTo>
                  <a:pt x="1418598" y="1418598"/>
                </a:lnTo>
                <a:lnTo>
                  <a:pt x="0" y="141859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15092314" y="4077766"/>
            <a:ext cx="1468904" cy="1468904"/>
          </a:xfrm>
          <a:custGeom>
            <a:avLst/>
            <a:gdLst/>
            <a:ahLst/>
            <a:cxnLst/>
            <a:rect l="l" t="t" r="r" b="b"/>
            <a:pathLst>
              <a:path w="1468904" h="1468904">
                <a:moveTo>
                  <a:pt x="0" y="0"/>
                </a:moveTo>
                <a:lnTo>
                  <a:pt x="1468904" y="0"/>
                </a:lnTo>
                <a:lnTo>
                  <a:pt x="1468904" y="1468904"/>
                </a:lnTo>
                <a:lnTo>
                  <a:pt x="0" y="146890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Freeform 23"/>
          <p:cNvSpPr/>
          <p:nvPr/>
        </p:nvSpPr>
        <p:spPr>
          <a:xfrm>
            <a:off x="8166195" y="6905187"/>
            <a:ext cx="1464128" cy="689002"/>
          </a:xfrm>
          <a:custGeom>
            <a:avLst/>
            <a:gdLst/>
            <a:ahLst/>
            <a:cxnLst/>
            <a:rect l="l" t="t" r="r" b="b"/>
            <a:pathLst>
              <a:path w="1464128" h="689002">
                <a:moveTo>
                  <a:pt x="0" y="0"/>
                </a:moveTo>
                <a:lnTo>
                  <a:pt x="1464128" y="0"/>
                </a:lnTo>
                <a:lnTo>
                  <a:pt x="1464128" y="689002"/>
                </a:lnTo>
                <a:lnTo>
                  <a:pt x="0" y="68900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4" name="Freeform 24"/>
          <p:cNvSpPr/>
          <p:nvPr/>
        </p:nvSpPr>
        <p:spPr>
          <a:xfrm>
            <a:off x="9784609" y="6817790"/>
            <a:ext cx="1649846" cy="776398"/>
          </a:xfrm>
          <a:custGeom>
            <a:avLst/>
            <a:gdLst/>
            <a:ahLst/>
            <a:cxnLst/>
            <a:rect l="l" t="t" r="r" b="b"/>
            <a:pathLst>
              <a:path w="1649846" h="776398">
                <a:moveTo>
                  <a:pt x="0" y="0"/>
                </a:moveTo>
                <a:lnTo>
                  <a:pt x="1649846" y="0"/>
                </a:lnTo>
                <a:lnTo>
                  <a:pt x="1649846" y="776399"/>
                </a:lnTo>
                <a:lnTo>
                  <a:pt x="0" y="77639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Freeform 25"/>
          <p:cNvSpPr/>
          <p:nvPr/>
        </p:nvSpPr>
        <p:spPr>
          <a:xfrm>
            <a:off x="14797996" y="6785737"/>
            <a:ext cx="1558599" cy="752427"/>
          </a:xfrm>
          <a:custGeom>
            <a:avLst/>
            <a:gdLst/>
            <a:ahLst/>
            <a:cxnLst/>
            <a:rect l="l" t="t" r="r" b="b"/>
            <a:pathLst>
              <a:path w="1558599" h="752427">
                <a:moveTo>
                  <a:pt x="0" y="0"/>
                </a:moveTo>
                <a:lnTo>
                  <a:pt x="1558599" y="0"/>
                </a:lnTo>
                <a:lnTo>
                  <a:pt x="1558599" y="752427"/>
                </a:lnTo>
                <a:lnTo>
                  <a:pt x="0" y="75242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6" name="Freeform 26"/>
          <p:cNvSpPr/>
          <p:nvPr/>
        </p:nvSpPr>
        <p:spPr>
          <a:xfrm>
            <a:off x="13148149" y="6843931"/>
            <a:ext cx="1250877" cy="636039"/>
          </a:xfrm>
          <a:custGeom>
            <a:avLst/>
            <a:gdLst/>
            <a:ahLst/>
            <a:cxnLst/>
            <a:rect l="l" t="t" r="r" b="b"/>
            <a:pathLst>
              <a:path w="1250877" h="636039">
                <a:moveTo>
                  <a:pt x="0" y="0"/>
                </a:moveTo>
                <a:lnTo>
                  <a:pt x="1250877" y="0"/>
                </a:lnTo>
                <a:lnTo>
                  <a:pt x="1250877" y="636039"/>
                </a:lnTo>
                <a:lnTo>
                  <a:pt x="0" y="63603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Freeform 27"/>
          <p:cNvSpPr/>
          <p:nvPr/>
        </p:nvSpPr>
        <p:spPr>
          <a:xfrm>
            <a:off x="11588740" y="6860855"/>
            <a:ext cx="1434608" cy="656516"/>
          </a:xfrm>
          <a:custGeom>
            <a:avLst/>
            <a:gdLst/>
            <a:ahLst/>
            <a:cxnLst/>
            <a:rect l="l" t="t" r="r" b="b"/>
            <a:pathLst>
              <a:path w="1434608" h="656516">
                <a:moveTo>
                  <a:pt x="0" y="0"/>
                </a:moveTo>
                <a:lnTo>
                  <a:pt x="1434609" y="0"/>
                </a:lnTo>
                <a:lnTo>
                  <a:pt x="1434609" y="656516"/>
                </a:lnTo>
                <a:lnTo>
                  <a:pt x="0" y="656516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8" name="TextBox 28"/>
          <p:cNvSpPr txBox="1"/>
          <p:nvPr/>
        </p:nvSpPr>
        <p:spPr>
          <a:xfrm>
            <a:off x="6265155" y="1214133"/>
            <a:ext cx="9525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29" name="AutoShape 29"/>
          <p:cNvSpPr/>
          <p:nvPr/>
        </p:nvSpPr>
        <p:spPr>
          <a:xfrm>
            <a:off x="6505243" y="9342536"/>
            <a:ext cx="9679865" cy="1905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0" name="AutoShape 30"/>
          <p:cNvSpPr/>
          <p:nvPr/>
        </p:nvSpPr>
        <p:spPr>
          <a:xfrm>
            <a:off x="6265155" y="1705306"/>
            <a:ext cx="9525" cy="761818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31" name="Freeform 31"/>
          <p:cNvSpPr/>
          <p:nvPr/>
        </p:nvSpPr>
        <p:spPr>
          <a:xfrm>
            <a:off x="4889055" y="5472655"/>
            <a:ext cx="2354696" cy="1568816"/>
          </a:xfrm>
          <a:custGeom>
            <a:avLst/>
            <a:gdLst/>
            <a:ahLst/>
            <a:cxnLst/>
            <a:rect l="l" t="t" r="r" b="b"/>
            <a:pathLst>
              <a:path w="2354696" h="1568816">
                <a:moveTo>
                  <a:pt x="0" y="0"/>
                </a:moveTo>
                <a:lnTo>
                  <a:pt x="2354696" y="0"/>
                </a:lnTo>
                <a:lnTo>
                  <a:pt x="2354696" y="1568816"/>
                </a:lnTo>
                <a:lnTo>
                  <a:pt x="0" y="1568816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2" name="TextBox 32"/>
          <p:cNvSpPr txBox="1"/>
          <p:nvPr/>
        </p:nvSpPr>
        <p:spPr>
          <a:xfrm>
            <a:off x="3195686" y="226968"/>
            <a:ext cx="11896628" cy="927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>
                    <a:alpha val="43922"/>
                  </a:srgbClr>
                </a:solidFill>
                <a:latin typeface="Inter Bold"/>
              </a:rPr>
              <a:t>¿CÓN QUIÉN LO HACEMOS?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133549" y="2955418"/>
            <a:ext cx="1848461" cy="23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  <a:spcBef>
                <a:spcPct val="0"/>
              </a:spcBef>
            </a:pPr>
            <a:r>
              <a:rPr lang="en-US" sz="1391">
                <a:solidFill>
                  <a:srgbClr val="171616"/>
                </a:solidFill>
                <a:latin typeface="Open Sans Bold"/>
              </a:rPr>
              <a:t>Data Engineer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55574" y="2983360"/>
            <a:ext cx="1848461" cy="23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  <a:spcBef>
                <a:spcPct val="0"/>
              </a:spcBef>
            </a:pPr>
            <a:r>
              <a:rPr lang="en-US" sz="1391">
                <a:solidFill>
                  <a:srgbClr val="171616"/>
                </a:solidFill>
                <a:latin typeface="Open Sans Bold"/>
              </a:rPr>
              <a:t>Data Scientist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366651" y="3503492"/>
            <a:ext cx="1496774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Open Sans Bold"/>
              </a:rPr>
              <a:t>El Equipo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173898" y="2983360"/>
            <a:ext cx="1848461" cy="23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  <a:spcBef>
                <a:spcPct val="0"/>
              </a:spcBef>
            </a:pPr>
            <a:r>
              <a:rPr lang="en-US" sz="1391">
                <a:solidFill>
                  <a:srgbClr val="171616"/>
                </a:solidFill>
                <a:latin typeface="Open Sans Bold"/>
              </a:rPr>
              <a:t>Data Analyst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4336684" y="2983360"/>
            <a:ext cx="1848461" cy="236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7"/>
              </a:lnSpc>
              <a:spcBef>
                <a:spcPct val="0"/>
              </a:spcBef>
            </a:pPr>
            <a:r>
              <a:rPr lang="en-US" sz="1391">
                <a:solidFill>
                  <a:srgbClr val="171616"/>
                </a:solidFill>
                <a:latin typeface="Open Sans Bold"/>
              </a:rPr>
              <a:t>Business&amp;Tech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437136" y="5777455"/>
            <a:ext cx="1426289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Open Sans Bold"/>
              </a:rPr>
              <a:t>Partners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0975961" y="7879939"/>
            <a:ext cx="2797627" cy="453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Open Sans Bold"/>
              </a:rPr>
              <a:t>Colaboradores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408213" y="2744583"/>
            <a:ext cx="1467488" cy="483078"/>
            <a:chOff x="0" y="0"/>
            <a:chExt cx="1956650" cy="64410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alphaModFix amt="15000"/>
            </a:blip>
            <a:srcRect t="20292" b="20292"/>
            <a:stretch>
              <a:fillRect/>
            </a:stretch>
          </p:blipFill>
          <p:spPr>
            <a:xfrm>
              <a:off x="0" y="0"/>
              <a:ext cx="1956650" cy="644104"/>
            </a:xfrm>
            <a:prstGeom prst="rect">
              <a:avLst/>
            </a:prstGeom>
          </p:spPr>
        </p:pic>
      </p:grpSp>
      <p:sp>
        <p:nvSpPr>
          <p:cNvPr id="8" name="Freeform 8"/>
          <p:cNvSpPr/>
          <p:nvPr/>
        </p:nvSpPr>
        <p:spPr>
          <a:xfrm>
            <a:off x="4431968" y="2710550"/>
            <a:ext cx="2585556" cy="517111"/>
          </a:xfrm>
          <a:custGeom>
            <a:avLst/>
            <a:gdLst/>
            <a:ahLst/>
            <a:cxnLst/>
            <a:rect l="l" t="t" r="r" b="b"/>
            <a:pathLst>
              <a:path w="2585556" h="517111">
                <a:moveTo>
                  <a:pt x="0" y="0"/>
                </a:moveTo>
                <a:lnTo>
                  <a:pt x="2585556" y="0"/>
                </a:lnTo>
                <a:lnTo>
                  <a:pt x="2585556" y="517112"/>
                </a:lnTo>
                <a:lnTo>
                  <a:pt x="0" y="51711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11407653" y="2623369"/>
            <a:ext cx="1529872" cy="725506"/>
          </a:xfrm>
          <a:custGeom>
            <a:avLst/>
            <a:gdLst/>
            <a:ahLst/>
            <a:cxnLst/>
            <a:rect l="l" t="t" r="r" b="b"/>
            <a:pathLst>
              <a:path w="1529872" h="725506">
                <a:moveTo>
                  <a:pt x="0" y="0"/>
                </a:moveTo>
                <a:lnTo>
                  <a:pt x="1529872" y="0"/>
                </a:lnTo>
                <a:lnTo>
                  <a:pt x="1529872" y="725507"/>
                </a:lnTo>
                <a:lnTo>
                  <a:pt x="0" y="7255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13413775" y="2783948"/>
            <a:ext cx="1327692" cy="516325"/>
          </a:xfrm>
          <a:custGeom>
            <a:avLst/>
            <a:gdLst/>
            <a:ahLst/>
            <a:cxnLst/>
            <a:rect l="l" t="t" r="r" b="b"/>
            <a:pathLst>
              <a:path w="1327692" h="516325">
                <a:moveTo>
                  <a:pt x="0" y="0"/>
                </a:moveTo>
                <a:lnTo>
                  <a:pt x="1327692" y="0"/>
                </a:lnTo>
                <a:lnTo>
                  <a:pt x="1327692" y="516324"/>
                </a:lnTo>
                <a:lnTo>
                  <a:pt x="0" y="5163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>
            <a:off x="15340688" y="2820178"/>
            <a:ext cx="1691833" cy="528698"/>
          </a:xfrm>
          <a:custGeom>
            <a:avLst/>
            <a:gdLst/>
            <a:ahLst/>
            <a:cxnLst/>
            <a:rect l="l" t="t" r="r" b="b"/>
            <a:pathLst>
              <a:path w="1691833" h="528698">
                <a:moveTo>
                  <a:pt x="0" y="0"/>
                </a:moveTo>
                <a:lnTo>
                  <a:pt x="1691832" y="0"/>
                </a:lnTo>
                <a:lnTo>
                  <a:pt x="1691832" y="528698"/>
                </a:lnTo>
                <a:lnTo>
                  <a:pt x="0" y="5286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Freeform 12"/>
          <p:cNvSpPr/>
          <p:nvPr/>
        </p:nvSpPr>
        <p:spPr>
          <a:xfrm>
            <a:off x="9124413" y="2751701"/>
            <a:ext cx="1806990" cy="580818"/>
          </a:xfrm>
          <a:custGeom>
            <a:avLst/>
            <a:gdLst/>
            <a:ahLst/>
            <a:cxnLst/>
            <a:rect l="l" t="t" r="r" b="b"/>
            <a:pathLst>
              <a:path w="1806990" h="580818">
                <a:moveTo>
                  <a:pt x="0" y="0"/>
                </a:moveTo>
                <a:lnTo>
                  <a:pt x="1806990" y="0"/>
                </a:lnTo>
                <a:lnTo>
                  <a:pt x="1806990" y="580818"/>
                </a:lnTo>
                <a:lnTo>
                  <a:pt x="0" y="580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" name="Freeform 13"/>
          <p:cNvSpPr/>
          <p:nvPr/>
        </p:nvSpPr>
        <p:spPr>
          <a:xfrm>
            <a:off x="17423045" y="2650744"/>
            <a:ext cx="724320" cy="782733"/>
          </a:xfrm>
          <a:custGeom>
            <a:avLst/>
            <a:gdLst/>
            <a:ahLst/>
            <a:cxnLst/>
            <a:rect l="l" t="t" r="r" b="b"/>
            <a:pathLst>
              <a:path w="724320" h="782733">
                <a:moveTo>
                  <a:pt x="0" y="0"/>
                </a:moveTo>
                <a:lnTo>
                  <a:pt x="724320" y="0"/>
                </a:lnTo>
                <a:lnTo>
                  <a:pt x="724320" y="782732"/>
                </a:lnTo>
                <a:lnTo>
                  <a:pt x="0" y="78273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4" name="Freeform 14"/>
          <p:cNvSpPr/>
          <p:nvPr/>
        </p:nvSpPr>
        <p:spPr>
          <a:xfrm>
            <a:off x="5009559" y="3710733"/>
            <a:ext cx="1657561" cy="855515"/>
          </a:xfrm>
          <a:custGeom>
            <a:avLst/>
            <a:gdLst/>
            <a:ahLst/>
            <a:cxnLst/>
            <a:rect l="l" t="t" r="r" b="b"/>
            <a:pathLst>
              <a:path w="1657561" h="855515">
                <a:moveTo>
                  <a:pt x="0" y="0"/>
                </a:moveTo>
                <a:lnTo>
                  <a:pt x="1657561" y="0"/>
                </a:lnTo>
                <a:lnTo>
                  <a:pt x="1657561" y="855515"/>
                </a:lnTo>
                <a:lnTo>
                  <a:pt x="0" y="855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5" name="Freeform 15"/>
          <p:cNvSpPr/>
          <p:nvPr/>
        </p:nvSpPr>
        <p:spPr>
          <a:xfrm>
            <a:off x="7408213" y="3802428"/>
            <a:ext cx="1883397" cy="417537"/>
          </a:xfrm>
          <a:custGeom>
            <a:avLst/>
            <a:gdLst/>
            <a:ahLst/>
            <a:cxnLst/>
            <a:rect l="l" t="t" r="r" b="b"/>
            <a:pathLst>
              <a:path w="1883397" h="417537">
                <a:moveTo>
                  <a:pt x="0" y="0"/>
                </a:moveTo>
                <a:lnTo>
                  <a:pt x="1883397" y="0"/>
                </a:lnTo>
                <a:lnTo>
                  <a:pt x="1883397" y="417537"/>
                </a:lnTo>
                <a:lnTo>
                  <a:pt x="0" y="4175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673" r="-3673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6" name="Freeform 16"/>
          <p:cNvSpPr/>
          <p:nvPr/>
        </p:nvSpPr>
        <p:spPr>
          <a:xfrm>
            <a:off x="12492606" y="3676436"/>
            <a:ext cx="1722032" cy="641182"/>
          </a:xfrm>
          <a:custGeom>
            <a:avLst/>
            <a:gdLst/>
            <a:ahLst/>
            <a:cxnLst/>
            <a:rect l="l" t="t" r="r" b="b"/>
            <a:pathLst>
              <a:path w="1722032" h="641182">
                <a:moveTo>
                  <a:pt x="0" y="0"/>
                </a:moveTo>
                <a:lnTo>
                  <a:pt x="1722032" y="0"/>
                </a:lnTo>
                <a:lnTo>
                  <a:pt x="1722032" y="641182"/>
                </a:lnTo>
                <a:lnTo>
                  <a:pt x="0" y="64118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7" name="Freeform 17"/>
          <p:cNvSpPr/>
          <p:nvPr/>
        </p:nvSpPr>
        <p:spPr>
          <a:xfrm>
            <a:off x="10243741" y="3550307"/>
            <a:ext cx="1296365" cy="893441"/>
          </a:xfrm>
          <a:custGeom>
            <a:avLst/>
            <a:gdLst/>
            <a:ahLst/>
            <a:cxnLst/>
            <a:rect l="l" t="t" r="r" b="b"/>
            <a:pathLst>
              <a:path w="1296365" h="893441">
                <a:moveTo>
                  <a:pt x="0" y="0"/>
                </a:moveTo>
                <a:lnTo>
                  <a:pt x="1296365" y="0"/>
                </a:lnTo>
                <a:lnTo>
                  <a:pt x="1296365" y="893440"/>
                </a:lnTo>
                <a:lnTo>
                  <a:pt x="0" y="89344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8" name="Freeform 18"/>
          <p:cNvSpPr/>
          <p:nvPr/>
        </p:nvSpPr>
        <p:spPr>
          <a:xfrm>
            <a:off x="15262388" y="3550307"/>
            <a:ext cx="840885" cy="893441"/>
          </a:xfrm>
          <a:custGeom>
            <a:avLst/>
            <a:gdLst/>
            <a:ahLst/>
            <a:cxnLst/>
            <a:rect l="l" t="t" r="r" b="b"/>
            <a:pathLst>
              <a:path w="840885" h="893441">
                <a:moveTo>
                  <a:pt x="0" y="0"/>
                </a:moveTo>
                <a:lnTo>
                  <a:pt x="840886" y="0"/>
                </a:lnTo>
                <a:lnTo>
                  <a:pt x="840886" y="893440"/>
                </a:lnTo>
                <a:lnTo>
                  <a:pt x="0" y="89344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Freeform 19"/>
          <p:cNvSpPr/>
          <p:nvPr/>
        </p:nvSpPr>
        <p:spPr>
          <a:xfrm>
            <a:off x="10027908" y="5796517"/>
            <a:ext cx="933610" cy="1039301"/>
          </a:xfrm>
          <a:custGeom>
            <a:avLst/>
            <a:gdLst/>
            <a:ahLst/>
            <a:cxnLst/>
            <a:rect l="l" t="t" r="r" b="b"/>
            <a:pathLst>
              <a:path w="933610" h="1039301">
                <a:moveTo>
                  <a:pt x="0" y="0"/>
                </a:moveTo>
                <a:lnTo>
                  <a:pt x="933610" y="0"/>
                </a:lnTo>
                <a:lnTo>
                  <a:pt x="933610" y="1039302"/>
                </a:lnTo>
                <a:lnTo>
                  <a:pt x="0" y="103930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0" name="Freeform 20"/>
          <p:cNvSpPr/>
          <p:nvPr/>
        </p:nvSpPr>
        <p:spPr>
          <a:xfrm>
            <a:off x="4539428" y="6026634"/>
            <a:ext cx="1334019" cy="444673"/>
          </a:xfrm>
          <a:custGeom>
            <a:avLst/>
            <a:gdLst/>
            <a:ahLst/>
            <a:cxnLst/>
            <a:rect l="l" t="t" r="r" b="b"/>
            <a:pathLst>
              <a:path w="1334019" h="444673">
                <a:moveTo>
                  <a:pt x="0" y="0"/>
                </a:moveTo>
                <a:lnTo>
                  <a:pt x="1334019" y="0"/>
                </a:lnTo>
                <a:lnTo>
                  <a:pt x="1334019" y="444674"/>
                </a:lnTo>
                <a:lnTo>
                  <a:pt x="0" y="44467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16840323" y="5788582"/>
            <a:ext cx="1378284" cy="823802"/>
          </a:xfrm>
          <a:custGeom>
            <a:avLst/>
            <a:gdLst/>
            <a:ahLst/>
            <a:cxnLst/>
            <a:rect l="l" t="t" r="r" b="b"/>
            <a:pathLst>
              <a:path w="1378284" h="823802">
                <a:moveTo>
                  <a:pt x="0" y="0"/>
                </a:moveTo>
                <a:lnTo>
                  <a:pt x="1378284" y="0"/>
                </a:lnTo>
                <a:lnTo>
                  <a:pt x="1378284" y="823802"/>
                </a:lnTo>
                <a:lnTo>
                  <a:pt x="0" y="823802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8015805" y="5893788"/>
            <a:ext cx="1391793" cy="731584"/>
          </a:xfrm>
          <a:custGeom>
            <a:avLst/>
            <a:gdLst/>
            <a:ahLst/>
            <a:cxnLst/>
            <a:rect l="l" t="t" r="r" b="b"/>
            <a:pathLst>
              <a:path w="1391793" h="731584">
                <a:moveTo>
                  <a:pt x="0" y="0"/>
                </a:moveTo>
                <a:lnTo>
                  <a:pt x="1391793" y="0"/>
                </a:lnTo>
                <a:lnTo>
                  <a:pt x="1391793" y="731584"/>
                </a:lnTo>
                <a:lnTo>
                  <a:pt x="0" y="731584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Freeform 23"/>
          <p:cNvSpPr/>
          <p:nvPr/>
        </p:nvSpPr>
        <p:spPr>
          <a:xfrm>
            <a:off x="6474213" y="5796517"/>
            <a:ext cx="1151701" cy="904908"/>
          </a:xfrm>
          <a:custGeom>
            <a:avLst/>
            <a:gdLst/>
            <a:ahLst/>
            <a:cxnLst/>
            <a:rect l="l" t="t" r="r" b="b"/>
            <a:pathLst>
              <a:path w="1151701" h="904908">
                <a:moveTo>
                  <a:pt x="0" y="0"/>
                </a:moveTo>
                <a:lnTo>
                  <a:pt x="1151701" y="0"/>
                </a:lnTo>
                <a:lnTo>
                  <a:pt x="1151701" y="904908"/>
                </a:lnTo>
                <a:lnTo>
                  <a:pt x="0" y="90490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4" name="Freeform 24"/>
          <p:cNvSpPr/>
          <p:nvPr/>
        </p:nvSpPr>
        <p:spPr>
          <a:xfrm>
            <a:off x="11580643" y="6026634"/>
            <a:ext cx="1923736" cy="450605"/>
          </a:xfrm>
          <a:custGeom>
            <a:avLst/>
            <a:gdLst/>
            <a:ahLst/>
            <a:cxnLst/>
            <a:rect l="l" t="t" r="r" b="b"/>
            <a:pathLst>
              <a:path w="1923736" h="450605">
                <a:moveTo>
                  <a:pt x="0" y="0"/>
                </a:moveTo>
                <a:lnTo>
                  <a:pt x="1923736" y="0"/>
                </a:lnTo>
                <a:lnTo>
                  <a:pt x="1923736" y="450605"/>
                </a:lnTo>
                <a:lnTo>
                  <a:pt x="0" y="450605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Freeform 25"/>
          <p:cNvSpPr/>
          <p:nvPr/>
        </p:nvSpPr>
        <p:spPr>
          <a:xfrm>
            <a:off x="13754200" y="6026634"/>
            <a:ext cx="1699550" cy="429360"/>
          </a:xfrm>
          <a:custGeom>
            <a:avLst/>
            <a:gdLst/>
            <a:ahLst/>
            <a:cxnLst/>
            <a:rect l="l" t="t" r="r" b="b"/>
            <a:pathLst>
              <a:path w="1699550" h="429360">
                <a:moveTo>
                  <a:pt x="0" y="0"/>
                </a:moveTo>
                <a:lnTo>
                  <a:pt x="1699549" y="0"/>
                </a:lnTo>
                <a:lnTo>
                  <a:pt x="1699549" y="429360"/>
                </a:lnTo>
                <a:lnTo>
                  <a:pt x="0" y="42936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6" name="Freeform 26"/>
          <p:cNvSpPr/>
          <p:nvPr/>
        </p:nvSpPr>
        <p:spPr>
          <a:xfrm>
            <a:off x="10050327" y="5216207"/>
            <a:ext cx="1683192" cy="263962"/>
          </a:xfrm>
          <a:custGeom>
            <a:avLst/>
            <a:gdLst/>
            <a:ahLst/>
            <a:cxnLst/>
            <a:rect l="l" t="t" r="r" b="b"/>
            <a:pathLst>
              <a:path w="1683192" h="263962">
                <a:moveTo>
                  <a:pt x="0" y="0"/>
                </a:moveTo>
                <a:lnTo>
                  <a:pt x="1683192" y="0"/>
                </a:lnTo>
                <a:lnTo>
                  <a:pt x="1683192" y="263963"/>
                </a:lnTo>
                <a:lnTo>
                  <a:pt x="0" y="263963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4397" r="-4397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7" name="Freeform 27"/>
          <p:cNvSpPr/>
          <p:nvPr/>
        </p:nvSpPr>
        <p:spPr>
          <a:xfrm>
            <a:off x="3958559" y="4670888"/>
            <a:ext cx="1656721" cy="870197"/>
          </a:xfrm>
          <a:custGeom>
            <a:avLst/>
            <a:gdLst/>
            <a:ahLst/>
            <a:cxnLst/>
            <a:rect l="l" t="t" r="r" b="b"/>
            <a:pathLst>
              <a:path w="1656721" h="870197">
                <a:moveTo>
                  <a:pt x="0" y="0"/>
                </a:moveTo>
                <a:lnTo>
                  <a:pt x="1656722" y="0"/>
                </a:lnTo>
                <a:lnTo>
                  <a:pt x="1656722" y="870198"/>
                </a:lnTo>
                <a:lnTo>
                  <a:pt x="0" y="870198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8" name="Freeform 28"/>
          <p:cNvSpPr/>
          <p:nvPr/>
        </p:nvSpPr>
        <p:spPr>
          <a:xfrm>
            <a:off x="5514733" y="5049319"/>
            <a:ext cx="1414178" cy="507654"/>
          </a:xfrm>
          <a:custGeom>
            <a:avLst/>
            <a:gdLst/>
            <a:ahLst/>
            <a:cxnLst/>
            <a:rect l="l" t="t" r="r" b="b"/>
            <a:pathLst>
              <a:path w="1414178" h="507654">
                <a:moveTo>
                  <a:pt x="0" y="0"/>
                </a:moveTo>
                <a:lnTo>
                  <a:pt x="1414178" y="0"/>
                </a:lnTo>
                <a:lnTo>
                  <a:pt x="1414178" y="507654"/>
                </a:lnTo>
                <a:lnTo>
                  <a:pt x="0" y="50765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9" name="Freeform 29"/>
          <p:cNvSpPr/>
          <p:nvPr/>
        </p:nvSpPr>
        <p:spPr>
          <a:xfrm>
            <a:off x="7017524" y="5105987"/>
            <a:ext cx="1185111" cy="425899"/>
          </a:xfrm>
          <a:custGeom>
            <a:avLst/>
            <a:gdLst/>
            <a:ahLst/>
            <a:cxnLst/>
            <a:rect l="l" t="t" r="r" b="b"/>
            <a:pathLst>
              <a:path w="1185111" h="425899">
                <a:moveTo>
                  <a:pt x="0" y="0"/>
                </a:moveTo>
                <a:lnTo>
                  <a:pt x="1185111" y="0"/>
                </a:lnTo>
                <a:lnTo>
                  <a:pt x="1185111" y="425899"/>
                </a:lnTo>
                <a:lnTo>
                  <a:pt x="0" y="425899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0" name="Freeform 30"/>
          <p:cNvSpPr/>
          <p:nvPr/>
        </p:nvSpPr>
        <p:spPr>
          <a:xfrm>
            <a:off x="11903854" y="5171227"/>
            <a:ext cx="1509921" cy="295419"/>
          </a:xfrm>
          <a:custGeom>
            <a:avLst/>
            <a:gdLst/>
            <a:ahLst/>
            <a:cxnLst/>
            <a:rect l="l" t="t" r="r" b="b"/>
            <a:pathLst>
              <a:path w="1509921" h="295419">
                <a:moveTo>
                  <a:pt x="0" y="0"/>
                </a:moveTo>
                <a:lnTo>
                  <a:pt x="1509921" y="0"/>
                </a:lnTo>
                <a:lnTo>
                  <a:pt x="1509921" y="295419"/>
                </a:lnTo>
                <a:lnTo>
                  <a:pt x="0" y="295419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1" name="Freeform 31"/>
          <p:cNvSpPr/>
          <p:nvPr/>
        </p:nvSpPr>
        <p:spPr>
          <a:xfrm>
            <a:off x="8474724" y="5037200"/>
            <a:ext cx="1299378" cy="442970"/>
          </a:xfrm>
          <a:custGeom>
            <a:avLst/>
            <a:gdLst/>
            <a:ahLst/>
            <a:cxnLst/>
            <a:rect l="l" t="t" r="r" b="b"/>
            <a:pathLst>
              <a:path w="1299378" h="442970">
                <a:moveTo>
                  <a:pt x="0" y="0"/>
                </a:moveTo>
                <a:lnTo>
                  <a:pt x="1299378" y="0"/>
                </a:lnTo>
                <a:lnTo>
                  <a:pt x="1299378" y="442970"/>
                </a:lnTo>
                <a:lnTo>
                  <a:pt x="0" y="442970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2" name="Freeform 32"/>
          <p:cNvSpPr/>
          <p:nvPr/>
        </p:nvSpPr>
        <p:spPr>
          <a:xfrm>
            <a:off x="13645310" y="5037200"/>
            <a:ext cx="864621" cy="648466"/>
          </a:xfrm>
          <a:custGeom>
            <a:avLst/>
            <a:gdLst/>
            <a:ahLst/>
            <a:cxnLst/>
            <a:rect l="l" t="t" r="r" b="b"/>
            <a:pathLst>
              <a:path w="864621" h="648466">
                <a:moveTo>
                  <a:pt x="0" y="0"/>
                </a:moveTo>
                <a:lnTo>
                  <a:pt x="864622" y="0"/>
                </a:lnTo>
                <a:lnTo>
                  <a:pt x="864622" y="648466"/>
                </a:lnTo>
                <a:lnTo>
                  <a:pt x="0" y="648466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3" name="Freeform 33"/>
          <p:cNvSpPr/>
          <p:nvPr/>
        </p:nvSpPr>
        <p:spPr>
          <a:xfrm>
            <a:off x="5047129" y="6985658"/>
            <a:ext cx="1092515" cy="824178"/>
          </a:xfrm>
          <a:custGeom>
            <a:avLst/>
            <a:gdLst/>
            <a:ahLst/>
            <a:cxnLst/>
            <a:rect l="l" t="t" r="r" b="b"/>
            <a:pathLst>
              <a:path w="1092515" h="824178">
                <a:moveTo>
                  <a:pt x="0" y="0"/>
                </a:moveTo>
                <a:lnTo>
                  <a:pt x="1092515" y="0"/>
                </a:lnTo>
                <a:lnTo>
                  <a:pt x="1092515" y="824178"/>
                </a:lnTo>
                <a:lnTo>
                  <a:pt x="0" y="824178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4" name="Freeform 34"/>
          <p:cNvSpPr/>
          <p:nvPr/>
        </p:nvSpPr>
        <p:spPr>
          <a:xfrm>
            <a:off x="7330183" y="7098692"/>
            <a:ext cx="1610335" cy="575120"/>
          </a:xfrm>
          <a:custGeom>
            <a:avLst/>
            <a:gdLst/>
            <a:ahLst/>
            <a:cxnLst/>
            <a:rect l="l" t="t" r="r" b="b"/>
            <a:pathLst>
              <a:path w="1610335" h="575120">
                <a:moveTo>
                  <a:pt x="0" y="0"/>
                </a:moveTo>
                <a:lnTo>
                  <a:pt x="1610335" y="0"/>
                </a:lnTo>
                <a:lnTo>
                  <a:pt x="1610335" y="575120"/>
                </a:lnTo>
                <a:lnTo>
                  <a:pt x="0" y="575120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5" name="Freeform 35"/>
          <p:cNvSpPr/>
          <p:nvPr/>
        </p:nvSpPr>
        <p:spPr>
          <a:xfrm>
            <a:off x="14679731" y="5195491"/>
            <a:ext cx="1496738" cy="305395"/>
          </a:xfrm>
          <a:custGeom>
            <a:avLst/>
            <a:gdLst/>
            <a:ahLst/>
            <a:cxnLst/>
            <a:rect l="l" t="t" r="r" b="b"/>
            <a:pathLst>
              <a:path w="1496738" h="305395">
                <a:moveTo>
                  <a:pt x="0" y="0"/>
                </a:moveTo>
                <a:lnTo>
                  <a:pt x="1496738" y="0"/>
                </a:lnTo>
                <a:lnTo>
                  <a:pt x="1496738" y="305395"/>
                </a:lnTo>
                <a:lnTo>
                  <a:pt x="0" y="30539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b="-9360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6" name="Freeform 36"/>
          <p:cNvSpPr/>
          <p:nvPr/>
        </p:nvSpPr>
        <p:spPr>
          <a:xfrm>
            <a:off x="12175816" y="7121681"/>
            <a:ext cx="1328563" cy="552130"/>
          </a:xfrm>
          <a:custGeom>
            <a:avLst/>
            <a:gdLst/>
            <a:ahLst/>
            <a:cxnLst/>
            <a:rect l="l" t="t" r="r" b="b"/>
            <a:pathLst>
              <a:path w="1328563" h="552130">
                <a:moveTo>
                  <a:pt x="0" y="0"/>
                </a:moveTo>
                <a:lnTo>
                  <a:pt x="1328563" y="0"/>
                </a:lnTo>
                <a:lnTo>
                  <a:pt x="1328563" y="552131"/>
                </a:lnTo>
                <a:lnTo>
                  <a:pt x="0" y="552131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7" name="Freeform 37"/>
          <p:cNvSpPr/>
          <p:nvPr/>
        </p:nvSpPr>
        <p:spPr>
          <a:xfrm>
            <a:off x="4831911" y="8111574"/>
            <a:ext cx="1307733" cy="630789"/>
          </a:xfrm>
          <a:custGeom>
            <a:avLst/>
            <a:gdLst/>
            <a:ahLst/>
            <a:cxnLst/>
            <a:rect l="l" t="t" r="r" b="b"/>
            <a:pathLst>
              <a:path w="1307733" h="630789">
                <a:moveTo>
                  <a:pt x="0" y="0"/>
                </a:moveTo>
                <a:lnTo>
                  <a:pt x="1307733" y="0"/>
                </a:lnTo>
                <a:lnTo>
                  <a:pt x="1307733" y="630789"/>
                </a:lnTo>
                <a:lnTo>
                  <a:pt x="0" y="63078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8" name="Freeform 38"/>
          <p:cNvSpPr/>
          <p:nvPr/>
        </p:nvSpPr>
        <p:spPr>
          <a:xfrm>
            <a:off x="17324315" y="5105987"/>
            <a:ext cx="724320" cy="487352"/>
          </a:xfrm>
          <a:custGeom>
            <a:avLst/>
            <a:gdLst/>
            <a:ahLst/>
            <a:cxnLst/>
            <a:rect l="l" t="t" r="r" b="b"/>
            <a:pathLst>
              <a:path w="724320" h="487352">
                <a:moveTo>
                  <a:pt x="0" y="0"/>
                </a:moveTo>
                <a:lnTo>
                  <a:pt x="724320" y="0"/>
                </a:lnTo>
                <a:lnTo>
                  <a:pt x="724320" y="487352"/>
                </a:lnTo>
                <a:lnTo>
                  <a:pt x="0" y="487352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 t="-13695" b="-1369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9" name="Freeform 39"/>
          <p:cNvSpPr/>
          <p:nvPr/>
        </p:nvSpPr>
        <p:spPr>
          <a:xfrm>
            <a:off x="16863426" y="3550307"/>
            <a:ext cx="921780" cy="921780"/>
          </a:xfrm>
          <a:custGeom>
            <a:avLst/>
            <a:gdLst/>
            <a:ahLst/>
            <a:cxnLst/>
            <a:rect l="l" t="t" r="r" b="b"/>
            <a:pathLst>
              <a:path w="921780" h="921780">
                <a:moveTo>
                  <a:pt x="0" y="0"/>
                </a:moveTo>
                <a:lnTo>
                  <a:pt x="921779" y="0"/>
                </a:lnTo>
                <a:lnTo>
                  <a:pt x="921779" y="921779"/>
                </a:lnTo>
                <a:lnTo>
                  <a:pt x="0" y="921779"/>
                </a:lnTo>
                <a:lnTo>
                  <a:pt x="0" y="0"/>
                </a:lnTo>
                <a:close/>
              </a:path>
            </a:pathLst>
          </a:custGeom>
          <a:blipFill>
            <a:blip r:embed="rId3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0" name="Freeform 40"/>
          <p:cNvSpPr/>
          <p:nvPr/>
        </p:nvSpPr>
        <p:spPr>
          <a:xfrm>
            <a:off x="16205107" y="5122299"/>
            <a:ext cx="1119209" cy="478266"/>
          </a:xfrm>
          <a:custGeom>
            <a:avLst/>
            <a:gdLst/>
            <a:ahLst/>
            <a:cxnLst/>
            <a:rect l="l" t="t" r="r" b="b"/>
            <a:pathLst>
              <a:path w="1119209" h="478266">
                <a:moveTo>
                  <a:pt x="0" y="0"/>
                </a:moveTo>
                <a:lnTo>
                  <a:pt x="1119208" y="0"/>
                </a:lnTo>
                <a:lnTo>
                  <a:pt x="1119208" y="478267"/>
                </a:lnTo>
                <a:lnTo>
                  <a:pt x="0" y="478267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1" name="Freeform 41"/>
          <p:cNvSpPr/>
          <p:nvPr/>
        </p:nvSpPr>
        <p:spPr>
          <a:xfrm>
            <a:off x="6804264" y="7894567"/>
            <a:ext cx="1051839" cy="1051839"/>
          </a:xfrm>
          <a:custGeom>
            <a:avLst/>
            <a:gdLst/>
            <a:ahLst/>
            <a:cxnLst/>
            <a:rect l="l" t="t" r="r" b="b"/>
            <a:pathLst>
              <a:path w="1051839" h="1051839">
                <a:moveTo>
                  <a:pt x="0" y="0"/>
                </a:moveTo>
                <a:lnTo>
                  <a:pt x="1051838" y="0"/>
                </a:lnTo>
                <a:lnTo>
                  <a:pt x="1051838" y="1051839"/>
                </a:lnTo>
                <a:lnTo>
                  <a:pt x="0" y="1051839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2" name="Freeform 42"/>
          <p:cNvSpPr/>
          <p:nvPr/>
        </p:nvSpPr>
        <p:spPr>
          <a:xfrm>
            <a:off x="10125981" y="7110187"/>
            <a:ext cx="1202575" cy="721545"/>
          </a:xfrm>
          <a:custGeom>
            <a:avLst/>
            <a:gdLst/>
            <a:ahLst/>
            <a:cxnLst/>
            <a:rect l="l" t="t" r="r" b="b"/>
            <a:pathLst>
              <a:path w="1202575" h="721545">
                <a:moveTo>
                  <a:pt x="0" y="0"/>
                </a:moveTo>
                <a:lnTo>
                  <a:pt x="1202576" y="0"/>
                </a:lnTo>
                <a:lnTo>
                  <a:pt x="1202576" y="721545"/>
                </a:lnTo>
                <a:lnTo>
                  <a:pt x="0" y="721545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3" name="Freeform 43"/>
          <p:cNvSpPr/>
          <p:nvPr/>
        </p:nvSpPr>
        <p:spPr>
          <a:xfrm>
            <a:off x="15640727" y="5853787"/>
            <a:ext cx="1071484" cy="847638"/>
          </a:xfrm>
          <a:custGeom>
            <a:avLst/>
            <a:gdLst/>
            <a:ahLst/>
            <a:cxnLst/>
            <a:rect l="l" t="t" r="r" b="b"/>
            <a:pathLst>
              <a:path w="1071484" h="847638">
                <a:moveTo>
                  <a:pt x="0" y="0"/>
                </a:moveTo>
                <a:lnTo>
                  <a:pt x="1071484" y="0"/>
                </a:lnTo>
                <a:lnTo>
                  <a:pt x="1071484" y="847638"/>
                </a:lnTo>
                <a:lnTo>
                  <a:pt x="0" y="847638"/>
                </a:lnTo>
                <a:lnTo>
                  <a:pt x="0" y="0"/>
                </a:lnTo>
                <a:close/>
              </a:path>
            </a:pathLst>
          </a:custGeom>
          <a:blipFill>
            <a:blip r:embed="rId41"/>
            <a:stretch>
              <a:fillRect l="-9439" r="-9439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4" name="Group 44"/>
          <p:cNvGrpSpPr/>
          <p:nvPr/>
        </p:nvGrpSpPr>
        <p:grpSpPr>
          <a:xfrm>
            <a:off x="678675" y="2605693"/>
            <a:ext cx="3279884" cy="726827"/>
            <a:chOff x="0" y="0"/>
            <a:chExt cx="1096975" cy="243091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096975" cy="243091"/>
            </a:xfrm>
            <a:custGeom>
              <a:avLst/>
              <a:gdLst/>
              <a:ahLst/>
              <a:cxnLst/>
              <a:rect l="l" t="t" r="r" b="b"/>
              <a:pathLst>
                <a:path w="1096975" h="243091">
                  <a:moveTo>
                    <a:pt x="893775" y="0"/>
                  </a:moveTo>
                  <a:lnTo>
                    <a:pt x="0" y="0"/>
                  </a:lnTo>
                  <a:lnTo>
                    <a:pt x="0" y="243091"/>
                  </a:lnTo>
                  <a:lnTo>
                    <a:pt x="893775" y="243091"/>
                  </a:lnTo>
                  <a:lnTo>
                    <a:pt x="1096975" y="121546"/>
                  </a:lnTo>
                  <a:lnTo>
                    <a:pt x="89377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28575"/>
              <a:ext cx="982675" cy="2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League Spartan"/>
                </a:rPr>
                <a:t>Financial Services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678675" y="3693953"/>
            <a:ext cx="3279884" cy="726827"/>
            <a:chOff x="0" y="0"/>
            <a:chExt cx="1096975" cy="243091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1096975" cy="243091"/>
            </a:xfrm>
            <a:custGeom>
              <a:avLst/>
              <a:gdLst/>
              <a:ahLst/>
              <a:cxnLst/>
              <a:rect l="l" t="t" r="r" b="b"/>
              <a:pathLst>
                <a:path w="1096975" h="243091">
                  <a:moveTo>
                    <a:pt x="893775" y="0"/>
                  </a:moveTo>
                  <a:lnTo>
                    <a:pt x="0" y="0"/>
                  </a:lnTo>
                  <a:lnTo>
                    <a:pt x="0" y="243091"/>
                  </a:lnTo>
                  <a:lnTo>
                    <a:pt x="893775" y="243091"/>
                  </a:lnTo>
                  <a:lnTo>
                    <a:pt x="1096975" y="121546"/>
                  </a:lnTo>
                  <a:lnTo>
                    <a:pt x="89377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28575"/>
              <a:ext cx="982675" cy="2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League Spartan"/>
                </a:rPr>
                <a:t>Retail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678675" y="4782730"/>
            <a:ext cx="3279884" cy="726827"/>
            <a:chOff x="0" y="0"/>
            <a:chExt cx="1096975" cy="243091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096975" cy="243091"/>
            </a:xfrm>
            <a:custGeom>
              <a:avLst/>
              <a:gdLst/>
              <a:ahLst/>
              <a:cxnLst/>
              <a:rect l="l" t="t" r="r" b="b"/>
              <a:pathLst>
                <a:path w="1096975" h="243091">
                  <a:moveTo>
                    <a:pt x="893775" y="0"/>
                  </a:moveTo>
                  <a:lnTo>
                    <a:pt x="0" y="0"/>
                  </a:lnTo>
                  <a:lnTo>
                    <a:pt x="0" y="243091"/>
                  </a:lnTo>
                  <a:lnTo>
                    <a:pt x="893775" y="243091"/>
                  </a:lnTo>
                  <a:lnTo>
                    <a:pt x="1096975" y="121546"/>
                  </a:lnTo>
                  <a:lnTo>
                    <a:pt x="89377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28575"/>
              <a:ext cx="982675" cy="2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League Spartan"/>
                </a:rPr>
                <a:t>Manufacturing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678675" y="5885558"/>
            <a:ext cx="3279884" cy="726827"/>
            <a:chOff x="0" y="0"/>
            <a:chExt cx="1096975" cy="243091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1096975" cy="243091"/>
            </a:xfrm>
            <a:custGeom>
              <a:avLst/>
              <a:gdLst/>
              <a:ahLst/>
              <a:cxnLst/>
              <a:rect l="l" t="t" r="r" b="b"/>
              <a:pathLst>
                <a:path w="1096975" h="243091">
                  <a:moveTo>
                    <a:pt x="893775" y="0"/>
                  </a:moveTo>
                  <a:lnTo>
                    <a:pt x="0" y="0"/>
                  </a:lnTo>
                  <a:lnTo>
                    <a:pt x="0" y="243091"/>
                  </a:lnTo>
                  <a:lnTo>
                    <a:pt x="893775" y="243091"/>
                  </a:lnTo>
                  <a:lnTo>
                    <a:pt x="1096975" y="121546"/>
                  </a:lnTo>
                  <a:lnTo>
                    <a:pt x="89377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0" y="-28575"/>
              <a:ext cx="982675" cy="2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League Spartan"/>
                </a:rPr>
                <a:t>Goverment</a:t>
              </a: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678675" y="6974334"/>
            <a:ext cx="3279884" cy="726827"/>
            <a:chOff x="0" y="0"/>
            <a:chExt cx="1096975" cy="243091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96975" cy="243091"/>
            </a:xfrm>
            <a:custGeom>
              <a:avLst/>
              <a:gdLst/>
              <a:ahLst/>
              <a:cxnLst/>
              <a:rect l="l" t="t" r="r" b="b"/>
              <a:pathLst>
                <a:path w="1096975" h="243091">
                  <a:moveTo>
                    <a:pt x="893775" y="0"/>
                  </a:moveTo>
                  <a:lnTo>
                    <a:pt x="0" y="0"/>
                  </a:lnTo>
                  <a:lnTo>
                    <a:pt x="0" y="243091"/>
                  </a:lnTo>
                  <a:lnTo>
                    <a:pt x="893775" y="243091"/>
                  </a:lnTo>
                  <a:lnTo>
                    <a:pt x="1096975" y="121546"/>
                  </a:lnTo>
                  <a:lnTo>
                    <a:pt x="89377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982675" cy="2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League Spartan"/>
                </a:rPr>
                <a:t>Healthcare</a:t>
              </a:r>
            </a:p>
          </p:txBody>
        </p:sp>
      </p:grpSp>
      <p:sp>
        <p:nvSpPr>
          <p:cNvPr id="59" name="Freeform 59"/>
          <p:cNvSpPr/>
          <p:nvPr/>
        </p:nvSpPr>
        <p:spPr>
          <a:xfrm>
            <a:off x="14077621" y="6808419"/>
            <a:ext cx="1104724" cy="1104724"/>
          </a:xfrm>
          <a:custGeom>
            <a:avLst/>
            <a:gdLst/>
            <a:ahLst/>
            <a:cxnLst/>
            <a:rect l="l" t="t" r="r" b="b"/>
            <a:pathLst>
              <a:path w="1104724" h="1104724">
                <a:moveTo>
                  <a:pt x="0" y="0"/>
                </a:moveTo>
                <a:lnTo>
                  <a:pt x="1104724" y="0"/>
                </a:lnTo>
                <a:lnTo>
                  <a:pt x="1104724" y="1104724"/>
                </a:lnTo>
                <a:lnTo>
                  <a:pt x="0" y="1104724"/>
                </a:lnTo>
                <a:lnTo>
                  <a:pt x="0" y="0"/>
                </a:lnTo>
                <a:close/>
              </a:path>
            </a:pathLst>
          </a:custGeom>
          <a:blipFill>
            <a:blip r:embed="rId4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0" name="Group 60"/>
          <p:cNvGrpSpPr/>
          <p:nvPr/>
        </p:nvGrpSpPr>
        <p:grpSpPr>
          <a:xfrm>
            <a:off x="678675" y="8015537"/>
            <a:ext cx="3279884" cy="726827"/>
            <a:chOff x="0" y="0"/>
            <a:chExt cx="1096975" cy="243091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96975" cy="243091"/>
            </a:xfrm>
            <a:custGeom>
              <a:avLst/>
              <a:gdLst/>
              <a:ahLst/>
              <a:cxnLst/>
              <a:rect l="l" t="t" r="r" b="b"/>
              <a:pathLst>
                <a:path w="1096975" h="243091">
                  <a:moveTo>
                    <a:pt x="893775" y="0"/>
                  </a:moveTo>
                  <a:lnTo>
                    <a:pt x="0" y="0"/>
                  </a:lnTo>
                  <a:lnTo>
                    <a:pt x="0" y="243091"/>
                  </a:lnTo>
                  <a:lnTo>
                    <a:pt x="893775" y="243091"/>
                  </a:lnTo>
                  <a:lnTo>
                    <a:pt x="1096975" y="121546"/>
                  </a:lnTo>
                  <a:lnTo>
                    <a:pt x="893775" y="0"/>
                  </a:ln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28575"/>
              <a:ext cx="982675" cy="2716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League Spartan"/>
                </a:rPr>
                <a:t>Tourism/Training</a:t>
              </a:r>
            </a:p>
          </p:txBody>
        </p:sp>
      </p:grpSp>
      <p:sp>
        <p:nvSpPr>
          <p:cNvPr id="63" name="Freeform 63"/>
          <p:cNvSpPr/>
          <p:nvPr/>
        </p:nvSpPr>
        <p:spPr>
          <a:xfrm>
            <a:off x="8386106" y="8233745"/>
            <a:ext cx="2207683" cy="386447"/>
          </a:xfrm>
          <a:custGeom>
            <a:avLst/>
            <a:gdLst/>
            <a:ahLst/>
            <a:cxnLst/>
            <a:rect l="l" t="t" r="r" b="b"/>
            <a:pathLst>
              <a:path w="2207683" h="386447">
                <a:moveTo>
                  <a:pt x="0" y="0"/>
                </a:moveTo>
                <a:lnTo>
                  <a:pt x="2207683" y="0"/>
                </a:lnTo>
                <a:lnTo>
                  <a:pt x="2207683" y="386448"/>
                </a:lnTo>
                <a:lnTo>
                  <a:pt x="0" y="386448"/>
                </a:lnTo>
                <a:lnTo>
                  <a:pt x="0" y="0"/>
                </a:lnTo>
                <a:close/>
              </a:path>
            </a:pathLst>
          </a:custGeom>
          <a:blipFill>
            <a:blip r:embed="rId4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4" name="TextBox 64"/>
          <p:cNvSpPr txBox="1"/>
          <p:nvPr/>
        </p:nvSpPr>
        <p:spPr>
          <a:xfrm>
            <a:off x="394881" y="443143"/>
            <a:ext cx="15982450" cy="545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0"/>
              </a:lnSpc>
              <a:spcBef>
                <a:spcPct val="0"/>
              </a:spcBef>
            </a:pPr>
            <a:r>
              <a:rPr lang="en-US" sz="3164">
                <a:solidFill>
                  <a:srgbClr val="000000"/>
                </a:solidFill>
                <a:latin typeface="Inter Bold"/>
              </a:rPr>
              <a:t>ORIENTADOS AL NEGOCIO. PONEMOS EN VALOR EL DATO EN CADA SECTOR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A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54416" y="15875"/>
            <a:ext cx="6280215" cy="10287000"/>
            <a:chOff x="0" y="0"/>
            <a:chExt cx="837362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9000"/>
            </a:blip>
            <a:srcRect l="32905" r="32905"/>
            <a:stretch>
              <a:fillRect/>
            </a:stretch>
          </p:blipFill>
          <p:spPr>
            <a:xfrm>
              <a:off x="0" y="0"/>
              <a:ext cx="8373620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084604" y="7263710"/>
            <a:ext cx="6280215" cy="3023290"/>
            <a:chOff x="0" y="0"/>
            <a:chExt cx="8373620" cy="403105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1599" r="1599"/>
            <a:stretch>
              <a:fillRect/>
            </a:stretch>
          </p:blipFill>
          <p:spPr>
            <a:xfrm>
              <a:off x="0" y="0"/>
              <a:ext cx="8373620" cy="403105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78750" y="265735"/>
            <a:ext cx="7191292" cy="2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  <a:spcBef>
                <a:spcPct val="0"/>
              </a:spcBef>
            </a:pPr>
            <a:r>
              <a:rPr lang="en-US" sz="1368">
                <a:solidFill>
                  <a:srgbClr val="FF3131"/>
                </a:solidFill>
                <a:latin typeface="Inter Bold"/>
              </a:rPr>
              <a:t>RESOLVEMOS RETOS DE VALOR APLICANDO LA TECNOLOGÍA Y EL DATO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9870" y="3605968"/>
            <a:ext cx="8857846" cy="3321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Un modelo de regresión que permitía conocer a partir de las ventas totales de un producto, sus ventas base y el uplift debido a diferentes variables como son el precio y las promociones.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Extenderlo a todas las categorías de productos de la Organización.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Posibilitar la gestión de precio y diseño de promociones basada en datos, de una forma más automática y menos dependiente de decisiones de negocio.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Output del modelo como input de procesos logísticos (aprovisionamiento, pedido automático, alisamiento de cargas en almacén, planillas, gestión de stock, …)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72650" y="782515"/>
            <a:ext cx="2292394" cy="96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El reto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3096" y="1932320"/>
            <a:ext cx="7426119" cy="92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000000"/>
                </a:solidFill>
                <a:latin typeface="Open Sans Bold"/>
              </a:rPr>
              <a:t>Empresa de distribución quiere determinar el precio óptimo de un producto, generar propuestas óptimas de surtido en sus centros, así como optimizar el impacto sobre ventas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013200"/>
            <a:ext cx="2280512" cy="4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2904">
                <a:solidFill>
                  <a:srgbClr val="FFFFFF"/>
                </a:solidFill>
                <a:latin typeface="Open Sans Bold"/>
              </a:rPr>
              <a:t>Qué hicimos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987396"/>
            <a:ext cx="2280512" cy="49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</a:pPr>
            <a:r>
              <a:rPr lang="en-US" sz="2890" dirty="0" err="1">
                <a:solidFill>
                  <a:srgbClr val="FFFFFF"/>
                </a:solidFill>
                <a:latin typeface="Open Sans Bold"/>
              </a:rPr>
              <a:t>Beneficios</a:t>
            </a:r>
            <a:endParaRPr lang="en-US" sz="289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9870" y="7587650"/>
            <a:ext cx="8857846" cy="1931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Predicción de las ventas futuras basadas en datos históricos. Esto ayuda a la empresa a planificar la producción, gestionar el inventario y optimizar la logística.</a:t>
            </a: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Optimización continua de precios y promociones en función de las condiciones cambiantes del mercado y las preferencias de los clientes. Al comprender cómo el precio y las promociones afectan las ventas, la empresa puede ajustar estratégicamente estos factores para maximizar los ingresos</a:t>
            </a: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AC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031198" y="764931"/>
            <a:ext cx="456205" cy="263769"/>
          </a:xfrm>
          <a:custGeom>
            <a:avLst/>
            <a:gdLst/>
            <a:ahLst/>
            <a:cxnLst/>
            <a:rect l="l" t="t" r="r" b="b"/>
            <a:pathLst>
              <a:path w="456205" h="263769">
                <a:moveTo>
                  <a:pt x="0" y="0"/>
                </a:moveTo>
                <a:lnTo>
                  <a:pt x="456204" y="0"/>
                </a:lnTo>
                <a:lnTo>
                  <a:pt x="456204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17898006" y="8232317"/>
            <a:ext cx="399519" cy="1025983"/>
            <a:chOff x="0" y="0"/>
            <a:chExt cx="1280047" cy="328721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047" cy="3287216"/>
            </a:xfrm>
            <a:custGeom>
              <a:avLst/>
              <a:gdLst/>
              <a:ahLst/>
              <a:cxnLst/>
              <a:rect l="l" t="t" r="r" b="b"/>
              <a:pathLst>
                <a:path w="1280047" h="3287216">
                  <a:moveTo>
                    <a:pt x="0" y="0"/>
                  </a:moveTo>
                  <a:lnTo>
                    <a:pt x="1280047" y="0"/>
                  </a:lnTo>
                  <a:lnTo>
                    <a:pt x="1280047" y="3287216"/>
                  </a:lnTo>
                  <a:lnTo>
                    <a:pt x="0" y="3287216"/>
                  </a:lnTo>
                  <a:close/>
                </a:path>
              </a:pathLst>
            </a:custGeom>
            <a:solidFill>
              <a:srgbClr val="FF3131"/>
            </a:solidFill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054416" y="15875"/>
            <a:ext cx="6280215" cy="10287000"/>
            <a:chOff x="0" y="0"/>
            <a:chExt cx="8373620" cy="13716000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>
              <a:alphaModFix amt="59000"/>
            </a:blip>
            <a:srcRect l="19474" r="19474"/>
            <a:stretch>
              <a:fillRect/>
            </a:stretch>
          </p:blipFill>
          <p:spPr>
            <a:xfrm>
              <a:off x="0" y="0"/>
              <a:ext cx="8373620" cy="13716000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084604" y="7263710"/>
            <a:ext cx="6280215" cy="3023290"/>
            <a:chOff x="0" y="0"/>
            <a:chExt cx="8373620" cy="403105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t="13691" b="13691"/>
            <a:stretch>
              <a:fillRect/>
            </a:stretch>
          </p:blipFill>
          <p:spPr>
            <a:xfrm>
              <a:off x="0" y="0"/>
              <a:ext cx="8373620" cy="4031053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278750" y="265735"/>
            <a:ext cx="7191292" cy="23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15"/>
              </a:lnSpc>
              <a:spcBef>
                <a:spcPct val="0"/>
              </a:spcBef>
            </a:pPr>
            <a:r>
              <a:rPr lang="en-US" sz="1368">
                <a:solidFill>
                  <a:srgbClr val="FF3131"/>
                </a:solidFill>
                <a:latin typeface="Inter Bold"/>
              </a:rPr>
              <a:t>RESOLVEMOS RETOS DE VALOR APLICANDO LA TECNOLOGÍA Y EL DATO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9870" y="3605968"/>
            <a:ext cx="8857846" cy="249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 err="1">
                <a:solidFill>
                  <a:srgbClr val="000000"/>
                </a:solidFill>
                <a:latin typeface="Open Sans"/>
              </a:rPr>
              <a:t>Modelo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supervisado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que,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ejecución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automática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mensual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identifica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relación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Clientes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susceptibles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dejar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comprar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compañía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>
                <a:solidFill>
                  <a:srgbClr val="000000"/>
                </a:solidFill>
                <a:latin typeface="Open Sans"/>
              </a:rPr>
              <a:t>Paso de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actuación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según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segmentación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A/B/C/D a la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posibilidad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actuar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 forma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temprana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atendiendo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irregularidades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comportamiento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particulares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por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cada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Cliente</a:t>
            </a:r>
            <a:endParaRPr lang="en-US" sz="15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 dirty="0" err="1">
                <a:solidFill>
                  <a:srgbClr val="000000"/>
                </a:solidFill>
                <a:latin typeface="Open Sans"/>
              </a:rPr>
              <a:t>Precisión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599" dirty="0" err="1">
                <a:solidFill>
                  <a:srgbClr val="000000"/>
                </a:solidFill>
                <a:latin typeface="Open Sans"/>
              </a:rPr>
              <a:t>modelo</a:t>
            </a:r>
            <a:r>
              <a:rPr lang="en-US" sz="1599" dirty="0">
                <a:solidFill>
                  <a:srgbClr val="000000"/>
                </a:solidFill>
                <a:latin typeface="Open Sans"/>
              </a:rPr>
              <a:t>: 93%</a:t>
            </a:r>
          </a:p>
          <a:p>
            <a:pPr>
              <a:lnSpc>
                <a:spcPts val="2239"/>
              </a:lnSpc>
            </a:pPr>
            <a:endParaRPr lang="en-US" sz="1599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72650" y="782515"/>
            <a:ext cx="2292394" cy="96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Open Sans Bold"/>
              </a:rPr>
              <a:t>El reto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1791" y="1862650"/>
            <a:ext cx="7426119" cy="6067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3"/>
              </a:lnSpc>
            </a:pPr>
            <a:r>
              <a:rPr lang="en-US" sz="1781">
                <a:solidFill>
                  <a:srgbClr val="000000"/>
                </a:solidFill>
                <a:latin typeface="Open Sans Bold"/>
              </a:rPr>
              <a:t>Empresa necesita anticipar comportamientos susceptibles de abandono (fuga) por parte de sus clientes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3013200"/>
            <a:ext cx="2280512" cy="487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5"/>
              </a:lnSpc>
            </a:pPr>
            <a:r>
              <a:rPr lang="en-US" sz="2904">
                <a:solidFill>
                  <a:srgbClr val="FFFFFF"/>
                </a:solidFill>
                <a:latin typeface="Open Sans Bold"/>
              </a:rPr>
              <a:t>Qué hicimos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6006268"/>
            <a:ext cx="2280512" cy="4954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46"/>
              </a:lnSpc>
            </a:pPr>
            <a:r>
              <a:rPr lang="en-US" sz="2890" dirty="0" err="1">
                <a:solidFill>
                  <a:srgbClr val="FFFFFF"/>
                </a:solidFill>
                <a:latin typeface="Open Sans Bold"/>
              </a:rPr>
              <a:t>Beneficios</a:t>
            </a:r>
            <a:endParaRPr lang="en-US" sz="2890" dirty="0">
              <a:solidFill>
                <a:srgbClr val="FFFFFF"/>
              </a:solidFill>
              <a:latin typeface="Open Sa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29870" y="6765290"/>
            <a:ext cx="8857846" cy="2764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Anticipar el riesgo de fuga o pérdida de clientes y tomar medidas preventivas para retenerlos, como ofrecerles ofertas  personalizadas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Optimizar los recursos y el presupuesto destinados a las acciones de marketing y ventas, al enfocarse en los clientes más rentables y con mayor potencial de crecimiento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Open Sans"/>
            </a:endParaRPr>
          </a:p>
          <a:p>
            <a:pPr marL="345439" lvl="1" indent="-172720">
              <a:lnSpc>
                <a:spcPts val="2239"/>
              </a:lnSpc>
              <a:buFont typeface="Arial"/>
              <a:buChar char="•"/>
            </a:pPr>
            <a:r>
              <a:rPr lang="en-US" sz="1599">
                <a:solidFill>
                  <a:srgbClr val="000000"/>
                </a:solidFill>
                <a:latin typeface="Open Sans"/>
              </a:rPr>
              <a:t>Mejorar la satisfacción y la lealtad de los clientes, al conocer mejor sus necesidades, preferencias y expectativas</a:t>
            </a:r>
          </a:p>
          <a:p>
            <a:pPr>
              <a:lnSpc>
                <a:spcPts val="2239"/>
              </a:lnSpc>
            </a:pPr>
            <a:endParaRPr lang="en-US" sz="1599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239"/>
              </a:lnSpc>
              <a:spcBef>
                <a:spcPct val="0"/>
              </a:spcBef>
            </a:pPr>
            <a:endParaRPr lang="en-US" sz="1599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95512" y="9258300"/>
            <a:ext cx="1590177" cy="899329"/>
          </a:xfrm>
          <a:custGeom>
            <a:avLst/>
            <a:gdLst/>
            <a:ahLst/>
            <a:cxnLst/>
            <a:rect l="l" t="t" r="r" b="b"/>
            <a:pathLst>
              <a:path w="1590177" h="899329">
                <a:moveTo>
                  <a:pt x="0" y="0"/>
                </a:moveTo>
                <a:lnTo>
                  <a:pt x="1590176" y="0"/>
                </a:lnTo>
                <a:lnTo>
                  <a:pt x="1590176" y="899329"/>
                </a:lnTo>
                <a:lnTo>
                  <a:pt x="0" y="899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5379</TotalTime>
  <Words>1520</Words>
  <Application>Microsoft Office PowerPoint</Application>
  <PresentationFormat>Personalizado</PresentationFormat>
  <Paragraphs>121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Open Sans Bold</vt:lpstr>
      <vt:lpstr>Calibri</vt:lpstr>
      <vt:lpstr>League Spartan</vt:lpstr>
      <vt:lpstr>Open Sans</vt:lpstr>
      <vt:lpstr>Open Sans Italics</vt:lpstr>
      <vt:lpstr>Open Sans Bold Italics</vt:lpstr>
      <vt:lpstr>Inter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Modern Company Presentation</dc:title>
  <dc:creator>Iñigo Uribe</dc:creator>
  <cp:lastModifiedBy>Iñigo Uribeetxebarria Barrantes</cp:lastModifiedBy>
  <cp:revision>5</cp:revision>
  <dcterms:created xsi:type="dcterms:W3CDTF">2006-08-16T00:00:00Z</dcterms:created>
  <dcterms:modified xsi:type="dcterms:W3CDTF">2024-09-09T06:50:59Z</dcterms:modified>
  <dc:identifier>DAF8OuHAyv8</dc:identifier>
</cp:coreProperties>
</file>