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62" r:id="rId4"/>
    <p:sldMasterId id="2147483664" r:id="rId5"/>
    <p:sldMasterId id="2147483666" r:id="rId6"/>
    <p:sldMasterId id="2147483668" r:id="rId7"/>
  </p:sldMasterIdLst>
  <p:notesMasterIdLst>
    <p:notesMasterId r:id="rId27"/>
  </p:notesMasterIdLst>
  <p:handoutMasterIdLst>
    <p:handoutMasterId r:id="rId28"/>
  </p:handoutMasterIdLst>
  <p:sldIdLst>
    <p:sldId id="256" r:id="rId8"/>
    <p:sldId id="2147375125" r:id="rId9"/>
    <p:sldId id="2147375121" r:id="rId10"/>
    <p:sldId id="2147375133" r:id="rId11"/>
    <p:sldId id="2147375126" r:id="rId12"/>
    <p:sldId id="295" r:id="rId13"/>
    <p:sldId id="274" r:id="rId14"/>
    <p:sldId id="2147375130" r:id="rId15"/>
    <p:sldId id="299" r:id="rId16"/>
    <p:sldId id="301" r:id="rId17"/>
    <p:sldId id="2147375128" r:id="rId18"/>
    <p:sldId id="296" r:id="rId19"/>
    <p:sldId id="270" r:id="rId20"/>
    <p:sldId id="266" r:id="rId21"/>
    <p:sldId id="271" r:id="rId22"/>
    <p:sldId id="2147375129" r:id="rId23"/>
    <p:sldId id="297" r:id="rId24"/>
    <p:sldId id="2147375131" r:id="rId25"/>
    <p:sldId id="2147375132" r:id="rId26"/>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1D2"/>
    <a:srgbClr val="54A8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08B7A1-F502-40CD-8ABC-C643FA20C49B}" v="104" dt="2025-10-28T15:35:28.6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4"/>
    <p:restoredTop sz="97026"/>
  </p:normalViewPr>
  <p:slideViewPr>
    <p:cSldViewPr snapToGrid="0" snapToObjects="1" showGuides="1">
      <p:cViewPr varScale="1">
        <p:scale>
          <a:sx n="87" d="100"/>
          <a:sy n="87" d="100"/>
        </p:scale>
        <p:origin x="1344" y="1074"/>
      </p:cViewPr>
      <p:guideLst>
        <p:guide orient="horz" pos="1620"/>
        <p:guide pos="2880"/>
      </p:guideLst>
    </p:cSldViewPr>
  </p:slideViewPr>
  <p:notesTextViewPr>
    <p:cViewPr>
      <p:scale>
        <a:sx n="1" d="1"/>
        <a:sy n="1" d="1"/>
      </p:scale>
      <p:origin x="0" y="0"/>
    </p:cViewPr>
  </p:notesTextViewPr>
  <p:notesViewPr>
    <p:cSldViewPr snapToGrid="0" snapToObjects="1" showGuides="1">
      <p:cViewPr varScale="1">
        <p:scale>
          <a:sx n="121" d="100"/>
          <a:sy n="121" d="100"/>
        </p:scale>
        <p:origin x="507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1.xml"/><Relationship Id="rId21" Type="http://schemas.openxmlformats.org/officeDocument/2006/relationships/slide" Target="slides/slide14.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A524FA-6051-42AA-8953-87C2318BBFFF}" type="doc">
      <dgm:prSet loTypeId="urn:microsoft.com/office/officeart/2005/8/layout/hProcess11" loCatId="process" qsTypeId="urn:microsoft.com/office/officeart/2005/8/quickstyle/simple1" qsCatId="simple" csTypeId="urn:microsoft.com/office/officeart/2005/8/colors/accent1_2" csCatId="accent1" phldr="1"/>
      <dgm:spPr/>
    </dgm:pt>
    <dgm:pt modelId="{AC2E5B74-3259-4F3F-BF43-48289424866D}">
      <dgm:prSet phldrT="[Tekst]" custT="1"/>
      <dgm:spPr/>
      <dgm:t>
        <a:bodyPr/>
        <a:lstStyle/>
        <a:p>
          <a:r>
            <a:rPr lang="da-DK" sz="1400" b="1" dirty="0" err="1">
              <a:latin typeface="EC Square Sans Pro"/>
            </a:rPr>
            <a:t>October</a:t>
          </a:r>
          <a:r>
            <a:rPr lang="da-DK" sz="1400" b="1" dirty="0">
              <a:latin typeface="EC Square Sans Pro"/>
            </a:rPr>
            <a:t> 2021:</a:t>
          </a:r>
        </a:p>
        <a:p>
          <a:r>
            <a:rPr lang="da-DK" sz="1400" dirty="0">
              <a:latin typeface="EC Square Sans Pro"/>
            </a:rPr>
            <a:t> Invitation to </a:t>
          </a:r>
          <a:r>
            <a:rPr lang="da-DK" sz="1400" dirty="0" err="1">
              <a:latin typeface="EC Square Sans Pro"/>
            </a:rPr>
            <a:t>market</a:t>
          </a:r>
          <a:r>
            <a:rPr lang="da-DK" sz="1400" dirty="0">
              <a:latin typeface="EC Square Sans Pro"/>
            </a:rPr>
            <a:t> testning </a:t>
          </a:r>
          <a:r>
            <a:rPr lang="da-DK" sz="1400" dirty="0" err="1">
              <a:latin typeface="EC Square Sans Pro"/>
            </a:rPr>
            <a:t>process</a:t>
          </a:r>
          <a:endParaRPr lang="da-DK" sz="1400" dirty="0">
            <a:latin typeface="EC Square Sans Pro"/>
          </a:endParaRPr>
        </a:p>
      </dgm:t>
    </dgm:pt>
    <dgm:pt modelId="{4235EF3A-C06D-46DD-8FD9-92F25F04215A}" type="parTrans" cxnId="{9BAF1776-97A6-4B05-9B12-2707C830C65D}">
      <dgm:prSet/>
      <dgm:spPr/>
      <dgm:t>
        <a:bodyPr/>
        <a:lstStyle/>
        <a:p>
          <a:endParaRPr lang="da-DK" sz="1400"/>
        </a:p>
      </dgm:t>
    </dgm:pt>
    <dgm:pt modelId="{E5668CC1-3209-450D-8597-1D26FB61A5A3}" type="sibTrans" cxnId="{9BAF1776-97A6-4B05-9B12-2707C830C65D}">
      <dgm:prSet/>
      <dgm:spPr/>
      <dgm:t>
        <a:bodyPr/>
        <a:lstStyle/>
        <a:p>
          <a:endParaRPr lang="da-DK" sz="1400"/>
        </a:p>
      </dgm:t>
    </dgm:pt>
    <dgm:pt modelId="{FE64CE91-C4DD-4F61-B893-7019D053FC8B}">
      <dgm:prSet custT="1"/>
      <dgm:spPr/>
      <dgm:t>
        <a:bodyPr/>
        <a:lstStyle/>
        <a:p>
          <a:r>
            <a:rPr lang="da-DK" sz="1400" b="1" dirty="0" err="1">
              <a:latin typeface="EC Square Sans Pro"/>
            </a:rPr>
            <a:t>July</a:t>
          </a:r>
          <a:r>
            <a:rPr lang="da-DK" sz="1400" b="1" dirty="0">
              <a:latin typeface="EC Square Sans Pro"/>
            </a:rPr>
            <a:t> 2022:</a:t>
          </a:r>
        </a:p>
        <a:p>
          <a:r>
            <a:rPr lang="da-DK" sz="1400" dirty="0">
              <a:latin typeface="EC Square Sans Pro"/>
            </a:rPr>
            <a:t> Application sent to the EIF</a:t>
          </a:r>
        </a:p>
      </dgm:t>
    </dgm:pt>
    <dgm:pt modelId="{C41734FA-8112-4A2F-B9C5-B0F8A0CAFA2C}" type="parTrans" cxnId="{CF0C1B77-A90A-4A64-9A1C-F470EDC0D494}">
      <dgm:prSet/>
      <dgm:spPr/>
      <dgm:t>
        <a:bodyPr/>
        <a:lstStyle/>
        <a:p>
          <a:endParaRPr lang="da-DK" sz="1400"/>
        </a:p>
      </dgm:t>
    </dgm:pt>
    <dgm:pt modelId="{13678B1D-DAEF-4867-829D-7AC94A2B2DF3}" type="sibTrans" cxnId="{CF0C1B77-A90A-4A64-9A1C-F470EDC0D494}">
      <dgm:prSet/>
      <dgm:spPr/>
      <dgm:t>
        <a:bodyPr/>
        <a:lstStyle/>
        <a:p>
          <a:endParaRPr lang="da-DK" sz="1400"/>
        </a:p>
      </dgm:t>
    </dgm:pt>
    <dgm:pt modelId="{B7FF8BD7-2B97-46A9-B1ED-DDBADBB161E6}">
      <dgm:prSet custT="1"/>
      <dgm:spPr/>
      <dgm:t>
        <a:bodyPr/>
        <a:lstStyle/>
        <a:p>
          <a:r>
            <a:rPr lang="da-DK" sz="1400" b="1" dirty="0">
              <a:latin typeface="EC Square Sans Pro"/>
            </a:rPr>
            <a:t>December 2022:</a:t>
          </a:r>
        </a:p>
        <a:p>
          <a:r>
            <a:rPr lang="da-DK" sz="1400" dirty="0">
              <a:latin typeface="EC Square Sans Pro"/>
            </a:rPr>
            <a:t> Agreement </a:t>
          </a:r>
          <a:r>
            <a:rPr lang="da-DK" sz="1400" dirty="0" err="1">
              <a:latin typeface="EC Square Sans Pro"/>
            </a:rPr>
            <a:t>signed</a:t>
          </a:r>
          <a:endParaRPr lang="da-DK" sz="1400" dirty="0">
            <a:latin typeface="EC Square Sans Pro"/>
          </a:endParaRPr>
        </a:p>
      </dgm:t>
    </dgm:pt>
    <dgm:pt modelId="{7B0573EF-3FF5-4D70-ABFC-BD509AFA1D45}" type="parTrans" cxnId="{B088E2E0-AAED-4788-B6C1-82E4C4406874}">
      <dgm:prSet/>
      <dgm:spPr/>
      <dgm:t>
        <a:bodyPr/>
        <a:lstStyle/>
        <a:p>
          <a:endParaRPr lang="da-DK" sz="1400"/>
        </a:p>
      </dgm:t>
    </dgm:pt>
    <dgm:pt modelId="{A22EC44F-1D26-4D94-A7E5-6C4393E83300}" type="sibTrans" cxnId="{B088E2E0-AAED-4788-B6C1-82E4C4406874}">
      <dgm:prSet/>
      <dgm:spPr/>
      <dgm:t>
        <a:bodyPr/>
        <a:lstStyle/>
        <a:p>
          <a:endParaRPr lang="da-DK" sz="1400"/>
        </a:p>
      </dgm:t>
    </dgm:pt>
    <dgm:pt modelId="{2D204EEC-AB9C-41F6-84E6-5C8CD3D4E0CC}">
      <dgm:prSet custT="1"/>
      <dgm:spPr/>
      <dgm:t>
        <a:bodyPr/>
        <a:lstStyle/>
        <a:p>
          <a:r>
            <a:rPr lang="da-DK" sz="1400" b="1" dirty="0">
              <a:latin typeface="EC Square Sans Pro"/>
            </a:rPr>
            <a:t>Maj 2023:</a:t>
          </a:r>
        </a:p>
        <a:p>
          <a:r>
            <a:rPr lang="da-DK" sz="1400" dirty="0">
              <a:latin typeface="EC Square Sans Pro"/>
            </a:rPr>
            <a:t> </a:t>
          </a:r>
          <a:r>
            <a:rPr lang="da-DK" sz="1400" dirty="0" err="1">
              <a:latin typeface="EC Square Sans Pro"/>
            </a:rPr>
            <a:t>Internal</a:t>
          </a:r>
          <a:r>
            <a:rPr lang="da-DK" sz="1400" dirty="0">
              <a:latin typeface="EC Square Sans Pro"/>
            </a:rPr>
            <a:t> </a:t>
          </a:r>
          <a:r>
            <a:rPr lang="da-DK" sz="1400" dirty="0" err="1">
              <a:latin typeface="EC Square Sans Pro"/>
            </a:rPr>
            <a:t>preparations</a:t>
          </a:r>
          <a:r>
            <a:rPr lang="da-DK" sz="1400" dirty="0">
              <a:latin typeface="EC Square Sans Pro"/>
            </a:rPr>
            <a:t> in EIFO </a:t>
          </a:r>
          <a:r>
            <a:rPr lang="da-DK" sz="1400" dirty="0" err="1">
              <a:latin typeface="EC Square Sans Pro"/>
            </a:rPr>
            <a:t>completed</a:t>
          </a:r>
          <a:endParaRPr lang="da-DK" sz="1400" dirty="0">
            <a:latin typeface="EC Square Sans Pro"/>
          </a:endParaRPr>
        </a:p>
      </dgm:t>
    </dgm:pt>
    <dgm:pt modelId="{179839ED-F812-487E-86A7-1D12077B9645}" type="parTrans" cxnId="{D93B6543-C4B1-41D6-89C8-8BA9AEEBC10F}">
      <dgm:prSet/>
      <dgm:spPr/>
      <dgm:t>
        <a:bodyPr/>
        <a:lstStyle/>
        <a:p>
          <a:endParaRPr lang="da-DK" sz="1400"/>
        </a:p>
      </dgm:t>
    </dgm:pt>
    <dgm:pt modelId="{AA761D61-28F6-41DC-8A9E-CCC9148D0960}" type="sibTrans" cxnId="{D93B6543-C4B1-41D6-89C8-8BA9AEEBC10F}">
      <dgm:prSet/>
      <dgm:spPr/>
      <dgm:t>
        <a:bodyPr/>
        <a:lstStyle/>
        <a:p>
          <a:endParaRPr lang="da-DK" sz="1400"/>
        </a:p>
      </dgm:t>
    </dgm:pt>
    <dgm:pt modelId="{169154A2-CE9D-4015-B7B1-3073B3F78473}">
      <dgm:prSet custT="1"/>
      <dgm:spPr/>
      <dgm:t>
        <a:bodyPr/>
        <a:lstStyle/>
        <a:p>
          <a:r>
            <a:rPr lang="da-DK" sz="1400" b="1" dirty="0">
              <a:latin typeface="EC Square Sans Pro"/>
            </a:rPr>
            <a:t>June 2023:</a:t>
          </a:r>
        </a:p>
        <a:p>
          <a:r>
            <a:rPr lang="da-DK" sz="1400" dirty="0">
              <a:latin typeface="EC Square Sans Pro"/>
            </a:rPr>
            <a:t>First </a:t>
          </a:r>
          <a:r>
            <a:rPr lang="da-DK" sz="1400" dirty="0" err="1">
              <a:latin typeface="EC Square Sans Pro"/>
            </a:rPr>
            <a:t>loan</a:t>
          </a:r>
          <a:r>
            <a:rPr lang="da-DK" sz="1400" dirty="0">
              <a:latin typeface="EC Square Sans Pro"/>
            </a:rPr>
            <a:t> </a:t>
          </a:r>
          <a:r>
            <a:rPr lang="da-DK" sz="1400" dirty="0" err="1">
              <a:latin typeface="EC Square Sans Pro"/>
            </a:rPr>
            <a:t>disbursed</a:t>
          </a:r>
          <a:endParaRPr lang="da-DK" sz="1400" dirty="0">
            <a:latin typeface="EC Square Sans Pro"/>
          </a:endParaRPr>
        </a:p>
      </dgm:t>
    </dgm:pt>
    <dgm:pt modelId="{FA692106-F667-47A2-9DC2-328731486B2A}" type="parTrans" cxnId="{CDD20E79-B10B-4079-918A-35C0562B9BFC}">
      <dgm:prSet/>
      <dgm:spPr/>
      <dgm:t>
        <a:bodyPr/>
        <a:lstStyle/>
        <a:p>
          <a:endParaRPr lang="da-DK" sz="1400"/>
        </a:p>
      </dgm:t>
    </dgm:pt>
    <dgm:pt modelId="{B27579DB-09CC-41E0-A4DD-F5450F2C5E33}" type="sibTrans" cxnId="{CDD20E79-B10B-4079-918A-35C0562B9BFC}">
      <dgm:prSet/>
      <dgm:spPr/>
      <dgm:t>
        <a:bodyPr/>
        <a:lstStyle/>
        <a:p>
          <a:endParaRPr lang="da-DK" sz="1400"/>
        </a:p>
      </dgm:t>
    </dgm:pt>
    <dgm:pt modelId="{8612A90F-879A-40EA-AE0F-7D8E9A098D21}" type="pres">
      <dgm:prSet presAssocID="{B9A524FA-6051-42AA-8953-87C2318BBFFF}" presName="Name0" presStyleCnt="0">
        <dgm:presLayoutVars>
          <dgm:dir/>
          <dgm:resizeHandles val="exact"/>
        </dgm:presLayoutVars>
      </dgm:prSet>
      <dgm:spPr/>
    </dgm:pt>
    <dgm:pt modelId="{A9CD9F1C-AC83-4EC6-8B3A-DBAC78C95B2E}" type="pres">
      <dgm:prSet presAssocID="{B9A524FA-6051-42AA-8953-87C2318BBFFF}" presName="arrow" presStyleLbl="bgShp" presStyleIdx="0" presStyleCnt="1"/>
      <dgm:spPr/>
    </dgm:pt>
    <dgm:pt modelId="{00BD0513-9FF6-438A-9FC3-E3A4A131DAD3}" type="pres">
      <dgm:prSet presAssocID="{B9A524FA-6051-42AA-8953-87C2318BBFFF}" presName="points" presStyleCnt="0"/>
      <dgm:spPr/>
    </dgm:pt>
    <dgm:pt modelId="{D3684223-7C5A-4F89-9FF7-3574D1FAD19B}" type="pres">
      <dgm:prSet presAssocID="{AC2E5B74-3259-4F3F-BF43-48289424866D}" presName="compositeA" presStyleCnt="0"/>
      <dgm:spPr/>
    </dgm:pt>
    <dgm:pt modelId="{A470416D-0AC2-4A9E-BEAF-23E94DB90652}" type="pres">
      <dgm:prSet presAssocID="{AC2E5B74-3259-4F3F-BF43-48289424866D}" presName="textA" presStyleLbl="revTx" presStyleIdx="0" presStyleCnt="5">
        <dgm:presLayoutVars>
          <dgm:bulletEnabled val="1"/>
        </dgm:presLayoutVars>
      </dgm:prSet>
      <dgm:spPr/>
    </dgm:pt>
    <dgm:pt modelId="{0131D4DF-5E05-4D5D-8B1D-20A393768592}" type="pres">
      <dgm:prSet presAssocID="{AC2E5B74-3259-4F3F-BF43-48289424866D}" presName="circleA" presStyleLbl="node1" presStyleIdx="0" presStyleCnt="5"/>
      <dgm:spPr/>
    </dgm:pt>
    <dgm:pt modelId="{B524F371-BC6B-4BC9-84AE-1DA999EB5F9A}" type="pres">
      <dgm:prSet presAssocID="{AC2E5B74-3259-4F3F-BF43-48289424866D}" presName="spaceA" presStyleCnt="0"/>
      <dgm:spPr/>
    </dgm:pt>
    <dgm:pt modelId="{8B750AA1-6BAD-4843-983A-92BEEB4BF58C}" type="pres">
      <dgm:prSet presAssocID="{E5668CC1-3209-450D-8597-1D26FB61A5A3}" presName="space" presStyleCnt="0"/>
      <dgm:spPr/>
    </dgm:pt>
    <dgm:pt modelId="{C2ECD675-1443-45B4-A31C-EFB1CE6C6E09}" type="pres">
      <dgm:prSet presAssocID="{FE64CE91-C4DD-4F61-B893-7019D053FC8B}" presName="compositeB" presStyleCnt="0"/>
      <dgm:spPr/>
    </dgm:pt>
    <dgm:pt modelId="{37501B96-6098-4174-8260-7ED8F41A0106}" type="pres">
      <dgm:prSet presAssocID="{FE64CE91-C4DD-4F61-B893-7019D053FC8B}" presName="textB" presStyleLbl="revTx" presStyleIdx="1" presStyleCnt="5">
        <dgm:presLayoutVars>
          <dgm:bulletEnabled val="1"/>
        </dgm:presLayoutVars>
      </dgm:prSet>
      <dgm:spPr/>
    </dgm:pt>
    <dgm:pt modelId="{E001042F-99A2-4A8A-B480-AA0532F77CE4}" type="pres">
      <dgm:prSet presAssocID="{FE64CE91-C4DD-4F61-B893-7019D053FC8B}" presName="circleB" presStyleLbl="node1" presStyleIdx="1" presStyleCnt="5"/>
      <dgm:spPr/>
    </dgm:pt>
    <dgm:pt modelId="{DD3D9D2C-DE7F-49B9-8797-3392558EDB39}" type="pres">
      <dgm:prSet presAssocID="{FE64CE91-C4DD-4F61-B893-7019D053FC8B}" presName="spaceB" presStyleCnt="0"/>
      <dgm:spPr/>
    </dgm:pt>
    <dgm:pt modelId="{350A6178-904B-4BEF-9E4E-B1986B2EB099}" type="pres">
      <dgm:prSet presAssocID="{13678B1D-DAEF-4867-829D-7AC94A2B2DF3}" presName="space" presStyleCnt="0"/>
      <dgm:spPr/>
    </dgm:pt>
    <dgm:pt modelId="{9711CBC0-5A06-4BE8-AD78-155658A50545}" type="pres">
      <dgm:prSet presAssocID="{B7FF8BD7-2B97-46A9-B1ED-DDBADBB161E6}" presName="compositeA" presStyleCnt="0"/>
      <dgm:spPr/>
    </dgm:pt>
    <dgm:pt modelId="{27EDD5FE-A302-4EFE-8581-C285713A3BDF}" type="pres">
      <dgm:prSet presAssocID="{B7FF8BD7-2B97-46A9-B1ED-DDBADBB161E6}" presName="textA" presStyleLbl="revTx" presStyleIdx="2" presStyleCnt="5">
        <dgm:presLayoutVars>
          <dgm:bulletEnabled val="1"/>
        </dgm:presLayoutVars>
      </dgm:prSet>
      <dgm:spPr/>
    </dgm:pt>
    <dgm:pt modelId="{4B82DB27-3AA2-4390-AF5B-3B35B05CB8BD}" type="pres">
      <dgm:prSet presAssocID="{B7FF8BD7-2B97-46A9-B1ED-DDBADBB161E6}" presName="circleA" presStyleLbl="node1" presStyleIdx="2" presStyleCnt="5"/>
      <dgm:spPr/>
    </dgm:pt>
    <dgm:pt modelId="{92B2B2ED-87DD-4DDE-A672-87769E300430}" type="pres">
      <dgm:prSet presAssocID="{B7FF8BD7-2B97-46A9-B1ED-DDBADBB161E6}" presName="spaceA" presStyleCnt="0"/>
      <dgm:spPr/>
    </dgm:pt>
    <dgm:pt modelId="{66A120A0-AAE5-47C7-B5C4-0A47DF409498}" type="pres">
      <dgm:prSet presAssocID="{A22EC44F-1D26-4D94-A7E5-6C4393E83300}" presName="space" presStyleCnt="0"/>
      <dgm:spPr/>
    </dgm:pt>
    <dgm:pt modelId="{D12ABD4C-738C-4379-B52C-02D9212C59FA}" type="pres">
      <dgm:prSet presAssocID="{2D204EEC-AB9C-41F6-84E6-5C8CD3D4E0CC}" presName="compositeB" presStyleCnt="0"/>
      <dgm:spPr/>
    </dgm:pt>
    <dgm:pt modelId="{4BAB229C-CED3-4DED-ADB1-4B3B0D0094B4}" type="pres">
      <dgm:prSet presAssocID="{2D204EEC-AB9C-41F6-84E6-5C8CD3D4E0CC}" presName="textB" presStyleLbl="revTx" presStyleIdx="3" presStyleCnt="5">
        <dgm:presLayoutVars>
          <dgm:bulletEnabled val="1"/>
        </dgm:presLayoutVars>
      </dgm:prSet>
      <dgm:spPr/>
    </dgm:pt>
    <dgm:pt modelId="{7B619FC1-425D-49B0-A8B6-126C395B3217}" type="pres">
      <dgm:prSet presAssocID="{2D204EEC-AB9C-41F6-84E6-5C8CD3D4E0CC}" presName="circleB" presStyleLbl="node1" presStyleIdx="3" presStyleCnt="5"/>
      <dgm:spPr/>
    </dgm:pt>
    <dgm:pt modelId="{0B91E355-2D03-4CA8-855E-2C3B5BA2DFBB}" type="pres">
      <dgm:prSet presAssocID="{2D204EEC-AB9C-41F6-84E6-5C8CD3D4E0CC}" presName="spaceB" presStyleCnt="0"/>
      <dgm:spPr/>
    </dgm:pt>
    <dgm:pt modelId="{03C8BAFA-0C46-4C2D-9C16-FE3989A5C5C7}" type="pres">
      <dgm:prSet presAssocID="{AA761D61-28F6-41DC-8A9E-CCC9148D0960}" presName="space" presStyleCnt="0"/>
      <dgm:spPr/>
    </dgm:pt>
    <dgm:pt modelId="{39A9413A-080C-494F-885F-6FF307A9A1D8}" type="pres">
      <dgm:prSet presAssocID="{169154A2-CE9D-4015-B7B1-3073B3F78473}" presName="compositeA" presStyleCnt="0"/>
      <dgm:spPr/>
    </dgm:pt>
    <dgm:pt modelId="{5F42C861-6B6C-4BEC-B758-6ED56BE9EE0F}" type="pres">
      <dgm:prSet presAssocID="{169154A2-CE9D-4015-B7B1-3073B3F78473}" presName="textA" presStyleLbl="revTx" presStyleIdx="4" presStyleCnt="5">
        <dgm:presLayoutVars>
          <dgm:bulletEnabled val="1"/>
        </dgm:presLayoutVars>
      </dgm:prSet>
      <dgm:spPr/>
    </dgm:pt>
    <dgm:pt modelId="{39627D12-CF27-4B5E-8844-9040F505D5E9}" type="pres">
      <dgm:prSet presAssocID="{169154A2-CE9D-4015-B7B1-3073B3F78473}" presName="circleA" presStyleLbl="node1" presStyleIdx="4" presStyleCnt="5"/>
      <dgm:spPr/>
    </dgm:pt>
    <dgm:pt modelId="{7908CADC-D17C-436A-A986-B48E2BF55A6E}" type="pres">
      <dgm:prSet presAssocID="{169154A2-CE9D-4015-B7B1-3073B3F78473}" presName="spaceA" presStyleCnt="0"/>
      <dgm:spPr/>
    </dgm:pt>
  </dgm:ptLst>
  <dgm:cxnLst>
    <dgm:cxn modelId="{017EB513-6B2A-4289-9872-BDD31553253F}" type="presOf" srcId="{169154A2-CE9D-4015-B7B1-3073B3F78473}" destId="{5F42C861-6B6C-4BEC-B758-6ED56BE9EE0F}" srcOrd="0" destOrd="0" presId="urn:microsoft.com/office/officeart/2005/8/layout/hProcess11"/>
    <dgm:cxn modelId="{309F2E2D-160B-4E4C-97CC-D883D1B3B8BB}" type="presOf" srcId="{B9A524FA-6051-42AA-8953-87C2318BBFFF}" destId="{8612A90F-879A-40EA-AE0F-7D8E9A098D21}" srcOrd="0" destOrd="0" presId="urn:microsoft.com/office/officeart/2005/8/layout/hProcess11"/>
    <dgm:cxn modelId="{D93B6543-C4B1-41D6-89C8-8BA9AEEBC10F}" srcId="{B9A524FA-6051-42AA-8953-87C2318BBFFF}" destId="{2D204EEC-AB9C-41F6-84E6-5C8CD3D4E0CC}" srcOrd="3" destOrd="0" parTransId="{179839ED-F812-487E-86A7-1D12077B9645}" sibTransId="{AA761D61-28F6-41DC-8A9E-CCC9148D0960}"/>
    <dgm:cxn modelId="{92C91365-C2E2-4779-9392-0D3392518EBD}" type="presOf" srcId="{2D204EEC-AB9C-41F6-84E6-5C8CD3D4E0CC}" destId="{4BAB229C-CED3-4DED-ADB1-4B3B0D0094B4}" srcOrd="0" destOrd="0" presId="urn:microsoft.com/office/officeart/2005/8/layout/hProcess11"/>
    <dgm:cxn modelId="{CD2B1A66-A9CB-4008-BD52-4B30363AD23F}" type="presOf" srcId="{B7FF8BD7-2B97-46A9-B1ED-DDBADBB161E6}" destId="{27EDD5FE-A302-4EFE-8581-C285713A3BDF}" srcOrd="0" destOrd="0" presId="urn:microsoft.com/office/officeart/2005/8/layout/hProcess11"/>
    <dgm:cxn modelId="{6E06A16C-66ED-43A2-ACDA-BFCCDFD4B4C0}" type="presOf" srcId="{FE64CE91-C4DD-4F61-B893-7019D053FC8B}" destId="{37501B96-6098-4174-8260-7ED8F41A0106}" srcOrd="0" destOrd="0" presId="urn:microsoft.com/office/officeart/2005/8/layout/hProcess11"/>
    <dgm:cxn modelId="{9BAF1776-97A6-4B05-9B12-2707C830C65D}" srcId="{B9A524FA-6051-42AA-8953-87C2318BBFFF}" destId="{AC2E5B74-3259-4F3F-BF43-48289424866D}" srcOrd="0" destOrd="0" parTransId="{4235EF3A-C06D-46DD-8FD9-92F25F04215A}" sibTransId="{E5668CC1-3209-450D-8597-1D26FB61A5A3}"/>
    <dgm:cxn modelId="{CF0C1B77-A90A-4A64-9A1C-F470EDC0D494}" srcId="{B9A524FA-6051-42AA-8953-87C2318BBFFF}" destId="{FE64CE91-C4DD-4F61-B893-7019D053FC8B}" srcOrd="1" destOrd="0" parTransId="{C41734FA-8112-4A2F-B9C5-B0F8A0CAFA2C}" sibTransId="{13678B1D-DAEF-4867-829D-7AC94A2B2DF3}"/>
    <dgm:cxn modelId="{CDD20E79-B10B-4079-918A-35C0562B9BFC}" srcId="{B9A524FA-6051-42AA-8953-87C2318BBFFF}" destId="{169154A2-CE9D-4015-B7B1-3073B3F78473}" srcOrd="4" destOrd="0" parTransId="{FA692106-F667-47A2-9DC2-328731486B2A}" sibTransId="{B27579DB-09CC-41E0-A4DD-F5450F2C5E33}"/>
    <dgm:cxn modelId="{13AF13DC-5FD6-43C2-9D61-C8477B4AC467}" type="presOf" srcId="{AC2E5B74-3259-4F3F-BF43-48289424866D}" destId="{A470416D-0AC2-4A9E-BEAF-23E94DB90652}" srcOrd="0" destOrd="0" presId="urn:microsoft.com/office/officeart/2005/8/layout/hProcess11"/>
    <dgm:cxn modelId="{B088E2E0-AAED-4788-B6C1-82E4C4406874}" srcId="{B9A524FA-6051-42AA-8953-87C2318BBFFF}" destId="{B7FF8BD7-2B97-46A9-B1ED-DDBADBB161E6}" srcOrd="2" destOrd="0" parTransId="{7B0573EF-3FF5-4D70-ABFC-BD509AFA1D45}" sibTransId="{A22EC44F-1D26-4D94-A7E5-6C4393E83300}"/>
    <dgm:cxn modelId="{2BD2AFF6-EC7D-4D9E-A62F-669F95BFBCF1}" type="presParOf" srcId="{8612A90F-879A-40EA-AE0F-7D8E9A098D21}" destId="{A9CD9F1C-AC83-4EC6-8B3A-DBAC78C95B2E}" srcOrd="0" destOrd="0" presId="urn:microsoft.com/office/officeart/2005/8/layout/hProcess11"/>
    <dgm:cxn modelId="{B3E11729-B872-4653-86A8-8311974D3511}" type="presParOf" srcId="{8612A90F-879A-40EA-AE0F-7D8E9A098D21}" destId="{00BD0513-9FF6-438A-9FC3-E3A4A131DAD3}" srcOrd="1" destOrd="0" presId="urn:microsoft.com/office/officeart/2005/8/layout/hProcess11"/>
    <dgm:cxn modelId="{71249064-969B-4ED1-8004-4BAADFA44DCD}" type="presParOf" srcId="{00BD0513-9FF6-438A-9FC3-E3A4A131DAD3}" destId="{D3684223-7C5A-4F89-9FF7-3574D1FAD19B}" srcOrd="0" destOrd="0" presId="urn:microsoft.com/office/officeart/2005/8/layout/hProcess11"/>
    <dgm:cxn modelId="{1F926BC2-7C3E-4625-9E99-BD07DD192EC5}" type="presParOf" srcId="{D3684223-7C5A-4F89-9FF7-3574D1FAD19B}" destId="{A470416D-0AC2-4A9E-BEAF-23E94DB90652}" srcOrd="0" destOrd="0" presId="urn:microsoft.com/office/officeart/2005/8/layout/hProcess11"/>
    <dgm:cxn modelId="{1FF8CDC4-337B-403C-9BAE-5445F50E1FC1}" type="presParOf" srcId="{D3684223-7C5A-4F89-9FF7-3574D1FAD19B}" destId="{0131D4DF-5E05-4D5D-8B1D-20A393768592}" srcOrd="1" destOrd="0" presId="urn:microsoft.com/office/officeart/2005/8/layout/hProcess11"/>
    <dgm:cxn modelId="{67963D21-AA03-4386-A995-26EAB1E1E474}" type="presParOf" srcId="{D3684223-7C5A-4F89-9FF7-3574D1FAD19B}" destId="{B524F371-BC6B-4BC9-84AE-1DA999EB5F9A}" srcOrd="2" destOrd="0" presId="urn:microsoft.com/office/officeart/2005/8/layout/hProcess11"/>
    <dgm:cxn modelId="{E1110E32-B100-42FD-A742-F6D60269CD90}" type="presParOf" srcId="{00BD0513-9FF6-438A-9FC3-E3A4A131DAD3}" destId="{8B750AA1-6BAD-4843-983A-92BEEB4BF58C}" srcOrd="1" destOrd="0" presId="urn:microsoft.com/office/officeart/2005/8/layout/hProcess11"/>
    <dgm:cxn modelId="{27601897-784B-4847-944C-46EA1130F5D3}" type="presParOf" srcId="{00BD0513-9FF6-438A-9FC3-E3A4A131DAD3}" destId="{C2ECD675-1443-45B4-A31C-EFB1CE6C6E09}" srcOrd="2" destOrd="0" presId="urn:microsoft.com/office/officeart/2005/8/layout/hProcess11"/>
    <dgm:cxn modelId="{27AD3711-5F7C-4B24-877E-3B739432190D}" type="presParOf" srcId="{C2ECD675-1443-45B4-A31C-EFB1CE6C6E09}" destId="{37501B96-6098-4174-8260-7ED8F41A0106}" srcOrd="0" destOrd="0" presId="urn:microsoft.com/office/officeart/2005/8/layout/hProcess11"/>
    <dgm:cxn modelId="{97489102-5764-4C62-8CE8-52623A108745}" type="presParOf" srcId="{C2ECD675-1443-45B4-A31C-EFB1CE6C6E09}" destId="{E001042F-99A2-4A8A-B480-AA0532F77CE4}" srcOrd="1" destOrd="0" presId="urn:microsoft.com/office/officeart/2005/8/layout/hProcess11"/>
    <dgm:cxn modelId="{92CAA7DB-ABDA-42FE-8BE6-D7D6B99CEC41}" type="presParOf" srcId="{C2ECD675-1443-45B4-A31C-EFB1CE6C6E09}" destId="{DD3D9D2C-DE7F-49B9-8797-3392558EDB39}" srcOrd="2" destOrd="0" presId="urn:microsoft.com/office/officeart/2005/8/layout/hProcess11"/>
    <dgm:cxn modelId="{C0938AC6-B77E-4142-90EA-E7E1B9A0AF8E}" type="presParOf" srcId="{00BD0513-9FF6-438A-9FC3-E3A4A131DAD3}" destId="{350A6178-904B-4BEF-9E4E-B1986B2EB099}" srcOrd="3" destOrd="0" presId="urn:microsoft.com/office/officeart/2005/8/layout/hProcess11"/>
    <dgm:cxn modelId="{70849620-C8BE-423C-AC8D-3F34CABD5009}" type="presParOf" srcId="{00BD0513-9FF6-438A-9FC3-E3A4A131DAD3}" destId="{9711CBC0-5A06-4BE8-AD78-155658A50545}" srcOrd="4" destOrd="0" presId="urn:microsoft.com/office/officeart/2005/8/layout/hProcess11"/>
    <dgm:cxn modelId="{866D6F4B-89A8-4D29-999D-A24A465F61B4}" type="presParOf" srcId="{9711CBC0-5A06-4BE8-AD78-155658A50545}" destId="{27EDD5FE-A302-4EFE-8581-C285713A3BDF}" srcOrd="0" destOrd="0" presId="urn:microsoft.com/office/officeart/2005/8/layout/hProcess11"/>
    <dgm:cxn modelId="{A4F99C2E-D2E5-4ABD-86BE-C9EC0E59B1A7}" type="presParOf" srcId="{9711CBC0-5A06-4BE8-AD78-155658A50545}" destId="{4B82DB27-3AA2-4390-AF5B-3B35B05CB8BD}" srcOrd="1" destOrd="0" presId="urn:microsoft.com/office/officeart/2005/8/layout/hProcess11"/>
    <dgm:cxn modelId="{B8912843-A4F4-471C-A8DF-F9F565B4B4B8}" type="presParOf" srcId="{9711CBC0-5A06-4BE8-AD78-155658A50545}" destId="{92B2B2ED-87DD-4DDE-A672-87769E300430}" srcOrd="2" destOrd="0" presId="urn:microsoft.com/office/officeart/2005/8/layout/hProcess11"/>
    <dgm:cxn modelId="{A832C263-B4AB-4444-8774-48D7566F8035}" type="presParOf" srcId="{00BD0513-9FF6-438A-9FC3-E3A4A131DAD3}" destId="{66A120A0-AAE5-47C7-B5C4-0A47DF409498}" srcOrd="5" destOrd="0" presId="urn:microsoft.com/office/officeart/2005/8/layout/hProcess11"/>
    <dgm:cxn modelId="{71B87CA4-54A9-47F3-84F8-AF208757C6A9}" type="presParOf" srcId="{00BD0513-9FF6-438A-9FC3-E3A4A131DAD3}" destId="{D12ABD4C-738C-4379-B52C-02D9212C59FA}" srcOrd="6" destOrd="0" presId="urn:microsoft.com/office/officeart/2005/8/layout/hProcess11"/>
    <dgm:cxn modelId="{595A9357-013A-45AA-A5C7-F15B2AFD0110}" type="presParOf" srcId="{D12ABD4C-738C-4379-B52C-02D9212C59FA}" destId="{4BAB229C-CED3-4DED-ADB1-4B3B0D0094B4}" srcOrd="0" destOrd="0" presId="urn:microsoft.com/office/officeart/2005/8/layout/hProcess11"/>
    <dgm:cxn modelId="{9CF7C6B4-B11E-4D49-ABE3-4682D95C979E}" type="presParOf" srcId="{D12ABD4C-738C-4379-B52C-02D9212C59FA}" destId="{7B619FC1-425D-49B0-A8B6-126C395B3217}" srcOrd="1" destOrd="0" presId="urn:microsoft.com/office/officeart/2005/8/layout/hProcess11"/>
    <dgm:cxn modelId="{BBBE5B38-10B1-4FB2-A208-14D7B95F85AD}" type="presParOf" srcId="{D12ABD4C-738C-4379-B52C-02D9212C59FA}" destId="{0B91E355-2D03-4CA8-855E-2C3B5BA2DFBB}" srcOrd="2" destOrd="0" presId="urn:microsoft.com/office/officeart/2005/8/layout/hProcess11"/>
    <dgm:cxn modelId="{8C90A983-116A-4E00-9CBD-D590BE5F77B3}" type="presParOf" srcId="{00BD0513-9FF6-438A-9FC3-E3A4A131DAD3}" destId="{03C8BAFA-0C46-4C2D-9C16-FE3989A5C5C7}" srcOrd="7" destOrd="0" presId="urn:microsoft.com/office/officeart/2005/8/layout/hProcess11"/>
    <dgm:cxn modelId="{8A9FA441-C6C8-41CC-894F-A5869DC9199A}" type="presParOf" srcId="{00BD0513-9FF6-438A-9FC3-E3A4A131DAD3}" destId="{39A9413A-080C-494F-885F-6FF307A9A1D8}" srcOrd="8" destOrd="0" presId="urn:microsoft.com/office/officeart/2005/8/layout/hProcess11"/>
    <dgm:cxn modelId="{2DF858C1-9F85-4F92-888E-7CA0BBE2B425}" type="presParOf" srcId="{39A9413A-080C-494F-885F-6FF307A9A1D8}" destId="{5F42C861-6B6C-4BEC-B758-6ED56BE9EE0F}" srcOrd="0" destOrd="0" presId="urn:microsoft.com/office/officeart/2005/8/layout/hProcess11"/>
    <dgm:cxn modelId="{C67C4BB7-9F13-4352-AF98-DCA6825E8B39}" type="presParOf" srcId="{39A9413A-080C-494F-885F-6FF307A9A1D8}" destId="{39627D12-CF27-4B5E-8844-9040F505D5E9}" srcOrd="1" destOrd="0" presId="urn:microsoft.com/office/officeart/2005/8/layout/hProcess11"/>
    <dgm:cxn modelId="{5C4CF0DE-C0AF-4FE2-B7B0-F382997C701B}" type="presParOf" srcId="{39A9413A-080C-494F-885F-6FF307A9A1D8}" destId="{7908CADC-D17C-436A-A986-B48E2BF55A6E}"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D9F1C-AC83-4EC6-8B3A-DBAC78C95B2E}">
      <dsp:nvSpPr>
        <dsp:cNvPr id="0" name=""/>
        <dsp:cNvSpPr/>
      </dsp:nvSpPr>
      <dsp:spPr>
        <a:xfrm>
          <a:off x="0" y="1069025"/>
          <a:ext cx="8294124" cy="14253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0416D-0AC2-4A9E-BEAF-23E94DB90652}">
      <dsp:nvSpPr>
        <dsp:cNvPr id="0" name=""/>
        <dsp:cNvSpPr/>
      </dsp:nvSpPr>
      <dsp:spPr>
        <a:xfrm>
          <a:off x="3280" y="0"/>
          <a:ext cx="1434259" cy="14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b="1" kern="1200" dirty="0" err="1">
              <a:latin typeface="EC Square Sans Pro"/>
            </a:rPr>
            <a:t>October</a:t>
          </a:r>
          <a:r>
            <a:rPr lang="da-DK" sz="1400" b="1" kern="1200" dirty="0">
              <a:latin typeface="EC Square Sans Pro"/>
            </a:rPr>
            <a:t> 2021:</a:t>
          </a:r>
        </a:p>
        <a:p>
          <a:pPr marL="0" lvl="0" indent="0" algn="ctr" defTabSz="622300">
            <a:lnSpc>
              <a:spcPct val="90000"/>
            </a:lnSpc>
            <a:spcBef>
              <a:spcPct val="0"/>
            </a:spcBef>
            <a:spcAft>
              <a:spcPct val="35000"/>
            </a:spcAft>
            <a:buNone/>
          </a:pPr>
          <a:r>
            <a:rPr lang="da-DK" sz="1400" kern="1200" dirty="0">
              <a:latin typeface="EC Square Sans Pro"/>
            </a:rPr>
            <a:t> Invitation to </a:t>
          </a:r>
          <a:r>
            <a:rPr lang="da-DK" sz="1400" kern="1200" dirty="0" err="1">
              <a:latin typeface="EC Square Sans Pro"/>
            </a:rPr>
            <a:t>market</a:t>
          </a:r>
          <a:r>
            <a:rPr lang="da-DK" sz="1400" kern="1200" dirty="0">
              <a:latin typeface="EC Square Sans Pro"/>
            </a:rPr>
            <a:t> testning </a:t>
          </a:r>
          <a:r>
            <a:rPr lang="da-DK" sz="1400" kern="1200" dirty="0" err="1">
              <a:latin typeface="EC Square Sans Pro"/>
            </a:rPr>
            <a:t>process</a:t>
          </a:r>
          <a:endParaRPr lang="da-DK" sz="1400" kern="1200" dirty="0">
            <a:latin typeface="EC Square Sans Pro"/>
          </a:endParaRPr>
        </a:p>
      </dsp:txBody>
      <dsp:txXfrm>
        <a:off x="3280" y="0"/>
        <a:ext cx="1434259" cy="1425366"/>
      </dsp:txXfrm>
    </dsp:sp>
    <dsp:sp modelId="{0131D4DF-5E05-4D5D-8B1D-20A393768592}">
      <dsp:nvSpPr>
        <dsp:cNvPr id="0" name=""/>
        <dsp:cNvSpPr/>
      </dsp:nvSpPr>
      <dsp:spPr>
        <a:xfrm>
          <a:off x="542239" y="1603537"/>
          <a:ext cx="356341" cy="356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501B96-6098-4174-8260-7ED8F41A0106}">
      <dsp:nvSpPr>
        <dsp:cNvPr id="0" name=""/>
        <dsp:cNvSpPr/>
      </dsp:nvSpPr>
      <dsp:spPr>
        <a:xfrm>
          <a:off x="1509253" y="2138050"/>
          <a:ext cx="1434259" cy="14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b="1" kern="1200" dirty="0" err="1">
              <a:latin typeface="EC Square Sans Pro"/>
            </a:rPr>
            <a:t>July</a:t>
          </a:r>
          <a:r>
            <a:rPr lang="da-DK" sz="1400" b="1" kern="1200" dirty="0">
              <a:latin typeface="EC Square Sans Pro"/>
            </a:rPr>
            <a:t> 2022:</a:t>
          </a:r>
        </a:p>
        <a:p>
          <a:pPr marL="0" lvl="0" indent="0" algn="ctr" defTabSz="622300">
            <a:lnSpc>
              <a:spcPct val="90000"/>
            </a:lnSpc>
            <a:spcBef>
              <a:spcPct val="0"/>
            </a:spcBef>
            <a:spcAft>
              <a:spcPct val="35000"/>
            </a:spcAft>
            <a:buNone/>
          </a:pPr>
          <a:r>
            <a:rPr lang="da-DK" sz="1400" kern="1200" dirty="0">
              <a:latin typeface="EC Square Sans Pro"/>
            </a:rPr>
            <a:t> Application sent to the EIF</a:t>
          </a:r>
        </a:p>
      </dsp:txBody>
      <dsp:txXfrm>
        <a:off x="1509253" y="2138050"/>
        <a:ext cx="1434259" cy="1425366"/>
      </dsp:txXfrm>
    </dsp:sp>
    <dsp:sp modelId="{E001042F-99A2-4A8A-B480-AA0532F77CE4}">
      <dsp:nvSpPr>
        <dsp:cNvPr id="0" name=""/>
        <dsp:cNvSpPr/>
      </dsp:nvSpPr>
      <dsp:spPr>
        <a:xfrm>
          <a:off x="2048212" y="1603537"/>
          <a:ext cx="356341" cy="356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DD5FE-A302-4EFE-8581-C285713A3BDF}">
      <dsp:nvSpPr>
        <dsp:cNvPr id="0" name=""/>
        <dsp:cNvSpPr/>
      </dsp:nvSpPr>
      <dsp:spPr>
        <a:xfrm>
          <a:off x="3015225" y="0"/>
          <a:ext cx="1434259" cy="14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b="1" kern="1200" dirty="0">
              <a:latin typeface="EC Square Sans Pro"/>
            </a:rPr>
            <a:t>December 2022:</a:t>
          </a:r>
        </a:p>
        <a:p>
          <a:pPr marL="0" lvl="0" indent="0" algn="ctr" defTabSz="622300">
            <a:lnSpc>
              <a:spcPct val="90000"/>
            </a:lnSpc>
            <a:spcBef>
              <a:spcPct val="0"/>
            </a:spcBef>
            <a:spcAft>
              <a:spcPct val="35000"/>
            </a:spcAft>
            <a:buNone/>
          </a:pPr>
          <a:r>
            <a:rPr lang="da-DK" sz="1400" kern="1200" dirty="0">
              <a:latin typeface="EC Square Sans Pro"/>
            </a:rPr>
            <a:t> Agreement </a:t>
          </a:r>
          <a:r>
            <a:rPr lang="da-DK" sz="1400" kern="1200" dirty="0" err="1">
              <a:latin typeface="EC Square Sans Pro"/>
            </a:rPr>
            <a:t>signed</a:t>
          </a:r>
          <a:endParaRPr lang="da-DK" sz="1400" kern="1200" dirty="0">
            <a:latin typeface="EC Square Sans Pro"/>
          </a:endParaRPr>
        </a:p>
      </dsp:txBody>
      <dsp:txXfrm>
        <a:off x="3015225" y="0"/>
        <a:ext cx="1434259" cy="1425366"/>
      </dsp:txXfrm>
    </dsp:sp>
    <dsp:sp modelId="{4B82DB27-3AA2-4390-AF5B-3B35B05CB8BD}">
      <dsp:nvSpPr>
        <dsp:cNvPr id="0" name=""/>
        <dsp:cNvSpPr/>
      </dsp:nvSpPr>
      <dsp:spPr>
        <a:xfrm>
          <a:off x="3554184" y="1603537"/>
          <a:ext cx="356341" cy="356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B229C-CED3-4DED-ADB1-4B3B0D0094B4}">
      <dsp:nvSpPr>
        <dsp:cNvPr id="0" name=""/>
        <dsp:cNvSpPr/>
      </dsp:nvSpPr>
      <dsp:spPr>
        <a:xfrm>
          <a:off x="4521198" y="2138050"/>
          <a:ext cx="1434259" cy="14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b="1" kern="1200" dirty="0">
              <a:latin typeface="EC Square Sans Pro"/>
            </a:rPr>
            <a:t>Maj 2023:</a:t>
          </a:r>
        </a:p>
        <a:p>
          <a:pPr marL="0" lvl="0" indent="0" algn="ctr" defTabSz="622300">
            <a:lnSpc>
              <a:spcPct val="90000"/>
            </a:lnSpc>
            <a:spcBef>
              <a:spcPct val="0"/>
            </a:spcBef>
            <a:spcAft>
              <a:spcPct val="35000"/>
            </a:spcAft>
            <a:buNone/>
          </a:pPr>
          <a:r>
            <a:rPr lang="da-DK" sz="1400" kern="1200" dirty="0">
              <a:latin typeface="EC Square Sans Pro"/>
            </a:rPr>
            <a:t> </a:t>
          </a:r>
          <a:r>
            <a:rPr lang="da-DK" sz="1400" kern="1200" dirty="0" err="1">
              <a:latin typeface="EC Square Sans Pro"/>
            </a:rPr>
            <a:t>Internal</a:t>
          </a:r>
          <a:r>
            <a:rPr lang="da-DK" sz="1400" kern="1200" dirty="0">
              <a:latin typeface="EC Square Sans Pro"/>
            </a:rPr>
            <a:t> </a:t>
          </a:r>
          <a:r>
            <a:rPr lang="da-DK" sz="1400" kern="1200" dirty="0" err="1">
              <a:latin typeface="EC Square Sans Pro"/>
            </a:rPr>
            <a:t>preparations</a:t>
          </a:r>
          <a:r>
            <a:rPr lang="da-DK" sz="1400" kern="1200" dirty="0">
              <a:latin typeface="EC Square Sans Pro"/>
            </a:rPr>
            <a:t> in EIFO </a:t>
          </a:r>
          <a:r>
            <a:rPr lang="da-DK" sz="1400" kern="1200" dirty="0" err="1">
              <a:latin typeface="EC Square Sans Pro"/>
            </a:rPr>
            <a:t>completed</a:t>
          </a:r>
          <a:endParaRPr lang="da-DK" sz="1400" kern="1200" dirty="0">
            <a:latin typeface="EC Square Sans Pro"/>
          </a:endParaRPr>
        </a:p>
      </dsp:txBody>
      <dsp:txXfrm>
        <a:off x="4521198" y="2138050"/>
        <a:ext cx="1434259" cy="1425366"/>
      </dsp:txXfrm>
    </dsp:sp>
    <dsp:sp modelId="{7B619FC1-425D-49B0-A8B6-126C395B3217}">
      <dsp:nvSpPr>
        <dsp:cNvPr id="0" name=""/>
        <dsp:cNvSpPr/>
      </dsp:nvSpPr>
      <dsp:spPr>
        <a:xfrm>
          <a:off x="5060157" y="1603537"/>
          <a:ext cx="356341" cy="356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2C861-6B6C-4BEC-B758-6ED56BE9EE0F}">
      <dsp:nvSpPr>
        <dsp:cNvPr id="0" name=""/>
        <dsp:cNvSpPr/>
      </dsp:nvSpPr>
      <dsp:spPr>
        <a:xfrm>
          <a:off x="6027171" y="0"/>
          <a:ext cx="1434259" cy="142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b="1" kern="1200" dirty="0">
              <a:latin typeface="EC Square Sans Pro"/>
            </a:rPr>
            <a:t>June 2023:</a:t>
          </a:r>
        </a:p>
        <a:p>
          <a:pPr marL="0" lvl="0" indent="0" algn="ctr" defTabSz="622300">
            <a:lnSpc>
              <a:spcPct val="90000"/>
            </a:lnSpc>
            <a:spcBef>
              <a:spcPct val="0"/>
            </a:spcBef>
            <a:spcAft>
              <a:spcPct val="35000"/>
            </a:spcAft>
            <a:buNone/>
          </a:pPr>
          <a:r>
            <a:rPr lang="da-DK" sz="1400" kern="1200" dirty="0">
              <a:latin typeface="EC Square Sans Pro"/>
            </a:rPr>
            <a:t>First </a:t>
          </a:r>
          <a:r>
            <a:rPr lang="da-DK" sz="1400" kern="1200" dirty="0" err="1">
              <a:latin typeface="EC Square Sans Pro"/>
            </a:rPr>
            <a:t>loan</a:t>
          </a:r>
          <a:r>
            <a:rPr lang="da-DK" sz="1400" kern="1200" dirty="0">
              <a:latin typeface="EC Square Sans Pro"/>
            </a:rPr>
            <a:t> </a:t>
          </a:r>
          <a:r>
            <a:rPr lang="da-DK" sz="1400" kern="1200" dirty="0" err="1">
              <a:latin typeface="EC Square Sans Pro"/>
            </a:rPr>
            <a:t>disbursed</a:t>
          </a:r>
          <a:endParaRPr lang="da-DK" sz="1400" kern="1200" dirty="0">
            <a:latin typeface="EC Square Sans Pro"/>
          </a:endParaRPr>
        </a:p>
      </dsp:txBody>
      <dsp:txXfrm>
        <a:off x="6027171" y="0"/>
        <a:ext cx="1434259" cy="1425366"/>
      </dsp:txXfrm>
    </dsp:sp>
    <dsp:sp modelId="{39627D12-CF27-4B5E-8844-9040F505D5E9}">
      <dsp:nvSpPr>
        <dsp:cNvPr id="0" name=""/>
        <dsp:cNvSpPr/>
      </dsp:nvSpPr>
      <dsp:spPr>
        <a:xfrm>
          <a:off x="6566130" y="1603537"/>
          <a:ext cx="356341" cy="3563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299325A-3130-C44B-9256-BBB2612A92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2EE01E6-9A5F-1E48-9ACC-A27DB3FE3D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4BD56-D07B-114A-9834-FC7D14F06210}" type="datetimeFigureOut">
              <a:rPr lang="fr-FR" smtClean="0"/>
              <a:t>28/10/2025</a:t>
            </a:fld>
            <a:endParaRPr lang="fr-FR"/>
          </a:p>
        </p:txBody>
      </p:sp>
      <p:sp>
        <p:nvSpPr>
          <p:cNvPr id="4" name="Espace réservé du pied de page 3">
            <a:extLst>
              <a:ext uri="{FF2B5EF4-FFF2-40B4-BE49-F238E27FC236}">
                <a16:creationId xmlns:a16="http://schemas.microsoft.com/office/drawing/2014/main" id="{8E823352-8D5F-094E-905C-99B13804A8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132DF54-D09E-0F47-9E29-34656FE39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BC284B-320D-9346-92D6-ADC097EA8E3A}" type="slidenum">
              <a:rPr lang="fr-FR" smtClean="0"/>
              <a:t>‹nr.›</a:t>
            </a:fld>
            <a:endParaRPr lang="fr-FR"/>
          </a:p>
        </p:txBody>
      </p:sp>
    </p:spTree>
    <p:extLst>
      <p:ext uri="{BB962C8B-B14F-4D97-AF65-F5344CB8AC3E}">
        <p14:creationId xmlns:p14="http://schemas.microsoft.com/office/powerpoint/2010/main" val="1441645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AD45B-7A68-4D60-8BB9-6F5CE67288F1}" type="datetimeFigureOut">
              <a:rPr lang="da-DK" smtClean="0"/>
              <a:t>28-10-2025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6DD56-85D6-4D66-A5B9-A9D08F7ACC40}" type="slidenum">
              <a:rPr lang="da-DK" smtClean="0"/>
              <a:t>‹nr.›</a:t>
            </a:fld>
            <a:endParaRPr lang="da-DK"/>
          </a:p>
        </p:txBody>
      </p:sp>
    </p:spTree>
    <p:extLst>
      <p:ext uri="{BB962C8B-B14F-4D97-AF65-F5344CB8AC3E}">
        <p14:creationId xmlns:p14="http://schemas.microsoft.com/office/powerpoint/2010/main" val="315571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dirty="0"/>
          </a:p>
        </p:txBody>
      </p:sp>
    </p:spTree>
    <p:extLst>
      <p:ext uri="{BB962C8B-B14F-4D97-AF65-F5344CB8AC3E}">
        <p14:creationId xmlns:p14="http://schemas.microsoft.com/office/powerpoint/2010/main" val="289219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15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C75A8-2C41-FD23-ECC7-E6FD26A5079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668D327-4FB8-15D5-AAA8-8A0DE0C3323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EA6AC4-25D1-0430-E6FD-9DA28563DF6F}"/>
              </a:ext>
            </a:extLst>
          </p:cNvPr>
          <p:cNvSpPr>
            <a:spLocks noGrp="1"/>
          </p:cNvSpPr>
          <p:nvPr>
            <p:ph type="dt" sz="half" idx="10"/>
          </p:nvPr>
        </p:nvSpPr>
        <p:spPr/>
        <p:txBody>
          <a:bodyPr/>
          <a:lstStyle/>
          <a:p>
            <a:fld id="{EEAB2755-EA9A-4ABE-BE2E-63FE8A2D8AB8}" type="datetimeFigureOut">
              <a:rPr lang="da-DK" smtClean="0"/>
              <a:t>28-10-2025</a:t>
            </a:fld>
            <a:endParaRPr lang="da-DK"/>
          </a:p>
        </p:txBody>
      </p:sp>
      <p:sp>
        <p:nvSpPr>
          <p:cNvPr id="5" name="Pladsholder til sidefod 4">
            <a:extLst>
              <a:ext uri="{FF2B5EF4-FFF2-40B4-BE49-F238E27FC236}">
                <a16:creationId xmlns:a16="http://schemas.microsoft.com/office/drawing/2014/main" id="{ED5C647D-4084-EC10-11BA-871A9B7B5A2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6CDCA38-0B62-9F98-289B-E7AC0A8EDBAA}"/>
              </a:ext>
            </a:extLst>
          </p:cNvPr>
          <p:cNvSpPr>
            <a:spLocks noGrp="1"/>
          </p:cNvSpPr>
          <p:nvPr>
            <p:ph type="sldNum" sz="quarter" idx="12"/>
          </p:nvPr>
        </p:nvSpPr>
        <p:spPr/>
        <p:txBody>
          <a:bodyPr/>
          <a:lstStyle/>
          <a:p>
            <a:fld id="{DCF72213-3A70-442F-A62E-628CC84EE74A}" type="slidenum">
              <a:rPr lang="da-DK" smtClean="0"/>
              <a:t>‹nr.›</a:t>
            </a:fld>
            <a:endParaRPr lang="da-DK"/>
          </a:p>
        </p:txBody>
      </p:sp>
    </p:spTree>
    <p:extLst>
      <p:ext uri="{BB962C8B-B14F-4D97-AF65-F5344CB8AC3E}">
        <p14:creationId xmlns:p14="http://schemas.microsoft.com/office/powerpoint/2010/main" val="19010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EE91E6A-937B-F4CA-A8B9-203026350021}"/>
              </a:ext>
            </a:extLst>
          </p:cNvPr>
          <p:cNvSpPr>
            <a:spLocks noGrp="1"/>
          </p:cNvSpPr>
          <p:nvPr>
            <p:ph type="dt" sz="half" idx="10"/>
          </p:nvPr>
        </p:nvSpPr>
        <p:spPr/>
        <p:txBody>
          <a:bodyPr/>
          <a:lstStyle/>
          <a:p>
            <a:fld id="{EEAB2755-EA9A-4ABE-BE2E-63FE8A2D8AB8}" type="datetimeFigureOut">
              <a:rPr lang="da-DK" smtClean="0"/>
              <a:t>28-10-2025</a:t>
            </a:fld>
            <a:endParaRPr lang="da-DK"/>
          </a:p>
        </p:txBody>
      </p:sp>
      <p:sp>
        <p:nvSpPr>
          <p:cNvPr id="3" name="Pladsholder til sidefod 2">
            <a:extLst>
              <a:ext uri="{FF2B5EF4-FFF2-40B4-BE49-F238E27FC236}">
                <a16:creationId xmlns:a16="http://schemas.microsoft.com/office/drawing/2014/main" id="{7BF2EF12-7598-A28C-8212-6D559FB4892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E83CED4-E9FF-117F-C362-12B8256DD608}"/>
              </a:ext>
            </a:extLst>
          </p:cNvPr>
          <p:cNvSpPr>
            <a:spLocks noGrp="1"/>
          </p:cNvSpPr>
          <p:nvPr>
            <p:ph type="sldNum" sz="quarter" idx="12"/>
          </p:nvPr>
        </p:nvSpPr>
        <p:spPr/>
        <p:txBody>
          <a:bodyPr/>
          <a:lstStyle/>
          <a:p>
            <a:fld id="{DCF72213-3A70-442F-A62E-628CC84EE74A}" type="slidenum">
              <a:rPr lang="da-DK" smtClean="0"/>
              <a:t>‹nr.›</a:t>
            </a:fld>
            <a:endParaRPr lang="da-DK"/>
          </a:p>
        </p:txBody>
      </p:sp>
    </p:spTree>
    <p:extLst>
      <p:ext uri="{BB962C8B-B14F-4D97-AF65-F5344CB8AC3E}">
        <p14:creationId xmlns:p14="http://schemas.microsoft.com/office/powerpoint/2010/main" val="121027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text box, single line title, sub-title">
    <p:spTree>
      <p:nvGrpSpPr>
        <p:cNvPr id="1" name=""/>
        <p:cNvGrpSpPr/>
        <p:nvPr/>
      </p:nvGrpSpPr>
      <p:grpSpPr>
        <a:xfrm>
          <a:off x="0" y="0"/>
          <a:ext cx="0" cy="0"/>
          <a:chOff x="0" y="0"/>
          <a:chExt cx="0" cy="0"/>
        </a:xfrm>
      </p:grpSpPr>
      <p:sp>
        <p:nvSpPr>
          <p:cNvPr id="36" name="Segnaposto testo 4">
            <a:extLst>
              <a:ext uri="{FF2B5EF4-FFF2-40B4-BE49-F238E27FC236}">
                <a16:creationId xmlns:a16="http://schemas.microsoft.com/office/drawing/2014/main" id="{8C01EF85-F726-B64A-B64C-532E6FBA62C3}"/>
              </a:ext>
            </a:extLst>
          </p:cNvPr>
          <p:cNvSpPr>
            <a:spLocks noGrp="1"/>
          </p:cNvSpPr>
          <p:nvPr>
            <p:ph type="body" sz="quarter" idx="19" hasCustomPrompt="1"/>
          </p:nvPr>
        </p:nvSpPr>
        <p:spPr>
          <a:xfrm>
            <a:off x="170260" y="1626394"/>
            <a:ext cx="8803481" cy="2897674"/>
          </a:xfrm>
        </p:spPr>
        <p:txBody>
          <a:bodyPr lIns="0" tIns="0" rIns="0" bIns="0">
            <a:normAutofit/>
          </a:bodyPr>
          <a:lstStyle>
            <a:lvl1pPr marL="214313" indent="-214313" algn="l">
              <a:lnSpc>
                <a:spcPct val="100000"/>
              </a:lnSpc>
              <a:spcBef>
                <a:spcPts val="750"/>
              </a:spcBef>
              <a:buFont typeface="Arial" panose="020B0604020202020204" pitchFamily="34" charset="0"/>
              <a:buChar char="•"/>
              <a:defRPr lang="it-IT" sz="1350" b="0" i="0" kern="1200" dirty="0">
                <a:solidFill>
                  <a:srgbClr val="002182"/>
                </a:solidFill>
                <a:latin typeface="Times New Roman" panose="02020603050405020304" pitchFamily="18" charset="0"/>
                <a:ea typeface="+mj-ea"/>
                <a:cs typeface="+mj-cs"/>
              </a:defRPr>
            </a:lvl1pPr>
            <a:lvl2pPr>
              <a:defRPr/>
            </a:lvl2pPr>
          </a:lstStyle>
          <a:p>
            <a:pPr lvl="0"/>
            <a:r>
              <a:rPr lang="en-GB" noProof="0" dirty="0"/>
              <a:t>Insert text</a:t>
            </a:r>
          </a:p>
        </p:txBody>
      </p:sp>
      <p:sp>
        <p:nvSpPr>
          <p:cNvPr id="13" name="Segnaposto testo 4">
            <a:extLst>
              <a:ext uri="{FF2B5EF4-FFF2-40B4-BE49-F238E27FC236}">
                <a16:creationId xmlns:a16="http://schemas.microsoft.com/office/drawing/2014/main" id="{03366D34-771B-4F60-8E0A-F84909CD1548}"/>
              </a:ext>
            </a:extLst>
          </p:cNvPr>
          <p:cNvSpPr>
            <a:spLocks noGrp="1"/>
          </p:cNvSpPr>
          <p:nvPr>
            <p:ph type="body" sz="quarter" idx="10" hasCustomPrompt="1"/>
          </p:nvPr>
        </p:nvSpPr>
        <p:spPr>
          <a:xfrm>
            <a:off x="170260" y="89297"/>
            <a:ext cx="5210633" cy="148118"/>
          </a:xfrm>
        </p:spPr>
        <p:txBody>
          <a:bodyPr lIns="0" tIns="0" rIns="0" bIns="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lang="it-IT" sz="900" b="0" i="0" smtClean="0">
                <a:solidFill>
                  <a:srgbClr val="FF5AFB"/>
                </a:solidFill>
                <a:effectLst/>
                <a:latin typeface="Times New Roman" panose="02020603050405020304" pitchFamily="18"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noProof="0" dirty="0"/>
              <a:t>Insert chapter title</a:t>
            </a:r>
          </a:p>
        </p:txBody>
      </p:sp>
      <p:sp>
        <p:nvSpPr>
          <p:cNvPr id="14" name="Segnaposto testo 34">
            <a:extLst>
              <a:ext uri="{FF2B5EF4-FFF2-40B4-BE49-F238E27FC236}">
                <a16:creationId xmlns:a16="http://schemas.microsoft.com/office/drawing/2014/main" id="{FEA3D567-78C7-654E-BA9B-D17A3A455FF9}"/>
              </a:ext>
            </a:extLst>
          </p:cNvPr>
          <p:cNvSpPr>
            <a:spLocks noGrp="1"/>
          </p:cNvSpPr>
          <p:nvPr>
            <p:ph type="body" sz="quarter" idx="38" hasCustomPrompt="1"/>
          </p:nvPr>
        </p:nvSpPr>
        <p:spPr>
          <a:xfrm>
            <a:off x="170258" y="802943"/>
            <a:ext cx="5508000" cy="270854"/>
          </a:xfrm>
        </p:spPr>
        <p:txBody>
          <a:bodyPr lIns="0" tIns="0" rIns="0" bIns="0">
            <a:noAutofit/>
          </a:bodyPr>
          <a:lstStyle>
            <a:lvl1pPr marL="0" indent="0">
              <a:buNone/>
              <a:defRPr lang="it-IT" sz="1500" b="0" i="0" kern="1200" smtClean="0">
                <a:solidFill>
                  <a:srgbClr val="002182"/>
                </a:solidFill>
                <a:latin typeface="Times New Roman" panose="02020603050405020304" pitchFamily="18" charset="0"/>
                <a:ea typeface="+mj-ea"/>
                <a:cs typeface="+mj-cs"/>
              </a:defRPr>
            </a:lvl1pPr>
            <a:lvl2pPr marL="342900" indent="0">
              <a:buNone/>
              <a:defRPr lang="it-IT" sz="2100" b="0" i="0" kern="1200" smtClean="0">
                <a:solidFill>
                  <a:schemeClr val="accent1"/>
                </a:solidFill>
                <a:latin typeface="Canela Light" pitchFamily="2" charset="77"/>
                <a:ea typeface="+mj-ea"/>
                <a:cs typeface="+mj-cs"/>
              </a:defRPr>
            </a:lvl2pPr>
            <a:lvl3pPr marL="685800" indent="0">
              <a:buNone/>
              <a:defRPr lang="it-IT" sz="2100" b="0" i="0" kern="1200" smtClean="0">
                <a:solidFill>
                  <a:schemeClr val="accent1"/>
                </a:solidFill>
                <a:latin typeface="Canela Light" pitchFamily="2" charset="77"/>
                <a:ea typeface="+mj-ea"/>
                <a:cs typeface="+mj-cs"/>
              </a:defRPr>
            </a:lvl3pPr>
            <a:lvl4pPr marL="1028700" indent="0">
              <a:buNone/>
              <a:defRPr lang="it-IT" sz="2100" b="0" i="0" kern="1200" smtClean="0">
                <a:solidFill>
                  <a:schemeClr val="accent1"/>
                </a:solidFill>
                <a:latin typeface="Canela Light" pitchFamily="2" charset="77"/>
                <a:ea typeface="+mj-ea"/>
                <a:cs typeface="+mj-cs"/>
              </a:defRPr>
            </a:lvl4pPr>
            <a:lvl5pPr marL="1371600" indent="0">
              <a:buNone/>
              <a:defRPr lang="it-IT" sz="2100" b="0" i="0" kern="1200">
                <a:solidFill>
                  <a:schemeClr val="accent1"/>
                </a:solidFill>
                <a:latin typeface="Canela Light" pitchFamily="2" charset="77"/>
                <a:ea typeface="+mj-ea"/>
                <a:cs typeface="+mj-cs"/>
              </a:defRPr>
            </a:lvl5pPr>
          </a:lstStyle>
          <a:p>
            <a:pPr lvl="0"/>
            <a:r>
              <a:rPr lang="en-GB" noProof="0" dirty="0"/>
              <a:t>Insert Subtitle</a:t>
            </a:r>
          </a:p>
        </p:txBody>
      </p:sp>
      <p:sp>
        <p:nvSpPr>
          <p:cNvPr id="10" name="Segnaposto testo 4">
            <a:extLst>
              <a:ext uri="{FF2B5EF4-FFF2-40B4-BE49-F238E27FC236}">
                <a16:creationId xmlns:a16="http://schemas.microsoft.com/office/drawing/2014/main" id="{99F97F88-86B0-DC42-BA1D-2D9AEF2C392B}"/>
              </a:ext>
            </a:extLst>
          </p:cNvPr>
          <p:cNvSpPr>
            <a:spLocks noGrp="1"/>
          </p:cNvSpPr>
          <p:nvPr>
            <p:ph type="body" sz="quarter" idx="12" hasCustomPrompt="1"/>
          </p:nvPr>
        </p:nvSpPr>
        <p:spPr>
          <a:xfrm>
            <a:off x="170260" y="4900136"/>
            <a:ext cx="8803481" cy="184547"/>
          </a:xfrm>
        </p:spPr>
        <p:txBody>
          <a:bodyPr vert="horz" lIns="0" tIns="0" rIns="0" bIns="0" rtlCol="0">
            <a:normAutofit/>
          </a:bodyPr>
          <a:lstStyle>
            <a:lvl1pPr marL="0" indent="0">
              <a:buNone/>
              <a:defRPr lang="it-IT" sz="750" b="0" i="1" dirty="0">
                <a:solidFill>
                  <a:schemeClr val="bg2">
                    <a:lumMod val="50000"/>
                  </a:schemeClr>
                </a:solidFill>
                <a:latin typeface="Times New Roman" panose="02020603050405020304" pitchFamily="18" charset="0"/>
                <a:cs typeface="Times New Roman" panose="02020603050405020304" pitchFamily="18" charset="0"/>
              </a:defRPr>
            </a:lvl1pPr>
          </a:lstStyle>
          <a:p>
            <a:pPr marL="171450" marR="0" lvl="0" indent="-171450" fontAlgn="auto">
              <a:spcAft>
                <a:spcPts val="0"/>
              </a:spcAft>
              <a:buClrTx/>
              <a:buSzTx/>
              <a:tabLst/>
            </a:pPr>
            <a:r>
              <a:rPr lang="en-GB" noProof="0" dirty="0"/>
              <a:t>Source: Insert source</a:t>
            </a:r>
          </a:p>
        </p:txBody>
      </p:sp>
      <p:sp>
        <p:nvSpPr>
          <p:cNvPr id="9" name="Titolo 2">
            <a:extLst>
              <a:ext uri="{FF2B5EF4-FFF2-40B4-BE49-F238E27FC236}">
                <a16:creationId xmlns:a16="http://schemas.microsoft.com/office/drawing/2014/main" id="{A26311AD-606D-FC41-8B7F-0B6EB25C8947}"/>
              </a:ext>
            </a:extLst>
          </p:cNvPr>
          <p:cNvSpPr>
            <a:spLocks noGrp="1"/>
          </p:cNvSpPr>
          <p:nvPr>
            <p:ph type="title" hasCustomPrompt="1"/>
          </p:nvPr>
        </p:nvSpPr>
        <p:spPr>
          <a:xfrm>
            <a:off x="170260" y="387696"/>
            <a:ext cx="5508000" cy="379811"/>
          </a:xfrm>
        </p:spPr>
        <p:txBody>
          <a:bodyPr lIns="0" tIns="0" rIns="0" bIns="46800" anchor="t">
            <a:noAutofit/>
          </a:bodyPr>
          <a:lstStyle>
            <a:lvl1pPr marL="0" marR="0" indent="0" algn="l" defTabSz="685800" rtl="0" eaLnBrk="1" fontAlgn="auto" latinLnBrk="0" hangingPunct="1">
              <a:lnSpc>
                <a:spcPct val="80000"/>
              </a:lnSpc>
              <a:spcBef>
                <a:spcPct val="0"/>
              </a:spcBef>
              <a:spcAft>
                <a:spcPts val="0"/>
              </a:spcAft>
              <a:buClrTx/>
              <a:buSzTx/>
              <a:buFontTx/>
              <a:buNone/>
              <a:tabLst/>
              <a:defRPr lang="it-IT" sz="3300" b="0" i="0" kern="1200" spc="-75" baseline="0" dirty="0">
                <a:solidFill>
                  <a:srgbClr val="002182"/>
                </a:solidFill>
                <a:latin typeface="Times New Roman" panose="02020603050405020304" pitchFamily="18" charset="0"/>
                <a:ea typeface="+mj-ea"/>
                <a:cs typeface="+mj-cs"/>
              </a:defRPr>
            </a:lvl1pPr>
          </a:lstStyle>
          <a:p>
            <a:r>
              <a:rPr lang="en-GB" noProof="0"/>
              <a:t>Insert Title (single line) </a:t>
            </a:r>
          </a:p>
        </p:txBody>
      </p:sp>
      <p:sp>
        <p:nvSpPr>
          <p:cNvPr id="11" name="object 10">
            <a:extLst>
              <a:ext uri="{FF2B5EF4-FFF2-40B4-BE49-F238E27FC236}">
                <a16:creationId xmlns:a16="http://schemas.microsoft.com/office/drawing/2014/main" id="{47942219-EFA9-2746-9817-A2741D11808E}"/>
              </a:ext>
            </a:extLst>
          </p:cNvPr>
          <p:cNvSpPr txBox="1"/>
          <p:nvPr userDrawn="1"/>
        </p:nvSpPr>
        <p:spPr>
          <a:xfrm>
            <a:off x="8866910" y="66688"/>
            <a:ext cx="156131" cy="259549"/>
          </a:xfrm>
          <a:prstGeom prst="rect">
            <a:avLst/>
          </a:prstGeom>
        </p:spPr>
        <p:txBody>
          <a:bodyPr vert="horz" wrap="square" lIns="0" tIns="8627" rIns="0" bIns="0" rtlCol="0">
            <a:spAutoFit/>
          </a:bodyPr>
          <a:lstStyle/>
          <a:p>
            <a:pPr marL="8627" marR="0" indent="0" algn="l" defTabSz="621176" rtl="0" eaLnBrk="1" fontAlgn="auto" latinLnBrk="0" hangingPunct="1">
              <a:lnSpc>
                <a:spcPct val="100000"/>
              </a:lnSpc>
              <a:spcBef>
                <a:spcPts val="68"/>
              </a:spcBef>
              <a:spcAft>
                <a:spcPts val="0"/>
              </a:spcAft>
              <a:buClrTx/>
              <a:buSzTx/>
              <a:buFontTx/>
              <a:buNone/>
              <a:tabLst/>
              <a:defRPr/>
            </a:pPr>
            <a:fld id="{B6F15528-21DE-4FAA-801E-634DDDAF4B2B}" type="slidenum">
              <a:rPr lang="en-GB" sz="815" b="0" i="0" kern="1200" spc="34" noProof="0" smtClean="0">
                <a:solidFill>
                  <a:srgbClr val="FF59FF"/>
                </a:solidFill>
                <a:latin typeface="Times New Roman" panose="02020603050405020304" pitchFamily="18" charset="0"/>
                <a:ea typeface="+mn-ea"/>
                <a:cs typeface="Times New Roman" panose="02020603050405020304" pitchFamily="18" charset="0"/>
              </a:rPr>
              <a:pPr marL="8627" marR="0" indent="0" algn="l" defTabSz="621176" rtl="0" eaLnBrk="1" fontAlgn="auto" latinLnBrk="0" hangingPunct="1">
                <a:lnSpc>
                  <a:spcPct val="100000"/>
                </a:lnSpc>
                <a:spcBef>
                  <a:spcPts val="68"/>
                </a:spcBef>
                <a:spcAft>
                  <a:spcPts val="0"/>
                </a:spcAft>
                <a:buClrTx/>
                <a:buSzTx/>
                <a:buFontTx/>
                <a:buNone/>
                <a:tabLst/>
                <a:defRPr/>
              </a:pPr>
              <a:t>‹nr.›</a:t>
            </a:fld>
            <a:endParaRPr lang="en-GB" sz="815" b="0" i="0" kern="1200" spc="34" noProof="0">
              <a:solidFill>
                <a:srgbClr val="FF59FF"/>
              </a:solidFill>
              <a:latin typeface="Times New Roman" panose="02020603050405020304" pitchFamily="18" charset="0"/>
              <a:ea typeface="+mn-ea"/>
              <a:cs typeface="Times New Roman" panose="02020603050405020304" pitchFamily="18" charset="0"/>
            </a:endParaRPr>
          </a:p>
        </p:txBody>
      </p:sp>
      <p:pic>
        <p:nvPicPr>
          <p:cNvPr id="12" name="Elemento grafico 8">
            <a:extLst>
              <a:ext uri="{FF2B5EF4-FFF2-40B4-BE49-F238E27FC236}">
                <a16:creationId xmlns:a16="http://schemas.microsoft.com/office/drawing/2014/main" id="{02D66AF5-F6D9-1749-A18F-60EB52E147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87587" y="44126"/>
            <a:ext cx="598396" cy="178889"/>
          </a:xfrm>
          <a:prstGeom prst="rect">
            <a:avLst/>
          </a:prstGeom>
        </p:spPr>
      </p:pic>
    </p:spTree>
    <p:extLst>
      <p:ext uri="{BB962C8B-B14F-4D97-AF65-F5344CB8AC3E}">
        <p14:creationId xmlns:p14="http://schemas.microsoft.com/office/powerpoint/2010/main" val="2553835485"/>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guide id="3" orient="horz" pos="41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Indhold og graf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577-8FC0-7007-3E91-CF45B9B7A497}"/>
              </a:ext>
            </a:extLst>
          </p:cNvPr>
          <p:cNvSpPr>
            <a:spLocks noGrp="1"/>
          </p:cNvSpPr>
          <p:nvPr>
            <p:ph type="title" hasCustomPrompt="1"/>
          </p:nvPr>
        </p:nvSpPr>
        <p:spPr>
          <a:xfrm>
            <a:off x="323850" y="323850"/>
            <a:ext cx="3834001" cy="734773"/>
          </a:xfrm>
        </p:spPr>
        <p:txBody>
          <a:bodyPr/>
          <a:lstStyle>
            <a:lvl1pPr>
              <a:defRPr/>
            </a:lvl1pPr>
          </a:lstStyle>
          <a:p>
            <a:r>
              <a:rPr lang="da-DK"/>
              <a:t>Overskrift</a:t>
            </a:r>
            <a:br>
              <a:rPr lang="da-DK"/>
            </a:br>
            <a:r>
              <a:rPr lang="da-DK"/>
              <a:t>maks. 2 linjer</a:t>
            </a:r>
          </a:p>
        </p:txBody>
      </p:sp>
      <p:sp>
        <p:nvSpPr>
          <p:cNvPr id="14" name="Content Placeholder 2">
            <a:extLst>
              <a:ext uri="{FF2B5EF4-FFF2-40B4-BE49-F238E27FC236}">
                <a16:creationId xmlns:a16="http://schemas.microsoft.com/office/drawing/2014/main" id="{8925F30C-D465-F7CE-D0D4-769DD07F646A}"/>
              </a:ext>
            </a:extLst>
          </p:cNvPr>
          <p:cNvSpPr>
            <a:spLocks noGrp="1"/>
          </p:cNvSpPr>
          <p:nvPr>
            <p:ph idx="1" hasCustomPrompt="1"/>
          </p:nvPr>
        </p:nvSpPr>
        <p:spPr>
          <a:xfrm>
            <a:off x="324000" y="2003400"/>
            <a:ext cx="3834000" cy="2276100"/>
          </a:xfrm>
          <a:prstGeom prst="rect">
            <a:avLst/>
          </a:prstGeom>
        </p:spPr>
        <p:txBody>
          <a:bodyPr/>
          <a:lstStyle>
            <a:lvl1pPr>
              <a:defRPr/>
            </a:lvl1pPr>
          </a:lstStyle>
          <a:p>
            <a:pPr lvl="0"/>
            <a:r>
              <a:rPr lang="da-DK" noProof="0"/>
              <a:t>Klik for at tilføje tekst                                               Klik ENTER og derefter TAB for at se næste tekstformat                                                                  Klik SHIFT+TAB for at se foregående tekstformat</a:t>
            </a:r>
          </a:p>
          <a:p>
            <a:pPr lvl="1"/>
            <a:r>
              <a:rPr lang="da-DK" noProof="0"/>
              <a:t>Andet Niveau</a:t>
            </a:r>
          </a:p>
        </p:txBody>
      </p:sp>
      <p:sp>
        <p:nvSpPr>
          <p:cNvPr id="10" name="Text Placeholder 8">
            <a:extLst>
              <a:ext uri="{FF2B5EF4-FFF2-40B4-BE49-F238E27FC236}">
                <a16:creationId xmlns:a16="http://schemas.microsoft.com/office/drawing/2014/main" id="{62515245-7125-065C-49C4-CF09B2897FE8}"/>
              </a:ext>
            </a:extLst>
          </p:cNvPr>
          <p:cNvSpPr>
            <a:spLocks noGrp="1"/>
          </p:cNvSpPr>
          <p:nvPr>
            <p:ph type="body" sz="quarter" idx="14" hasCustomPrompt="1"/>
          </p:nvPr>
        </p:nvSpPr>
        <p:spPr>
          <a:xfrm>
            <a:off x="4572450" y="0"/>
            <a:ext cx="2286225" cy="2571750"/>
          </a:xfrm>
          <a:prstGeom prst="rect">
            <a:avLst/>
          </a:prstGeom>
          <a:solidFill>
            <a:schemeClr val="accent1"/>
          </a:solidFill>
        </p:spPr>
        <p:txBody>
          <a:bodyPr lIns="360000" tIns="360000" rIns="360000" bIns="360000" anchor="ctr" anchorCtr="0">
            <a:noAutofit/>
          </a:bodyPr>
          <a:lstStyle>
            <a:lvl1pPr marL="0" indent="0" algn="ctr">
              <a:buFont typeface="Arial" panose="020B0604020202020204" pitchFamily="34" charset="0"/>
              <a:buChar char="​"/>
              <a:tabLst/>
              <a:defRPr sz="2700">
                <a:latin typeface="+mj-lt"/>
              </a:defRPr>
            </a:lvl1pPr>
            <a:lvl2pPr marL="0" indent="0" algn="ctr">
              <a:spcBef>
                <a:spcPts val="0"/>
              </a:spcBef>
              <a:spcAft>
                <a:spcPts val="0"/>
              </a:spcAft>
              <a:buFont typeface="Arial" panose="020B0604020202020204" pitchFamily="34" charset="0"/>
              <a:buChar char="​"/>
              <a:tabLst/>
              <a:defRPr sz="1500" b="0"/>
            </a:lvl2pPr>
            <a:lvl3pPr marL="0" indent="0" algn="ctr">
              <a:spcBef>
                <a:spcPts val="0"/>
              </a:spcBef>
              <a:buFont typeface="Arial" panose="020B0604020202020204" pitchFamily="34" charset="0"/>
              <a:buChar char="​"/>
              <a:tabLst/>
              <a:defRPr sz="1500" b="1"/>
            </a:lvl3pPr>
            <a:lvl4pPr marL="0" indent="0" algn="ctr">
              <a:spcBef>
                <a:spcPts val="0"/>
              </a:spcBef>
              <a:buFont typeface="Arial" panose="020B0604020202020204" pitchFamily="34" charset="0"/>
              <a:buChar char="​"/>
              <a:tabLst/>
              <a:defRPr sz="1500" b="1"/>
            </a:lvl4pPr>
            <a:lvl5pPr marL="0" indent="0" algn="ctr">
              <a:spcBef>
                <a:spcPts val="0"/>
              </a:spcBef>
              <a:buFont typeface="Arial" panose="020B0604020202020204" pitchFamily="34" charset="0"/>
              <a:buChar char="​"/>
              <a:tabLst/>
              <a:defRPr sz="1500" b="1"/>
            </a:lvl5pPr>
            <a:lvl6pPr marL="0" indent="0" algn="ctr">
              <a:spcBef>
                <a:spcPts val="0"/>
              </a:spcBef>
              <a:buFont typeface="Arial" panose="020B0604020202020204" pitchFamily="34" charset="0"/>
              <a:buChar char="​"/>
              <a:defRPr sz="1500" b="1"/>
            </a:lvl6pPr>
            <a:lvl7pPr marL="0" indent="0" algn="ctr">
              <a:spcBef>
                <a:spcPts val="0"/>
              </a:spcBef>
              <a:buFont typeface="Arial" panose="020B0604020202020204" pitchFamily="34" charset="0"/>
              <a:buChar char="​"/>
              <a:defRPr sz="1500" b="1"/>
            </a:lvl7pPr>
            <a:lvl8pPr marL="0" indent="0" algn="ctr">
              <a:spcBef>
                <a:spcPts val="0"/>
              </a:spcBef>
              <a:buFont typeface="Arial" panose="020B0604020202020204" pitchFamily="34" charset="0"/>
              <a:buChar char="​"/>
              <a:defRPr sz="1500" b="1"/>
            </a:lvl8pPr>
            <a:lvl9pPr marL="0" indent="0" algn="ctr">
              <a:spcBef>
                <a:spcPts val="0"/>
              </a:spcBef>
              <a:buFont typeface="Arial" panose="020B0604020202020204" pitchFamily="34" charset="0"/>
              <a:buChar char="​"/>
              <a:defRPr sz="1500" b="1"/>
            </a:lvl9pPr>
          </a:lstStyle>
          <a:p>
            <a:pPr lvl="0"/>
            <a:r>
              <a:rPr lang="da-DK"/>
              <a:t>XX</a:t>
            </a:r>
          </a:p>
          <a:p>
            <a:pPr lvl="1"/>
            <a:r>
              <a:rPr lang="da-DK"/>
              <a:t>Tekst</a:t>
            </a:r>
          </a:p>
        </p:txBody>
      </p:sp>
      <p:sp>
        <p:nvSpPr>
          <p:cNvPr id="9" name="Text Placeholder 10">
            <a:extLst>
              <a:ext uri="{FF2B5EF4-FFF2-40B4-BE49-F238E27FC236}">
                <a16:creationId xmlns:a16="http://schemas.microsoft.com/office/drawing/2014/main" id="{1A642705-87CA-7198-6E28-63BC558D6877}"/>
              </a:ext>
            </a:extLst>
          </p:cNvPr>
          <p:cNvSpPr>
            <a:spLocks noGrp="1"/>
          </p:cNvSpPr>
          <p:nvPr>
            <p:ph type="body" sz="quarter" idx="13" hasCustomPrompt="1"/>
          </p:nvPr>
        </p:nvSpPr>
        <p:spPr>
          <a:xfrm>
            <a:off x="6858675" y="0"/>
            <a:ext cx="2286225" cy="2571750"/>
          </a:xfrm>
          <a:prstGeom prst="rect">
            <a:avLst/>
          </a:prstGeom>
          <a:solidFill>
            <a:schemeClr val="accent2"/>
          </a:solidFill>
        </p:spPr>
        <p:txBody>
          <a:bodyPr lIns="360000" tIns="360000" rIns="360000" bIns="360000" anchor="ctr" anchorCtr="0">
            <a:noAutofit/>
          </a:bodyPr>
          <a:lstStyle>
            <a:lvl1pPr marL="0" indent="0" algn="ctr">
              <a:buFont typeface="Arial" panose="020B0604020202020204" pitchFamily="34" charset="0"/>
              <a:buChar char="​"/>
              <a:tabLst/>
              <a:defRPr sz="2700">
                <a:latin typeface="+mj-lt"/>
              </a:defRPr>
            </a:lvl1pPr>
            <a:lvl2pPr marL="0" indent="0" algn="ctr">
              <a:spcBef>
                <a:spcPts val="0"/>
              </a:spcBef>
              <a:buFont typeface="Arial" panose="020B0604020202020204" pitchFamily="34" charset="0"/>
              <a:buChar char="​"/>
              <a:tabLst/>
              <a:defRPr sz="1500" b="0"/>
            </a:lvl2pPr>
            <a:lvl3pPr marL="0" indent="0" algn="ctr">
              <a:spcBef>
                <a:spcPts val="0"/>
              </a:spcBef>
              <a:buFont typeface="Arial" panose="020B0604020202020204" pitchFamily="34" charset="0"/>
              <a:buChar char="​"/>
              <a:tabLst/>
              <a:defRPr sz="1500" b="1"/>
            </a:lvl3pPr>
            <a:lvl4pPr marL="0" indent="0" algn="ctr">
              <a:spcBef>
                <a:spcPts val="0"/>
              </a:spcBef>
              <a:buFont typeface="Arial" panose="020B0604020202020204" pitchFamily="34" charset="0"/>
              <a:buChar char="​"/>
              <a:tabLst/>
              <a:defRPr sz="1500" b="1"/>
            </a:lvl4pPr>
            <a:lvl5pPr marL="0" indent="0" algn="ctr">
              <a:spcBef>
                <a:spcPts val="0"/>
              </a:spcBef>
              <a:buFont typeface="Arial" panose="020B0604020202020204" pitchFamily="34" charset="0"/>
              <a:buChar char="​"/>
              <a:tabLst/>
              <a:defRPr sz="1500" b="1"/>
            </a:lvl5pPr>
            <a:lvl6pPr marL="0" indent="0" algn="ctr">
              <a:spcBef>
                <a:spcPts val="0"/>
              </a:spcBef>
              <a:buFont typeface="Arial" panose="020B0604020202020204" pitchFamily="34" charset="0"/>
              <a:buChar char="​"/>
              <a:defRPr sz="1500" b="1"/>
            </a:lvl6pPr>
            <a:lvl7pPr marL="0" indent="0" algn="ctr">
              <a:spcBef>
                <a:spcPts val="0"/>
              </a:spcBef>
              <a:buFont typeface="Arial" panose="020B0604020202020204" pitchFamily="34" charset="0"/>
              <a:buChar char="​"/>
              <a:defRPr sz="1500" b="1"/>
            </a:lvl7pPr>
            <a:lvl8pPr marL="0" indent="0" algn="ctr">
              <a:spcBef>
                <a:spcPts val="0"/>
              </a:spcBef>
              <a:buFont typeface="Arial" panose="020B0604020202020204" pitchFamily="34" charset="0"/>
              <a:buChar char="​"/>
              <a:defRPr sz="1500" b="1"/>
            </a:lvl8pPr>
            <a:lvl9pPr marL="0" indent="0" algn="ctr">
              <a:spcBef>
                <a:spcPts val="0"/>
              </a:spcBef>
              <a:buFont typeface="Arial" panose="020B0604020202020204" pitchFamily="34" charset="0"/>
              <a:buChar char="​"/>
              <a:defRPr sz="1500" b="1"/>
            </a:lvl9pPr>
          </a:lstStyle>
          <a:p>
            <a:pPr lvl="0"/>
            <a:r>
              <a:rPr lang="da-DK"/>
              <a:t>XX</a:t>
            </a:r>
          </a:p>
          <a:p>
            <a:pPr lvl="1"/>
            <a:r>
              <a:rPr lang="da-DK"/>
              <a:t>Tekst</a:t>
            </a:r>
          </a:p>
        </p:txBody>
      </p:sp>
      <p:sp>
        <p:nvSpPr>
          <p:cNvPr id="12" name="Text Placeholder 12">
            <a:extLst>
              <a:ext uri="{FF2B5EF4-FFF2-40B4-BE49-F238E27FC236}">
                <a16:creationId xmlns:a16="http://schemas.microsoft.com/office/drawing/2014/main" id="{FCE2A35E-C5DA-E8F1-7E15-328B1D73D7FB}"/>
              </a:ext>
            </a:extLst>
          </p:cNvPr>
          <p:cNvSpPr>
            <a:spLocks noGrp="1"/>
          </p:cNvSpPr>
          <p:nvPr>
            <p:ph type="body" sz="quarter" idx="16" hasCustomPrompt="1"/>
          </p:nvPr>
        </p:nvSpPr>
        <p:spPr>
          <a:xfrm>
            <a:off x="4572450" y="2571750"/>
            <a:ext cx="2286225" cy="2571750"/>
          </a:xfrm>
          <a:prstGeom prst="rect">
            <a:avLst/>
          </a:prstGeom>
          <a:solidFill>
            <a:schemeClr val="accent3"/>
          </a:solidFill>
        </p:spPr>
        <p:txBody>
          <a:bodyPr lIns="360000" tIns="360000" rIns="360000" bIns="360000" anchor="ctr" anchorCtr="0">
            <a:noAutofit/>
          </a:bodyPr>
          <a:lstStyle>
            <a:lvl1pPr marL="0" indent="0" algn="ctr">
              <a:buFont typeface="Arial" panose="020B0604020202020204" pitchFamily="34" charset="0"/>
              <a:buChar char="​"/>
              <a:tabLst/>
              <a:defRPr sz="2700">
                <a:solidFill>
                  <a:schemeClr val="bg1"/>
                </a:solidFill>
                <a:latin typeface="+mj-lt"/>
              </a:defRPr>
            </a:lvl1pPr>
            <a:lvl2pPr marL="0" indent="0" algn="ctr">
              <a:spcBef>
                <a:spcPts val="0"/>
              </a:spcBef>
              <a:buFont typeface="Arial" panose="020B0604020202020204" pitchFamily="34" charset="0"/>
              <a:buChar char="​"/>
              <a:tabLst/>
              <a:defRPr sz="1500" b="0">
                <a:solidFill>
                  <a:schemeClr val="bg1"/>
                </a:solidFill>
              </a:defRPr>
            </a:lvl2pPr>
            <a:lvl3pPr marL="0" indent="0" algn="ctr">
              <a:spcBef>
                <a:spcPts val="0"/>
              </a:spcBef>
              <a:buFont typeface="Arial" panose="020B0604020202020204" pitchFamily="34" charset="0"/>
              <a:buChar char="​"/>
              <a:tabLst/>
              <a:defRPr sz="1500" b="1">
                <a:solidFill>
                  <a:schemeClr val="bg1"/>
                </a:solidFill>
              </a:defRPr>
            </a:lvl3pPr>
            <a:lvl4pPr marL="0" indent="0" algn="ctr">
              <a:spcBef>
                <a:spcPts val="0"/>
              </a:spcBef>
              <a:buFont typeface="Arial" panose="020B0604020202020204" pitchFamily="34" charset="0"/>
              <a:buChar char="​"/>
              <a:tabLst/>
              <a:defRPr sz="1500" b="1">
                <a:solidFill>
                  <a:schemeClr val="bg1"/>
                </a:solidFill>
              </a:defRPr>
            </a:lvl4pPr>
            <a:lvl5pPr marL="0" indent="0" algn="ctr">
              <a:spcBef>
                <a:spcPts val="0"/>
              </a:spcBef>
              <a:buFont typeface="Arial" panose="020B0604020202020204" pitchFamily="34" charset="0"/>
              <a:buChar char="​"/>
              <a:tabLst/>
              <a:defRPr sz="1500" b="1">
                <a:solidFill>
                  <a:schemeClr val="bg1"/>
                </a:solidFill>
              </a:defRPr>
            </a:lvl5pPr>
            <a:lvl6pPr marL="0" indent="0" algn="ctr">
              <a:spcBef>
                <a:spcPts val="0"/>
              </a:spcBef>
              <a:buFont typeface="Arial" panose="020B0604020202020204" pitchFamily="34" charset="0"/>
              <a:buChar char="​"/>
              <a:defRPr sz="1500" b="1">
                <a:solidFill>
                  <a:schemeClr val="bg1"/>
                </a:solidFill>
              </a:defRPr>
            </a:lvl6pPr>
            <a:lvl7pPr marL="0" indent="0" algn="ctr">
              <a:spcBef>
                <a:spcPts val="0"/>
              </a:spcBef>
              <a:buFont typeface="Arial" panose="020B0604020202020204" pitchFamily="34" charset="0"/>
              <a:buChar char="​"/>
              <a:defRPr sz="1500" b="1">
                <a:solidFill>
                  <a:schemeClr val="bg1"/>
                </a:solidFill>
              </a:defRPr>
            </a:lvl7pPr>
            <a:lvl8pPr marL="0" indent="0" algn="ctr">
              <a:spcBef>
                <a:spcPts val="0"/>
              </a:spcBef>
              <a:buFont typeface="Arial" panose="020B0604020202020204" pitchFamily="34" charset="0"/>
              <a:buChar char="​"/>
              <a:defRPr sz="1500" b="1">
                <a:solidFill>
                  <a:schemeClr val="bg1"/>
                </a:solidFill>
              </a:defRPr>
            </a:lvl8pPr>
            <a:lvl9pPr marL="0" indent="0" algn="ctr">
              <a:spcBef>
                <a:spcPts val="0"/>
              </a:spcBef>
              <a:buFont typeface="Arial" panose="020B0604020202020204" pitchFamily="34" charset="0"/>
              <a:buChar char="​"/>
              <a:defRPr sz="1500" b="1">
                <a:solidFill>
                  <a:schemeClr val="bg1"/>
                </a:solidFill>
              </a:defRPr>
            </a:lvl9pPr>
          </a:lstStyle>
          <a:p>
            <a:pPr lvl="0"/>
            <a:r>
              <a:rPr lang="da-DK"/>
              <a:t>XX</a:t>
            </a:r>
          </a:p>
          <a:p>
            <a:pPr lvl="1"/>
            <a:r>
              <a:rPr lang="da-DK"/>
              <a:t>Tekst</a:t>
            </a:r>
          </a:p>
        </p:txBody>
      </p:sp>
      <p:sp>
        <p:nvSpPr>
          <p:cNvPr id="11" name="Text Placeholder 14">
            <a:extLst>
              <a:ext uri="{FF2B5EF4-FFF2-40B4-BE49-F238E27FC236}">
                <a16:creationId xmlns:a16="http://schemas.microsoft.com/office/drawing/2014/main" id="{8864A350-3706-89E4-505F-180E8BC45516}"/>
              </a:ext>
            </a:extLst>
          </p:cNvPr>
          <p:cNvSpPr>
            <a:spLocks noGrp="1"/>
          </p:cNvSpPr>
          <p:nvPr>
            <p:ph type="body" sz="quarter" idx="15" hasCustomPrompt="1"/>
          </p:nvPr>
        </p:nvSpPr>
        <p:spPr>
          <a:xfrm>
            <a:off x="6858675" y="2571750"/>
            <a:ext cx="2286225" cy="2571750"/>
          </a:xfrm>
          <a:prstGeom prst="rect">
            <a:avLst/>
          </a:prstGeom>
          <a:solidFill>
            <a:schemeClr val="accent5"/>
          </a:solidFill>
        </p:spPr>
        <p:txBody>
          <a:bodyPr lIns="360000" tIns="360000" rIns="360000" bIns="360000" anchor="ctr" anchorCtr="0">
            <a:noAutofit/>
          </a:bodyPr>
          <a:lstStyle>
            <a:lvl1pPr marL="0" indent="0" algn="ctr">
              <a:buFont typeface="Arial" panose="020B0604020202020204" pitchFamily="34" charset="0"/>
              <a:buChar char="​"/>
              <a:tabLst/>
              <a:defRPr sz="2700">
                <a:solidFill>
                  <a:schemeClr val="bg1"/>
                </a:solidFill>
                <a:latin typeface="+mj-lt"/>
              </a:defRPr>
            </a:lvl1pPr>
            <a:lvl2pPr marL="0" indent="0" algn="ctr">
              <a:spcBef>
                <a:spcPts val="0"/>
              </a:spcBef>
              <a:buFont typeface="Arial" panose="020B0604020202020204" pitchFamily="34" charset="0"/>
              <a:buChar char="​"/>
              <a:tabLst/>
              <a:defRPr sz="1500" b="0">
                <a:solidFill>
                  <a:schemeClr val="bg1"/>
                </a:solidFill>
              </a:defRPr>
            </a:lvl2pPr>
            <a:lvl3pPr marL="0" indent="0" algn="ctr">
              <a:spcBef>
                <a:spcPts val="0"/>
              </a:spcBef>
              <a:buFont typeface="Arial" panose="020B0604020202020204" pitchFamily="34" charset="0"/>
              <a:buChar char="​"/>
              <a:tabLst/>
              <a:defRPr sz="1500" b="1">
                <a:solidFill>
                  <a:schemeClr val="bg1"/>
                </a:solidFill>
              </a:defRPr>
            </a:lvl3pPr>
            <a:lvl4pPr marL="0" indent="0" algn="ctr">
              <a:spcBef>
                <a:spcPts val="0"/>
              </a:spcBef>
              <a:buFont typeface="Arial" panose="020B0604020202020204" pitchFamily="34" charset="0"/>
              <a:buChar char="​"/>
              <a:tabLst/>
              <a:defRPr sz="1500" b="1">
                <a:solidFill>
                  <a:schemeClr val="bg1"/>
                </a:solidFill>
              </a:defRPr>
            </a:lvl4pPr>
            <a:lvl5pPr marL="0" indent="0" algn="ctr">
              <a:spcBef>
                <a:spcPts val="0"/>
              </a:spcBef>
              <a:buFont typeface="Arial" panose="020B0604020202020204" pitchFamily="34" charset="0"/>
              <a:buChar char="​"/>
              <a:tabLst/>
              <a:defRPr sz="1500" b="1">
                <a:solidFill>
                  <a:schemeClr val="bg1"/>
                </a:solidFill>
              </a:defRPr>
            </a:lvl5pPr>
            <a:lvl6pPr marL="0" indent="0" algn="ctr">
              <a:spcBef>
                <a:spcPts val="0"/>
              </a:spcBef>
              <a:buFont typeface="Arial" panose="020B0604020202020204" pitchFamily="34" charset="0"/>
              <a:buChar char="​"/>
              <a:defRPr sz="1500" b="1">
                <a:solidFill>
                  <a:schemeClr val="bg1"/>
                </a:solidFill>
              </a:defRPr>
            </a:lvl6pPr>
            <a:lvl7pPr marL="0" indent="0" algn="ctr">
              <a:spcBef>
                <a:spcPts val="0"/>
              </a:spcBef>
              <a:buFont typeface="Arial" panose="020B0604020202020204" pitchFamily="34" charset="0"/>
              <a:buChar char="​"/>
              <a:defRPr sz="1500" b="1">
                <a:solidFill>
                  <a:schemeClr val="bg1"/>
                </a:solidFill>
              </a:defRPr>
            </a:lvl7pPr>
            <a:lvl8pPr marL="0" indent="0" algn="ctr">
              <a:spcBef>
                <a:spcPts val="0"/>
              </a:spcBef>
              <a:buFont typeface="Arial" panose="020B0604020202020204" pitchFamily="34" charset="0"/>
              <a:buChar char="​"/>
              <a:defRPr sz="1500" b="1">
                <a:solidFill>
                  <a:schemeClr val="bg1"/>
                </a:solidFill>
              </a:defRPr>
            </a:lvl8pPr>
            <a:lvl9pPr marL="0" indent="0" algn="ctr">
              <a:spcBef>
                <a:spcPts val="0"/>
              </a:spcBef>
              <a:buFont typeface="Arial" panose="020B0604020202020204" pitchFamily="34" charset="0"/>
              <a:buChar char="​"/>
              <a:defRPr sz="1500" b="1">
                <a:solidFill>
                  <a:schemeClr val="bg1"/>
                </a:solidFill>
              </a:defRPr>
            </a:lvl9pPr>
          </a:lstStyle>
          <a:p>
            <a:pPr lvl="0"/>
            <a:r>
              <a:rPr lang="da-DK"/>
              <a:t>XX</a:t>
            </a:r>
          </a:p>
          <a:p>
            <a:pPr lvl="1"/>
            <a:r>
              <a:rPr lang="da-DK"/>
              <a:t>Tekst</a:t>
            </a:r>
          </a:p>
        </p:txBody>
      </p:sp>
      <p:sp>
        <p:nvSpPr>
          <p:cNvPr id="4" name="Date Placeholder 3" hidden="1">
            <a:extLst>
              <a:ext uri="{FF2B5EF4-FFF2-40B4-BE49-F238E27FC236}">
                <a16:creationId xmlns:a16="http://schemas.microsoft.com/office/drawing/2014/main" id="{9B578167-70D6-A80A-1455-BD29DBA45BDB}"/>
              </a:ext>
            </a:extLst>
          </p:cNvPr>
          <p:cNvSpPr>
            <a:spLocks noGrp="1"/>
          </p:cNvSpPr>
          <p:nvPr>
            <p:ph type="dt" sz="half" idx="18"/>
          </p:nvPr>
        </p:nvSpPr>
        <p:spPr/>
        <p:txBody>
          <a:bodyPr/>
          <a:lstStyle/>
          <a:p>
            <a:endParaRPr lang="da-DK"/>
          </a:p>
        </p:txBody>
      </p:sp>
      <p:sp>
        <p:nvSpPr>
          <p:cNvPr id="7" name="Footer Placeholder 6" hidden="1">
            <a:extLst>
              <a:ext uri="{FF2B5EF4-FFF2-40B4-BE49-F238E27FC236}">
                <a16:creationId xmlns:a16="http://schemas.microsoft.com/office/drawing/2014/main" id="{AF0983B5-F723-5CF0-C658-FCE267392313}"/>
              </a:ext>
            </a:extLst>
          </p:cNvPr>
          <p:cNvSpPr>
            <a:spLocks noGrp="1"/>
          </p:cNvSpPr>
          <p:nvPr>
            <p:ph type="ftr" sz="quarter" idx="19"/>
          </p:nvPr>
        </p:nvSpPr>
        <p:spPr>
          <a:xfrm>
            <a:off x="1739504" y="4550411"/>
            <a:ext cx="2418347" cy="270000"/>
          </a:xfrm>
        </p:spPr>
        <p:txBody>
          <a:bodyPr/>
          <a:lstStyle/>
          <a:p>
            <a:endParaRPr lang="da-DK"/>
          </a:p>
        </p:txBody>
      </p:sp>
      <p:sp>
        <p:nvSpPr>
          <p:cNvPr id="8" name="Slide Number Placeholder 7">
            <a:extLst>
              <a:ext uri="{FF2B5EF4-FFF2-40B4-BE49-F238E27FC236}">
                <a16:creationId xmlns:a16="http://schemas.microsoft.com/office/drawing/2014/main" id="{DF3E6480-97F5-3B82-415E-51E9E1334703}"/>
              </a:ext>
            </a:extLst>
          </p:cNvPr>
          <p:cNvSpPr>
            <a:spLocks noGrp="1"/>
          </p:cNvSpPr>
          <p:nvPr>
            <p:ph type="sldNum" sz="quarter" idx="20"/>
          </p:nvPr>
        </p:nvSpPr>
        <p:spPr>
          <a:xfrm>
            <a:off x="8111728" y="4818460"/>
            <a:ext cx="707232" cy="146447"/>
          </a:xfrm>
        </p:spPr>
        <p:txBody>
          <a:bodyPr/>
          <a:lstStyle/>
          <a:p>
            <a:r>
              <a:rPr lang="da-DK"/>
              <a:t>S.</a:t>
            </a:r>
            <a:fld id="{E68BB47B-6AA6-7343-BE79-ECEFD83B2C88}" type="slidenum">
              <a:rPr lang="da-DK" smtClean="0"/>
              <a:pPr/>
              <a:t>‹nr.›</a:t>
            </a:fld>
            <a:endParaRPr lang="da-DK"/>
          </a:p>
        </p:txBody>
      </p:sp>
      <p:sp>
        <p:nvSpPr>
          <p:cNvPr id="6" name="Pladsholder til tekst 6">
            <a:extLst>
              <a:ext uri="{FF2B5EF4-FFF2-40B4-BE49-F238E27FC236}">
                <a16:creationId xmlns:a16="http://schemas.microsoft.com/office/drawing/2014/main" id="{2DD55EFE-B929-F53B-F95C-E81AA8B345EB}"/>
              </a:ext>
            </a:extLst>
          </p:cNvPr>
          <p:cNvSpPr>
            <a:spLocks noGrp="1"/>
          </p:cNvSpPr>
          <p:nvPr>
            <p:ph type="body" sz="quarter" idx="21" hasCustomPrompt="1"/>
          </p:nvPr>
        </p:nvSpPr>
        <p:spPr>
          <a:xfrm>
            <a:off x="323850" y="1058623"/>
            <a:ext cx="3834000" cy="364331"/>
          </a:xfrm>
        </p:spPr>
        <p:txBody>
          <a:bodyPr/>
          <a:lstStyle>
            <a:lvl1pPr marL="0" indent="0">
              <a:lnSpc>
                <a:spcPct val="100000"/>
              </a:lnSpc>
              <a:buNone/>
              <a:defRPr/>
            </a:lvl1pPr>
          </a:lstStyle>
          <a:p>
            <a:pPr marL="0" marR="0" lvl="0" indent="0" algn="l" defTabSz="685800" rtl="0" eaLnBrk="1" fontAlgn="auto" latinLnBrk="0" hangingPunct="1">
              <a:lnSpc>
                <a:spcPct val="100000"/>
              </a:lnSpc>
              <a:spcBef>
                <a:spcPts val="750"/>
              </a:spcBef>
              <a:spcAft>
                <a:spcPts val="0"/>
              </a:spcAft>
              <a:buClrTx/>
              <a:buSzTx/>
              <a:buFontTx/>
              <a:buNone/>
              <a:tabLst/>
              <a:defRPr/>
            </a:pPr>
            <a:r>
              <a:rPr lang="da-DK"/>
              <a:t>Underrubrik</a:t>
            </a:r>
          </a:p>
        </p:txBody>
      </p:sp>
    </p:spTree>
    <p:extLst>
      <p:ext uri="{BB962C8B-B14F-4D97-AF65-F5344CB8AC3E}">
        <p14:creationId xmlns:p14="http://schemas.microsoft.com/office/powerpoint/2010/main" val="548419150"/>
      </p:ext>
    </p:extLst>
  </p:cSld>
  <p:clrMapOvr>
    <a:masterClrMapping/>
  </p:clrMapOvr>
  <p:extLst>
    <p:ext uri="{DCECCB84-F9BA-43D5-87BE-67443E8EF086}">
      <p15:sldGuideLst xmlns:p15="http://schemas.microsoft.com/office/powerpoint/2012/main">
        <p15:guide id="1" orient="horz" pos="215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5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76291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51327103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408986494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7"/>
          <a:srcRect/>
          <a:stretch/>
        </p:blipFill>
        <p:spPr>
          <a:xfrm>
            <a:off x="0" y="0"/>
            <a:ext cx="9144000" cy="5143500"/>
          </a:xfrm>
          <a:prstGeom prst="rect">
            <a:avLst/>
          </a:prstGeom>
        </p:spPr>
      </p:pic>
    </p:spTree>
    <p:extLst>
      <p:ext uri="{BB962C8B-B14F-4D97-AF65-F5344CB8AC3E}">
        <p14:creationId xmlns:p14="http://schemas.microsoft.com/office/powerpoint/2010/main" val="1370250965"/>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71" r:id="rId3"/>
    <p:sldLayoutId id="2147483672" r:id="rId4"/>
    <p:sldLayoutId id="2147483673"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317884630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29AD9F-C689-EE4A-A8DE-FADC78370EA9}"/>
              </a:ext>
            </a:extLst>
          </p:cNvPr>
          <p:cNvPicPr>
            <a:picLocks noChangeAspect="1"/>
          </p:cNvPicPr>
          <p:nvPr userDrawn="1"/>
        </p:nvPicPr>
        <p:blipFill>
          <a:blip r:embed="rId3"/>
          <a:srcRect/>
          <a:stretch/>
        </p:blipFill>
        <p:spPr>
          <a:xfrm>
            <a:off x="0" y="0"/>
            <a:ext cx="9144000" cy="5143500"/>
          </a:xfrm>
          <a:prstGeom prst="rect">
            <a:avLst/>
          </a:prstGeom>
        </p:spPr>
      </p:pic>
    </p:spTree>
    <p:extLst>
      <p:ext uri="{BB962C8B-B14F-4D97-AF65-F5344CB8AC3E}">
        <p14:creationId xmlns:p14="http://schemas.microsoft.com/office/powerpoint/2010/main" val="150065263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97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Let Go of Fear of Failure | The Saturday Evening Post">
            <a:extLst>
              <a:ext uri="{FF2B5EF4-FFF2-40B4-BE49-F238E27FC236}">
                <a16:creationId xmlns:a16="http://schemas.microsoft.com/office/drawing/2014/main" id="{0F2E6AE9-570F-48AF-D4C1-5815EB53C9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8221" b="7525"/>
          <a:stretch>
            <a:fillRect/>
          </a:stretch>
        </p:blipFill>
        <p:spPr bwMode="auto">
          <a:xfrm>
            <a:off x="15" y="961"/>
            <a:ext cx="9143985" cy="514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82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4A029C-DC1F-CA4D-39E2-7B97688DCBB7}"/>
              </a:ext>
            </a:extLst>
          </p:cNvPr>
          <p:cNvSpPr>
            <a:spLocks noGrp="1"/>
          </p:cNvSpPr>
          <p:nvPr>
            <p:ph type="title"/>
          </p:nvPr>
        </p:nvSpPr>
        <p:spPr/>
        <p:txBody>
          <a:bodyPr/>
          <a:lstStyle/>
          <a:p>
            <a:endParaRPr lang="da-DK" dirty="0"/>
          </a:p>
        </p:txBody>
      </p:sp>
      <p:graphicFrame>
        <p:nvGraphicFramePr>
          <p:cNvPr id="4" name="Diagram 3">
            <a:extLst>
              <a:ext uri="{FF2B5EF4-FFF2-40B4-BE49-F238E27FC236}">
                <a16:creationId xmlns:a16="http://schemas.microsoft.com/office/drawing/2014/main" id="{648575D8-B4E0-8996-7B5B-B7A8B07A3731}"/>
              </a:ext>
            </a:extLst>
          </p:cNvPr>
          <p:cNvGraphicFramePr/>
          <p:nvPr>
            <p:extLst>
              <p:ext uri="{D42A27DB-BD31-4B8C-83A1-F6EECF244321}">
                <p14:modId xmlns:p14="http://schemas.microsoft.com/office/powerpoint/2010/main" val="918276420"/>
              </p:ext>
            </p:extLst>
          </p:nvPr>
        </p:nvGraphicFramePr>
        <p:xfrm>
          <a:off x="226314" y="1148486"/>
          <a:ext cx="8294124" cy="356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16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2DE3-4240-538C-9B2B-021B56BCEE3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055CF7F-4893-4B5D-6A5F-CFEBA3A54D09}"/>
              </a:ext>
            </a:extLst>
          </p:cNvPr>
          <p:cNvSpPr>
            <a:spLocks noGrp="1"/>
          </p:cNvSpPr>
          <p:nvPr>
            <p:ph type="title"/>
          </p:nvPr>
        </p:nvSpPr>
        <p:spPr>
          <a:xfrm>
            <a:off x="250342" y="1532535"/>
            <a:ext cx="3834001" cy="734773"/>
          </a:xfrm>
        </p:spPr>
        <p:txBody>
          <a:bodyPr>
            <a:noAutofit/>
          </a:bodyPr>
          <a:lstStyle/>
          <a:p>
            <a:r>
              <a:rPr lang="da-DK" sz="2500" dirty="0" err="1">
                <a:latin typeface="EC Square Sans Pro"/>
              </a:rPr>
              <a:t>Implementation</a:t>
            </a:r>
            <a:r>
              <a:rPr lang="da-DK" sz="2500" dirty="0">
                <a:latin typeface="EC Square Sans Pro"/>
              </a:rPr>
              <a:t> of the </a:t>
            </a:r>
            <a:r>
              <a:rPr lang="da-DK" sz="2500" dirty="0" err="1">
                <a:latin typeface="EC Square Sans Pro"/>
              </a:rPr>
              <a:t>guarantee</a:t>
            </a:r>
            <a:endParaRPr lang="da-DK" sz="2500" dirty="0">
              <a:latin typeface="EC Square Sans Pro"/>
            </a:endParaRPr>
          </a:p>
        </p:txBody>
      </p:sp>
      <p:sp>
        <p:nvSpPr>
          <p:cNvPr id="3" name="Pladsholder til indhold 2">
            <a:extLst>
              <a:ext uri="{FF2B5EF4-FFF2-40B4-BE49-F238E27FC236}">
                <a16:creationId xmlns:a16="http://schemas.microsoft.com/office/drawing/2014/main" id="{76EF862B-C3B7-DE1C-A41A-317C1E655E4B}"/>
              </a:ext>
            </a:extLst>
          </p:cNvPr>
          <p:cNvSpPr>
            <a:spLocks noGrp="1"/>
          </p:cNvSpPr>
          <p:nvPr>
            <p:ph idx="1"/>
          </p:nvPr>
        </p:nvSpPr>
        <p:spPr>
          <a:xfrm>
            <a:off x="-31245" y="2197456"/>
            <a:ext cx="4189095" cy="2276100"/>
          </a:xfrm>
        </p:spPr>
        <p:txBody>
          <a:bodyPr>
            <a:noAutofit/>
          </a:bodyPr>
          <a:lstStyle/>
          <a:p>
            <a:pPr marL="342900" lvl="1" indent="0" algn="just">
              <a:buNone/>
            </a:pPr>
            <a:endParaRPr lang="en-GB" sz="1500" dirty="0">
              <a:latin typeface="Times New Roman" panose="02020603050405020304" pitchFamily="18" charset="0"/>
              <a:ea typeface="Times New Roman" panose="02020603050405020304" pitchFamily="18" charset="0"/>
              <a:cs typeface="Times New Roman" panose="02020603050405020304" pitchFamily="18" charset="0"/>
            </a:endParaRPr>
          </a:p>
          <a:p>
            <a:pPr lvl="1" algn="just"/>
            <a:r>
              <a:rPr lang="en-GB" sz="1600" dirty="0">
                <a:latin typeface="EC Square Sans Pro"/>
                <a:cs typeface="Times New Roman" panose="02020603050405020304" pitchFamily="18" charset="0"/>
              </a:rPr>
              <a:t>Legal documentation</a:t>
            </a:r>
          </a:p>
          <a:p>
            <a:pPr lvl="1" algn="just"/>
            <a:r>
              <a:rPr lang="en-GB" sz="1600" dirty="0">
                <a:latin typeface="EC Square Sans Pro"/>
                <a:cs typeface="Times New Roman" panose="02020603050405020304" pitchFamily="18" charset="0"/>
              </a:rPr>
              <a:t>Internal check-scheme for eligibility</a:t>
            </a:r>
          </a:p>
          <a:p>
            <a:pPr lvl="1" algn="just"/>
            <a:r>
              <a:rPr lang="en-GB" sz="1600" dirty="0">
                <a:latin typeface="EC Square Sans Pro"/>
                <a:cs typeface="Times New Roman" panose="02020603050405020304" pitchFamily="18" charset="0"/>
              </a:rPr>
              <a:t>Internal </a:t>
            </a:r>
            <a:r>
              <a:rPr lang="da-DK" sz="1600" dirty="0">
                <a:latin typeface="EC Square Sans Pro"/>
                <a:cs typeface="Times New Roman" panose="02020603050405020304" pitchFamily="18" charset="0"/>
              </a:rPr>
              <a:t>Product </a:t>
            </a:r>
            <a:r>
              <a:rPr lang="da-DK" sz="1600" dirty="0" err="1">
                <a:latin typeface="EC Square Sans Pro"/>
                <a:cs typeface="Times New Roman" panose="02020603050405020304" pitchFamily="18" charset="0"/>
              </a:rPr>
              <a:t>leaflet</a:t>
            </a:r>
            <a:r>
              <a:rPr lang="en-GB" sz="1600" dirty="0">
                <a:latin typeface="EC Square Sans Pro"/>
                <a:cs typeface="Times New Roman" panose="02020603050405020304" pitchFamily="18" charset="0"/>
              </a:rPr>
              <a:t> &amp; Intranet site</a:t>
            </a:r>
          </a:p>
          <a:p>
            <a:pPr lvl="1" algn="just"/>
            <a:r>
              <a:rPr lang="en-GB" sz="1600" dirty="0">
                <a:latin typeface="EC Square Sans Pro"/>
                <a:cs typeface="Times New Roman" panose="02020603050405020304" pitchFamily="18" charset="0"/>
              </a:rPr>
              <a:t>Adaptation of existing of IT-systems</a:t>
            </a:r>
          </a:p>
          <a:p>
            <a:pPr lvl="1" algn="just"/>
            <a:r>
              <a:rPr lang="en-GB" sz="1600" dirty="0">
                <a:latin typeface="EC Square Sans Pro"/>
                <a:cs typeface="Times New Roman" panose="02020603050405020304" pitchFamily="18" charset="0"/>
              </a:rPr>
              <a:t>Multiple training sessions internally</a:t>
            </a:r>
          </a:p>
          <a:p>
            <a:pPr lvl="1" algn="just"/>
            <a:r>
              <a:rPr lang="en-GB" sz="1600" dirty="0">
                <a:latin typeface="EC Square Sans Pro"/>
                <a:cs typeface="Times New Roman" panose="02020603050405020304" pitchFamily="18" charset="0"/>
              </a:rPr>
              <a:t>Reporting to the EIF</a:t>
            </a:r>
          </a:p>
          <a:p>
            <a:pPr lvl="1" algn="just"/>
            <a:r>
              <a:rPr lang="en-GB" sz="1600" dirty="0">
                <a:latin typeface="EC Square Sans Pro"/>
                <a:cs typeface="Times New Roman" panose="02020603050405020304" pitchFamily="18" charset="0"/>
              </a:rPr>
              <a:t>Marketing to the market </a:t>
            </a:r>
            <a:endParaRPr lang="en-US" sz="1600" dirty="0">
              <a:latin typeface="EC Square Sans Pro"/>
              <a:cs typeface="Times New Roman" panose="02020603050405020304" pitchFamily="18" charset="0"/>
            </a:endParaRPr>
          </a:p>
          <a:p>
            <a:pPr marL="0" indent="0">
              <a:buNone/>
            </a:pPr>
            <a:endParaRPr lang="en-US" sz="900" b="1" dirty="0">
              <a:latin typeface="Times New Roman" panose="02020603050405020304" pitchFamily="18" charset="0"/>
              <a:cs typeface="Times New Roman" panose="02020603050405020304" pitchFamily="18" charset="0"/>
            </a:endParaRPr>
          </a:p>
          <a:p>
            <a:pPr marL="0" indent="0">
              <a:buNone/>
            </a:pPr>
            <a:r>
              <a:rPr lang="en-US" sz="900" b="1" dirty="0">
                <a:latin typeface="Times New Roman" panose="02020603050405020304" pitchFamily="18" charset="0"/>
                <a:cs typeface="Times New Roman" panose="02020603050405020304" pitchFamily="18" charset="0"/>
              </a:rPr>
              <a:t> </a:t>
            </a:r>
          </a:p>
          <a:p>
            <a:pPr marL="0" indent="0">
              <a:buNone/>
            </a:pPr>
            <a:r>
              <a:rPr lang="en-US" sz="900" b="1" dirty="0">
                <a:latin typeface="Times New Roman" panose="02020603050405020304" pitchFamily="18" charset="0"/>
                <a:cs typeface="Times New Roman" panose="02020603050405020304" pitchFamily="18" charset="0"/>
              </a:rPr>
              <a:t> </a:t>
            </a:r>
            <a:endParaRPr lang="da-DK" sz="900" b="1" dirty="0">
              <a:latin typeface="Times New Roman" panose="02020603050405020304" pitchFamily="18" charset="0"/>
              <a:cs typeface="Times New Roman" panose="02020603050405020304" pitchFamily="18" charset="0"/>
            </a:endParaRPr>
          </a:p>
        </p:txBody>
      </p:sp>
      <p:pic>
        <p:nvPicPr>
          <p:cNvPr id="4098" name="Picture 2" descr="ERP Implementation Approach – A Phased Approach to Success">
            <a:extLst>
              <a:ext uri="{FF2B5EF4-FFF2-40B4-BE49-F238E27FC236}">
                <a16:creationId xmlns:a16="http://schemas.microsoft.com/office/drawing/2014/main" id="{C53F4B68-9F78-835E-8636-ABE2A5C16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473" y="936345"/>
            <a:ext cx="4791075" cy="346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98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45024-5A9B-242B-3078-E24E2444F7DF}"/>
              </a:ext>
            </a:extLst>
          </p:cNvPr>
          <p:cNvSpPr>
            <a:spLocks noGrp="1"/>
          </p:cNvSpPr>
          <p:nvPr>
            <p:ph type="title"/>
          </p:nvPr>
        </p:nvSpPr>
        <p:spPr>
          <a:xfrm>
            <a:off x="245572" y="1665343"/>
            <a:ext cx="5818727" cy="734773"/>
          </a:xfrm>
        </p:spPr>
        <p:txBody>
          <a:bodyPr>
            <a:normAutofit/>
          </a:bodyPr>
          <a:lstStyle/>
          <a:p>
            <a:r>
              <a:rPr lang="da-DK" sz="2500" dirty="0" err="1">
                <a:latin typeface="EC Square Sans Pro"/>
                <a:ea typeface="+mn-ea"/>
                <a:cs typeface="+mn-cs"/>
              </a:rPr>
              <a:t>Internal</a:t>
            </a:r>
            <a:r>
              <a:rPr lang="da-DK" sz="2500" dirty="0">
                <a:latin typeface="EC Square Sans Pro"/>
                <a:ea typeface="+mn-ea"/>
                <a:cs typeface="+mn-cs"/>
              </a:rPr>
              <a:t> InvestEU Guarantee Product </a:t>
            </a:r>
            <a:r>
              <a:rPr lang="da-DK" sz="2500" dirty="0" err="1">
                <a:latin typeface="EC Square Sans Pro"/>
                <a:ea typeface="+mn-ea"/>
                <a:cs typeface="+mn-cs"/>
              </a:rPr>
              <a:t>leaflet</a:t>
            </a:r>
            <a:r>
              <a:rPr lang="da-DK" sz="2500" dirty="0">
                <a:latin typeface="EC Square Sans Pro"/>
                <a:ea typeface="+mn-ea"/>
                <a:cs typeface="+mn-cs"/>
              </a:rPr>
              <a:t> </a:t>
            </a:r>
          </a:p>
        </p:txBody>
      </p:sp>
      <p:sp>
        <p:nvSpPr>
          <p:cNvPr id="3" name="Tekstfelt 2">
            <a:extLst>
              <a:ext uri="{FF2B5EF4-FFF2-40B4-BE49-F238E27FC236}">
                <a16:creationId xmlns:a16="http://schemas.microsoft.com/office/drawing/2014/main" id="{7D3A8409-07C7-66E1-152B-718AE49BE459}"/>
              </a:ext>
            </a:extLst>
          </p:cNvPr>
          <p:cNvSpPr txBox="1"/>
          <p:nvPr/>
        </p:nvSpPr>
        <p:spPr>
          <a:xfrm>
            <a:off x="245573" y="2401695"/>
            <a:ext cx="5818727" cy="1754326"/>
          </a:xfrm>
          <a:prstGeom prst="rect">
            <a:avLst/>
          </a:prstGeom>
          <a:noFill/>
        </p:spPr>
        <p:txBody>
          <a:bodyPr wrap="square" rtlCol="0">
            <a:spAutoFit/>
          </a:bodyPr>
          <a:lstStyle/>
          <a:p>
            <a:pPr marL="214313" indent="-214313">
              <a:buFont typeface="Arial" panose="020B0604020202020204" pitchFamily="34" charset="0"/>
              <a:buChar char="•"/>
            </a:pPr>
            <a:r>
              <a:rPr lang="da-DK" sz="1800" dirty="0">
                <a:latin typeface="EC Square Sans Pro"/>
              </a:rPr>
              <a:t>Product </a:t>
            </a:r>
            <a:r>
              <a:rPr lang="da-DK" sz="1800" dirty="0" err="1">
                <a:latin typeface="EC Square Sans Pro"/>
              </a:rPr>
              <a:t>leaflet</a:t>
            </a:r>
            <a:r>
              <a:rPr lang="da-DK" sz="1800" dirty="0">
                <a:latin typeface="EC Square Sans Pro"/>
              </a:rPr>
              <a:t> with </a:t>
            </a:r>
            <a:r>
              <a:rPr lang="da-DK" sz="1800" dirty="0" err="1">
                <a:latin typeface="EC Square Sans Pro"/>
              </a:rPr>
              <a:t>key</a:t>
            </a:r>
            <a:r>
              <a:rPr lang="da-DK" sz="1800" dirty="0">
                <a:latin typeface="EC Square Sans Pro"/>
              </a:rPr>
              <a:t> </a:t>
            </a:r>
            <a:r>
              <a:rPr lang="da-DK" sz="1800" dirty="0" err="1">
                <a:latin typeface="EC Square Sans Pro"/>
              </a:rPr>
              <a:t>criteria</a:t>
            </a:r>
            <a:r>
              <a:rPr lang="da-DK" sz="1800" dirty="0">
                <a:latin typeface="EC Square Sans Pro"/>
              </a:rPr>
              <a:t>, </a:t>
            </a:r>
            <a:r>
              <a:rPr lang="da-DK" sz="1800" dirty="0" err="1">
                <a:latin typeface="EC Square Sans Pro"/>
              </a:rPr>
              <a:t>limitations</a:t>
            </a:r>
            <a:r>
              <a:rPr lang="da-DK" sz="1800" dirty="0">
                <a:latin typeface="EC Square Sans Pro"/>
              </a:rPr>
              <a:t> and practical </a:t>
            </a:r>
            <a:r>
              <a:rPr lang="da-DK" sz="1800" dirty="0" err="1">
                <a:latin typeface="EC Square Sans Pro"/>
              </a:rPr>
              <a:t>infomation</a:t>
            </a:r>
            <a:r>
              <a:rPr lang="da-DK" sz="1800" dirty="0">
                <a:latin typeface="EC Square Sans Pro"/>
              </a:rPr>
              <a:t> on ”</a:t>
            </a:r>
            <a:r>
              <a:rPr lang="da-DK" sz="1800" dirty="0" err="1">
                <a:latin typeface="EC Square Sans Pro"/>
              </a:rPr>
              <a:t>how</a:t>
            </a:r>
            <a:r>
              <a:rPr lang="da-DK" sz="1800" dirty="0">
                <a:latin typeface="EC Square Sans Pro"/>
              </a:rPr>
              <a:t>-to-</a:t>
            </a:r>
            <a:r>
              <a:rPr lang="da-DK" sz="1800" dirty="0" err="1">
                <a:latin typeface="EC Square Sans Pro"/>
              </a:rPr>
              <a:t>use</a:t>
            </a:r>
            <a:r>
              <a:rPr lang="da-DK" sz="1800" dirty="0">
                <a:latin typeface="EC Square Sans Pro"/>
              </a:rPr>
              <a:t>-the-</a:t>
            </a:r>
            <a:r>
              <a:rPr lang="da-DK" sz="1800" dirty="0" err="1">
                <a:latin typeface="EC Square Sans Pro"/>
              </a:rPr>
              <a:t>guarantee</a:t>
            </a:r>
            <a:r>
              <a:rPr lang="da-DK" sz="1800" dirty="0">
                <a:latin typeface="EC Square Sans Pro"/>
              </a:rPr>
              <a:t>” </a:t>
            </a:r>
          </a:p>
          <a:p>
            <a:pPr marL="214313" indent="-214313">
              <a:buFont typeface="Arial" panose="020B0604020202020204" pitchFamily="34" charset="0"/>
              <a:buChar char="•"/>
            </a:pPr>
            <a:endParaRPr lang="da-DK" sz="1800" dirty="0">
              <a:latin typeface="EC Square Sans Pro"/>
            </a:endParaRPr>
          </a:p>
          <a:p>
            <a:pPr marL="214313" indent="-214313">
              <a:buFont typeface="Arial" panose="020B0604020202020204" pitchFamily="34" charset="0"/>
              <a:buChar char="•"/>
            </a:pPr>
            <a:r>
              <a:rPr lang="da-DK" sz="1800" dirty="0" err="1">
                <a:latin typeface="EC Square Sans Pro"/>
              </a:rPr>
              <a:t>Accessable</a:t>
            </a:r>
            <a:r>
              <a:rPr lang="da-DK" sz="1800" dirty="0">
                <a:latin typeface="EC Square Sans Pro"/>
              </a:rPr>
              <a:t> on the EIFO Intranet</a:t>
            </a:r>
          </a:p>
          <a:p>
            <a:pPr marL="214313" indent="-214313">
              <a:buFont typeface="Arial" panose="020B0604020202020204" pitchFamily="34" charset="0"/>
              <a:buChar char="•"/>
            </a:pPr>
            <a:endParaRPr lang="da-DK" sz="1800" dirty="0">
              <a:latin typeface="EC Square Sans Pro"/>
            </a:endParaRPr>
          </a:p>
          <a:p>
            <a:pPr marL="214313" indent="-214313">
              <a:buFont typeface="Arial" panose="020B0604020202020204" pitchFamily="34" charset="0"/>
              <a:buChar char="•"/>
            </a:pPr>
            <a:r>
              <a:rPr lang="da-DK" sz="1800" dirty="0" err="1">
                <a:latin typeface="EC Square Sans Pro"/>
              </a:rPr>
              <a:t>Totalling</a:t>
            </a:r>
            <a:r>
              <a:rPr lang="da-DK" sz="1800" dirty="0">
                <a:latin typeface="EC Square Sans Pro"/>
              </a:rPr>
              <a:t> 9 pages </a:t>
            </a:r>
          </a:p>
        </p:txBody>
      </p:sp>
      <p:pic>
        <p:nvPicPr>
          <p:cNvPr id="9" name="Billede 8">
            <a:extLst>
              <a:ext uri="{FF2B5EF4-FFF2-40B4-BE49-F238E27FC236}">
                <a16:creationId xmlns:a16="http://schemas.microsoft.com/office/drawing/2014/main" id="{9E0F79AE-DDD3-CEC3-8BAC-C8D54E714920}"/>
              </a:ext>
            </a:extLst>
          </p:cNvPr>
          <p:cNvPicPr>
            <a:picLocks noChangeAspect="1"/>
          </p:cNvPicPr>
          <p:nvPr/>
        </p:nvPicPr>
        <p:blipFill>
          <a:blip r:embed="rId2"/>
          <a:stretch>
            <a:fillRect/>
          </a:stretch>
        </p:blipFill>
        <p:spPr>
          <a:xfrm>
            <a:off x="6444690" y="751478"/>
            <a:ext cx="2699309" cy="3617535"/>
          </a:xfrm>
          <a:prstGeom prst="rect">
            <a:avLst/>
          </a:prstGeom>
        </p:spPr>
      </p:pic>
    </p:spTree>
    <p:extLst>
      <p:ext uri="{BB962C8B-B14F-4D97-AF65-F5344CB8AC3E}">
        <p14:creationId xmlns:p14="http://schemas.microsoft.com/office/powerpoint/2010/main" val="1194302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45024-5A9B-242B-3078-E24E2444F7DF}"/>
              </a:ext>
            </a:extLst>
          </p:cNvPr>
          <p:cNvSpPr>
            <a:spLocks noGrp="1"/>
          </p:cNvSpPr>
          <p:nvPr>
            <p:ph type="title"/>
          </p:nvPr>
        </p:nvSpPr>
        <p:spPr>
          <a:xfrm>
            <a:off x="292417" y="1573948"/>
            <a:ext cx="5564886" cy="734773"/>
          </a:xfrm>
        </p:spPr>
        <p:txBody>
          <a:bodyPr>
            <a:normAutofit/>
          </a:bodyPr>
          <a:lstStyle/>
          <a:p>
            <a:r>
              <a:rPr lang="da-DK" sz="2500" dirty="0">
                <a:latin typeface="EC Square Sans Pro"/>
                <a:ea typeface="+mn-ea"/>
                <a:cs typeface="+mn-cs"/>
              </a:rPr>
              <a:t>InvestEU </a:t>
            </a:r>
            <a:r>
              <a:rPr lang="da-DK" sz="2500" dirty="0" err="1">
                <a:latin typeface="EC Square Sans Pro"/>
                <a:ea typeface="+mn-ea"/>
                <a:cs typeface="+mn-cs"/>
              </a:rPr>
              <a:t>eligibility</a:t>
            </a:r>
            <a:r>
              <a:rPr lang="da-DK" sz="2500" dirty="0">
                <a:latin typeface="EC Square Sans Pro"/>
                <a:ea typeface="+mn-ea"/>
                <a:cs typeface="+mn-cs"/>
              </a:rPr>
              <a:t> check-</a:t>
            </a:r>
            <a:r>
              <a:rPr lang="da-DK" sz="2500" dirty="0" err="1">
                <a:latin typeface="EC Square Sans Pro"/>
                <a:ea typeface="+mn-ea"/>
                <a:cs typeface="+mn-cs"/>
              </a:rPr>
              <a:t>scheme</a:t>
            </a:r>
            <a:endParaRPr lang="da-DK" sz="2500" dirty="0">
              <a:latin typeface="EC Square Sans Pro"/>
              <a:ea typeface="+mn-ea"/>
              <a:cs typeface="+mn-cs"/>
            </a:endParaRPr>
          </a:p>
        </p:txBody>
      </p:sp>
      <p:pic>
        <p:nvPicPr>
          <p:cNvPr id="10" name="Billede 9">
            <a:extLst>
              <a:ext uri="{FF2B5EF4-FFF2-40B4-BE49-F238E27FC236}">
                <a16:creationId xmlns:a16="http://schemas.microsoft.com/office/drawing/2014/main" id="{583BAE6E-4E50-E414-F9CB-31391A4953C7}"/>
              </a:ext>
            </a:extLst>
          </p:cNvPr>
          <p:cNvPicPr>
            <a:picLocks noChangeAspect="1"/>
          </p:cNvPicPr>
          <p:nvPr/>
        </p:nvPicPr>
        <p:blipFill>
          <a:blip r:embed="rId2"/>
          <a:stretch>
            <a:fillRect/>
          </a:stretch>
        </p:blipFill>
        <p:spPr>
          <a:xfrm>
            <a:off x="6128294" y="970624"/>
            <a:ext cx="3016606" cy="3455985"/>
          </a:xfrm>
          <a:prstGeom prst="rect">
            <a:avLst/>
          </a:prstGeom>
        </p:spPr>
      </p:pic>
      <p:sp>
        <p:nvSpPr>
          <p:cNvPr id="3" name="Tekstfelt 2">
            <a:extLst>
              <a:ext uri="{FF2B5EF4-FFF2-40B4-BE49-F238E27FC236}">
                <a16:creationId xmlns:a16="http://schemas.microsoft.com/office/drawing/2014/main" id="{7BBA2B26-3802-B673-6573-8E66F6B64467}"/>
              </a:ext>
            </a:extLst>
          </p:cNvPr>
          <p:cNvSpPr txBox="1"/>
          <p:nvPr/>
        </p:nvSpPr>
        <p:spPr>
          <a:xfrm>
            <a:off x="292417" y="2229712"/>
            <a:ext cx="5627751" cy="2775953"/>
          </a:xfrm>
          <a:prstGeom prst="rect">
            <a:avLst/>
          </a:prstGeom>
          <a:noFill/>
        </p:spPr>
        <p:txBody>
          <a:bodyPr wrap="square" rtlCol="0">
            <a:spAutoFit/>
          </a:bodyPr>
          <a:lstStyle/>
          <a:p>
            <a:pPr marL="214313" indent="-214313">
              <a:buFont typeface="Arial" panose="020B0604020202020204" pitchFamily="34" charset="0"/>
              <a:buChar char="•"/>
            </a:pPr>
            <a:r>
              <a:rPr lang="da-DK" sz="1800" dirty="0">
                <a:latin typeface="EC Square Sans Pro"/>
              </a:rPr>
              <a:t>Check-</a:t>
            </a:r>
            <a:r>
              <a:rPr lang="da-DK" sz="1800" dirty="0" err="1">
                <a:latin typeface="EC Square Sans Pro"/>
              </a:rPr>
              <a:t>schemes</a:t>
            </a:r>
            <a:r>
              <a:rPr lang="da-DK" sz="1800" dirty="0">
                <a:latin typeface="EC Square Sans Pro"/>
              </a:rPr>
              <a:t> for EIFO </a:t>
            </a:r>
            <a:r>
              <a:rPr lang="da-DK" sz="1800" dirty="0" err="1">
                <a:latin typeface="EC Square Sans Pro"/>
              </a:rPr>
              <a:t>employees</a:t>
            </a:r>
            <a:endParaRPr lang="da-DK" sz="1800" dirty="0">
              <a:latin typeface="EC Square Sans Pro"/>
            </a:endParaRPr>
          </a:p>
          <a:p>
            <a:pPr marL="214313" indent="-214313">
              <a:buFont typeface="Arial" panose="020B0604020202020204" pitchFamily="34" charset="0"/>
              <a:buChar char="•"/>
            </a:pPr>
            <a:endParaRPr lang="da-DK" sz="1800" dirty="0">
              <a:latin typeface="EC Square Sans Pro"/>
            </a:endParaRPr>
          </a:p>
          <a:p>
            <a:pPr marL="214313" indent="-214313">
              <a:buFont typeface="Arial" panose="020B0604020202020204" pitchFamily="34" charset="0"/>
              <a:buChar char="•"/>
            </a:pPr>
            <a:r>
              <a:rPr lang="da-DK" sz="1800" dirty="0" err="1">
                <a:latin typeface="EC Square Sans Pro"/>
              </a:rPr>
              <a:t>Builds</a:t>
            </a:r>
            <a:r>
              <a:rPr lang="da-DK" sz="1800" dirty="0">
                <a:latin typeface="EC Square Sans Pro"/>
              </a:rPr>
              <a:t> </a:t>
            </a:r>
            <a:r>
              <a:rPr lang="da-DK" sz="1800" dirty="0" err="1">
                <a:latin typeface="EC Square Sans Pro"/>
              </a:rPr>
              <a:t>confidence</a:t>
            </a:r>
            <a:r>
              <a:rPr lang="da-DK" sz="1800" dirty="0">
                <a:latin typeface="EC Square Sans Pro"/>
              </a:rPr>
              <a:t> and </a:t>
            </a:r>
            <a:r>
              <a:rPr lang="da-DK" sz="1800" dirty="0" err="1">
                <a:latin typeface="EC Square Sans Pro"/>
              </a:rPr>
              <a:t>comfort</a:t>
            </a:r>
            <a:r>
              <a:rPr lang="da-DK" sz="1800" dirty="0">
                <a:latin typeface="EC Square Sans Pro"/>
              </a:rPr>
              <a:t> in the </a:t>
            </a:r>
            <a:r>
              <a:rPr lang="da-DK" sz="1800" dirty="0" err="1">
                <a:latin typeface="EC Square Sans Pro"/>
              </a:rPr>
              <a:t>employees</a:t>
            </a:r>
            <a:r>
              <a:rPr lang="da-DK" sz="1800" dirty="0">
                <a:latin typeface="EC Square Sans Pro"/>
              </a:rPr>
              <a:t> to </a:t>
            </a:r>
            <a:r>
              <a:rPr lang="da-DK" sz="1800" dirty="0" err="1">
                <a:latin typeface="EC Square Sans Pro"/>
              </a:rPr>
              <a:t>actually</a:t>
            </a:r>
            <a:r>
              <a:rPr lang="da-DK" sz="1800" dirty="0">
                <a:latin typeface="EC Square Sans Pro"/>
              </a:rPr>
              <a:t> </a:t>
            </a:r>
            <a:r>
              <a:rPr lang="da-DK" sz="1800" dirty="0" err="1">
                <a:latin typeface="EC Square Sans Pro"/>
              </a:rPr>
              <a:t>use</a:t>
            </a:r>
            <a:r>
              <a:rPr lang="da-DK" sz="1800" dirty="0">
                <a:latin typeface="EC Square Sans Pro"/>
              </a:rPr>
              <a:t> the </a:t>
            </a:r>
            <a:r>
              <a:rPr lang="da-DK" sz="1800" dirty="0" err="1">
                <a:latin typeface="EC Square Sans Pro"/>
              </a:rPr>
              <a:t>guarantee</a:t>
            </a:r>
            <a:r>
              <a:rPr lang="da-DK" sz="1800" dirty="0">
                <a:latin typeface="EC Square Sans Pro"/>
              </a:rPr>
              <a:t> (yes, </a:t>
            </a:r>
            <a:r>
              <a:rPr lang="da-DK" sz="1800" dirty="0" err="1">
                <a:latin typeface="EC Square Sans Pro"/>
              </a:rPr>
              <a:t>we</a:t>
            </a:r>
            <a:r>
              <a:rPr lang="da-DK" sz="1800" dirty="0">
                <a:latin typeface="EC Square Sans Pro"/>
              </a:rPr>
              <a:t> </a:t>
            </a:r>
            <a:r>
              <a:rPr lang="da-DK" sz="1800" dirty="0" err="1">
                <a:latin typeface="EC Square Sans Pro"/>
              </a:rPr>
              <a:t>can</a:t>
            </a:r>
            <a:r>
              <a:rPr lang="da-DK" sz="1800" dirty="0">
                <a:latin typeface="EC Square Sans Pro"/>
              </a:rPr>
              <a:t>!)</a:t>
            </a:r>
          </a:p>
          <a:p>
            <a:pPr marL="214313" indent="-214313">
              <a:buFont typeface="Arial" panose="020B0604020202020204" pitchFamily="34" charset="0"/>
              <a:buChar char="•"/>
            </a:pPr>
            <a:endParaRPr lang="da-DK" sz="1800" dirty="0">
              <a:latin typeface="EC Square Sans Pro"/>
            </a:endParaRPr>
          </a:p>
          <a:p>
            <a:pPr marL="214313" indent="-214313">
              <a:buFont typeface="Arial" panose="020B0604020202020204" pitchFamily="34" charset="0"/>
              <a:buChar char="•"/>
            </a:pPr>
            <a:r>
              <a:rPr lang="da-DK" sz="1800" dirty="0" err="1">
                <a:latin typeface="EC Square Sans Pro"/>
              </a:rPr>
              <a:t>Useable</a:t>
            </a:r>
            <a:r>
              <a:rPr lang="da-DK" sz="1800" dirty="0">
                <a:latin typeface="EC Square Sans Pro"/>
              </a:rPr>
              <a:t> for future EIF </a:t>
            </a:r>
            <a:r>
              <a:rPr lang="da-DK" sz="1800" dirty="0" err="1">
                <a:latin typeface="EC Square Sans Pro"/>
              </a:rPr>
              <a:t>monitoring</a:t>
            </a:r>
            <a:r>
              <a:rPr lang="da-DK" sz="1800" dirty="0">
                <a:latin typeface="EC Square Sans Pro"/>
              </a:rPr>
              <a:t> visits</a:t>
            </a:r>
          </a:p>
          <a:p>
            <a:pPr marL="214313" indent="-214313">
              <a:buFont typeface="Arial" panose="020B0604020202020204" pitchFamily="34" charset="0"/>
              <a:buChar char="•"/>
            </a:pPr>
            <a:endParaRPr lang="da-DK" sz="1800" dirty="0">
              <a:latin typeface="EC Square Sans Pro"/>
            </a:endParaRPr>
          </a:p>
          <a:p>
            <a:pPr marL="214313" indent="-214313">
              <a:buFont typeface="Arial" panose="020B0604020202020204" pitchFamily="34" charset="0"/>
              <a:buChar char="•"/>
            </a:pPr>
            <a:endParaRPr lang="da-DK" sz="1800" dirty="0">
              <a:latin typeface="EC Square Sans Pro"/>
            </a:endParaRPr>
          </a:p>
          <a:p>
            <a:endParaRPr lang="da-DK" sz="1013" dirty="0"/>
          </a:p>
          <a:p>
            <a:endParaRPr lang="da-DK" sz="1013" dirty="0"/>
          </a:p>
          <a:p>
            <a:endParaRPr lang="da-DK" sz="1013" dirty="0"/>
          </a:p>
        </p:txBody>
      </p:sp>
    </p:spTree>
    <p:extLst>
      <p:ext uri="{BB962C8B-B14F-4D97-AF65-F5344CB8AC3E}">
        <p14:creationId xmlns:p14="http://schemas.microsoft.com/office/powerpoint/2010/main" val="423730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45024-5A9B-242B-3078-E24E2444F7DF}"/>
              </a:ext>
            </a:extLst>
          </p:cNvPr>
          <p:cNvSpPr>
            <a:spLocks noGrp="1"/>
          </p:cNvSpPr>
          <p:nvPr>
            <p:ph type="title"/>
          </p:nvPr>
        </p:nvSpPr>
        <p:spPr>
          <a:xfrm>
            <a:off x="265327" y="1387922"/>
            <a:ext cx="5210056" cy="734773"/>
          </a:xfrm>
        </p:spPr>
        <p:txBody>
          <a:bodyPr>
            <a:noAutofit/>
          </a:bodyPr>
          <a:lstStyle/>
          <a:p>
            <a:r>
              <a:rPr lang="da-DK" sz="2500" dirty="0" err="1">
                <a:latin typeface="EC Square Sans Pro"/>
              </a:rPr>
              <a:t>InvestEU</a:t>
            </a:r>
            <a:r>
              <a:rPr lang="da-DK" sz="2500" dirty="0">
                <a:latin typeface="EC Square Sans Pro"/>
              </a:rPr>
              <a:t> side letter to </a:t>
            </a:r>
            <a:r>
              <a:rPr lang="da-DK" sz="2500" dirty="0" err="1">
                <a:latin typeface="EC Square Sans Pro"/>
              </a:rPr>
              <a:t>EIFO’s</a:t>
            </a:r>
            <a:r>
              <a:rPr lang="da-DK" sz="2500" dirty="0">
                <a:latin typeface="EC Square Sans Pro"/>
              </a:rPr>
              <a:t> </a:t>
            </a:r>
            <a:r>
              <a:rPr lang="da-DK" sz="2500" dirty="0" err="1">
                <a:latin typeface="EC Square Sans Pro"/>
              </a:rPr>
              <a:t>loan</a:t>
            </a:r>
            <a:r>
              <a:rPr lang="da-DK" sz="2500" dirty="0">
                <a:latin typeface="EC Square Sans Pro"/>
              </a:rPr>
              <a:t> agreement</a:t>
            </a:r>
          </a:p>
        </p:txBody>
      </p:sp>
      <p:sp>
        <p:nvSpPr>
          <p:cNvPr id="4" name="Tekstfelt 3">
            <a:extLst>
              <a:ext uri="{FF2B5EF4-FFF2-40B4-BE49-F238E27FC236}">
                <a16:creationId xmlns:a16="http://schemas.microsoft.com/office/drawing/2014/main" id="{2827BACA-1EA0-CD6B-3617-C95D3694E509}"/>
              </a:ext>
            </a:extLst>
          </p:cNvPr>
          <p:cNvSpPr txBox="1"/>
          <p:nvPr/>
        </p:nvSpPr>
        <p:spPr>
          <a:xfrm>
            <a:off x="265328" y="2166470"/>
            <a:ext cx="4709008" cy="2308324"/>
          </a:xfrm>
          <a:prstGeom prst="rect">
            <a:avLst/>
          </a:prstGeom>
          <a:noFill/>
        </p:spPr>
        <p:txBody>
          <a:bodyPr wrap="square">
            <a:spAutoFit/>
          </a:bodyPr>
          <a:lstStyle/>
          <a:p>
            <a:pPr marL="214313" indent="-214313">
              <a:buFont typeface="Arial" panose="020B0604020202020204" pitchFamily="34" charset="0"/>
              <a:buChar char="•"/>
            </a:pPr>
            <a:r>
              <a:rPr lang="da-DK" sz="1600" dirty="0">
                <a:latin typeface="EC Square Sans Pro"/>
                <a:cs typeface="Times New Roman" panose="02020603050405020304" pitchFamily="18" charset="0"/>
              </a:rPr>
              <a:t>Side letters for the </a:t>
            </a:r>
            <a:r>
              <a:rPr lang="da-DK" sz="1600" dirty="0" err="1">
                <a:latin typeface="EC Square Sans Pro"/>
                <a:cs typeface="Times New Roman" panose="02020603050405020304" pitchFamily="18" charset="0"/>
              </a:rPr>
              <a:t>different</a:t>
            </a:r>
            <a:r>
              <a:rPr lang="da-DK" sz="1600" dirty="0">
                <a:latin typeface="EC Square Sans Pro"/>
                <a:cs typeface="Times New Roman" panose="02020603050405020304" pitchFamily="18" charset="0"/>
              </a:rPr>
              <a:t> EIF Guarantee Products to </a:t>
            </a:r>
            <a:r>
              <a:rPr lang="da-DK" sz="1600" dirty="0" err="1">
                <a:latin typeface="EC Square Sans Pro"/>
                <a:cs typeface="Times New Roman" panose="02020603050405020304" pitchFamily="18" charset="0"/>
              </a:rPr>
              <a:t>EIFO’s</a:t>
            </a:r>
            <a:r>
              <a:rPr lang="da-DK" sz="1600" dirty="0">
                <a:latin typeface="EC Square Sans Pro"/>
                <a:cs typeface="Times New Roman" panose="02020603050405020304" pitchFamily="18" charset="0"/>
              </a:rPr>
              <a:t> normal </a:t>
            </a:r>
            <a:r>
              <a:rPr lang="da-DK" sz="1600" dirty="0" err="1">
                <a:latin typeface="EC Square Sans Pro"/>
                <a:cs typeface="Times New Roman" panose="02020603050405020304" pitchFamily="18" charset="0"/>
              </a:rPr>
              <a:t>loan</a:t>
            </a:r>
            <a:r>
              <a:rPr lang="da-DK" sz="1600" dirty="0">
                <a:latin typeface="EC Square Sans Pro"/>
                <a:cs typeface="Times New Roman" panose="02020603050405020304" pitchFamily="18" charset="0"/>
              </a:rPr>
              <a:t> agreements</a:t>
            </a:r>
          </a:p>
          <a:p>
            <a:pPr marL="214313" indent="-214313">
              <a:buFont typeface="Arial" panose="020B0604020202020204" pitchFamily="34" charset="0"/>
              <a:buChar char="•"/>
            </a:pPr>
            <a:endParaRPr lang="da-DK" sz="1600" dirty="0">
              <a:latin typeface="EC Square Sans Pro"/>
              <a:cs typeface="Times New Roman" panose="02020603050405020304" pitchFamily="18" charset="0"/>
            </a:endParaRPr>
          </a:p>
          <a:p>
            <a:pPr marL="214313" indent="-214313">
              <a:buFont typeface="Arial" panose="020B0604020202020204" pitchFamily="34" charset="0"/>
              <a:buChar char="•"/>
            </a:pPr>
            <a:r>
              <a:rPr lang="da-DK" sz="1600" dirty="0">
                <a:latin typeface="EC Square Sans Pro"/>
                <a:cs typeface="Times New Roman" panose="02020603050405020304" pitchFamily="18" charset="0"/>
              </a:rPr>
              <a:t>All the </a:t>
            </a:r>
            <a:r>
              <a:rPr lang="da-DK" sz="1600" dirty="0" err="1">
                <a:latin typeface="EC Square Sans Pro"/>
                <a:cs typeface="Times New Roman" panose="02020603050405020304" pitchFamily="18" charset="0"/>
              </a:rPr>
              <a:t>different</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requirements</a:t>
            </a:r>
            <a:r>
              <a:rPr lang="da-DK" sz="1600" dirty="0">
                <a:latin typeface="EC Square Sans Pro"/>
                <a:cs typeface="Times New Roman" panose="02020603050405020304" pitchFamily="18" charset="0"/>
              </a:rPr>
              <a:t> from the EIF </a:t>
            </a:r>
            <a:r>
              <a:rPr lang="da-DK" sz="1600" dirty="0" err="1">
                <a:latin typeface="EC Square Sans Pro"/>
                <a:cs typeface="Times New Roman" panose="02020603050405020304" pitchFamily="18" charset="0"/>
              </a:rPr>
              <a:t>are</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combined</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into</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one</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document</a:t>
            </a:r>
            <a:r>
              <a:rPr lang="da-DK" sz="1600" dirty="0">
                <a:latin typeface="EC Square Sans Pro"/>
                <a:cs typeface="Times New Roman" panose="02020603050405020304" pitchFamily="18" charset="0"/>
              </a:rPr>
              <a:t> and </a:t>
            </a:r>
            <a:r>
              <a:rPr lang="da-DK" sz="1600" dirty="0" err="1">
                <a:latin typeface="EC Square Sans Pro"/>
                <a:cs typeface="Times New Roman" panose="02020603050405020304" pitchFamily="18" charset="0"/>
              </a:rPr>
              <a:t>digitally</a:t>
            </a:r>
            <a:r>
              <a:rPr lang="da-DK" sz="1600" dirty="0">
                <a:latin typeface="EC Square Sans Pro"/>
                <a:cs typeface="Times New Roman" panose="02020603050405020304" pitchFamily="18" charset="0"/>
              </a:rPr>
              <a:t> </a:t>
            </a:r>
            <a:r>
              <a:rPr lang="da-DK" sz="1600" dirty="0" err="1">
                <a:latin typeface="EC Square Sans Pro"/>
                <a:cs typeface="Times New Roman" panose="02020603050405020304" pitchFamily="18" charset="0"/>
              </a:rPr>
              <a:t>signed</a:t>
            </a:r>
            <a:r>
              <a:rPr lang="da-DK" sz="1600" dirty="0">
                <a:latin typeface="EC Square Sans Pro"/>
                <a:cs typeface="Times New Roman" panose="02020603050405020304" pitchFamily="18" charset="0"/>
              </a:rPr>
              <a:t> by the </a:t>
            </a:r>
            <a:r>
              <a:rPr lang="da-DK" sz="1600" dirty="0" err="1">
                <a:latin typeface="EC Square Sans Pro"/>
                <a:cs typeface="Times New Roman" panose="02020603050405020304" pitchFamily="18" charset="0"/>
              </a:rPr>
              <a:t>company</a:t>
            </a:r>
            <a:r>
              <a:rPr lang="da-DK" sz="1600" dirty="0">
                <a:latin typeface="EC Square Sans Pro"/>
                <a:cs typeface="Times New Roman" panose="02020603050405020304" pitchFamily="18" charset="0"/>
              </a:rPr>
              <a:t> as part of the legal </a:t>
            </a:r>
            <a:r>
              <a:rPr lang="da-DK" sz="1600" dirty="0" err="1">
                <a:latin typeface="EC Square Sans Pro"/>
                <a:cs typeface="Times New Roman" panose="02020603050405020304" pitchFamily="18" charset="0"/>
              </a:rPr>
              <a:t>documents</a:t>
            </a:r>
            <a:r>
              <a:rPr lang="da-DK" sz="1600" dirty="0">
                <a:latin typeface="EC Square Sans Pro"/>
                <a:cs typeface="Times New Roman" panose="02020603050405020304" pitchFamily="18" charset="0"/>
              </a:rPr>
              <a:t> from EIFO</a:t>
            </a:r>
          </a:p>
          <a:p>
            <a:pPr marL="214313" indent="-214313">
              <a:buFont typeface="Arial" panose="020B0604020202020204" pitchFamily="34" charset="0"/>
              <a:buChar char="•"/>
            </a:pPr>
            <a:endParaRPr lang="da-DK" sz="1600" dirty="0">
              <a:latin typeface="EC Square Sans Pro"/>
              <a:cs typeface="Times New Roman" panose="02020603050405020304" pitchFamily="18" charset="0"/>
            </a:endParaRPr>
          </a:p>
          <a:p>
            <a:pPr marL="214313" indent="-214313">
              <a:buFont typeface="Arial" panose="020B0604020202020204" pitchFamily="34" charset="0"/>
              <a:buChar char="•"/>
            </a:pPr>
            <a:r>
              <a:rPr lang="da-DK" sz="1600" dirty="0" err="1">
                <a:latin typeface="EC Square Sans Pro"/>
                <a:cs typeface="Times New Roman" panose="02020603050405020304" pitchFamily="18" charset="0"/>
              </a:rPr>
              <a:t>Totalling</a:t>
            </a:r>
            <a:r>
              <a:rPr lang="da-DK" sz="1600" dirty="0">
                <a:latin typeface="EC Square Sans Pro"/>
                <a:cs typeface="Times New Roman" panose="02020603050405020304" pitchFamily="18" charset="0"/>
              </a:rPr>
              <a:t> 14 pages </a:t>
            </a:r>
          </a:p>
        </p:txBody>
      </p:sp>
      <p:pic>
        <p:nvPicPr>
          <p:cNvPr id="9" name="Billede 8">
            <a:extLst>
              <a:ext uri="{FF2B5EF4-FFF2-40B4-BE49-F238E27FC236}">
                <a16:creationId xmlns:a16="http://schemas.microsoft.com/office/drawing/2014/main" id="{35D54E93-8E4E-20E8-49E2-F2443A648D6D}"/>
              </a:ext>
            </a:extLst>
          </p:cNvPr>
          <p:cNvPicPr>
            <a:picLocks noChangeAspect="1"/>
          </p:cNvPicPr>
          <p:nvPr/>
        </p:nvPicPr>
        <p:blipFill>
          <a:blip r:embed="rId2"/>
          <a:stretch>
            <a:fillRect/>
          </a:stretch>
        </p:blipFill>
        <p:spPr>
          <a:xfrm>
            <a:off x="5794872" y="958992"/>
            <a:ext cx="3349128" cy="3403688"/>
          </a:xfrm>
          <a:prstGeom prst="rect">
            <a:avLst/>
          </a:prstGeom>
        </p:spPr>
      </p:pic>
    </p:spTree>
    <p:extLst>
      <p:ext uri="{BB962C8B-B14F-4D97-AF65-F5344CB8AC3E}">
        <p14:creationId xmlns:p14="http://schemas.microsoft.com/office/powerpoint/2010/main" val="131535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B92D0-0ACD-E0A3-4873-D77574381B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ED9579-3C5E-D29D-ABEE-E0E4B048709C}"/>
              </a:ext>
            </a:extLst>
          </p:cNvPr>
          <p:cNvSpPr>
            <a:spLocks noGrp="1"/>
          </p:cNvSpPr>
          <p:nvPr>
            <p:ph type="title"/>
          </p:nvPr>
        </p:nvSpPr>
        <p:spPr>
          <a:xfrm>
            <a:off x="236957" y="1445613"/>
            <a:ext cx="3834001" cy="734773"/>
          </a:xfrm>
        </p:spPr>
        <p:txBody>
          <a:bodyPr>
            <a:normAutofit/>
          </a:bodyPr>
          <a:lstStyle/>
          <a:p>
            <a:r>
              <a:rPr lang="da-DK" sz="2500" dirty="0" err="1">
                <a:latin typeface="EC Square Sans Pro"/>
              </a:rPr>
              <a:t>Additional</a:t>
            </a:r>
            <a:r>
              <a:rPr lang="da-DK" sz="2500" dirty="0">
                <a:latin typeface="EC Square Sans Pro"/>
              </a:rPr>
              <a:t> </a:t>
            </a:r>
            <a:r>
              <a:rPr lang="da-DK" sz="2500" dirty="0" err="1">
                <a:latin typeface="EC Square Sans Pro"/>
              </a:rPr>
              <a:t>tools</a:t>
            </a:r>
            <a:endParaRPr lang="da-DK" sz="2500" dirty="0">
              <a:latin typeface="EC Square Sans Pro"/>
            </a:endParaRPr>
          </a:p>
        </p:txBody>
      </p:sp>
      <p:sp>
        <p:nvSpPr>
          <p:cNvPr id="4" name="Tekstfelt 3">
            <a:extLst>
              <a:ext uri="{FF2B5EF4-FFF2-40B4-BE49-F238E27FC236}">
                <a16:creationId xmlns:a16="http://schemas.microsoft.com/office/drawing/2014/main" id="{57ACE82F-85B2-4727-9E5A-7CE3050B76B6}"/>
              </a:ext>
            </a:extLst>
          </p:cNvPr>
          <p:cNvSpPr txBox="1"/>
          <p:nvPr/>
        </p:nvSpPr>
        <p:spPr>
          <a:xfrm>
            <a:off x="236957" y="2083027"/>
            <a:ext cx="4007785" cy="2169825"/>
          </a:xfrm>
          <a:prstGeom prst="rect">
            <a:avLst/>
          </a:prstGeom>
          <a:noFill/>
        </p:spPr>
        <p:txBody>
          <a:bodyPr wrap="square">
            <a:spAutoFit/>
          </a:bodyPr>
          <a:lstStyle/>
          <a:p>
            <a:pPr marL="214313" indent="-214313">
              <a:buFont typeface="Arial" panose="020B0604020202020204" pitchFamily="34" charset="0"/>
              <a:buChar char="•"/>
            </a:pPr>
            <a:r>
              <a:rPr lang="en-GB" sz="1500" dirty="0">
                <a:latin typeface="EC Square Sans Pro"/>
              </a:rPr>
              <a:t>Green Gateway Helpdesk Portal</a:t>
            </a:r>
            <a:br>
              <a:rPr lang="da-DK" sz="1500" dirty="0">
                <a:latin typeface="EC Square Sans Pro"/>
              </a:rPr>
            </a:br>
            <a:endParaRPr lang="da-DK" sz="1500" dirty="0">
              <a:latin typeface="EC Square Sans Pro"/>
            </a:endParaRPr>
          </a:p>
          <a:p>
            <a:pPr marL="214313" indent="-214313">
              <a:buFont typeface="Arial" panose="020B0604020202020204" pitchFamily="34" charset="0"/>
              <a:buChar char="•"/>
            </a:pPr>
            <a:r>
              <a:rPr lang="en-US" sz="1500" dirty="0">
                <a:latin typeface="EC Square Sans Pro"/>
              </a:rPr>
              <a:t>The EIB Group Green Checker</a:t>
            </a:r>
            <a:br>
              <a:rPr lang="en-US" sz="1500" dirty="0">
                <a:latin typeface="EC Square Sans Pro"/>
              </a:rPr>
            </a:br>
            <a:endParaRPr lang="en-US" sz="1500" dirty="0">
              <a:latin typeface="EC Square Sans Pro"/>
            </a:endParaRPr>
          </a:p>
          <a:p>
            <a:pPr marL="214313" indent="-214313">
              <a:buFont typeface="Arial" panose="020B0604020202020204" pitchFamily="34" charset="0"/>
              <a:buChar char="•"/>
            </a:pPr>
            <a:r>
              <a:rPr lang="da-DK" sz="1500" dirty="0">
                <a:latin typeface="EC Square Sans Pro"/>
              </a:rPr>
              <a:t>The EIF </a:t>
            </a:r>
            <a:r>
              <a:rPr lang="da-DK" sz="1500" dirty="0" err="1">
                <a:latin typeface="EC Square Sans Pro"/>
              </a:rPr>
              <a:t>Use</a:t>
            </a:r>
            <a:r>
              <a:rPr lang="da-DK" sz="1500" dirty="0">
                <a:latin typeface="EC Square Sans Pro"/>
              </a:rPr>
              <a:t> Case Document</a:t>
            </a:r>
          </a:p>
          <a:p>
            <a:pPr marL="214313" indent="-214313">
              <a:buFont typeface="Arial" panose="020B0604020202020204" pitchFamily="34" charset="0"/>
              <a:buChar char="•"/>
            </a:pPr>
            <a:endParaRPr lang="da-DK" sz="1500" b="1" dirty="0">
              <a:latin typeface="EC Square Sans Pro"/>
            </a:endParaRPr>
          </a:p>
          <a:p>
            <a:br>
              <a:rPr lang="da-DK" sz="1500" b="1" dirty="0">
                <a:latin typeface="EC Square Sans Pro"/>
              </a:rPr>
            </a:br>
            <a:r>
              <a:rPr lang="da-DK" sz="1500" dirty="0">
                <a:latin typeface="EC Square Sans Pro"/>
                <a:sym typeface="Wingdings" panose="05000000000000000000" pitchFamily="2" charset="2"/>
              </a:rPr>
              <a:t></a:t>
            </a:r>
            <a:r>
              <a:rPr lang="da-DK" sz="1500" b="1" dirty="0">
                <a:latin typeface="EC Square Sans Pro"/>
              </a:rPr>
              <a:t> </a:t>
            </a:r>
            <a:r>
              <a:rPr lang="da-DK" sz="1500" dirty="0" err="1">
                <a:latin typeface="EC Square Sans Pro"/>
              </a:rPr>
              <a:t>Important</a:t>
            </a:r>
            <a:r>
              <a:rPr lang="da-DK" sz="1500" dirty="0">
                <a:latin typeface="EC Square Sans Pro"/>
              </a:rPr>
              <a:t> to </a:t>
            </a:r>
            <a:r>
              <a:rPr lang="da-DK" sz="1500" dirty="0" err="1">
                <a:latin typeface="EC Square Sans Pro"/>
              </a:rPr>
              <a:t>keep</a:t>
            </a:r>
            <a:r>
              <a:rPr lang="da-DK" sz="1500" dirty="0">
                <a:latin typeface="EC Square Sans Pro"/>
              </a:rPr>
              <a:t> </a:t>
            </a:r>
            <a:r>
              <a:rPr lang="da-DK" sz="1500" dirty="0" err="1">
                <a:latin typeface="EC Square Sans Pro"/>
              </a:rPr>
              <a:t>things</a:t>
            </a:r>
            <a:r>
              <a:rPr lang="da-DK" sz="1500" dirty="0">
                <a:latin typeface="EC Square Sans Pro"/>
              </a:rPr>
              <a:t> as simple and digital as </a:t>
            </a:r>
            <a:r>
              <a:rPr lang="da-DK" sz="1500" dirty="0" err="1">
                <a:latin typeface="EC Square Sans Pro"/>
              </a:rPr>
              <a:t>possible</a:t>
            </a:r>
            <a:r>
              <a:rPr lang="da-DK" sz="1500" dirty="0">
                <a:latin typeface="EC Square Sans Pro"/>
              </a:rPr>
              <a:t> </a:t>
            </a:r>
            <a:r>
              <a:rPr lang="da-DK" sz="1500" dirty="0">
                <a:latin typeface="EC Square Sans Pro"/>
                <a:sym typeface="Wingdings" panose="05000000000000000000" pitchFamily="2" charset="2"/>
              </a:rPr>
              <a:t> </a:t>
            </a:r>
            <a:r>
              <a:rPr lang="da-DK" sz="1500" dirty="0" err="1">
                <a:latin typeface="EC Square Sans Pro"/>
                <a:sym typeface="Wingdings" panose="05000000000000000000" pitchFamily="2" charset="2"/>
              </a:rPr>
              <a:t>build</a:t>
            </a:r>
            <a:r>
              <a:rPr lang="da-DK" sz="1500" dirty="0">
                <a:latin typeface="EC Square Sans Pro"/>
                <a:sym typeface="Wingdings" panose="05000000000000000000" pitchFamily="2" charset="2"/>
              </a:rPr>
              <a:t> </a:t>
            </a:r>
            <a:r>
              <a:rPr lang="da-DK" sz="1500" dirty="0" err="1">
                <a:latin typeface="EC Square Sans Pro"/>
                <a:sym typeface="Wingdings" panose="05000000000000000000" pitchFamily="2" charset="2"/>
              </a:rPr>
              <a:t>confidence</a:t>
            </a:r>
            <a:r>
              <a:rPr lang="da-DK" sz="1500" dirty="0">
                <a:latin typeface="EC Square Sans Pro"/>
                <a:sym typeface="Wingdings" panose="05000000000000000000" pitchFamily="2" charset="2"/>
              </a:rPr>
              <a:t> in the users</a:t>
            </a:r>
            <a:endParaRPr lang="da-DK" sz="1500" dirty="0">
              <a:latin typeface="EC Square Sans Pro"/>
              <a:cs typeface="Times New Roman" panose="02020603050405020304" pitchFamily="18" charset="0"/>
            </a:endParaRPr>
          </a:p>
        </p:txBody>
      </p:sp>
      <p:pic>
        <p:nvPicPr>
          <p:cNvPr id="5" name="Billede 4">
            <a:extLst>
              <a:ext uri="{FF2B5EF4-FFF2-40B4-BE49-F238E27FC236}">
                <a16:creationId xmlns:a16="http://schemas.microsoft.com/office/drawing/2014/main" id="{0D87631B-79AA-0BE3-FCEA-4FDB7B7292E3}"/>
              </a:ext>
            </a:extLst>
          </p:cNvPr>
          <p:cNvPicPr>
            <a:picLocks noChangeAspect="1"/>
          </p:cNvPicPr>
          <p:nvPr/>
        </p:nvPicPr>
        <p:blipFill>
          <a:blip r:embed="rId2"/>
          <a:stretch>
            <a:fillRect/>
          </a:stretch>
        </p:blipFill>
        <p:spPr>
          <a:xfrm>
            <a:off x="4776562" y="972922"/>
            <a:ext cx="4367438" cy="3456391"/>
          </a:xfrm>
          <a:prstGeom prst="rect">
            <a:avLst/>
          </a:prstGeom>
        </p:spPr>
      </p:pic>
    </p:spTree>
    <p:extLst>
      <p:ext uri="{BB962C8B-B14F-4D97-AF65-F5344CB8AC3E}">
        <p14:creationId xmlns:p14="http://schemas.microsoft.com/office/powerpoint/2010/main" val="308669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08825-08EF-379D-71D6-AE64579D1AB6}"/>
              </a:ext>
            </a:extLst>
          </p:cNvPr>
          <p:cNvSpPr>
            <a:spLocks noGrp="1"/>
          </p:cNvSpPr>
          <p:nvPr>
            <p:ph type="title"/>
          </p:nvPr>
        </p:nvSpPr>
        <p:spPr/>
        <p:txBody>
          <a:bodyPr/>
          <a:lstStyle/>
          <a:p>
            <a:endParaRPr lang="da-DK" dirty="0"/>
          </a:p>
        </p:txBody>
      </p:sp>
      <p:sp>
        <p:nvSpPr>
          <p:cNvPr id="4" name="Tekstfelt 3">
            <a:extLst>
              <a:ext uri="{FF2B5EF4-FFF2-40B4-BE49-F238E27FC236}">
                <a16:creationId xmlns:a16="http://schemas.microsoft.com/office/drawing/2014/main" id="{5683B444-B33F-88C0-69CB-F14A723CE6C5}"/>
              </a:ext>
            </a:extLst>
          </p:cNvPr>
          <p:cNvSpPr txBox="1"/>
          <p:nvPr/>
        </p:nvSpPr>
        <p:spPr>
          <a:xfrm>
            <a:off x="217995" y="1314334"/>
            <a:ext cx="6578197" cy="477054"/>
          </a:xfrm>
          <a:prstGeom prst="rect">
            <a:avLst/>
          </a:prstGeom>
          <a:noFill/>
        </p:spPr>
        <p:txBody>
          <a:bodyPr wrap="square">
            <a:spAutoFit/>
          </a:bodyPr>
          <a:lstStyle/>
          <a:p>
            <a:r>
              <a:rPr lang="da-DK" sz="2500" dirty="0" err="1">
                <a:latin typeface="EC Square Sans Pro"/>
              </a:rPr>
              <a:t>Does</a:t>
            </a:r>
            <a:r>
              <a:rPr lang="da-DK" sz="2500" dirty="0">
                <a:latin typeface="EC Square Sans Pro"/>
              </a:rPr>
              <a:t> the </a:t>
            </a:r>
            <a:r>
              <a:rPr lang="da-DK" sz="2500" dirty="0" err="1">
                <a:latin typeface="EC Square Sans Pro"/>
              </a:rPr>
              <a:t>Sustainability</a:t>
            </a:r>
            <a:r>
              <a:rPr lang="da-DK" sz="2500" dirty="0">
                <a:latin typeface="EC Square Sans Pro"/>
              </a:rPr>
              <a:t> </a:t>
            </a:r>
            <a:r>
              <a:rPr lang="da-DK" sz="2500" dirty="0" err="1">
                <a:latin typeface="EC Square Sans Pro"/>
              </a:rPr>
              <a:t>guarantee</a:t>
            </a:r>
            <a:r>
              <a:rPr lang="da-DK" sz="2500" dirty="0">
                <a:latin typeface="EC Square Sans Pro"/>
              </a:rPr>
              <a:t> matter?</a:t>
            </a:r>
          </a:p>
        </p:txBody>
      </p:sp>
      <p:sp>
        <p:nvSpPr>
          <p:cNvPr id="7" name="Rektangel 6">
            <a:extLst>
              <a:ext uri="{FF2B5EF4-FFF2-40B4-BE49-F238E27FC236}">
                <a16:creationId xmlns:a16="http://schemas.microsoft.com/office/drawing/2014/main" id="{42727692-39C4-3B24-8FD6-4461D161CF7C}"/>
              </a:ext>
            </a:extLst>
          </p:cNvPr>
          <p:cNvSpPr/>
          <p:nvPr/>
        </p:nvSpPr>
        <p:spPr>
          <a:xfrm>
            <a:off x="0" y="3174797"/>
            <a:ext cx="9144000" cy="1243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6" name="Gruppe 5">
            <a:extLst>
              <a:ext uri="{FF2B5EF4-FFF2-40B4-BE49-F238E27FC236}">
                <a16:creationId xmlns:a16="http://schemas.microsoft.com/office/drawing/2014/main" id="{A6A33EF5-960E-B89B-7C51-9C1ECD39E70D}"/>
              </a:ext>
            </a:extLst>
          </p:cNvPr>
          <p:cNvGrpSpPr/>
          <p:nvPr/>
        </p:nvGrpSpPr>
        <p:grpSpPr>
          <a:xfrm>
            <a:off x="245222" y="1862722"/>
            <a:ext cx="8898779" cy="2626993"/>
            <a:chOff x="219815" y="1857580"/>
            <a:chExt cx="8583744" cy="2962850"/>
          </a:xfrm>
        </p:grpSpPr>
        <p:pic>
          <p:nvPicPr>
            <p:cNvPr id="3074" name="Picture 2" descr="Hybrid Greentech | Battery optimization &amp; energy trading">
              <a:extLst>
                <a:ext uri="{FF2B5EF4-FFF2-40B4-BE49-F238E27FC236}">
                  <a16:creationId xmlns:a16="http://schemas.microsoft.com/office/drawing/2014/main" id="{FA65748F-5951-B0F3-A104-C5C0CCE7E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564" y="1857581"/>
              <a:ext cx="2536418" cy="1725137"/>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A321171F-6F84-0CA8-C5BF-6547A14ED3CB}"/>
                </a:ext>
              </a:extLst>
            </p:cNvPr>
            <p:cNvPicPr>
              <a:picLocks noChangeAspect="1"/>
            </p:cNvPicPr>
            <p:nvPr/>
          </p:nvPicPr>
          <p:blipFill>
            <a:blip r:embed="rId3"/>
            <a:stretch>
              <a:fillRect/>
            </a:stretch>
          </p:blipFill>
          <p:spPr>
            <a:xfrm>
              <a:off x="3114485" y="1857580"/>
              <a:ext cx="2536420" cy="1725137"/>
            </a:xfrm>
            <a:prstGeom prst="rect">
              <a:avLst/>
            </a:prstGeom>
          </p:spPr>
        </p:pic>
        <p:pic>
          <p:nvPicPr>
            <p:cNvPr id="11" name="Billede 10">
              <a:extLst>
                <a:ext uri="{FF2B5EF4-FFF2-40B4-BE49-F238E27FC236}">
                  <a16:creationId xmlns:a16="http://schemas.microsoft.com/office/drawing/2014/main" id="{F768D204-E964-6C9E-E0BA-08135C4462EF}"/>
                </a:ext>
              </a:extLst>
            </p:cNvPr>
            <p:cNvPicPr>
              <a:picLocks noChangeAspect="1"/>
            </p:cNvPicPr>
            <p:nvPr/>
          </p:nvPicPr>
          <p:blipFill>
            <a:blip r:embed="rId4"/>
            <a:stretch>
              <a:fillRect/>
            </a:stretch>
          </p:blipFill>
          <p:spPr>
            <a:xfrm>
              <a:off x="219815" y="1857580"/>
              <a:ext cx="2505180" cy="1725137"/>
            </a:xfrm>
            <a:prstGeom prst="rect">
              <a:avLst/>
            </a:prstGeom>
          </p:spPr>
        </p:pic>
        <p:sp>
          <p:nvSpPr>
            <p:cNvPr id="12" name="Tekstfelt 11">
              <a:extLst>
                <a:ext uri="{FF2B5EF4-FFF2-40B4-BE49-F238E27FC236}">
                  <a16:creationId xmlns:a16="http://schemas.microsoft.com/office/drawing/2014/main" id="{72B69226-5C3D-12A3-E1A0-3E198AEBE82C}"/>
                </a:ext>
              </a:extLst>
            </p:cNvPr>
            <p:cNvSpPr txBox="1"/>
            <p:nvPr/>
          </p:nvSpPr>
          <p:spPr>
            <a:xfrm>
              <a:off x="232440" y="3684609"/>
              <a:ext cx="2479943" cy="937238"/>
            </a:xfrm>
            <a:prstGeom prst="rect">
              <a:avLst/>
            </a:prstGeom>
            <a:noFill/>
          </p:spPr>
          <p:txBody>
            <a:bodyPr wrap="none" rtlCol="0">
              <a:spAutoFit/>
            </a:bodyPr>
            <a:lstStyle/>
            <a:p>
              <a:pPr algn="ctr"/>
              <a:r>
                <a:rPr lang="da-DK" sz="1200" dirty="0">
                  <a:latin typeface="EC Square Sans Pro"/>
                </a:rPr>
                <a:t>Retail shop </a:t>
              </a:r>
              <a:r>
                <a:rPr lang="da-DK" sz="1200" dirty="0" err="1">
                  <a:latin typeface="EC Square Sans Pro"/>
                </a:rPr>
                <a:t>selling</a:t>
              </a:r>
              <a:r>
                <a:rPr lang="da-DK" sz="1200" dirty="0">
                  <a:latin typeface="EC Square Sans Pro"/>
                </a:rPr>
                <a:t> </a:t>
              </a:r>
              <a:r>
                <a:rPr lang="da-DK" sz="1200" dirty="0" err="1">
                  <a:latin typeface="EC Square Sans Pro"/>
                </a:rPr>
                <a:t>certified</a:t>
              </a:r>
              <a:r>
                <a:rPr lang="da-DK" sz="1200" dirty="0">
                  <a:latin typeface="EC Square Sans Pro"/>
                </a:rPr>
                <a:t> </a:t>
              </a:r>
            </a:p>
            <a:p>
              <a:pPr algn="ctr"/>
              <a:r>
                <a:rPr lang="da-DK" sz="1200" dirty="0">
                  <a:latin typeface="EC Square Sans Pro"/>
                </a:rPr>
                <a:t>and </a:t>
              </a:r>
              <a:r>
                <a:rPr lang="da-DK" sz="1200" dirty="0" err="1">
                  <a:latin typeface="EC Square Sans Pro"/>
                </a:rPr>
                <a:t>local</a:t>
              </a:r>
              <a:r>
                <a:rPr lang="da-DK" sz="1200" dirty="0">
                  <a:latin typeface="EC Square Sans Pro"/>
                </a:rPr>
                <a:t> </a:t>
              </a:r>
              <a:r>
                <a:rPr lang="da-DK" sz="1200" dirty="0" err="1">
                  <a:latin typeface="EC Square Sans Pro"/>
                </a:rPr>
                <a:t>grown</a:t>
              </a:r>
              <a:r>
                <a:rPr lang="da-DK" sz="1200" dirty="0">
                  <a:latin typeface="EC Square Sans Pro"/>
                </a:rPr>
                <a:t> </a:t>
              </a:r>
              <a:r>
                <a:rPr lang="da-DK" sz="1200" dirty="0" err="1">
                  <a:latin typeface="EC Square Sans Pro"/>
                </a:rPr>
                <a:t>flowers</a:t>
              </a:r>
              <a:r>
                <a:rPr lang="da-DK" sz="1200" dirty="0">
                  <a:latin typeface="EC Square Sans Pro"/>
                </a:rPr>
                <a:t> </a:t>
              </a:r>
            </a:p>
            <a:p>
              <a:pPr algn="ctr"/>
              <a:r>
                <a:rPr lang="da-DK" sz="1200" dirty="0">
                  <a:latin typeface="EC Square Sans Pro"/>
                </a:rPr>
                <a:t>with a 35 percent </a:t>
              </a:r>
              <a:r>
                <a:rPr lang="da-DK" sz="1200" dirty="0" err="1">
                  <a:latin typeface="EC Square Sans Pro"/>
                </a:rPr>
                <a:t>lower</a:t>
              </a:r>
              <a:r>
                <a:rPr lang="da-DK" sz="1200" dirty="0">
                  <a:latin typeface="EC Square Sans Pro"/>
                </a:rPr>
                <a:t> C02 </a:t>
              </a:r>
              <a:r>
                <a:rPr lang="da-DK" sz="1200" dirty="0" err="1">
                  <a:latin typeface="EC Square Sans Pro"/>
                </a:rPr>
                <a:t>footprint</a:t>
              </a:r>
              <a:r>
                <a:rPr lang="da-DK" sz="1200" dirty="0">
                  <a:latin typeface="EC Square Sans Pro"/>
                </a:rPr>
                <a:t> </a:t>
              </a:r>
            </a:p>
            <a:p>
              <a:pPr algn="ctr"/>
              <a:r>
                <a:rPr lang="da-DK" sz="1200" dirty="0" err="1">
                  <a:latin typeface="EC Square Sans Pro"/>
                </a:rPr>
                <a:t>compared</a:t>
              </a:r>
              <a:r>
                <a:rPr lang="da-DK" sz="1200" dirty="0">
                  <a:latin typeface="EC Square Sans Pro"/>
                </a:rPr>
                <a:t> to </a:t>
              </a:r>
              <a:r>
                <a:rPr lang="da-DK" sz="1200" dirty="0" err="1">
                  <a:latin typeface="EC Square Sans Pro"/>
                </a:rPr>
                <a:t>conventional</a:t>
              </a:r>
              <a:r>
                <a:rPr lang="da-DK" sz="1200" dirty="0">
                  <a:latin typeface="EC Square Sans Pro"/>
                </a:rPr>
                <a:t> </a:t>
              </a:r>
              <a:r>
                <a:rPr lang="da-DK" sz="1200" dirty="0" err="1">
                  <a:latin typeface="EC Square Sans Pro"/>
                </a:rPr>
                <a:t>flowers</a:t>
              </a:r>
              <a:endParaRPr lang="da-DK" sz="1200" dirty="0">
                <a:latin typeface="EC Square Sans Pro"/>
              </a:endParaRPr>
            </a:p>
          </p:txBody>
        </p:sp>
        <p:sp>
          <p:nvSpPr>
            <p:cNvPr id="13" name="Tekstfelt 12">
              <a:extLst>
                <a:ext uri="{FF2B5EF4-FFF2-40B4-BE49-F238E27FC236}">
                  <a16:creationId xmlns:a16="http://schemas.microsoft.com/office/drawing/2014/main" id="{3ED4F166-4E21-527B-D790-8AEC32AD469A}"/>
                </a:ext>
              </a:extLst>
            </p:cNvPr>
            <p:cNvSpPr txBox="1"/>
            <p:nvPr/>
          </p:nvSpPr>
          <p:spPr>
            <a:xfrm>
              <a:off x="3366210" y="3674916"/>
              <a:ext cx="2220606" cy="1145514"/>
            </a:xfrm>
            <a:prstGeom prst="rect">
              <a:avLst/>
            </a:prstGeom>
            <a:noFill/>
          </p:spPr>
          <p:txBody>
            <a:bodyPr wrap="none" rtlCol="0">
              <a:spAutoFit/>
            </a:bodyPr>
            <a:lstStyle/>
            <a:p>
              <a:pPr algn="ctr"/>
              <a:r>
                <a:rPr lang="en-US" sz="1200" dirty="0">
                  <a:latin typeface="EC Square Sans Pro"/>
                </a:rPr>
                <a:t>Developing a nature-based </a:t>
              </a:r>
            </a:p>
            <a:p>
              <a:pPr algn="ctr"/>
              <a:r>
                <a:rPr lang="en-US" sz="1200" dirty="0">
                  <a:latin typeface="EC Square Sans Pro"/>
                </a:rPr>
                <a:t>feed supplement</a:t>
              </a:r>
            </a:p>
            <a:p>
              <a:pPr algn="ctr"/>
              <a:r>
                <a:rPr lang="en-US" sz="1200" dirty="0">
                  <a:latin typeface="EC Square Sans Pro"/>
                </a:rPr>
                <a:t> to live stocks using seaweed that </a:t>
              </a:r>
            </a:p>
            <a:p>
              <a:pPr algn="ctr"/>
              <a:r>
                <a:rPr lang="en-US" sz="1200" dirty="0">
                  <a:latin typeface="EC Square Sans Pro"/>
                </a:rPr>
                <a:t>reduces methane emissions </a:t>
              </a:r>
            </a:p>
            <a:p>
              <a:pPr algn="ctr"/>
              <a:r>
                <a:rPr lang="en-US" sz="1200" dirty="0">
                  <a:latin typeface="EC Square Sans Pro"/>
                </a:rPr>
                <a:t>in cattle by at least 80%.</a:t>
              </a:r>
              <a:endParaRPr lang="da-DK" sz="1200" dirty="0">
                <a:latin typeface="EC Square Sans Pro"/>
              </a:endParaRPr>
            </a:p>
          </p:txBody>
        </p:sp>
        <p:sp>
          <p:nvSpPr>
            <p:cNvPr id="14" name="Tekstfelt 13">
              <a:extLst>
                <a:ext uri="{FF2B5EF4-FFF2-40B4-BE49-F238E27FC236}">
                  <a16:creationId xmlns:a16="http://schemas.microsoft.com/office/drawing/2014/main" id="{2280DC20-4098-A28F-14DC-B7B2EC9671E7}"/>
                </a:ext>
              </a:extLst>
            </p:cNvPr>
            <p:cNvSpPr txBox="1"/>
            <p:nvPr/>
          </p:nvSpPr>
          <p:spPr>
            <a:xfrm>
              <a:off x="5870548" y="3622725"/>
              <a:ext cx="2933011" cy="1145514"/>
            </a:xfrm>
            <a:prstGeom prst="rect">
              <a:avLst/>
            </a:prstGeom>
            <a:noFill/>
          </p:spPr>
          <p:txBody>
            <a:bodyPr wrap="square" rtlCol="0">
              <a:spAutoFit/>
            </a:bodyPr>
            <a:lstStyle/>
            <a:p>
              <a:pPr algn="ctr"/>
              <a:r>
                <a:rPr lang="en-US" sz="1200" dirty="0">
                  <a:latin typeface="EC Square Sans Pro"/>
                </a:rPr>
                <a:t>Offering a data-drive AI energy trading</a:t>
              </a:r>
            </a:p>
            <a:p>
              <a:pPr algn="ctr"/>
              <a:r>
                <a:rPr lang="en-US" sz="1200" dirty="0">
                  <a:latin typeface="EC Square Sans Pro"/>
                </a:rPr>
                <a:t>system  and a virtual power plant</a:t>
              </a:r>
            </a:p>
            <a:p>
              <a:pPr algn="ctr"/>
              <a:r>
                <a:rPr lang="en-US" sz="1200" dirty="0">
                  <a:latin typeface="EC Square Sans Pro"/>
                </a:rPr>
                <a:t> for the customers’ stationary battery </a:t>
              </a:r>
            </a:p>
            <a:p>
              <a:pPr algn="ctr"/>
              <a:r>
                <a:rPr lang="en-US" sz="1200" dirty="0">
                  <a:latin typeface="EC Square Sans Pro"/>
                </a:rPr>
                <a:t>units for a constant </a:t>
              </a:r>
            </a:p>
            <a:p>
              <a:pPr algn="ctr"/>
              <a:r>
                <a:rPr lang="en-US" sz="1200" dirty="0">
                  <a:latin typeface="EC Square Sans Pro"/>
                </a:rPr>
                <a:t>balancing of the power grid</a:t>
              </a:r>
              <a:endParaRPr lang="da-DK" sz="1200" dirty="0">
                <a:latin typeface="EC Square Sans Pro"/>
              </a:endParaRPr>
            </a:p>
          </p:txBody>
        </p:sp>
      </p:grpSp>
    </p:spTree>
    <p:extLst>
      <p:ext uri="{BB962C8B-B14F-4D97-AF65-F5344CB8AC3E}">
        <p14:creationId xmlns:p14="http://schemas.microsoft.com/office/powerpoint/2010/main" val="236342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hristmas background images | Photoroom">
            <a:extLst>
              <a:ext uri="{FF2B5EF4-FFF2-40B4-BE49-F238E27FC236}">
                <a16:creationId xmlns:a16="http://schemas.microsoft.com/office/drawing/2014/main" id="{2E683B0A-56DA-B945-2CBE-EAB2DCFE6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2" descr="Free Printable Christmas List | Wish List for Kids - Pjs and Paint">
            <a:extLst>
              <a:ext uri="{FF2B5EF4-FFF2-40B4-BE49-F238E27FC236}">
                <a16:creationId xmlns:a16="http://schemas.microsoft.com/office/drawing/2014/main" id="{C5C36504-A0BF-2EE4-4D86-48D5AA9378FB}"/>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da-DK" sz="1013"/>
          </a:p>
        </p:txBody>
      </p:sp>
      <p:pic>
        <p:nvPicPr>
          <p:cNvPr id="14" name="Billede 13" descr="Et billede, der indeholder tekst, Font/skrifttype, juletræ, design&#10;&#10;Automatisk genereret beskrivelse">
            <a:extLst>
              <a:ext uri="{FF2B5EF4-FFF2-40B4-BE49-F238E27FC236}">
                <a16:creationId xmlns:a16="http://schemas.microsoft.com/office/drawing/2014/main" id="{3E7B12CE-56C1-67AD-AD70-306AC62E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136" y="-4763"/>
            <a:ext cx="3975653" cy="5143500"/>
          </a:xfrm>
          <a:prstGeom prst="rect">
            <a:avLst/>
          </a:prstGeom>
        </p:spPr>
      </p:pic>
      <p:sp>
        <p:nvSpPr>
          <p:cNvPr id="15" name="Tekstfelt 14">
            <a:extLst>
              <a:ext uri="{FF2B5EF4-FFF2-40B4-BE49-F238E27FC236}">
                <a16:creationId xmlns:a16="http://schemas.microsoft.com/office/drawing/2014/main" id="{2E43ABA3-C744-A8DD-801B-48836346DBC9}"/>
              </a:ext>
            </a:extLst>
          </p:cNvPr>
          <p:cNvSpPr txBox="1"/>
          <p:nvPr/>
        </p:nvSpPr>
        <p:spPr>
          <a:xfrm>
            <a:off x="3419475" y="1242239"/>
            <a:ext cx="519694" cy="248209"/>
          </a:xfrm>
          <a:prstGeom prst="rect">
            <a:avLst/>
          </a:prstGeom>
          <a:noFill/>
        </p:spPr>
        <p:txBody>
          <a:bodyPr wrap="none" rtlCol="0">
            <a:spAutoFit/>
          </a:bodyPr>
          <a:lstStyle/>
          <a:p>
            <a:r>
              <a:rPr lang="da-DK" sz="1013" dirty="0">
                <a:latin typeface="Comic Sans MS" panose="030F0702030302020204" pitchFamily="66" charset="0"/>
              </a:rPr>
              <a:t>EIFO</a:t>
            </a:r>
          </a:p>
        </p:txBody>
      </p:sp>
      <p:sp>
        <p:nvSpPr>
          <p:cNvPr id="16" name="Tekstfelt 15">
            <a:extLst>
              <a:ext uri="{FF2B5EF4-FFF2-40B4-BE49-F238E27FC236}">
                <a16:creationId xmlns:a16="http://schemas.microsoft.com/office/drawing/2014/main" id="{7AD68B0F-9D57-4F17-0AE5-C5B1CE9D01A8}"/>
              </a:ext>
            </a:extLst>
          </p:cNvPr>
          <p:cNvSpPr txBox="1"/>
          <p:nvPr/>
        </p:nvSpPr>
        <p:spPr>
          <a:xfrm>
            <a:off x="5282295" y="1242239"/>
            <a:ext cx="630301" cy="248209"/>
          </a:xfrm>
          <a:prstGeom prst="rect">
            <a:avLst/>
          </a:prstGeom>
          <a:noFill/>
        </p:spPr>
        <p:txBody>
          <a:bodyPr wrap="none" rtlCol="0">
            <a:spAutoFit/>
          </a:bodyPr>
          <a:lstStyle/>
          <a:p>
            <a:r>
              <a:rPr lang="da-DK" sz="1013" dirty="0">
                <a:latin typeface="Comic Sans MS" panose="030F0702030302020204" pitchFamily="66" charset="0"/>
              </a:rPr>
              <a:t>3 </a:t>
            </a:r>
            <a:r>
              <a:rPr lang="da-DK" sz="1013" dirty="0" err="1">
                <a:latin typeface="Comic Sans MS" panose="030F0702030302020204" pitchFamily="66" charset="0"/>
              </a:rPr>
              <a:t>years</a:t>
            </a:r>
            <a:endParaRPr lang="da-DK" sz="1013" dirty="0">
              <a:latin typeface="Comic Sans MS" panose="030F0702030302020204" pitchFamily="66" charset="0"/>
            </a:endParaRPr>
          </a:p>
        </p:txBody>
      </p:sp>
      <p:sp>
        <p:nvSpPr>
          <p:cNvPr id="3" name="Tekstfelt 2">
            <a:extLst>
              <a:ext uri="{FF2B5EF4-FFF2-40B4-BE49-F238E27FC236}">
                <a16:creationId xmlns:a16="http://schemas.microsoft.com/office/drawing/2014/main" id="{CF9F8D25-C54A-D2AD-9896-C510AD1E39A9}"/>
              </a:ext>
            </a:extLst>
          </p:cNvPr>
          <p:cNvSpPr txBox="1"/>
          <p:nvPr/>
        </p:nvSpPr>
        <p:spPr>
          <a:xfrm>
            <a:off x="2603508" y="2173229"/>
            <a:ext cx="3682547" cy="307777"/>
          </a:xfrm>
          <a:prstGeom prst="rect">
            <a:avLst/>
          </a:prstGeom>
          <a:noFill/>
        </p:spPr>
        <p:txBody>
          <a:bodyPr wrap="none" rtlCol="0">
            <a:spAutoFit/>
          </a:bodyPr>
          <a:lstStyle/>
          <a:p>
            <a:r>
              <a:rPr lang="da-DK" sz="1400" dirty="0">
                <a:latin typeface="EC Square Sans Pro"/>
              </a:rPr>
              <a:t>A </a:t>
            </a:r>
            <a:r>
              <a:rPr lang="da-DK" sz="1400" dirty="0" err="1">
                <a:latin typeface="EC Square Sans Pro"/>
              </a:rPr>
              <a:t>unified</a:t>
            </a:r>
            <a:r>
              <a:rPr lang="da-DK" sz="1400" dirty="0">
                <a:latin typeface="EC Square Sans Pro"/>
              </a:rPr>
              <a:t> </a:t>
            </a:r>
            <a:r>
              <a:rPr lang="da-DK" sz="1400" dirty="0" err="1">
                <a:latin typeface="EC Square Sans Pro"/>
              </a:rPr>
              <a:t>guarantee</a:t>
            </a:r>
            <a:r>
              <a:rPr lang="da-DK" sz="1400" dirty="0">
                <a:latin typeface="EC Square Sans Pro"/>
              </a:rPr>
              <a:t> product from the EIB Group</a:t>
            </a:r>
          </a:p>
        </p:txBody>
      </p:sp>
      <p:sp>
        <p:nvSpPr>
          <p:cNvPr id="4" name="Tekstfelt 3">
            <a:extLst>
              <a:ext uri="{FF2B5EF4-FFF2-40B4-BE49-F238E27FC236}">
                <a16:creationId xmlns:a16="http://schemas.microsoft.com/office/drawing/2014/main" id="{1A510623-4DC1-7119-68E7-4C390FB498F5}"/>
              </a:ext>
            </a:extLst>
          </p:cNvPr>
          <p:cNvSpPr txBox="1"/>
          <p:nvPr/>
        </p:nvSpPr>
        <p:spPr>
          <a:xfrm>
            <a:off x="2581412" y="2515482"/>
            <a:ext cx="3788281" cy="307777"/>
          </a:xfrm>
          <a:prstGeom prst="rect">
            <a:avLst/>
          </a:prstGeom>
          <a:noFill/>
        </p:spPr>
        <p:txBody>
          <a:bodyPr wrap="none" rtlCol="0">
            <a:spAutoFit/>
          </a:bodyPr>
          <a:lstStyle/>
          <a:p>
            <a:r>
              <a:rPr lang="da-DK" sz="1400" dirty="0" err="1">
                <a:latin typeface="EC Square Sans Pro"/>
              </a:rPr>
              <a:t>Increased</a:t>
            </a:r>
            <a:r>
              <a:rPr lang="da-DK" sz="1400" dirty="0">
                <a:latin typeface="EC Square Sans Pro"/>
              </a:rPr>
              <a:t> </a:t>
            </a:r>
            <a:r>
              <a:rPr lang="da-DK" sz="1400" dirty="0" err="1">
                <a:latin typeface="EC Square Sans Pro"/>
              </a:rPr>
              <a:t>digitalisation</a:t>
            </a:r>
            <a:r>
              <a:rPr lang="da-DK" sz="1400" dirty="0">
                <a:latin typeface="EC Square Sans Pro"/>
              </a:rPr>
              <a:t> of </a:t>
            </a:r>
            <a:r>
              <a:rPr lang="da-DK" sz="1400" dirty="0" err="1">
                <a:latin typeface="EC Square Sans Pro"/>
              </a:rPr>
              <a:t>help</a:t>
            </a:r>
            <a:r>
              <a:rPr lang="da-DK" sz="1400" dirty="0">
                <a:latin typeface="EC Square Sans Pro"/>
              </a:rPr>
              <a:t> and support </a:t>
            </a:r>
            <a:r>
              <a:rPr lang="da-DK" sz="1400" dirty="0" err="1">
                <a:latin typeface="EC Square Sans Pro"/>
              </a:rPr>
              <a:t>tools</a:t>
            </a:r>
            <a:r>
              <a:rPr lang="da-DK" sz="1400" dirty="0">
                <a:latin typeface="EC Square Sans Pro"/>
              </a:rPr>
              <a:t> </a:t>
            </a:r>
          </a:p>
        </p:txBody>
      </p:sp>
      <p:sp>
        <p:nvSpPr>
          <p:cNvPr id="7" name="Tekstfelt 6">
            <a:extLst>
              <a:ext uri="{FF2B5EF4-FFF2-40B4-BE49-F238E27FC236}">
                <a16:creationId xmlns:a16="http://schemas.microsoft.com/office/drawing/2014/main" id="{F3A37B2F-71D6-99D9-1808-51B0F240BD6A}"/>
              </a:ext>
            </a:extLst>
          </p:cNvPr>
          <p:cNvSpPr txBox="1"/>
          <p:nvPr/>
        </p:nvSpPr>
        <p:spPr>
          <a:xfrm>
            <a:off x="2616678" y="3170352"/>
            <a:ext cx="2565446" cy="307777"/>
          </a:xfrm>
          <a:prstGeom prst="rect">
            <a:avLst/>
          </a:prstGeom>
          <a:noFill/>
        </p:spPr>
        <p:txBody>
          <a:bodyPr wrap="none" rtlCol="0">
            <a:spAutoFit/>
          </a:bodyPr>
          <a:lstStyle/>
          <a:p>
            <a:r>
              <a:rPr lang="en-GB" sz="1400" dirty="0">
                <a:latin typeface="EC Square Sans Pro"/>
              </a:rPr>
              <a:t>Increased focus on simplification</a:t>
            </a:r>
            <a:endParaRPr lang="da-DK" sz="1400" dirty="0">
              <a:latin typeface="EC Square Sans Pro"/>
            </a:endParaRPr>
          </a:p>
        </p:txBody>
      </p:sp>
      <p:sp>
        <p:nvSpPr>
          <p:cNvPr id="5" name="Tekstfelt 4">
            <a:extLst>
              <a:ext uri="{FF2B5EF4-FFF2-40B4-BE49-F238E27FC236}">
                <a16:creationId xmlns:a16="http://schemas.microsoft.com/office/drawing/2014/main" id="{4D346E86-8B89-0283-6308-17ADB445857D}"/>
              </a:ext>
            </a:extLst>
          </p:cNvPr>
          <p:cNvSpPr txBox="1"/>
          <p:nvPr/>
        </p:nvSpPr>
        <p:spPr>
          <a:xfrm>
            <a:off x="2616678" y="4123849"/>
            <a:ext cx="3385670" cy="307777"/>
          </a:xfrm>
          <a:prstGeom prst="rect">
            <a:avLst/>
          </a:prstGeom>
          <a:noFill/>
        </p:spPr>
        <p:txBody>
          <a:bodyPr wrap="none" rtlCol="0">
            <a:spAutoFit/>
          </a:bodyPr>
          <a:lstStyle/>
          <a:p>
            <a:r>
              <a:rPr lang="da-DK" sz="1400" dirty="0">
                <a:latin typeface="EC Square Sans Pro"/>
              </a:rPr>
              <a:t>Fast track </a:t>
            </a:r>
            <a:r>
              <a:rPr lang="da-DK" sz="1400" dirty="0" err="1">
                <a:latin typeface="EC Square Sans Pro"/>
              </a:rPr>
              <a:t>approval</a:t>
            </a:r>
            <a:r>
              <a:rPr lang="da-DK" sz="1400" dirty="0">
                <a:latin typeface="EC Square Sans Pro"/>
              </a:rPr>
              <a:t> of </a:t>
            </a:r>
            <a:r>
              <a:rPr lang="da-DK" sz="1400" dirty="0" err="1">
                <a:latin typeface="EC Square Sans Pro"/>
              </a:rPr>
              <a:t>known</a:t>
            </a:r>
            <a:r>
              <a:rPr lang="da-DK" sz="1400" dirty="0">
                <a:latin typeface="EC Square Sans Pro"/>
              </a:rPr>
              <a:t> </a:t>
            </a:r>
            <a:r>
              <a:rPr lang="da-DK" sz="1400" dirty="0" err="1">
                <a:latin typeface="EC Square Sans Pro"/>
              </a:rPr>
              <a:t>intermediaries</a:t>
            </a:r>
            <a:endParaRPr lang="da-DK" sz="1400" dirty="0">
              <a:latin typeface="EC Square Sans Pro"/>
            </a:endParaRPr>
          </a:p>
        </p:txBody>
      </p:sp>
      <p:sp>
        <p:nvSpPr>
          <p:cNvPr id="6" name="Tekstfelt 5">
            <a:extLst>
              <a:ext uri="{FF2B5EF4-FFF2-40B4-BE49-F238E27FC236}">
                <a16:creationId xmlns:a16="http://schemas.microsoft.com/office/drawing/2014/main" id="{CCD2E56E-5448-DBD0-1B38-5975B037B31C}"/>
              </a:ext>
            </a:extLst>
          </p:cNvPr>
          <p:cNvSpPr txBox="1"/>
          <p:nvPr/>
        </p:nvSpPr>
        <p:spPr>
          <a:xfrm>
            <a:off x="2611522" y="3801761"/>
            <a:ext cx="3245312" cy="307777"/>
          </a:xfrm>
          <a:prstGeom prst="rect">
            <a:avLst/>
          </a:prstGeom>
          <a:noFill/>
        </p:spPr>
        <p:txBody>
          <a:bodyPr wrap="none" rtlCol="0">
            <a:spAutoFit/>
          </a:bodyPr>
          <a:lstStyle/>
          <a:p>
            <a:r>
              <a:rPr lang="da-DK" sz="1400" dirty="0" err="1">
                <a:latin typeface="EC Square Sans Pro"/>
              </a:rPr>
              <a:t>Activation</a:t>
            </a:r>
            <a:r>
              <a:rPr lang="da-DK" sz="1400" dirty="0">
                <a:latin typeface="EC Square Sans Pro"/>
              </a:rPr>
              <a:t> of pension funds (</a:t>
            </a:r>
            <a:r>
              <a:rPr lang="en-US" sz="1400" dirty="0">
                <a:latin typeface="EC Square Sans Pro"/>
              </a:rPr>
              <a:t>€3 trillion!!!)</a:t>
            </a:r>
            <a:r>
              <a:rPr lang="da-DK" sz="1400" dirty="0">
                <a:latin typeface="EC Square Sans Pro"/>
              </a:rPr>
              <a:t> </a:t>
            </a:r>
          </a:p>
        </p:txBody>
      </p:sp>
      <p:sp>
        <p:nvSpPr>
          <p:cNvPr id="10" name="Tekstfelt 9">
            <a:extLst>
              <a:ext uri="{FF2B5EF4-FFF2-40B4-BE49-F238E27FC236}">
                <a16:creationId xmlns:a16="http://schemas.microsoft.com/office/drawing/2014/main" id="{FB97FEE2-3236-91DB-CC39-9269496381BE}"/>
              </a:ext>
            </a:extLst>
          </p:cNvPr>
          <p:cNvSpPr txBox="1"/>
          <p:nvPr/>
        </p:nvSpPr>
        <p:spPr>
          <a:xfrm>
            <a:off x="2611522" y="3480166"/>
            <a:ext cx="4572000" cy="307777"/>
          </a:xfrm>
          <a:prstGeom prst="rect">
            <a:avLst/>
          </a:prstGeom>
          <a:noFill/>
        </p:spPr>
        <p:txBody>
          <a:bodyPr wrap="square">
            <a:spAutoFit/>
          </a:bodyPr>
          <a:lstStyle/>
          <a:p>
            <a:r>
              <a:rPr lang="en-GB" sz="1400" dirty="0">
                <a:latin typeface="EC Square Sans Pro"/>
              </a:rPr>
              <a:t>Focus on increased flexibility</a:t>
            </a:r>
            <a:endParaRPr lang="da-DK" sz="1400" dirty="0">
              <a:latin typeface="EC Square Sans Pro"/>
            </a:endParaRPr>
          </a:p>
        </p:txBody>
      </p:sp>
      <p:sp>
        <p:nvSpPr>
          <p:cNvPr id="2" name="Tekstfelt 1">
            <a:extLst>
              <a:ext uri="{FF2B5EF4-FFF2-40B4-BE49-F238E27FC236}">
                <a16:creationId xmlns:a16="http://schemas.microsoft.com/office/drawing/2014/main" id="{D715A6A7-CEB1-D068-87D9-365B58C42FE7}"/>
              </a:ext>
            </a:extLst>
          </p:cNvPr>
          <p:cNvSpPr txBox="1"/>
          <p:nvPr/>
        </p:nvSpPr>
        <p:spPr>
          <a:xfrm>
            <a:off x="2603508" y="2839618"/>
            <a:ext cx="3559692" cy="307777"/>
          </a:xfrm>
          <a:prstGeom prst="rect">
            <a:avLst/>
          </a:prstGeom>
          <a:noFill/>
        </p:spPr>
        <p:txBody>
          <a:bodyPr wrap="none" rtlCol="0">
            <a:spAutoFit/>
          </a:bodyPr>
          <a:lstStyle/>
          <a:p>
            <a:r>
              <a:rPr lang="da-DK" sz="1400" dirty="0" err="1">
                <a:latin typeface="EC Square Sans Pro"/>
              </a:rPr>
              <a:t>Only</a:t>
            </a:r>
            <a:r>
              <a:rPr lang="da-DK" sz="1400" dirty="0">
                <a:latin typeface="EC Square Sans Pro"/>
              </a:rPr>
              <a:t> ”</a:t>
            </a:r>
            <a:r>
              <a:rPr lang="da-DK" sz="1400" dirty="0" err="1">
                <a:latin typeface="EC Square Sans Pro"/>
              </a:rPr>
              <a:t>Need</a:t>
            </a:r>
            <a:r>
              <a:rPr lang="da-DK" sz="1400" dirty="0">
                <a:latin typeface="EC Square Sans Pro"/>
              </a:rPr>
              <a:t>-to-</a:t>
            </a:r>
            <a:r>
              <a:rPr lang="da-DK" sz="1400" dirty="0" err="1">
                <a:latin typeface="EC Square Sans Pro"/>
              </a:rPr>
              <a:t>know</a:t>
            </a:r>
            <a:r>
              <a:rPr lang="da-DK" sz="1400" dirty="0">
                <a:latin typeface="EC Square Sans Pro"/>
              </a:rPr>
              <a:t>’ </a:t>
            </a:r>
            <a:r>
              <a:rPr lang="da-DK" sz="1400" dirty="0" err="1">
                <a:latin typeface="EC Square Sans Pro"/>
              </a:rPr>
              <a:t>reporting</a:t>
            </a:r>
            <a:r>
              <a:rPr lang="da-DK" sz="1400" dirty="0">
                <a:latin typeface="EC Square Sans Pro"/>
              </a:rPr>
              <a:t>, not ”Nice-to” </a:t>
            </a:r>
          </a:p>
        </p:txBody>
      </p:sp>
      <p:sp>
        <p:nvSpPr>
          <p:cNvPr id="8" name="Tekstfelt 7">
            <a:extLst>
              <a:ext uri="{FF2B5EF4-FFF2-40B4-BE49-F238E27FC236}">
                <a16:creationId xmlns:a16="http://schemas.microsoft.com/office/drawing/2014/main" id="{3B734B0B-C017-6171-A05E-ED9EB0A26CA4}"/>
              </a:ext>
            </a:extLst>
          </p:cNvPr>
          <p:cNvSpPr txBox="1"/>
          <p:nvPr/>
        </p:nvSpPr>
        <p:spPr>
          <a:xfrm>
            <a:off x="2611522" y="1812633"/>
            <a:ext cx="3301930" cy="307777"/>
          </a:xfrm>
          <a:prstGeom prst="rect">
            <a:avLst/>
          </a:prstGeom>
          <a:noFill/>
        </p:spPr>
        <p:txBody>
          <a:bodyPr wrap="none" rtlCol="0">
            <a:spAutoFit/>
          </a:bodyPr>
          <a:lstStyle/>
          <a:p>
            <a:r>
              <a:rPr lang="da-DK" sz="1400" dirty="0">
                <a:latin typeface="EC Square Sans Pro"/>
              </a:rPr>
              <a:t>EIF agreement </a:t>
            </a:r>
            <a:r>
              <a:rPr lang="da-DK" sz="1400" dirty="0" err="1">
                <a:latin typeface="EC Square Sans Pro"/>
              </a:rPr>
              <a:t>can</a:t>
            </a:r>
            <a:r>
              <a:rPr lang="da-DK" sz="1400" dirty="0">
                <a:latin typeface="EC Square Sans Pro"/>
              </a:rPr>
              <a:t> </a:t>
            </a:r>
            <a:r>
              <a:rPr lang="da-DK" sz="1400" dirty="0" err="1">
                <a:latin typeface="EC Square Sans Pro"/>
              </a:rPr>
              <a:t>be</a:t>
            </a:r>
            <a:r>
              <a:rPr lang="da-DK" sz="1400" dirty="0">
                <a:latin typeface="EC Square Sans Pro"/>
              </a:rPr>
              <a:t> </a:t>
            </a:r>
            <a:r>
              <a:rPr lang="da-DK" sz="1400" dirty="0" err="1">
                <a:latin typeface="EC Square Sans Pro"/>
              </a:rPr>
              <a:t>simplied</a:t>
            </a:r>
            <a:r>
              <a:rPr lang="da-DK" sz="1400" dirty="0">
                <a:latin typeface="EC Square Sans Pro"/>
              </a:rPr>
              <a:t> (163 pages)</a:t>
            </a:r>
          </a:p>
        </p:txBody>
      </p:sp>
    </p:spTree>
    <p:extLst>
      <p:ext uri="{BB962C8B-B14F-4D97-AF65-F5344CB8AC3E}">
        <p14:creationId xmlns:p14="http://schemas.microsoft.com/office/powerpoint/2010/main" val="27331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5" grpId="0"/>
      <p:bldP spid="6" grpId="0"/>
      <p:bldP spid="10" grpId="0"/>
      <p:bldP spid="2"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57375-8A7F-EB9F-0886-76C7256113E7}"/>
              </a:ext>
            </a:extLst>
          </p:cNvPr>
          <p:cNvSpPr>
            <a:spLocks noGrp="1"/>
          </p:cNvSpPr>
          <p:nvPr>
            <p:ph type="title"/>
          </p:nvPr>
        </p:nvSpPr>
        <p:spPr/>
        <p:txBody>
          <a:bodyPr/>
          <a:lstStyle/>
          <a:p>
            <a:endParaRPr lang="da-DK"/>
          </a:p>
        </p:txBody>
      </p:sp>
      <p:pic>
        <p:nvPicPr>
          <p:cNvPr id="1026" name="Picture 2" descr="He who dares, wins. - Winston Churchill | id: 5421">
            <a:extLst>
              <a:ext uri="{FF2B5EF4-FFF2-40B4-BE49-F238E27FC236}">
                <a16:creationId xmlns:a16="http://schemas.microsoft.com/office/drawing/2014/main" id="{341DCDCC-500F-6C8F-72E2-B419EA5253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507020" cy="534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1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D0E79A1-9163-2C44-C7C1-3DDA6ECFDC2D}"/>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411" imgH="411" progId="TCLayout.ActiveDocument.1">
                  <p:embed/>
                </p:oleObj>
              </mc:Choice>
              <mc:Fallback>
                <p:oleObj name="think-cell Slide" r:id="rId4" imgW="411" imgH="411" progId="TCLayout.ActiveDocument.1">
                  <p:embed/>
                  <p:pic>
                    <p:nvPicPr>
                      <p:cNvPr id="8" name="Objekt 7" hidden="1">
                        <a:extLst>
                          <a:ext uri="{FF2B5EF4-FFF2-40B4-BE49-F238E27FC236}">
                            <a16:creationId xmlns:a16="http://schemas.microsoft.com/office/drawing/2014/main" id="{3D0E79A1-9163-2C44-C7C1-3DDA6ECFDC2D}"/>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grpSp>
        <p:nvGrpSpPr>
          <p:cNvPr id="4" name="Gruppe 3">
            <a:extLst>
              <a:ext uri="{FF2B5EF4-FFF2-40B4-BE49-F238E27FC236}">
                <a16:creationId xmlns:a16="http://schemas.microsoft.com/office/drawing/2014/main" id="{0E1A76FF-2A38-A601-B166-0E40D9A970FA}"/>
              </a:ext>
            </a:extLst>
          </p:cNvPr>
          <p:cNvGrpSpPr/>
          <p:nvPr/>
        </p:nvGrpSpPr>
        <p:grpSpPr>
          <a:xfrm>
            <a:off x="130333" y="1424704"/>
            <a:ext cx="6855683" cy="2938455"/>
            <a:chOff x="739486" y="2124567"/>
            <a:chExt cx="10033143" cy="4202511"/>
          </a:xfrm>
        </p:grpSpPr>
        <p:pic>
          <p:nvPicPr>
            <p:cNvPr id="1026" name="Picture 2" descr="Sociale medier | Danmarks Grønne Investeringsfond">
              <a:extLst>
                <a:ext uri="{FF2B5EF4-FFF2-40B4-BE49-F238E27FC236}">
                  <a16:creationId xmlns:a16="http://schemas.microsoft.com/office/drawing/2014/main" id="{8A351840-0874-F902-BAF1-D18173FADC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354" y="4596006"/>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nmark's EKF picks Calypso for its treasury software - FinTech Futures">
              <a:extLst>
                <a:ext uri="{FF2B5EF4-FFF2-40B4-BE49-F238E27FC236}">
                  <a16:creationId xmlns:a16="http://schemas.microsoft.com/office/drawing/2014/main" id="{94CCD01E-33DE-B24C-9D9E-34A89BABDE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7712" y="452685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nansiering fra Vækstfonden kan være afgørende for transaktionen — Køb og  salg af virksomhed">
              <a:extLst>
                <a:ext uri="{FF2B5EF4-FFF2-40B4-BE49-F238E27FC236}">
                  <a16:creationId xmlns:a16="http://schemas.microsoft.com/office/drawing/2014/main" id="{9816F063-9779-2F90-03FD-000B9CB3BD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486" y="4567431"/>
              <a:ext cx="2857500" cy="16002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Lige pilforbindelse 10">
              <a:extLst>
                <a:ext uri="{FF2B5EF4-FFF2-40B4-BE49-F238E27FC236}">
                  <a16:creationId xmlns:a16="http://schemas.microsoft.com/office/drawing/2014/main" id="{34CED59F-70FB-A8DD-4D62-3F7EF4575991}"/>
                </a:ext>
              </a:extLst>
            </p:cNvPr>
            <p:cNvCxnSpPr/>
            <p:nvPr/>
          </p:nvCxnSpPr>
          <p:spPr>
            <a:xfrm flipV="1">
              <a:off x="2971800" y="3657600"/>
              <a:ext cx="1839191" cy="1028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C0544182-BE20-E68D-FAC6-E25B6DD698D2}"/>
                </a:ext>
              </a:extLst>
            </p:cNvPr>
            <p:cNvCxnSpPr>
              <a:cxnSpLocks/>
            </p:cNvCxnSpPr>
            <p:nvPr/>
          </p:nvCxnSpPr>
          <p:spPr>
            <a:xfrm flipV="1">
              <a:off x="5968627" y="3656700"/>
              <a:ext cx="0" cy="1063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34DAE1D1-F7BE-F4D2-1FFA-179EAF04BAB1}"/>
                </a:ext>
              </a:extLst>
            </p:cNvPr>
            <p:cNvCxnSpPr>
              <a:cxnSpLocks/>
            </p:cNvCxnSpPr>
            <p:nvPr/>
          </p:nvCxnSpPr>
          <p:spPr>
            <a:xfrm flipH="1" flipV="1">
              <a:off x="7333119" y="3656700"/>
              <a:ext cx="1839600" cy="1029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kstfelt 5">
              <a:extLst>
                <a:ext uri="{FF2B5EF4-FFF2-40B4-BE49-F238E27FC236}">
                  <a16:creationId xmlns:a16="http://schemas.microsoft.com/office/drawing/2014/main" id="{AEE9E1A9-FC98-5D43-07D2-1B360FFF76FA}"/>
                </a:ext>
              </a:extLst>
            </p:cNvPr>
            <p:cNvSpPr txBox="1"/>
            <p:nvPr/>
          </p:nvSpPr>
          <p:spPr>
            <a:xfrm>
              <a:off x="2777986" y="2124567"/>
              <a:ext cx="6102626" cy="1107996"/>
            </a:xfrm>
            <a:prstGeom prst="rect">
              <a:avLst/>
            </a:prstGeom>
            <a:noFill/>
          </p:spPr>
          <p:txBody>
            <a:bodyPr wrap="square">
              <a:spAutoFit/>
            </a:bodyPr>
            <a:lstStyle/>
            <a:p>
              <a:pPr algn="ctr"/>
              <a:r>
                <a:rPr lang="en" sz="2400" dirty="0">
                  <a:latin typeface="Helvetica Neue" panose="02000503000000020004" pitchFamily="2"/>
                </a:rPr>
                <a:t>Denmark's Export and Investment Fund </a:t>
              </a:r>
              <a:endParaRPr lang="da-DK" sz="2400" dirty="0"/>
            </a:p>
          </p:txBody>
        </p:sp>
      </p:grpSp>
      <p:sp>
        <p:nvSpPr>
          <p:cNvPr id="3" name="Titel 2">
            <a:extLst>
              <a:ext uri="{FF2B5EF4-FFF2-40B4-BE49-F238E27FC236}">
                <a16:creationId xmlns:a16="http://schemas.microsoft.com/office/drawing/2014/main" id="{E4ED2BCE-9D71-CF48-116F-5E0CDE8A6C1E}"/>
              </a:ext>
            </a:extLst>
          </p:cNvPr>
          <p:cNvSpPr>
            <a:spLocks noGrp="1"/>
          </p:cNvSpPr>
          <p:nvPr>
            <p:ph type="title"/>
          </p:nvPr>
        </p:nvSpPr>
        <p:spPr/>
        <p:txBody>
          <a:bodyPr/>
          <a:lstStyle/>
          <a:p>
            <a:endParaRPr lang="da-DK" dirty="0"/>
          </a:p>
        </p:txBody>
      </p:sp>
      <p:sp>
        <p:nvSpPr>
          <p:cNvPr id="7" name="Rektangel 6">
            <a:extLst>
              <a:ext uri="{FF2B5EF4-FFF2-40B4-BE49-F238E27FC236}">
                <a16:creationId xmlns:a16="http://schemas.microsoft.com/office/drawing/2014/main" id="{13DA930B-D61C-7520-8403-78D71FF3A21A}"/>
              </a:ext>
            </a:extLst>
          </p:cNvPr>
          <p:cNvSpPr/>
          <p:nvPr/>
        </p:nvSpPr>
        <p:spPr>
          <a:xfrm>
            <a:off x="-5845" y="1504824"/>
            <a:ext cx="9144000" cy="2935502"/>
          </a:xfrm>
          <a:prstGeom prst="rect">
            <a:avLst/>
          </a:prstGeom>
          <a:solidFill>
            <a:srgbClr val="588157"/>
          </a:solidFill>
          <a:ln>
            <a:solidFill>
              <a:srgbClr val="588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r>
              <a:rPr lang="en" sz="2000" dirty="0">
                <a:solidFill>
                  <a:schemeClr val="bg1"/>
                </a:solidFill>
                <a:latin typeface="EC Square Sans Pro"/>
              </a:rPr>
              <a:t>Denmark's Export and Investment Fund (EIFO) is a merger of Vækstfonden, Denmark's Green Investment Fund and EKF Denmark's Export Credit Fund. </a:t>
            </a:r>
          </a:p>
          <a:p>
            <a:pPr algn="ctr">
              <a:lnSpc>
                <a:spcPct val="90000"/>
              </a:lnSpc>
              <a:spcBef>
                <a:spcPts val="750"/>
              </a:spcBef>
            </a:pPr>
            <a:r>
              <a:rPr lang="en" sz="2000" dirty="0">
                <a:solidFill>
                  <a:schemeClr val="bg1"/>
                </a:solidFill>
                <a:latin typeface="EC Square Sans Pro"/>
              </a:rPr>
              <a:t>We are a financial company with a total exposure of approximately €23 billion and have over 500 employees in the new organisation</a:t>
            </a:r>
          </a:p>
        </p:txBody>
      </p:sp>
    </p:spTree>
    <p:extLst>
      <p:ext uri="{BB962C8B-B14F-4D97-AF65-F5344CB8AC3E}">
        <p14:creationId xmlns:p14="http://schemas.microsoft.com/office/powerpoint/2010/main" val="355377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B12C6EDC-E53B-4BE7-9703-1903AC1462FD}"/>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8934" b="28934"/>
          <a:stretch/>
        </p:blipFill>
        <p:spPr>
          <a:xfrm>
            <a:off x="0" y="0"/>
            <a:ext cx="9144000" cy="5143500"/>
          </a:xfrm>
          <a:prstGeom prst="rect">
            <a:avLst/>
          </a:prstGeom>
        </p:spPr>
      </p:pic>
      <p:sp>
        <p:nvSpPr>
          <p:cNvPr id="5" name="Rektangel 4">
            <a:extLst>
              <a:ext uri="{FF2B5EF4-FFF2-40B4-BE49-F238E27FC236}">
                <a16:creationId xmlns:a16="http://schemas.microsoft.com/office/drawing/2014/main" id="{E071FA12-70BE-440F-8672-CF700D019E6A}"/>
              </a:ext>
            </a:extLst>
          </p:cNvPr>
          <p:cNvSpPr/>
          <p:nvPr/>
        </p:nvSpPr>
        <p:spPr>
          <a:xfrm>
            <a:off x="0" y="1777487"/>
            <a:ext cx="9144000" cy="1753263"/>
          </a:xfrm>
          <a:prstGeom prst="rect">
            <a:avLst/>
          </a:prstGeom>
          <a:solidFill>
            <a:srgbClr val="588157"/>
          </a:solidFill>
          <a:ln>
            <a:solidFill>
              <a:srgbClr val="5881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r>
              <a:rPr lang="en" sz="2100" dirty="0">
                <a:solidFill>
                  <a:schemeClr val="bg1"/>
                </a:solidFill>
                <a:latin typeface="EC Square Sans Pro"/>
              </a:rPr>
              <a:t>Denmark's Export and Investment Fund must make Denmark richer and the world greener</a:t>
            </a:r>
          </a:p>
          <a:p>
            <a:pPr algn="ctr">
              <a:lnSpc>
                <a:spcPct val="90000"/>
              </a:lnSpc>
              <a:spcBef>
                <a:spcPts val="750"/>
              </a:spcBef>
            </a:pPr>
            <a:endParaRPr lang="da-DK" sz="1800" dirty="0">
              <a:solidFill>
                <a:schemeClr val="bg1"/>
              </a:solidFill>
              <a:latin typeface="EC Square Sans Pro"/>
            </a:endParaRPr>
          </a:p>
          <a:p>
            <a:pPr algn="ctr">
              <a:lnSpc>
                <a:spcPct val="90000"/>
              </a:lnSpc>
              <a:spcBef>
                <a:spcPts val="750"/>
              </a:spcBef>
            </a:pPr>
            <a:r>
              <a:rPr lang="en" sz="1800" dirty="0">
                <a:solidFill>
                  <a:schemeClr val="bg1"/>
                </a:solidFill>
                <a:latin typeface="EC Square Sans Pro"/>
              </a:rPr>
              <a:t>Together with entrepreneurs, investors and companies, Denmark's Export and Investment Fund must create the greatest possible social return by financing and investing in growth, exports and green transition in Denmark and globally</a:t>
            </a:r>
          </a:p>
        </p:txBody>
      </p:sp>
    </p:spTree>
    <p:extLst>
      <p:ext uri="{BB962C8B-B14F-4D97-AF65-F5344CB8AC3E}">
        <p14:creationId xmlns:p14="http://schemas.microsoft.com/office/powerpoint/2010/main" val="32761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DC73-C5F2-A0C3-F24B-2DF49D1AB02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B653DBD-BC9C-F23D-0D74-A632E43FF696}"/>
              </a:ext>
            </a:extLst>
          </p:cNvPr>
          <p:cNvSpPr txBox="1"/>
          <p:nvPr/>
        </p:nvSpPr>
        <p:spPr>
          <a:xfrm>
            <a:off x="663598" y="1716595"/>
            <a:ext cx="7386416" cy="477054"/>
          </a:xfrm>
          <a:prstGeom prst="rect">
            <a:avLst/>
          </a:prstGeom>
          <a:noFill/>
        </p:spPr>
        <p:txBody>
          <a:bodyPr wrap="square" rtlCol="0">
            <a:spAutoFit/>
          </a:bodyPr>
          <a:lstStyle/>
          <a:p>
            <a:r>
              <a:rPr lang="fr-FR" sz="2500" b="1" dirty="0">
                <a:latin typeface="EC Square Sans Pro" panose="020B0506040000020004" pitchFamily="34" charset="0"/>
                <a:cs typeface="Arial Black" panose="020B0604020202020204" pitchFamily="34" charset="0"/>
              </a:rPr>
              <a:t>MAIN</a:t>
            </a:r>
            <a:r>
              <a:rPr lang="fr-FR" sz="2500" b="1" dirty="0">
                <a:solidFill>
                  <a:srgbClr val="54A845"/>
                </a:solidFill>
                <a:latin typeface="EC Square Sans Pro" panose="020B0506040000020004" pitchFamily="34" charset="0"/>
                <a:cs typeface="Arial Black" panose="020B0604020202020204" pitchFamily="34" charset="0"/>
              </a:rPr>
              <a:t> </a:t>
            </a:r>
            <a:r>
              <a:rPr lang="fr-FR" sz="2500" i="1" dirty="0" err="1">
                <a:solidFill>
                  <a:srgbClr val="00A1D2"/>
                </a:solidFill>
                <a:latin typeface="EC Square Sans Pro Medium" panose="020B0506040000020004" pitchFamily="34" charset="0"/>
                <a:cs typeface="Arial Black" panose="020B0604020202020204" pitchFamily="34" charset="0"/>
              </a:rPr>
              <a:t>Title</a:t>
            </a:r>
            <a:endParaRPr lang="fr-FR" sz="2500" i="1" dirty="0">
              <a:solidFill>
                <a:srgbClr val="00A1D2"/>
              </a:solidFill>
              <a:latin typeface="EC Square Sans Pro Medium" panose="020B0506040000020004" pitchFamily="34" charset="0"/>
              <a:cs typeface="Arial Black" panose="020B0604020202020204" pitchFamily="34" charset="0"/>
            </a:endParaRPr>
          </a:p>
        </p:txBody>
      </p:sp>
      <p:sp>
        <p:nvSpPr>
          <p:cNvPr id="5" name="Content Placeholder 2">
            <a:extLst>
              <a:ext uri="{FF2B5EF4-FFF2-40B4-BE49-F238E27FC236}">
                <a16:creationId xmlns:a16="http://schemas.microsoft.com/office/drawing/2014/main" id="{5F481DD8-F9D8-3253-14DD-FFCED9880893}"/>
              </a:ext>
            </a:extLst>
          </p:cNvPr>
          <p:cNvSpPr txBox="1">
            <a:spLocks/>
          </p:cNvSpPr>
          <p:nvPr/>
        </p:nvSpPr>
        <p:spPr>
          <a:xfrm>
            <a:off x="663598" y="2193649"/>
            <a:ext cx="8067641" cy="1954942"/>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Aft>
                <a:spcPts val="1200"/>
              </a:spcAft>
              <a:buClr>
                <a:srgbClr val="00FFFF"/>
              </a:buClr>
              <a:buSzPct val="150000"/>
              <a:buNone/>
            </a:pPr>
            <a:r>
              <a:rPr lang="fr-BE" sz="1200" i="1" dirty="0" err="1">
                <a:solidFill>
                  <a:srgbClr val="00A1D2"/>
                </a:solidFill>
                <a:latin typeface="EC Square Sans Pro Medium" panose="020B0506040000020004" pitchFamily="34" charset="0"/>
                <a:cs typeface="Arial" panose="020B0604020202020204" pitchFamily="34" charset="0"/>
              </a:rPr>
              <a:t>Equi</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aliscie</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ndaerio</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nsequat</a:t>
            </a:r>
            <a:r>
              <a:rPr lang="fr-BE" sz="1200" i="1" dirty="0">
                <a:solidFill>
                  <a:srgbClr val="00A1D2"/>
                </a:solidFill>
                <a:latin typeface="EC Square Sans Pro Medium" panose="020B0506040000020004" pitchFamily="34" charset="0"/>
                <a:cs typeface="Arial" panose="020B0604020202020204" pitchFamily="34" charset="0"/>
              </a:rPr>
              <a:t> dus </a:t>
            </a:r>
            <a:r>
              <a:rPr lang="fr-BE" sz="1200" i="1" dirty="0" err="1">
                <a:solidFill>
                  <a:srgbClr val="00A1D2"/>
                </a:solidFill>
                <a:latin typeface="EC Square Sans Pro Medium" panose="020B0506040000020004" pitchFamily="34" charset="0"/>
                <a:cs typeface="Arial" panose="020B0604020202020204" pitchFamily="34" charset="0"/>
              </a:rPr>
              <a:t>samus</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untio</a:t>
            </a:r>
            <a:r>
              <a:rPr lang="fr-BE" sz="1200" i="1" dirty="0">
                <a:solidFill>
                  <a:srgbClr val="00A1D2"/>
                </a:solidFill>
                <a:latin typeface="EC Square Sans Pro Medium" panose="020B0506040000020004" pitchFamily="34" charset="0"/>
                <a:cs typeface="Arial" panose="020B0604020202020204" pitchFamily="34" charset="0"/>
              </a:rPr>
              <a:t> et </a:t>
            </a:r>
            <a:r>
              <a:rPr lang="fr-BE" sz="1200" i="1" dirty="0" err="1">
                <a:solidFill>
                  <a:srgbClr val="00A1D2"/>
                </a:solidFill>
                <a:latin typeface="EC Square Sans Pro Medium" panose="020B0506040000020004" pitchFamily="34" charset="0"/>
                <a:cs typeface="Arial" panose="020B0604020202020204" pitchFamily="34" charset="0"/>
              </a:rPr>
              <a:t>aut</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ped</a:t>
            </a:r>
            <a:r>
              <a:rPr lang="fr-BE" sz="1200" i="1" dirty="0">
                <a:solidFill>
                  <a:srgbClr val="00A1D2"/>
                </a:solidFill>
                <a:latin typeface="EC Square Sans Pro Medium" panose="020B0506040000020004" pitchFamily="34" charset="0"/>
                <a:cs typeface="Arial" panose="020B0604020202020204" pitchFamily="34" charset="0"/>
              </a:rPr>
              <a:t> quo to </a:t>
            </a:r>
            <a:r>
              <a:rPr lang="fr-BE" sz="1200" i="1" dirty="0" err="1">
                <a:solidFill>
                  <a:srgbClr val="00A1D2"/>
                </a:solidFill>
                <a:latin typeface="EC Square Sans Pro Medium" panose="020B0506040000020004" pitchFamily="34" charset="0"/>
                <a:cs typeface="Arial" panose="020B0604020202020204" pitchFamily="34" charset="0"/>
              </a:rPr>
              <a:t>erae</a:t>
            </a:r>
            <a:r>
              <a:rPr lang="fr-BE" sz="1200" i="1" dirty="0">
                <a:solidFill>
                  <a:srgbClr val="00A1D2"/>
                </a:solidFill>
                <a:latin typeface="EC Square Sans Pro Medium" panose="020B0506040000020004" pitchFamily="34" charset="0"/>
                <a:cs typeface="Arial" panose="020B0604020202020204" pitchFamily="34" charset="0"/>
              </a:rPr>
              <a:t>. Ut </a:t>
            </a:r>
            <a:r>
              <a:rPr lang="fr-BE" sz="1200" i="1" dirty="0" err="1">
                <a:solidFill>
                  <a:srgbClr val="00A1D2"/>
                </a:solidFill>
                <a:latin typeface="EC Square Sans Pro Medium" panose="020B0506040000020004" pitchFamily="34" charset="0"/>
                <a:cs typeface="Arial" panose="020B0604020202020204" pitchFamily="34" charset="0"/>
              </a:rPr>
              <a:t>magnistiore</a:t>
            </a:r>
            <a:r>
              <a:rPr lang="fr-BE" sz="1200" i="1" dirty="0">
                <a:solidFill>
                  <a:srgbClr val="00A1D2"/>
                </a:solidFill>
                <a:latin typeface="EC Square Sans Pro Medium" panose="020B0506040000020004" pitchFamily="34" charset="0"/>
                <a:cs typeface="Arial" panose="020B0604020202020204" pitchFamily="34" charset="0"/>
              </a:rPr>
              <a:t>, nia </a:t>
            </a:r>
            <a:r>
              <a:rPr lang="fr-BE" sz="1200" i="1" dirty="0" err="1">
                <a:solidFill>
                  <a:srgbClr val="00A1D2"/>
                </a:solidFill>
                <a:latin typeface="EC Square Sans Pro Medium" panose="020B0506040000020004" pitchFamily="34" charset="0"/>
                <a:cs typeface="Arial" panose="020B0604020202020204" pitchFamily="34" charset="0"/>
              </a:rPr>
              <a:t>volupta</a:t>
            </a:r>
            <a:r>
              <a:rPr lang="fr-BE" sz="1200" i="1" dirty="0">
                <a:solidFill>
                  <a:srgbClr val="00A1D2"/>
                </a:solidFill>
                <a:latin typeface="EC Square Sans Pro Medium" panose="020B0506040000020004" pitchFamily="34" charset="0"/>
                <a:cs typeface="Arial" panose="020B0604020202020204" pitchFamily="34" charset="0"/>
              </a:rPr>
              <a:t> tempera </a:t>
            </a:r>
            <a:r>
              <a:rPr lang="fr-BE" sz="1200" i="1" dirty="0" err="1">
                <a:solidFill>
                  <a:srgbClr val="00A1D2"/>
                </a:solidFill>
                <a:latin typeface="EC Square Sans Pro Medium" panose="020B0506040000020004" pitchFamily="34" charset="0"/>
                <a:cs typeface="Arial" panose="020B0604020202020204" pitchFamily="34" charset="0"/>
              </a:rPr>
              <a:t>dolessit</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cus</a:t>
            </a:r>
            <a:r>
              <a:rPr lang="fr-BE" sz="1200" i="1" dirty="0">
                <a:solidFill>
                  <a:srgbClr val="00A1D2"/>
                </a:solidFill>
                <a:latin typeface="EC Square Sans Pro Medium" panose="020B0506040000020004" pitchFamily="34" charset="0"/>
                <a:cs typeface="Arial" panose="020B0604020202020204" pitchFamily="34" charset="0"/>
              </a:rPr>
              <a:t>, cum </a:t>
            </a:r>
            <a:r>
              <a:rPr lang="fr-BE" sz="1200" i="1" dirty="0" err="1">
                <a:solidFill>
                  <a:srgbClr val="00A1D2"/>
                </a:solidFill>
                <a:latin typeface="EC Square Sans Pro Medium" panose="020B0506040000020004" pitchFamily="34" charset="0"/>
                <a:cs typeface="Arial" panose="020B0604020202020204" pitchFamily="34" charset="0"/>
              </a:rPr>
              <a:t>earchic</a:t>
            </a:r>
            <a:r>
              <a:rPr lang="fr-BE" sz="1200" i="1" dirty="0">
                <a:solidFill>
                  <a:srgbClr val="00A1D2"/>
                </a:solidFill>
                <a:latin typeface="EC Square Sans Pro Medium" panose="020B0506040000020004" pitchFamily="34" charset="0"/>
                <a:cs typeface="Arial" panose="020B0604020202020204" pitchFamily="34" charset="0"/>
              </a:rPr>
              <a:t> tem. </a:t>
            </a:r>
            <a:r>
              <a:rPr lang="fr-BE" sz="1200" i="1" dirty="0" err="1">
                <a:solidFill>
                  <a:srgbClr val="00A1D2"/>
                </a:solidFill>
                <a:latin typeface="EC Square Sans Pro Medium" panose="020B0506040000020004" pitchFamily="34" charset="0"/>
                <a:cs typeface="Arial" panose="020B0604020202020204" pitchFamily="34" charset="0"/>
              </a:rPr>
              <a:t>Aceatem</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dignatio</a:t>
            </a:r>
            <a:r>
              <a:rPr lang="fr-BE" sz="1200" i="1" dirty="0">
                <a:solidFill>
                  <a:srgbClr val="00A1D2"/>
                </a:solidFill>
                <a:latin typeface="EC Square Sans Pro Medium" panose="020B0506040000020004" pitchFamily="34" charset="0"/>
                <a:cs typeface="Arial" panose="020B0604020202020204" pitchFamily="34" charset="0"/>
              </a:rPr>
              <a:t>. Ut venda </a:t>
            </a:r>
            <a:r>
              <a:rPr lang="fr-BE" sz="1200" i="1" dirty="0" err="1">
                <a:solidFill>
                  <a:srgbClr val="00A1D2"/>
                </a:solidFill>
                <a:latin typeface="EC Square Sans Pro Medium" panose="020B0506040000020004" pitchFamily="34" charset="0"/>
                <a:cs typeface="Arial" panose="020B0604020202020204" pitchFamily="34" charset="0"/>
              </a:rPr>
              <a:t>aut</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audaecabo</a:t>
            </a:r>
            <a:r>
              <a:rPr lang="fr-BE" sz="1200" i="1" dirty="0">
                <a:solidFill>
                  <a:srgbClr val="00A1D2"/>
                </a:solidFill>
                <a:latin typeface="EC Square Sans Pro Medium" panose="020B0506040000020004" pitchFamily="34" charset="0"/>
                <a:cs typeface="Arial" panose="020B0604020202020204" pitchFamily="34" charset="0"/>
              </a:rPr>
              <a:t>. </a:t>
            </a:r>
            <a:r>
              <a:rPr lang="fr-BE" sz="1200" i="1" dirty="0" err="1">
                <a:solidFill>
                  <a:srgbClr val="00A1D2"/>
                </a:solidFill>
                <a:latin typeface="EC Square Sans Pro Medium" panose="020B0506040000020004" pitchFamily="34" charset="0"/>
                <a:cs typeface="Arial" panose="020B0604020202020204" pitchFamily="34" charset="0"/>
              </a:rPr>
              <a:t>Ic</a:t>
            </a:r>
            <a:r>
              <a:rPr lang="fr-BE" sz="1200" i="1" dirty="0">
                <a:solidFill>
                  <a:srgbClr val="00A1D2"/>
                </a:solidFill>
                <a:latin typeface="EC Square Sans Pro Medium" panose="020B0506040000020004" pitchFamily="34" charset="0"/>
                <a:cs typeface="Arial" panose="020B0604020202020204" pitchFamily="34" charset="0"/>
              </a:rPr>
              <a:t> tem quia </a:t>
            </a:r>
            <a:r>
              <a:rPr lang="fr-BE" sz="1200" i="1" dirty="0" err="1">
                <a:solidFill>
                  <a:srgbClr val="00A1D2"/>
                </a:solidFill>
                <a:latin typeface="EC Square Sans Pro Medium" panose="020B0506040000020004" pitchFamily="34" charset="0"/>
                <a:cs typeface="Arial" panose="020B0604020202020204" pitchFamily="34" charset="0"/>
              </a:rPr>
              <a:t>conserspedi</a:t>
            </a:r>
            <a:r>
              <a:rPr lang="fr-BE" sz="1200" i="1" dirty="0">
                <a:solidFill>
                  <a:srgbClr val="00A1D2"/>
                </a:solidFill>
                <a:latin typeface="EC Square Sans Pro Medium" panose="020B0506040000020004" pitchFamily="34" charset="0"/>
                <a:cs typeface="Arial" panose="020B0604020202020204" pitchFamily="34" charset="0"/>
              </a:rPr>
              <a:t>:</a:t>
            </a:r>
          </a:p>
          <a:p>
            <a:pPr marL="171450" lvl="1" indent="-171450" defTabSz="685800">
              <a:spcAft>
                <a:spcPts val="1200"/>
              </a:spcAft>
              <a:buClr>
                <a:srgbClr val="00A1D2"/>
              </a:buClr>
              <a:buSzPct val="120000"/>
              <a:buFont typeface="Courier New" panose="02070309020205020404" pitchFamily="49" charset="0"/>
              <a:buChar char="o"/>
            </a:pPr>
            <a:r>
              <a:rPr lang="fr-BE" sz="1200" dirty="0" err="1">
                <a:latin typeface="EC Square Sans Pro" panose="020B0506040000020004" pitchFamily="34" charset="0"/>
                <a:cs typeface="Arial" panose="020B0604020202020204" pitchFamily="34" charset="0"/>
              </a:rPr>
              <a:t>Equi</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aliscie</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ndaerio</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nsequat</a:t>
            </a:r>
            <a:r>
              <a:rPr lang="fr-BE" sz="1200" dirty="0">
                <a:latin typeface="EC Square Sans Pro" panose="020B0506040000020004" pitchFamily="34" charset="0"/>
                <a:cs typeface="Arial" panose="020B0604020202020204" pitchFamily="34" charset="0"/>
              </a:rPr>
              <a:t> dus </a:t>
            </a:r>
            <a:r>
              <a:rPr lang="fr-BE" sz="1200" dirty="0" err="1">
                <a:latin typeface="EC Square Sans Pro" panose="020B0506040000020004" pitchFamily="34" charset="0"/>
                <a:cs typeface="Arial" panose="020B0604020202020204" pitchFamily="34" charset="0"/>
              </a:rPr>
              <a:t>samus</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untio</a:t>
            </a:r>
            <a:r>
              <a:rPr lang="fr-BE" sz="1200" dirty="0">
                <a:latin typeface="EC Square Sans Pro" panose="020B0506040000020004" pitchFamily="34" charset="0"/>
                <a:cs typeface="Arial" panose="020B0604020202020204" pitchFamily="34" charset="0"/>
              </a:rPr>
              <a:t> et </a:t>
            </a:r>
            <a:r>
              <a:rPr lang="fr-BE" sz="1200" dirty="0" err="1">
                <a:latin typeface="EC Square Sans Pro" panose="020B0506040000020004" pitchFamily="34" charset="0"/>
                <a:cs typeface="Arial" panose="020B0604020202020204" pitchFamily="34" charset="0"/>
              </a:rPr>
              <a:t>aut</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ped</a:t>
            </a:r>
            <a:r>
              <a:rPr lang="fr-BE" sz="1200" dirty="0">
                <a:latin typeface="EC Square Sans Pro" panose="020B0506040000020004" pitchFamily="34" charset="0"/>
                <a:cs typeface="Arial" panose="020B0604020202020204" pitchFamily="34" charset="0"/>
              </a:rPr>
              <a:t> quo to </a:t>
            </a:r>
            <a:r>
              <a:rPr lang="fr-BE" sz="1200" dirty="0" err="1">
                <a:latin typeface="EC Square Sans Pro" panose="020B0506040000020004" pitchFamily="34" charset="0"/>
                <a:cs typeface="Arial" panose="020B0604020202020204" pitchFamily="34" charset="0"/>
              </a:rPr>
              <a:t>erae</a:t>
            </a:r>
            <a:r>
              <a:rPr lang="fr-BE" sz="1200" dirty="0">
                <a:latin typeface="EC Square Sans Pro" panose="020B0506040000020004" pitchFamily="34" charset="0"/>
                <a:cs typeface="Arial" panose="020B0604020202020204" pitchFamily="34" charset="0"/>
              </a:rPr>
              <a:t>. Ut </a:t>
            </a:r>
            <a:r>
              <a:rPr lang="fr-BE" sz="1200" dirty="0" err="1">
                <a:latin typeface="EC Square Sans Pro" panose="020B0506040000020004" pitchFamily="34" charset="0"/>
                <a:cs typeface="Arial" panose="020B0604020202020204" pitchFamily="34" charset="0"/>
              </a:rPr>
              <a:t>magnistiore</a:t>
            </a:r>
            <a:r>
              <a:rPr lang="fr-BE" sz="1200" dirty="0">
                <a:latin typeface="EC Square Sans Pro" panose="020B0506040000020004" pitchFamily="34" charset="0"/>
                <a:cs typeface="Arial" panose="020B0604020202020204" pitchFamily="34" charset="0"/>
              </a:rPr>
              <a:t>, nia </a:t>
            </a:r>
            <a:r>
              <a:rPr lang="fr-BE" sz="1200" dirty="0" err="1">
                <a:latin typeface="EC Square Sans Pro" panose="020B0506040000020004" pitchFamily="34" charset="0"/>
                <a:cs typeface="Arial" panose="020B0604020202020204" pitchFamily="34" charset="0"/>
              </a:rPr>
              <a:t>volupta</a:t>
            </a:r>
            <a:r>
              <a:rPr lang="fr-BE" sz="1200" dirty="0">
                <a:latin typeface="EC Square Sans Pro" panose="020B0506040000020004" pitchFamily="34" charset="0"/>
                <a:cs typeface="Arial" panose="020B0604020202020204" pitchFamily="34" charset="0"/>
              </a:rPr>
              <a:t> </a:t>
            </a:r>
          </a:p>
          <a:p>
            <a:pPr marL="171450" lvl="1" indent="-171450" defTabSz="685800">
              <a:spcAft>
                <a:spcPts val="1200"/>
              </a:spcAft>
              <a:buClr>
                <a:srgbClr val="00A1D2"/>
              </a:buClr>
              <a:buSzPct val="120000"/>
              <a:buFont typeface="Courier New" panose="02070309020205020404" pitchFamily="49" charset="0"/>
              <a:buChar char="o"/>
            </a:pPr>
            <a:r>
              <a:rPr lang="fr-BE" sz="1200" dirty="0">
                <a:latin typeface="EC Square Sans Pro" panose="020B0506040000020004" pitchFamily="34" charset="0"/>
                <a:cs typeface="Arial" panose="020B0604020202020204" pitchFamily="34" charset="0"/>
              </a:rPr>
              <a:t>Nia </a:t>
            </a:r>
            <a:r>
              <a:rPr lang="fr-BE" sz="1200" dirty="0" err="1">
                <a:latin typeface="EC Square Sans Pro" panose="020B0506040000020004" pitchFamily="34" charset="0"/>
                <a:cs typeface="Arial" panose="020B0604020202020204" pitchFamily="34" charset="0"/>
              </a:rPr>
              <a:t>volupta</a:t>
            </a:r>
            <a:r>
              <a:rPr lang="fr-BE" sz="1200" dirty="0">
                <a:latin typeface="EC Square Sans Pro" panose="020B0506040000020004" pitchFamily="34" charset="0"/>
                <a:cs typeface="Arial" panose="020B0604020202020204" pitchFamily="34" charset="0"/>
              </a:rPr>
              <a:t> tempera </a:t>
            </a:r>
            <a:r>
              <a:rPr lang="fr-BE" sz="1200" dirty="0" err="1">
                <a:latin typeface="EC Square Sans Pro" panose="020B0506040000020004" pitchFamily="34" charset="0"/>
                <a:cs typeface="Arial" panose="020B0604020202020204" pitchFamily="34" charset="0"/>
              </a:rPr>
              <a:t>dolessit</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cus</a:t>
            </a:r>
            <a:r>
              <a:rPr lang="fr-BE" sz="1200" dirty="0">
                <a:latin typeface="EC Square Sans Pro" panose="020B0506040000020004" pitchFamily="34" charset="0"/>
                <a:cs typeface="Arial" panose="020B0604020202020204" pitchFamily="34" charset="0"/>
              </a:rPr>
              <a:t>, cum </a:t>
            </a:r>
            <a:r>
              <a:rPr lang="fr-BE" sz="1200" dirty="0" err="1">
                <a:latin typeface="EC Square Sans Pro" panose="020B0506040000020004" pitchFamily="34" charset="0"/>
                <a:cs typeface="Arial" panose="020B0604020202020204" pitchFamily="34" charset="0"/>
              </a:rPr>
              <a:t>earchic</a:t>
            </a:r>
            <a:r>
              <a:rPr lang="fr-BE" sz="1200" dirty="0">
                <a:latin typeface="EC Square Sans Pro" panose="020B0506040000020004" pitchFamily="34" charset="0"/>
                <a:cs typeface="Arial" panose="020B0604020202020204" pitchFamily="34" charset="0"/>
              </a:rPr>
              <a:t> tem </a:t>
            </a:r>
            <a:r>
              <a:rPr lang="fr-BE" sz="1200" dirty="0" err="1">
                <a:latin typeface="EC Square Sans Pro" panose="020B0506040000020004" pitchFamily="34" charset="0"/>
                <a:cs typeface="Arial" panose="020B0604020202020204" pitchFamily="34" charset="0"/>
              </a:rPr>
              <a:t>ceatem</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dignatio</a:t>
            </a:r>
            <a:r>
              <a:rPr lang="fr-BE" sz="1200" dirty="0">
                <a:latin typeface="EC Square Sans Pro" panose="020B0506040000020004" pitchFamily="34" charset="0"/>
                <a:cs typeface="Arial" panose="020B0604020202020204" pitchFamily="34" charset="0"/>
              </a:rPr>
              <a:t>.</a:t>
            </a:r>
            <a:r>
              <a:rPr lang="en-GB" sz="1200" dirty="0">
                <a:latin typeface="EC Square Sans Pro" panose="020B0506040000020004" pitchFamily="34" charset="0"/>
                <a:cs typeface="Arial" panose="020B0604020202020204" pitchFamily="34" charset="0"/>
              </a:rPr>
              <a:t> </a:t>
            </a:r>
          </a:p>
          <a:p>
            <a:pPr marL="171450" lvl="1" indent="-171450" defTabSz="685800">
              <a:spcAft>
                <a:spcPts val="1200"/>
              </a:spcAft>
              <a:buClr>
                <a:srgbClr val="00A1D2"/>
              </a:buClr>
              <a:buSzPct val="120000"/>
              <a:buFont typeface="Courier New" panose="02070309020205020404" pitchFamily="49" charset="0"/>
              <a:buChar char="o"/>
            </a:pPr>
            <a:r>
              <a:rPr lang="fr-BE" sz="1200" dirty="0" err="1">
                <a:latin typeface="EC Square Sans Pro" panose="020B0506040000020004" pitchFamily="34" charset="0"/>
                <a:cs typeface="Arial" panose="020B0604020202020204" pitchFamily="34" charset="0"/>
              </a:rPr>
              <a:t>Nsequat</a:t>
            </a:r>
            <a:r>
              <a:rPr lang="fr-BE" sz="1200" dirty="0">
                <a:latin typeface="EC Square Sans Pro" panose="020B0506040000020004" pitchFamily="34" charset="0"/>
                <a:cs typeface="Arial" panose="020B0604020202020204" pitchFamily="34" charset="0"/>
              </a:rPr>
              <a:t> dus </a:t>
            </a:r>
            <a:r>
              <a:rPr lang="fr-BE" sz="1200" dirty="0" err="1">
                <a:latin typeface="EC Square Sans Pro" panose="020B0506040000020004" pitchFamily="34" charset="0"/>
                <a:cs typeface="Arial" panose="020B0604020202020204" pitchFamily="34" charset="0"/>
              </a:rPr>
              <a:t>samus</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untio</a:t>
            </a:r>
            <a:r>
              <a:rPr lang="fr-BE" sz="1200" dirty="0">
                <a:latin typeface="EC Square Sans Pro" panose="020B0506040000020004" pitchFamily="34" charset="0"/>
                <a:cs typeface="Arial" panose="020B0604020202020204" pitchFamily="34" charset="0"/>
              </a:rPr>
              <a:t> et </a:t>
            </a:r>
            <a:r>
              <a:rPr lang="fr-BE" sz="1200" dirty="0" err="1">
                <a:latin typeface="EC Square Sans Pro" panose="020B0506040000020004" pitchFamily="34" charset="0"/>
                <a:cs typeface="Arial" panose="020B0604020202020204" pitchFamily="34" charset="0"/>
              </a:rPr>
              <a:t>aut</a:t>
            </a:r>
            <a:r>
              <a:rPr lang="fr-BE" sz="1200" dirty="0">
                <a:latin typeface="EC Square Sans Pro" panose="020B0506040000020004" pitchFamily="34" charset="0"/>
                <a:cs typeface="Arial" panose="020B0604020202020204" pitchFamily="34" charset="0"/>
              </a:rPr>
              <a:t> </a:t>
            </a:r>
            <a:r>
              <a:rPr lang="fr-BE" sz="1200" dirty="0" err="1">
                <a:latin typeface="EC Square Sans Pro" panose="020B0506040000020004" pitchFamily="34" charset="0"/>
                <a:cs typeface="Arial" panose="020B0604020202020204" pitchFamily="34" charset="0"/>
              </a:rPr>
              <a:t>ped</a:t>
            </a:r>
            <a:r>
              <a:rPr lang="fr-BE" sz="1200" dirty="0">
                <a:latin typeface="EC Square Sans Pro" panose="020B0506040000020004" pitchFamily="34" charset="0"/>
                <a:cs typeface="Arial" panose="020B0604020202020204" pitchFamily="34" charset="0"/>
              </a:rPr>
              <a:t> quo to </a:t>
            </a:r>
            <a:r>
              <a:rPr lang="fr-BE" sz="1200" dirty="0" err="1">
                <a:latin typeface="EC Square Sans Pro" panose="020B0506040000020004" pitchFamily="34" charset="0"/>
                <a:cs typeface="Arial" panose="020B0604020202020204" pitchFamily="34" charset="0"/>
              </a:rPr>
              <a:t>erae</a:t>
            </a:r>
            <a:r>
              <a:rPr lang="fr-BE" sz="1200" dirty="0">
                <a:latin typeface="EC Square Sans Pro" panose="020B0506040000020004" pitchFamily="34" charset="0"/>
                <a:cs typeface="Arial" panose="020B0604020202020204" pitchFamily="34" charset="0"/>
              </a:rPr>
              <a:t>. Ut </a:t>
            </a:r>
            <a:r>
              <a:rPr lang="fr-BE" sz="1200" dirty="0" err="1">
                <a:latin typeface="EC Square Sans Pro" panose="020B0506040000020004" pitchFamily="34" charset="0"/>
                <a:cs typeface="Arial" panose="020B0604020202020204" pitchFamily="34" charset="0"/>
              </a:rPr>
              <a:t>magnistiore</a:t>
            </a:r>
            <a:r>
              <a:rPr lang="fr-BE" sz="1200" dirty="0">
                <a:latin typeface="EC Square Sans Pro" panose="020B0506040000020004" pitchFamily="34" charset="0"/>
                <a:cs typeface="Arial" panose="020B0604020202020204" pitchFamily="34" charset="0"/>
              </a:rPr>
              <a:t>, nia </a:t>
            </a:r>
            <a:r>
              <a:rPr lang="fr-BE" sz="1200" dirty="0" err="1">
                <a:latin typeface="EC Square Sans Pro" panose="020B0506040000020004" pitchFamily="34" charset="0"/>
                <a:cs typeface="Arial" panose="020B0604020202020204" pitchFamily="34" charset="0"/>
              </a:rPr>
              <a:t>volupta</a:t>
            </a:r>
            <a:r>
              <a:rPr lang="fr-BE" sz="1200" dirty="0">
                <a:latin typeface="EC Square Sans Pro" panose="020B0506040000020004" pitchFamily="34" charset="0"/>
                <a:cs typeface="Arial" panose="020B0604020202020204" pitchFamily="34" charset="0"/>
              </a:rPr>
              <a:t> tempera </a:t>
            </a:r>
            <a:r>
              <a:rPr lang="fr-BE" sz="1200" dirty="0" err="1">
                <a:latin typeface="EC Square Sans Pro" panose="020B0506040000020004" pitchFamily="34" charset="0"/>
                <a:cs typeface="Arial" panose="020B0604020202020204" pitchFamily="34" charset="0"/>
              </a:rPr>
              <a:t>dolessit</a:t>
            </a:r>
            <a:r>
              <a:rPr lang="en-GB" sz="1200" dirty="0">
                <a:latin typeface="EC Square Sans Pro" panose="020B0506040000020004" pitchFamily="34" charset="0"/>
                <a:cs typeface="Arial" panose="020B0604020202020204" pitchFamily="34" charset="0"/>
              </a:rPr>
              <a:t>.</a:t>
            </a:r>
          </a:p>
        </p:txBody>
      </p:sp>
      <p:pic>
        <p:nvPicPr>
          <p:cNvPr id="1026" name="Picture 2" descr="Aroon Oscillator: Identifying Market Trends | Markets.com">
            <a:extLst>
              <a:ext uri="{FF2B5EF4-FFF2-40B4-BE49-F238E27FC236}">
                <a16:creationId xmlns:a16="http://schemas.microsoft.com/office/drawing/2014/main" id="{1B125A2E-6A83-E1DE-DAE4-8831A56A3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53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A53D2-BE64-7BEA-D1E7-1EE9116B5C4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0C0F9A-591D-A20B-FC9E-88A94A45D13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0E5A8AE8-80FD-C928-7B42-003EB3A06537}"/>
              </a:ext>
            </a:extLst>
          </p:cNvPr>
          <p:cNvSpPr>
            <a:spLocks noGrp="1"/>
          </p:cNvSpPr>
          <p:nvPr>
            <p:ph idx="1"/>
          </p:nvPr>
        </p:nvSpPr>
        <p:spPr/>
        <p:txBody>
          <a:bodyPr/>
          <a:lstStyle/>
          <a:p>
            <a:endParaRPr lang="da-DK"/>
          </a:p>
        </p:txBody>
      </p:sp>
      <p:sp>
        <p:nvSpPr>
          <p:cNvPr id="4" name="Pladsholder til tekst 3">
            <a:extLst>
              <a:ext uri="{FF2B5EF4-FFF2-40B4-BE49-F238E27FC236}">
                <a16:creationId xmlns:a16="http://schemas.microsoft.com/office/drawing/2014/main" id="{BCDCAF73-97CA-BD8E-7451-D3CF4AF2239F}"/>
              </a:ext>
            </a:extLst>
          </p:cNvPr>
          <p:cNvSpPr>
            <a:spLocks noGrp="1"/>
          </p:cNvSpPr>
          <p:nvPr>
            <p:ph type="body" sz="quarter" idx="14"/>
          </p:nvPr>
        </p:nvSpPr>
        <p:spPr/>
        <p:txBody>
          <a:bodyPr/>
          <a:lstStyle/>
          <a:p>
            <a:endParaRPr lang="da-DK"/>
          </a:p>
        </p:txBody>
      </p:sp>
      <p:sp>
        <p:nvSpPr>
          <p:cNvPr id="5" name="Pladsholder til tekst 4">
            <a:extLst>
              <a:ext uri="{FF2B5EF4-FFF2-40B4-BE49-F238E27FC236}">
                <a16:creationId xmlns:a16="http://schemas.microsoft.com/office/drawing/2014/main" id="{8A9FE7C7-3B3F-6EAE-2664-2A202FD13833}"/>
              </a:ext>
            </a:extLst>
          </p:cNvPr>
          <p:cNvSpPr>
            <a:spLocks noGrp="1"/>
          </p:cNvSpPr>
          <p:nvPr>
            <p:ph type="body" sz="quarter" idx="13"/>
          </p:nvPr>
        </p:nvSpPr>
        <p:spPr/>
        <p:txBody>
          <a:bodyPr/>
          <a:lstStyle/>
          <a:p>
            <a:endParaRPr lang="da-DK"/>
          </a:p>
        </p:txBody>
      </p:sp>
      <p:sp>
        <p:nvSpPr>
          <p:cNvPr id="6" name="Pladsholder til tekst 5">
            <a:extLst>
              <a:ext uri="{FF2B5EF4-FFF2-40B4-BE49-F238E27FC236}">
                <a16:creationId xmlns:a16="http://schemas.microsoft.com/office/drawing/2014/main" id="{4A718120-B196-0970-B0EF-69587D6E07FF}"/>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81685B7A-5664-622C-B744-33F201449CEC}"/>
              </a:ext>
            </a:extLst>
          </p:cNvPr>
          <p:cNvSpPr>
            <a:spLocks noGrp="1"/>
          </p:cNvSpPr>
          <p:nvPr>
            <p:ph type="body" sz="quarter" idx="15"/>
          </p:nvPr>
        </p:nvSpPr>
        <p:spPr/>
        <p:txBody>
          <a:bodyPr/>
          <a:lstStyle/>
          <a:p>
            <a:endParaRPr lang="da-DK"/>
          </a:p>
        </p:txBody>
      </p:sp>
      <p:sp>
        <p:nvSpPr>
          <p:cNvPr id="8" name="Pladsholder til tekst 7">
            <a:extLst>
              <a:ext uri="{FF2B5EF4-FFF2-40B4-BE49-F238E27FC236}">
                <a16:creationId xmlns:a16="http://schemas.microsoft.com/office/drawing/2014/main" id="{30E680E5-4911-996E-9906-5F3862E10028}"/>
              </a:ext>
            </a:extLst>
          </p:cNvPr>
          <p:cNvSpPr>
            <a:spLocks noGrp="1"/>
          </p:cNvSpPr>
          <p:nvPr>
            <p:ph type="body" sz="quarter" idx="21"/>
          </p:nvPr>
        </p:nvSpPr>
        <p:spPr/>
        <p:txBody>
          <a:bodyPr>
            <a:normAutofit fontScale="92500" lnSpcReduction="10000"/>
          </a:bodyPr>
          <a:lstStyle/>
          <a:p>
            <a:endParaRPr lang="da-DK"/>
          </a:p>
        </p:txBody>
      </p:sp>
      <p:pic>
        <p:nvPicPr>
          <p:cNvPr id="2050" name="Picture 2" descr="The complexity busters | Saïd Business School">
            <a:extLst>
              <a:ext uri="{FF2B5EF4-FFF2-40B4-BE49-F238E27FC236}">
                <a16:creationId xmlns:a16="http://schemas.microsoft.com/office/drawing/2014/main" id="{39CFDDBF-0985-B658-0247-27484EC45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Rektangel 10">
            <a:extLst>
              <a:ext uri="{FF2B5EF4-FFF2-40B4-BE49-F238E27FC236}">
                <a16:creationId xmlns:a16="http://schemas.microsoft.com/office/drawing/2014/main" id="{C2FD2317-817D-78AE-F0A8-684714C15489}"/>
              </a:ext>
            </a:extLst>
          </p:cNvPr>
          <p:cNvSpPr/>
          <p:nvPr/>
        </p:nvSpPr>
        <p:spPr>
          <a:xfrm>
            <a:off x="0" y="0"/>
            <a:ext cx="9234377" cy="51435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13"/>
          </a:p>
        </p:txBody>
      </p:sp>
      <p:sp>
        <p:nvSpPr>
          <p:cNvPr id="10" name="Tekstfelt 9">
            <a:extLst>
              <a:ext uri="{FF2B5EF4-FFF2-40B4-BE49-F238E27FC236}">
                <a16:creationId xmlns:a16="http://schemas.microsoft.com/office/drawing/2014/main" id="{D9B47C53-A2D1-38F2-177A-81EFDBE770D0}"/>
              </a:ext>
            </a:extLst>
          </p:cNvPr>
          <p:cNvSpPr txBox="1"/>
          <p:nvPr/>
        </p:nvSpPr>
        <p:spPr>
          <a:xfrm>
            <a:off x="155601" y="323850"/>
            <a:ext cx="6746089" cy="4178067"/>
          </a:xfrm>
          <a:prstGeom prst="rect">
            <a:avLst/>
          </a:prstGeom>
          <a:solidFill>
            <a:schemeClr val="tx1"/>
          </a:solidFill>
        </p:spPr>
        <p:txBody>
          <a:bodyPr wrap="square">
            <a:spAutoFit/>
          </a:bodyPr>
          <a:lstStyle/>
          <a:p>
            <a:pPr algn="ctr"/>
            <a:r>
              <a:rPr lang="da-DK" sz="4950" dirty="0">
                <a:solidFill>
                  <a:schemeClr val="bg1"/>
                </a:solidFill>
                <a:latin typeface="EC Square Sans Pro"/>
              </a:rPr>
              <a:t>A 84 percent drop in venture </a:t>
            </a:r>
            <a:r>
              <a:rPr lang="da-DK" sz="4950" dirty="0" err="1">
                <a:solidFill>
                  <a:schemeClr val="bg1"/>
                </a:solidFill>
                <a:latin typeface="EC Square Sans Pro"/>
              </a:rPr>
              <a:t>capital</a:t>
            </a:r>
            <a:r>
              <a:rPr lang="da-DK" sz="4950" dirty="0">
                <a:solidFill>
                  <a:schemeClr val="bg1"/>
                </a:solidFill>
                <a:latin typeface="EC Square Sans Pro"/>
              </a:rPr>
              <a:t> </a:t>
            </a:r>
            <a:r>
              <a:rPr lang="da-DK" sz="4950" dirty="0" err="1">
                <a:solidFill>
                  <a:schemeClr val="bg1"/>
                </a:solidFill>
                <a:latin typeface="EC Square Sans Pro"/>
              </a:rPr>
              <a:t>investments</a:t>
            </a:r>
            <a:r>
              <a:rPr lang="da-DK" sz="4950" dirty="0">
                <a:solidFill>
                  <a:schemeClr val="bg1"/>
                </a:solidFill>
                <a:latin typeface="EC Square Sans Pro"/>
              </a:rPr>
              <a:t> in </a:t>
            </a:r>
            <a:r>
              <a:rPr lang="da-DK" sz="4950" dirty="0" err="1">
                <a:solidFill>
                  <a:schemeClr val="bg1"/>
                </a:solidFill>
                <a:latin typeface="EC Square Sans Pro"/>
              </a:rPr>
              <a:t>sustainable</a:t>
            </a:r>
            <a:r>
              <a:rPr lang="da-DK" sz="4950" dirty="0">
                <a:solidFill>
                  <a:schemeClr val="bg1"/>
                </a:solidFill>
                <a:latin typeface="EC Square Sans Pro"/>
              </a:rPr>
              <a:t> </a:t>
            </a:r>
            <a:r>
              <a:rPr lang="da-DK" sz="4950" dirty="0" err="1">
                <a:solidFill>
                  <a:schemeClr val="bg1"/>
                </a:solidFill>
                <a:latin typeface="EC Square Sans Pro"/>
              </a:rPr>
              <a:t>businesses</a:t>
            </a:r>
            <a:r>
              <a:rPr lang="da-DK" sz="4950" dirty="0">
                <a:solidFill>
                  <a:schemeClr val="bg1"/>
                </a:solidFill>
                <a:latin typeface="EC Square Sans Pro"/>
              </a:rPr>
              <a:t> in Denmark </a:t>
            </a:r>
          </a:p>
          <a:p>
            <a:pPr algn="ctr"/>
            <a:r>
              <a:rPr lang="da-DK" sz="1800" dirty="0">
                <a:solidFill>
                  <a:schemeClr val="bg1"/>
                </a:solidFill>
                <a:latin typeface="EC Square Sans Pro"/>
              </a:rPr>
              <a:t>(H1 2024 vs. H1 2025)</a:t>
            </a:r>
          </a:p>
        </p:txBody>
      </p:sp>
      <p:sp>
        <p:nvSpPr>
          <p:cNvPr id="9" name="Pil: nedad 8">
            <a:extLst>
              <a:ext uri="{FF2B5EF4-FFF2-40B4-BE49-F238E27FC236}">
                <a16:creationId xmlns:a16="http://schemas.microsoft.com/office/drawing/2014/main" id="{A9C9DC72-5B27-F828-E49F-FD2A7D0344E3}"/>
              </a:ext>
            </a:extLst>
          </p:cNvPr>
          <p:cNvSpPr/>
          <p:nvPr/>
        </p:nvSpPr>
        <p:spPr>
          <a:xfrm>
            <a:off x="6944706" y="323851"/>
            <a:ext cx="1785595" cy="4393904"/>
          </a:xfrm>
          <a:prstGeom prst="down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3000" dirty="0">
                <a:solidFill>
                  <a:sysClr val="windowText" lastClr="000000"/>
                </a:solidFill>
              </a:rPr>
              <a:t>84%</a:t>
            </a:r>
            <a:endParaRPr lang="da-DK" sz="1013" dirty="0">
              <a:solidFill>
                <a:sysClr val="windowText" lastClr="000000"/>
              </a:solidFill>
            </a:endParaRPr>
          </a:p>
        </p:txBody>
      </p:sp>
    </p:spTree>
    <p:extLst>
      <p:ext uri="{BB962C8B-B14F-4D97-AF65-F5344CB8AC3E}">
        <p14:creationId xmlns:p14="http://schemas.microsoft.com/office/powerpoint/2010/main" val="3813168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AB145C4-38FD-2613-C5C1-C4C42DBB37E5}"/>
              </a:ext>
            </a:extLst>
          </p:cNvPr>
          <p:cNvSpPr/>
          <p:nvPr/>
        </p:nvSpPr>
        <p:spPr>
          <a:xfrm>
            <a:off x="0" y="0"/>
            <a:ext cx="9144000" cy="51435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013" dirty="0"/>
          </a:p>
        </p:txBody>
      </p:sp>
      <p:sp>
        <p:nvSpPr>
          <p:cNvPr id="4" name="Ellipse 3">
            <a:extLst>
              <a:ext uri="{FF2B5EF4-FFF2-40B4-BE49-F238E27FC236}">
                <a16:creationId xmlns:a16="http://schemas.microsoft.com/office/drawing/2014/main" id="{0C67D454-6EAE-8BC0-7A98-820C48BE8168}"/>
              </a:ext>
            </a:extLst>
          </p:cNvPr>
          <p:cNvSpPr/>
          <p:nvPr/>
        </p:nvSpPr>
        <p:spPr>
          <a:xfrm>
            <a:off x="328154" y="212008"/>
            <a:ext cx="5043947" cy="2676833"/>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chemeClr val="tx1"/>
                </a:solidFill>
                <a:latin typeface="EC Square Sans Pro"/>
              </a:rPr>
              <a:t>Europe’s pensions hold €3 trillion</a:t>
            </a:r>
            <a:endParaRPr lang="da-DK" sz="2800" dirty="0">
              <a:solidFill>
                <a:schemeClr val="tx1"/>
              </a:solidFill>
              <a:latin typeface="EC Square Sans Pro"/>
            </a:endParaRPr>
          </a:p>
        </p:txBody>
      </p:sp>
      <p:sp>
        <p:nvSpPr>
          <p:cNvPr id="5" name="Ellipse 4">
            <a:extLst>
              <a:ext uri="{FF2B5EF4-FFF2-40B4-BE49-F238E27FC236}">
                <a16:creationId xmlns:a16="http://schemas.microsoft.com/office/drawing/2014/main" id="{BA93E187-BC72-7FCB-F1E3-08FC785AFB49}"/>
              </a:ext>
            </a:extLst>
          </p:cNvPr>
          <p:cNvSpPr/>
          <p:nvPr/>
        </p:nvSpPr>
        <p:spPr>
          <a:xfrm>
            <a:off x="5316794" y="3281517"/>
            <a:ext cx="55307" cy="47932"/>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sz="1013"/>
          </a:p>
        </p:txBody>
      </p:sp>
      <p:sp>
        <p:nvSpPr>
          <p:cNvPr id="7" name="Rektangel 6">
            <a:extLst>
              <a:ext uri="{FF2B5EF4-FFF2-40B4-BE49-F238E27FC236}">
                <a16:creationId xmlns:a16="http://schemas.microsoft.com/office/drawing/2014/main" id="{C91FDD68-097F-4AD4-68AC-B67F2CFE6AD2}"/>
              </a:ext>
            </a:extLst>
          </p:cNvPr>
          <p:cNvSpPr/>
          <p:nvPr/>
        </p:nvSpPr>
        <p:spPr>
          <a:xfrm>
            <a:off x="3831130" y="3462184"/>
            <a:ext cx="3979020" cy="6858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EC Square Sans Pro"/>
              </a:rPr>
              <a:t>Unfortunately, only 0.12% ever reaches venture capital</a:t>
            </a:r>
            <a:endParaRPr lang="da-DK" sz="2400" dirty="0">
              <a:latin typeface="EC Square Sans Pro"/>
            </a:endParaRPr>
          </a:p>
        </p:txBody>
      </p:sp>
    </p:spTree>
    <p:extLst>
      <p:ext uri="{BB962C8B-B14F-4D97-AF65-F5344CB8AC3E}">
        <p14:creationId xmlns:p14="http://schemas.microsoft.com/office/powerpoint/2010/main" val="3500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338164C-B737-53AA-EBFF-235B60B870B3}"/>
              </a:ext>
            </a:extLst>
          </p:cNvPr>
          <p:cNvSpPr>
            <a:spLocks noGrp="1"/>
          </p:cNvSpPr>
          <p:nvPr>
            <p:ph type="body" sz="quarter" idx="14"/>
          </p:nvPr>
        </p:nvSpPr>
        <p:spPr/>
        <p:txBody>
          <a:bodyPr/>
          <a:lstStyle/>
          <a:p>
            <a:endParaRPr lang="da-DK"/>
          </a:p>
        </p:txBody>
      </p:sp>
      <p:sp>
        <p:nvSpPr>
          <p:cNvPr id="5" name="Pladsholder til tekst 4">
            <a:extLst>
              <a:ext uri="{FF2B5EF4-FFF2-40B4-BE49-F238E27FC236}">
                <a16:creationId xmlns:a16="http://schemas.microsoft.com/office/drawing/2014/main" id="{C5BDB885-1F71-D8F0-4F38-830403C5D8B0}"/>
              </a:ext>
            </a:extLst>
          </p:cNvPr>
          <p:cNvSpPr>
            <a:spLocks noGrp="1"/>
          </p:cNvSpPr>
          <p:nvPr>
            <p:ph type="body" sz="quarter" idx="13"/>
          </p:nvPr>
        </p:nvSpPr>
        <p:spPr/>
        <p:txBody>
          <a:bodyPr/>
          <a:lstStyle/>
          <a:p>
            <a:endParaRPr lang="da-DK"/>
          </a:p>
        </p:txBody>
      </p:sp>
      <p:sp>
        <p:nvSpPr>
          <p:cNvPr id="6" name="Pladsholder til tekst 5">
            <a:extLst>
              <a:ext uri="{FF2B5EF4-FFF2-40B4-BE49-F238E27FC236}">
                <a16:creationId xmlns:a16="http://schemas.microsoft.com/office/drawing/2014/main" id="{C433F89E-1183-D6B5-1BB3-A9DA3F2A91A1}"/>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E74A2350-94E9-2832-6B19-17CE82D65590}"/>
              </a:ext>
            </a:extLst>
          </p:cNvPr>
          <p:cNvSpPr>
            <a:spLocks noGrp="1"/>
          </p:cNvSpPr>
          <p:nvPr>
            <p:ph type="body" sz="quarter" idx="15"/>
          </p:nvPr>
        </p:nvSpPr>
        <p:spPr/>
        <p:txBody>
          <a:bodyPr/>
          <a:lstStyle/>
          <a:p>
            <a:endParaRPr lang="da-DK"/>
          </a:p>
        </p:txBody>
      </p:sp>
      <p:pic>
        <p:nvPicPr>
          <p:cNvPr id="4098" name="Picture 2" descr="ERP Implementation Approach – A Phased Approach to Success">
            <a:extLst>
              <a:ext uri="{FF2B5EF4-FFF2-40B4-BE49-F238E27FC236}">
                <a16:creationId xmlns:a16="http://schemas.microsoft.com/office/drawing/2014/main" id="{4E4F648C-DA27-5558-97E5-F820AF9054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02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6A7AB97-2A69-74FB-C065-FBAF9003D882}"/>
              </a:ext>
            </a:extLst>
          </p:cNvPr>
          <p:cNvSpPr>
            <a:spLocks noGrp="1"/>
          </p:cNvSpPr>
          <p:nvPr>
            <p:ph type="body" sz="quarter" idx="19"/>
          </p:nvPr>
        </p:nvSpPr>
        <p:spPr/>
        <p:txBody>
          <a:bodyPr/>
          <a:lstStyle/>
          <a:p>
            <a:endParaRPr lang="da-DK"/>
          </a:p>
        </p:txBody>
      </p:sp>
      <p:sp>
        <p:nvSpPr>
          <p:cNvPr id="3" name="Pladsholder til tekst 2">
            <a:extLst>
              <a:ext uri="{FF2B5EF4-FFF2-40B4-BE49-F238E27FC236}">
                <a16:creationId xmlns:a16="http://schemas.microsoft.com/office/drawing/2014/main" id="{292363C0-4AAC-3F83-2FA0-E2BBD8FAF1CC}"/>
              </a:ext>
            </a:extLst>
          </p:cNvPr>
          <p:cNvSpPr>
            <a:spLocks noGrp="1"/>
          </p:cNvSpPr>
          <p:nvPr>
            <p:ph type="body" sz="quarter" idx="10"/>
          </p:nvPr>
        </p:nvSpPr>
        <p:spPr/>
        <p:txBody>
          <a:bodyPr/>
          <a:lstStyle/>
          <a:p>
            <a:endParaRPr lang="da-DK"/>
          </a:p>
        </p:txBody>
      </p:sp>
      <p:sp>
        <p:nvSpPr>
          <p:cNvPr id="4" name="Pladsholder til tekst 3">
            <a:extLst>
              <a:ext uri="{FF2B5EF4-FFF2-40B4-BE49-F238E27FC236}">
                <a16:creationId xmlns:a16="http://schemas.microsoft.com/office/drawing/2014/main" id="{5459E1D9-9CD4-1AF4-571A-C88C1DE59CDC}"/>
              </a:ext>
            </a:extLst>
          </p:cNvPr>
          <p:cNvSpPr>
            <a:spLocks noGrp="1"/>
          </p:cNvSpPr>
          <p:nvPr>
            <p:ph type="body" sz="quarter" idx="38"/>
          </p:nvPr>
        </p:nvSpPr>
        <p:spPr/>
        <p:txBody>
          <a:bodyPr/>
          <a:lstStyle/>
          <a:p>
            <a:endParaRPr lang="da-DK"/>
          </a:p>
        </p:txBody>
      </p:sp>
      <p:sp>
        <p:nvSpPr>
          <p:cNvPr id="5" name="Pladsholder til tekst 4">
            <a:extLst>
              <a:ext uri="{FF2B5EF4-FFF2-40B4-BE49-F238E27FC236}">
                <a16:creationId xmlns:a16="http://schemas.microsoft.com/office/drawing/2014/main" id="{B9A78131-338B-B34A-1F41-9C892DBC76FD}"/>
              </a:ext>
            </a:extLst>
          </p:cNvPr>
          <p:cNvSpPr>
            <a:spLocks noGrp="1"/>
          </p:cNvSpPr>
          <p:nvPr>
            <p:ph type="body" sz="quarter" idx="12"/>
          </p:nvPr>
        </p:nvSpPr>
        <p:spPr/>
        <p:txBody>
          <a:bodyPr/>
          <a:lstStyle/>
          <a:p>
            <a:endParaRPr lang="da-DK"/>
          </a:p>
        </p:txBody>
      </p:sp>
      <p:sp>
        <p:nvSpPr>
          <p:cNvPr id="6" name="Titel 5">
            <a:extLst>
              <a:ext uri="{FF2B5EF4-FFF2-40B4-BE49-F238E27FC236}">
                <a16:creationId xmlns:a16="http://schemas.microsoft.com/office/drawing/2014/main" id="{91BF502B-F676-13A6-B196-4EDFBDECEDAB}"/>
              </a:ext>
            </a:extLst>
          </p:cNvPr>
          <p:cNvSpPr>
            <a:spLocks noGrp="1"/>
          </p:cNvSpPr>
          <p:nvPr>
            <p:ph type="title"/>
          </p:nvPr>
        </p:nvSpPr>
        <p:spPr/>
        <p:txBody>
          <a:bodyPr/>
          <a:lstStyle/>
          <a:p>
            <a:endParaRPr lang="da-DK"/>
          </a:p>
        </p:txBody>
      </p:sp>
      <p:pic>
        <p:nvPicPr>
          <p:cNvPr id="1026" name="Picture 2" descr="Greenwashing—A Modern-Day Minefield - MDPI Blog">
            <a:extLst>
              <a:ext uri="{FF2B5EF4-FFF2-40B4-BE49-F238E27FC236}">
                <a16:creationId xmlns:a16="http://schemas.microsoft.com/office/drawing/2014/main" id="{354A81DE-D57D-C9D5-ED46-DF32936B0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76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1A9C54-5154-D1D7-D956-539E0BCB37EF}"/>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CE08AF9-FB3B-ED8D-AB26-2B6591713F85}"/>
              </a:ext>
            </a:extLst>
          </p:cNvPr>
          <p:cNvSpPr>
            <a:spLocks noGrp="1"/>
          </p:cNvSpPr>
          <p:nvPr>
            <p:ph idx="1"/>
          </p:nvPr>
        </p:nvSpPr>
        <p:spPr/>
        <p:txBody>
          <a:bodyPr/>
          <a:lstStyle/>
          <a:p>
            <a:endParaRPr lang="da-DK"/>
          </a:p>
        </p:txBody>
      </p:sp>
      <p:sp>
        <p:nvSpPr>
          <p:cNvPr id="4" name="Pladsholder til tekst 3">
            <a:extLst>
              <a:ext uri="{FF2B5EF4-FFF2-40B4-BE49-F238E27FC236}">
                <a16:creationId xmlns:a16="http://schemas.microsoft.com/office/drawing/2014/main" id="{5D2DE65B-BFFC-442C-82E3-7B8C486DDE17}"/>
              </a:ext>
            </a:extLst>
          </p:cNvPr>
          <p:cNvSpPr>
            <a:spLocks noGrp="1"/>
          </p:cNvSpPr>
          <p:nvPr>
            <p:ph type="body" sz="quarter" idx="14"/>
          </p:nvPr>
        </p:nvSpPr>
        <p:spPr/>
        <p:txBody>
          <a:bodyPr/>
          <a:lstStyle/>
          <a:p>
            <a:endParaRPr lang="da-DK"/>
          </a:p>
        </p:txBody>
      </p:sp>
      <p:sp>
        <p:nvSpPr>
          <p:cNvPr id="5" name="Pladsholder til tekst 4">
            <a:extLst>
              <a:ext uri="{FF2B5EF4-FFF2-40B4-BE49-F238E27FC236}">
                <a16:creationId xmlns:a16="http://schemas.microsoft.com/office/drawing/2014/main" id="{F9694AAE-2E26-6384-ECA4-6DAC668D500A}"/>
              </a:ext>
            </a:extLst>
          </p:cNvPr>
          <p:cNvSpPr>
            <a:spLocks noGrp="1"/>
          </p:cNvSpPr>
          <p:nvPr>
            <p:ph type="body" sz="quarter" idx="13"/>
          </p:nvPr>
        </p:nvSpPr>
        <p:spPr/>
        <p:txBody>
          <a:bodyPr/>
          <a:lstStyle/>
          <a:p>
            <a:endParaRPr lang="da-DK"/>
          </a:p>
        </p:txBody>
      </p:sp>
      <p:sp>
        <p:nvSpPr>
          <p:cNvPr id="6" name="Pladsholder til tekst 5">
            <a:extLst>
              <a:ext uri="{FF2B5EF4-FFF2-40B4-BE49-F238E27FC236}">
                <a16:creationId xmlns:a16="http://schemas.microsoft.com/office/drawing/2014/main" id="{ACD79C02-3681-2BA4-52AF-030B61639CCC}"/>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02B87752-7261-33E6-E3E8-2E079B66AB7C}"/>
              </a:ext>
            </a:extLst>
          </p:cNvPr>
          <p:cNvSpPr>
            <a:spLocks noGrp="1"/>
          </p:cNvSpPr>
          <p:nvPr>
            <p:ph type="body" sz="quarter" idx="15"/>
          </p:nvPr>
        </p:nvSpPr>
        <p:spPr/>
        <p:txBody>
          <a:bodyPr/>
          <a:lstStyle/>
          <a:p>
            <a:endParaRPr lang="da-DK"/>
          </a:p>
        </p:txBody>
      </p:sp>
      <p:sp>
        <p:nvSpPr>
          <p:cNvPr id="8" name="Pladsholder til tekst 7">
            <a:extLst>
              <a:ext uri="{FF2B5EF4-FFF2-40B4-BE49-F238E27FC236}">
                <a16:creationId xmlns:a16="http://schemas.microsoft.com/office/drawing/2014/main" id="{F39F991D-5DD7-F1C5-6853-EC674F667D49}"/>
              </a:ext>
            </a:extLst>
          </p:cNvPr>
          <p:cNvSpPr>
            <a:spLocks noGrp="1"/>
          </p:cNvSpPr>
          <p:nvPr>
            <p:ph type="body" sz="quarter" idx="21"/>
          </p:nvPr>
        </p:nvSpPr>
        <p:spPr/>
        <p:txBody>
          <a:bodyPr>
            <a:normAutofit fontScale="92500" lnSpcReduction="10000"/>
          </a:bodyPr>
          <a:lstStyle/>
          <a:p>
            <a:endParaRPr lang="da-DK"/>
          </a:p>
        </p:txBody>
      </p:sp>
      <p:pic>
        <p:nvPicPr>
          <p:cNvPr id="2050" name="Picture 2" descr="The complexity busters | Saïd Business School">
            <a:extLst>
              <a:ext uri="{FF2B5EF4-FFF2-40B4-BE49-F238E27FC236}">
                <a16:creationId xmlns:a16="http://schemas.microsoft.com/office/drawing/2014/main" id="{9B068DCF-242B-836F-29A5-6EFF63500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111BA0AC-B665-2D2C-E8FB-CBD07A07D000}"/>
              </a:ext>
            </a:extLst>
          </p:cNvPr>
          <p:cNvSpPr txBox="1"/>
          <p:nvPr/>
        </p:nvSpPr>
        <p:spPr>
          <a:xfrm>
            <a:off x="-900" y="0"/>
            <a:ext cx="9211267" cy="7455887"/>
          </a:xfrm>
          <a:prstGeom prst="rect">
            <a:avLst/>
          </a:prstGeom>
          <a:solidFill>
            <a:schemeClr val="tx1"/>
          </a:solidFill>
        </p:spPr>
        <p:txBody>
          <a:bodyPr wrap="square">
            <a:spAutoFit/>
          </a:bodyPr>
          <a:lstStyle/>
          <a:p>
            <a:pPr algn="ctr"/>
            <a:endParaRPr lang="da-DK" sz="4950" dirty="0">
              <a:solidFill>
                <a:schemeClr val="bg1"/>
              </a:solidFill>
            </a:endParaRPr>
          </a:p>
          <a:p>
            <a:pPr algn="ctr"/>
            <a:endParaRPr lang="da-DK" sz="4950" dirty="0">
              <a:solidFill>
                <a:schemeClr val="bg1"/>
              </a:solidFill>
            </a:endParaRPr>
          </a:p>
          <a:p>
            <a:pPr algn="ctr"/>
            <a:r>
              <a:rPr lang="da-DK" sz="6600" dirty="0">
                <a:solidFill>
                  <a:schemeClr val="bg1"/>
                </a:solidFill>
                <a:latin typeface="EC Square Sans Pro"/>
              </a:rPr>
              <a:t>Killing </a:t>
            </a:r>
            <a:r>
              <a:rPr lang="da-DK" sz="6600" dirty="0" err="1">
                <a:solidFill>
                  <a:schemeClr val="bg1"/>
                </a:solidFill>
                <a:latin typeface="EC Square Sans Pro"/>
              </a:rPr>
              <a:t>Complexity</a:t>
            </a:r>
            <a:r>
              <a:rPr lang="da-DK" sz="6600" dirty="0">
                <a:solidFill>
                  <a:schemeClr val="bg1"/>
                </a:solidFill>
                <a:latin typeface="EC Square Sans Pro"/>
              </a:rPr>
              <a:t> </a:t>
            </a:r>
            <a:r>
              <a:rPr lang="da-DK" sz="6600" dirty="0" err="1">
                <a:solidFill>
                  <a:schemeClr val="bg1"/>
                </a:solidFill>
                <a:latin typeface="EC Square Sans Pro"/>
              </a:rPr>
              <a:t>Before</a:t>
            </a:r>
            <a:r>
              <a:rPr lang="da-DK" sz="6600" dirty="0">
                <a:solidFill>
                  <a:schemeClr val="bg1"/>
                </a:solidFill>
                <a:latin typeface="EC Square Sans Pro"/>
              </a:rPr>
              <a:t> </a:t>
            </a:r>
            <a:r>
              <a:rPr lang="da-DK" sz="6600" dirty="0" err="1">
                <a:solidFill>
                  <a:schemeClr val="bg1"/>
                </a:solidFill>
                <a:latin typeface="EC Square Sans Pro"/>
              </a:rPr>
              <a:t>Complexity</a:t>
            </a:r>
            <a:r>
              <a:rPr lang="da-DK" sz="6600" dirty="0">
                <a:solidFill>
                  <a:schemeClr val="bg1"/>
                </a:solidFill>
                <a:latin typeface="EC Square Sans Pro"/>
              </a:rPr>
              <a:t> </a:t>
            </a:r>
            <a:r>
              <a:rPr lang="da-DK" sz="6600" dirty="0" err="1">
                <a:solidFill>
                  <a:schemeClr val="bg1"/>
                </a:solidFill>
                <a:latin typeface="EC Square Sans Pro"/>
              </a:rPr>
              <a:t>Kills</a:t>
            </a:r>
            <a:r>
              <a:rPr lang="da-DK" sz="6600" dirty="0">
                <a:solidFill>
                  <a:schemeClr val="bg1"/>
                </a:solidFill>
                <a:latin typeface="EC Square Sans Pro"/>
              </a:rPr>
              <a:t> Growth</a:t>
            </a:r>
          </a:p>
          <a:p>
            <a:pPr algn="ctr"/>
            <a:endParaRPr lang="da-DK" sz="4950" dirty="0">
              <a:solidFill>
                <a:schemeClr val="bg1"/>
              </a:solidFill>
            </a:endParaRPr>
          </a:p>
          <a:p>
            <a:pPr algn="ctr"/>
            <a:endParaRPr lang="da-DK" sz="4950" dirty="0">
              <a:solidFill>
                <a:schemeClr val="bg1"/>
              </a:solidFill>
            </a:endParaRPr>
          </a:p>
          <a:p>
            <a:pPr algn="ctr"/>
            <a:endParaRPr lang="da-DK" sz="4950" dirty="0">
              <a:solidFill>
                <a:schemeClr val="bg1"/>
              </a:solidFill>
            </a:endParaRPr>
          </a:p>
          <a:p>
            <a:pPr algn="ctr"/>
            <a:endParaRPr lang="da-DK" sz="4950" dirty="0">
              <a:solidFill>
                <a:schemeClr val="bg1"/>
              </a:solidFill>
            </a:endParaRPr>
          </a:p>
          <a:p>
            <a:pPr algn="ctr"/>
            <a:endParaRPr lang="da-DK" sz="4950" dirty="0">
              <a:solidFill>
                <a:schemeClr val="bg1"/>
              </a:solidFill>
            </a:endParaRPr>
          </a:p>
        </p:txBody>
      </p:sp>
    </p:spTree>
    <p:extLst>
      <p:ext uri="{BB962C8B-B14F-4D97-AF65-F5344CB8AC3E}">
        <p14:creationId xmlns:p14="http://schemas.microsoft.com/office/powerpoint/2010/main" val="2096560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sbl\AppData\Local\Temp\Templafy\PowerPointVsto\Assets\6b29b3fb-17b5-4432-b155-dee1fcf32b08.jpeg"/>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4AE12C887D479C1DC76E4FC673A6" ma:contentTypeVersion="17" ma:contentTypeDescription="Crée un document." ma:contentTypeScope="" ma:versionID="d4e1d3195fe95f885b81e5dc3a8219d7">
  <xsd:schema xmlns:xsd="http://www.w3.org/2001/XMLSchema" xmlns:xs="http://www.w3.org/2001/XMLSchema" xmlns:p="http://schemas.microsoft.com/office/2006/metadata/properties" xmlns:ns2="7d1b97a8-51d8-406d-8036-119157ac06a7" xmlns:ns3="31207b1c-59ce-4594-a7ff-c92a97d12621" targetNamespace="http://schemas.microsoft.com/office/2006/metadata/properties" ma:root="true" ma:fieldsID="e2f2f94ac624cd46013b099d4260a9d8" ns2:_="" ns3:_="">
    <xsd:import namespace="7d1b97a8-51d8-406d-8036-119157ac06a7"/>
    <xsd:import namespace="31207b1c-59ce-4594-a7ff-c92a97d12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b97a8-51d8-406d-8036-119157ac0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d710c1b-8059-4a3c-8834-d12249fa78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207b1c-59ce-4594-a7ff-c92a97d12621"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DF318E-0C89-4F7C-B085-D5FCD8112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b97a8-51d8-406d-8036-119157ac06a7"/>
    <ds:schemaRef ds:uri="31207b1c-59ce-4594-a7ff-c92a97d12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501AB1-36FA-4664-9F92-AE37AC3D0F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107</TotalTime>
  <Words>595</Words>
  <Application>Microsoft Office PowerPoint</Application>
  <PresentationFormat>Skærmshow (16:9)</PresentationFormat>
  <Paragraphs>97</Paragraphs>
  <Slides>19</Slides>
  <Notes>1</Notes>
  <HiddenSlides>0</HiddenSlides>
  <MMClips>0</MMClips>
  <ScaleCrop>false</ScaleCrop>
  <HeadingPairs>
    <vt:vector size="8" baseType="variant">
      <vt:variant>
        <vt:lpstr>Benyttede skrifttyper</vt:lpstr>
      </vt:variant>
      <vt:variant>
        <vt:i4>10</vt:i4>
      </vt:variant>
      <vt:variant>
        <vt:lpstr>Tema</vt:lpstr>
      </vt:variant>
      <vt:variant>
        <vt:i4>5</vt:i4>
      </vt:variant>
      <vt:variant>
        <vt:lpstr>Integrerede OLE-servere</vt:lpstr>
      </vt:variant>
      <vt:variant>
        <vt:i4>1</vt:i4>
      </vt:variant>
      <vt:variant>
        <vt:lpstr>Slidetitler</vt:lpstr>
      </vt:variant>
      <vt:variant>
        <vt:i4>19</vt:i4>
      </vt:variant>
    </vt:vector>
  </HeadingPairs>
  <TitlesOfParts>
    <vt:vector size="35" baseType="lpstr">
      <vt:lpstr>Aptos</vt:lpstr>
      <vt:lpstr>Arial</vt:lpstr>
      <vt:lpstr>Calibri</vt:lpstr>
      <vt:lpstr>Canela Light</vt:lpstr>
      <vt:lpstr>Comic Sans MS</vt:lpstr>
      <vt:lpstr>Courier New</vt:lpstr>
      <vt:lpstr>EC Square Sans Pro</vt:lpstr>
      <vt:lpstr>EC Square Sans Pro Medium</vt:lpstr>
      <vt:lpstr>Helvetica Neue</vt:lpstr>
      <vt:lpstr>Times New Roman</vt:lpstr>
      <vt:lpstr>Thème Office</vt:lpstr>
      <vt:lpstr>1_Thème Office</vt:lpstr>
      <vt:lpstr>2_Thème Office</vt:lpstr>
      <vt:lpstr>3_Thème Office</vt:lpstr>
      <vt:lpstr>4_Thème Office</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Implementation of the guarantee</vt:lpstr>
      <vt:lpstr>Internal InvestEU Guarantee Product leaflet </vt:lpstr>
      <vt:lpstr>InvestEU eligibility check-scheme</vt:lpstr>
      <vt:lpstr>InvestEU side letter to EIFO’s loan agreement</vt:lpstr>
      <vt:lpstr>Additional tools</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Michael Holm Olesen</cp:lastModifiedBy>
  <cp:revision>16</cp:revision>
  <dcterms:created xsi:type="dcterms:W3CDTF">2023-02-02T07:14:57Z</dcterms:created>
  <dcterms:modified xsi:type="dcterms:W3CDTF">2025-10-28T15:38:21Z</dcterms:modified>
</cp:coreProperties>
</file>