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8" r:id="rId2"/>
    <p:sldId id="259" r:id="rId3"/>
    <p:sldId id="261" r:id="rId4"/>
    <p:sldId id="264" r:id="rId5"/>
    <p:sldId id="265" r:id="rId6"/>
    <p:sldId id="262" r:id="rId7"/>
    <p:sldId id="26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000000"/>
    <a:srgbClr val="2B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5D3A31-DAC1-423A-96F4-D2ABF61F22D8}" v="2" dt="2025-02-03T15:36:18.4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7670" autoAdjust="0"/>
    <p:restoredTop sz="74818" autoAdjust="0"/>
  </p:normalViewPr>
  <p:slideViewPr>
    <p:cSldViewPr snapToGrid="0">
      <p:cViewPr varScale="1">
        <p:scale>
          <a:sx n="83" d="100"/>
          <a:sy n="83" d="100"/>
        </p:scale>
        <p:origin x="876" y="60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2668" y="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ja Günther" userId="WL3aZHKkfWulvqSxVYnFr+omP5i++ozLVcMYw9h76Mg=" providerId="None" clId="Web-{CB5D3A31-DAC1-423A-96F4-D2ABF61F22D8}"/>
    <pc:docChg chg="modSld">
      <pc:chgData name="Anja Günther" userId="WL3aZHKkfWulvqSxVYnFr+omP5i++ozLVcMYw9h76Mg=" providerId="None" clId="Web-{CB5D3A31-DAC1-423A-96F4-D2ABF61F22D8}" dt="2025-02-03T15:36:18.417" v="0" actId="20577"/>
      <pc:docMkLst>
        <pc:docMk/>
      </pc:docMkLst>
      <pc:sldChg chg="modSp">
        <pc:chgData name="Anja Günther" userId="WL3aZHKkfWulvqSxVYnFr+omP5i++ozLVcMYw9h76Mg=" providerId="None" clId="Web-{CB5D3A31-DAC1-423A-96F4-D2ABF61F22D8}" dt="2025-02-03T15:36:18.417" v="0" actId="20577"/>
        <pc:sldMkLst>
          <pc:docMk/>
          <pc:sldMk cId="4025687191" sldId="261"/>
        </pc:sldMkLst>
        <pc:spChg chg="mod">
          <ac:chgData name="Anja Günther" userId="WL3aZHKkfWulvqSxVYnFr+omP5i++ozLVcMYw9h76Mg=" providerId="None" clId="Web-{CB5D3A31-DAC1-423A-96F4-D2ABF61F22D8}" dt="2025-02-03T15:36:18.417" v="0" actId="20577"/>
          <ac:spMkLst>
            <pc:docMk/>
            <pc:sldMk cId="4025687191" sldId="261"/>
            <ac:spMk id="10" creationId="{E9707E87-998E-B5CF-80C7-A575007EB755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C92A86-C5C9-6113-6AC7-4064BBD094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277400-9A88-4A14-1B97-2E611F2842E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067AC-4DA6-47DD-9DAA-82F8496AEA1D}" type="datetimeFigureOut">
              <a:rPr lang="en-GB" smtClean="0"/>
              <a:t>07/02/2025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149F3E-834F-ADBB-A517-1E7341E464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F16239-9E04-27B8-09A3-ACB4AC19F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2F9E2-E68F-463D-B409-4BB1E4E53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48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B6916-6BB4-491D-A9F6-98CF7382B083}" type="datetimeFigureOut">
              <a:rPr lang="en-GB" smtClean="0"/>
              <a:t>07/02/2025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881E3-068B-48DF-8881-A991B8AEA7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556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</a:rPr>
              <a:t>House of Disability Organizations</a:t>
            </a:r>
          </a:p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Sif Holst, Vice President, </a:t>
            </a:r>
          </a:p>
          <a:p>
            <a:r>
              <a:rPr lang="en-US" dirty="0"/>
              <a:t>Disabled People’s Organizations Denmark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Denmark</a:t>
            </a:r>
          </a:p>
          <a:p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Champions of Inclusive Spaces</a:t>
            </a:r>
          </a:p>
          <a:p>
            <a:r>
              <a:rPr lang="en-US" dirty="0"/>
              <a:t>#ZeroCon24</a:t>
            </a:r>
          </a:p>
          <a:p>
            <a:r>
              <a:rPr lang="en-US" sz="1200" b="0" dirty="0">
                <a:latin typeface="Roboto" panose="02000000000000000000" pitchFamily="2" charset="0"/>
                <a:ea typeface="Roboto" panose="02000000000000000000" pitchFamily="2" charset="0"/>
              </a:rPr>
              <a:t>March 5, 12:00 – 13:00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220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Introduction:</a:t>
            </a:r>
          </a:p>
          <a:p>
            <a:r>
              <a:rPr lang="en-GB" sz="1200" dirty="0"/>
              <a:t>The house was established in 2012. Competition for architects started in 2010. </a:t>
            </a:r>
          </a:p>
          <a:p>
            <a:endParaRPr lang="en-GB" sz="1200" dirty="0"/>
          </a:p>
          <a:p>
            <a:r>
              <a:rPr lang="en-GB" sz="1200" dirty="0"/>
              <a:t>The House is a collaborative workspace hosting 30 organizations and approximately 300 employees.</a:t>
            </a:r>
          </a:p>
          <a:p>
            <a:endParaRPr lang="en-GB" sz="1200" dirty="0"/>
          </a:p>
          <a:p>
            <a:r>
              <a:rPr lang="en-GB" sz="1200" dirty="0"/>
              <a:t>Exemplifying the pinnacle of accessible office environments. </a:t>
            </a:r>
          </a:p>
          <a:p>
            <a:r>
              <a:rPr lang="en-GB" sz="1200" dirty="0"/>
              <a:t>Total price for the house: roughly 260 mil. kr. (roughly 34.9 mil. Euros). 12.600 square meters. </a:t>
            </a:r>
          </a:p>
          <a:p>
            <a:endParaRPr lang="en-GB" sz="12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3322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988BFC-A6C8-01B9-1CC8-EA08A6FFF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EC82A6-E9B0-E530-6935-29E7509F95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04F67A-9841-1B42-3375-FCF1FBF4B2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Our goals with </a:t>
            </a:r>
            <a:r>
              <a:rPr lang="en-US" sz="1200" dirty="0" err="1"/>
              <a:t>thw</a:t>
            </a:r>
            <a:r>
              <a:rPr lang="en-US" sz="1200" dirty="0"/>
              <a:t> house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Ambitious Accessibility: </a:t>
            </a:r>
            <a:r>
              <a:rPr lang="da-DK" altLang="da-DK" sz="1200" dirty="0" err="1">
                <a:latin typeface="Arial" panose="020B0604020202020204" pitchFamily="34" charset="0"/>
              </a:rPr>
              <a:t>Construct</a:t>
            </a:r>
            <a:r>
              <a:rPr lang="da-DK" altLang="da-DK" sz="1200" dirty="0">
                <a:latin typeface="Arial" panose="020B0604020202020204" pitchFamily="34" charset="0"/>
              </a:rPr>
              <a:t> the </a:t>
            </a:r>
            <a:r>
              <a:rPr lang="da-DK" altLang="da-DK" sz="1200" dirty="0" err="1">
                <a:latin typeface="Arial" panose="020B0604020202020204" pitchFamily="34" charset="0"/>
              </a:rPr>
              <a:t>world's</a:t>
            </a:r>
            <a:r>
              <a:rPr lang="da-DK" altLang="da-DK" sz="1200" dirty="0">
                <a:latin typeface="Arial" panose="020B0604020202020204" pitchFamily="34" charset="0"/>
              </a:rPr>
              <a:t> most </a:t>
            </a:r>
            <a:r>
              <a:rPr lang="da-DK" altLang="da-DK" sz="1200" dirty="0" err="1">
                <a:latin typeface="Arial" panose="020B0604020202020204" pitchFamily="34" charset="0"/>
              </a:rPr>
              <a:t>accessible</a:t>
            </a:r>
            <a:r>
              <a:rPr lang="da-DK" altLang="da-DK" sz="1200" dirty="0">
                <a:latin typeface="Arial" panose="020B0604020202020204" pitchFamily="34" charset="0"/>
              </a:rPr>
              <a:t> </a:t>
            </a:r>
            <a:r>
              <a:rPr lang="da-DK" altLang="da-DK" sz="1200" dirty="0" err="1">
                <a:latin typeface="Arial" panose="020B0604020202020204" pitchFamily="34" charset="0"/>
              </a:rPr>
              <a:t>office</a:t>
            </a:r>
            <a:r>
              <a:rPr lang="da-DK" altLang="da-DK" sz="1200" dirty="0">
                <a:latin typeface="Arial" panose="020B0604020202020204" pitchFamily="34" charset="0"/>
              </a:rPr>
              <a:t> </a:t>
            </a:r>
            <a:r>
              <a:rPr lang="da-DK" altLang="da-DK" sz="1200" dirty="0" err="1">
                <a:latin typeface="Arial" panose="020B0604020202020204" pitchFamily="34" charset="0"/>
              </a:rPr>
              <a:t>building</a:t>
            </a:r>
            <a:r>
              <a:rPr lang="da-DK" altLang="da-DK" sz="1200" dirty="0">
                <a:latin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User driven innovation: </a:t>
            </a:r>
            <a:r>
              <a:rPr lang="da-DK" altLang="da-DK" sz="1200" dirty="0" err="1">
                <a:latin typeface="Arial" panose="020B0604020202020204" pitchFamily="34" charset="0"/>
              </a:rPr>
              <a:t>Emphasize</a:t>
            </a:r>
            <a:r>
              <a:rPr lang="da-DK" altLang="da-DK" sz="1200" dirty="0">
                <a:latin typeface="Arial" panose="020B0604020202020204" pitchFamily="34" charset="0"/>
              </a:rPr>
              <a:t> user </a:t>
            </a:r>
            <a:r>
              <a:rPr lang="da-DK" altLang="da-DK" sz="1200" dirty="0" err="1">
                <a:latin typeface="Arial" panose="020B0604020202020204" pitchFamily="34" charset="0"/>
              </a:rPr>
              <a:t>needs</a:t>
            </a:r>
            <a:r>
              <a:rPr lang="da-DK" altLang="da-DK" sz="1200" dirty="0">
                <a:latin typeface="Arial" panose="020B0604020202020204" pitchFamily="34" charset="0"/>
              </a:rPr>
              <a:t> and </a:t>
            </a:r>
            <a:r>
              <a:rPr lang="da-DK" altLang="da-DK" sz="1200" dirty="0" err="1">
                <a:latin typeface="Arial" panose="020B0604020202020204" pitchFamily="34" charset="0"/>
              </a:rPr>
              <a:t>involvement</a:t>
            </a:r>
            <a:r>
              <a:rPr lang="da-DK" altLang="da-DK" sz="1200" dirty="0">
                <a:latin typeface="Arial" panose="020B0604020202020204" pitchFamily="34" charset="0"/>
              </a:rPr>
              <a:t> to drive innovation – from the </a:t>
            </a:r>
            <a:r>
              <a:rPr lang="da-DK" altLang="da-DK" sz="1200" dirty="0" err="1">
                <a:latin typeface="Arial" panose="020B0604020202020204" pitchFamily="34" charset="0"/>
              </a:rPr>
              <a:t>beginning</a:t>
            </a:r>
            <a:r>
              <a:rPr lang="da-DK" altLang="da-DK" sz="1200" dirty="0">
                <a:latin typeface="Arial" panose="020B0604020202020204" pitchFamily="34" charset="0"/>
              </a:rPr>
              <a:t> and all the time</a:t>
            </a:r>
            <a:endParaRPr lang="en-U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da-DK" sz="1200" dirty="0">
                <a:latin typeface="Arial" panose="020B0604020202020204" pitchFamily="34" charset="0"/>
              </a:rPr>
              <a:t>Social impact through inspiration: </a:t>
            </a:r>
            <a:r>
              <a:rPr lang="da-DK" altLang="da-DK" sz="1200" dirty="0" err="1">
                <a:latin typeface="Arial" panose="020B0604020202020204" pitchFamily="34" charset="0"/>
              </a:rPr>
              <a:t>Enhance</a:t>
            </a:r>
            <a:r>
              <a:rPr lang="da-DK" altLang="da-DK" sz="1200" dirty="0">
                <a:latin typeface="Arial" panose="020B0604020202020204" pitchFamily="34" charset="0"/>
              </a:rPr>
              <a:t> </a:t>
            </a:r>
            <a:r>
              <a:rPr lang="da-DK" altLang="da-DK" sz="1200" dirty="0" err="1">
                <a:latin typeface="Arial" panose="020B0604020202020204" pitchFamily="34" charset="0"/>
              </a:rPr>
              <a:t>disability</a:t>
            </a:r>
            <a:r>
              <a:rPr lang="da-DK" altLang="da-DK" sz="1200" dirty="0">
                <a:latin typeface="Arial" panose="020B0604020202020204" pitchFamily="34" charset="0"/>
              </a:rPr>
              <a:t> </a:t>
            </a:r>
            <a:r>
              <a:rPr lang="da-DK" altLang="da-DK" sz="1200" dirty="0" err="1">
                <a:latin typeface="Arial" panose="020B0604020202020204" pitchFamily="34" charset="0"/>
              </a:rPr>
              <a:t>visibility</a:t>
            </a:r>
            <a:r>
              <a:rPr lang="da-DK" altLang="da-DK" sz="1200" dirty="0">
                <a:latin typeface="Arial" panose="020B0604020202020204" pitchFamily="34" charset="0"/>
              </a:rPr>
              <a:t> and </a:t>
            </a:r>
            <a:r>
              <a:rPr lang="da-DK" altLang="da-DK" sz="1200" dirty="0" err="1">
                <a:latin typeface="Arial" panose="020B0604020202020204" pitchFamily="34" charset="0"/>
              </a:rPr>
              <a:t>influence</a:t>
            </a:r>
            <a:r>
              <a:rPr lang="da-DK" altLang="da-DK" sz="1200" dirty="0">
                <a:latin typeface="Arial" panose="020B0604020202020204" pitchFamily="34" charset="0"/>
              </a:rPr>
              <a:t> public policy on </a:t>
            </a:r>
            <a:r>
              <a:rPr lang="da-DK" altLang="da-DK" sz="1200" dirty="0" err="1">
                <a:latin typeface="Arial" panose="020B0604020202020204" pitchFamily="34" charset="0"/>
              </a:rPr>
              <a:t>inclusivity</a:t>
            </a:r>
            <a:r>
              <a:rPr lang="da-DK" altLang="da-DK" sz="1200" dirty="0"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1200" dirty="0" err="1">
                <a:latin typeface="Arial" panose="020B0604020202020204" pitchFamily="34" charset="0"/>
              </a:rPr>
              <a:t>Univsersally</a:t>
            </a:r>
            <a:r>
              <a:rPr lang="da-DK" altLang="da-DK" sz="1200" dirty="0">
                <a:latin typeface="Arial" panose="020B0604020202020204" pitchFamily="34" charset="0"/>
              </a:rPr>
              <a:t> </a:t>
            </a:r>
            <a:r>
              <a:rPr lang="da-DK" altLang="da-DK" sz="1200" dirty="0" err="1">
                <a:latin typeface="Arial" panose="020B0604020202020204" pitchFamily="34" charset="0"/>
              </a:rPr>
              <a:t>designed</a:t>
            </a:r>
            <a:r>
              <a:rPr lang="da-DK" altLang="da-DK" sz="1200" dirty="0">
                <a:latin typeface="Arial" panose="020B0604020202020204" pitchFamily="34" charset="0"/>
              </a:rPr>
              <a:t> </a:t>
            </a:r>
            <a:r>
              <a:rPr lang="da-DK" altLang="da-DK" sz="1200" dirty="0" err="1">
                <a:latin typeface="Arial" panose="020B0604020202020204" pitchFamily="34" charset="0"/>
              </a:rPr>
              <a:t>sustainability</a:t>
            </a:r>
            <a:r>
              <a:rPr lang="da-DK" altLang="da-DK" sz="1200" dirty="0">
                <a:latin typeface="Arial" panose="020B0604020202020204" pitchFamily="34" charset="0"/>
              </a:rPr>
              <a:t>: </a:t>
            </a:r>
            <a:r>
              <a:rPr lang="da-DK" altLang="da-DK" sz="1200" dirty="0" err="1">
                <a:latin typeface="Arial" panose="020B0604020202020204" pitchFamily="34" charset="0"/>
              </a:rPr>
              <a:t>Achieve</a:t>
            </a:r>
            <a:r>
              <a:rPr lang="da-DK" altLang="da-DK" sz="1200" dirty="0">
                <a:latin typeface="Arial" panose="020B0604020202020204" pitchFamily="34" charset="0"/>
              </a:rPr>
              <a:t> high </a:t>
            </a:r>
            <a:r>
              <a:rPr lang="da-DK" altLang="da-DK" sz="1200" dirty="0" err="1">
                <a:latin typeface="Arial" panose="020B0604020202020204" pitchFamily="34" charset="0"/>
              </a:rPr>
              <a:t>sustainability</a:t>
            </a:r>
            <a:r>
              <a:rPr lang="da-DK" altLang="da-DK" sz="1200" dirty="0">
                <a:latin typeface="Arial" panose="020B0604020202020204" pitchFamily="34" charset="0"/>
              </a:rPr>
              <a:t> standards and foster a </a:t>
            </a:r>
            <a:r>
              <a:rPr lang="da-DK" altLang="da-DK" sz="1200" dirty="0" err="1">
                <a:latin typeface="Arial" panose="020B0604020202020204" pitchFamily="34" charset="0"/>
              </a:rPr>
              <a:t>dignified</a:t>
            </a:r>
            <a:r>
              <a:rPr lang="da-DK" altLang="da-DK" sz="1200" dirty="0">
                <a:latin typeface="Arial" panose="020B0604020202020204" pitchFamily="34" charset="0"/>
              </a:rPr>
              <a:t>, </a:t>
            </a:r>
            <a:r>
              <a:rPr lang="da-DK" altLang="da-DK" sz="1200" dirty="0" err="1">
                <a:latin typeface="Arial" panose="020B0604020202020204" pitchFamily="34" charset="0"/>
              </a:rPr>
              <a:t>equal</a:t>
            </a:r>
            <a:r>
              <a:rPr lang="da-DK" altLang="da-DK" sz="1200" dirty="0">
                <a:latin typeface="Arial" panose="020B0604020202020204" pitchFamily="34" charset="0"/>
              </a:rPr>
              <a:t> </a:t>
            </a:r>
            <a:r>
              <a:rPr lang="da-DK" altLang="da-DK" sz="1200" dirty="0" err="1">
                <a:latin typeface="Arial" panose="020B0604020202020204" pitchFamily="34" charset="0"/>
              </a:rPr>
              <a:t>opportunity</a:t>
            </a:r>
            <a:r>
              <a:rPr lang="da-DK" altLang="da-DK" sz="1200" dirty="0">
                <a:latin typeface="Arial" panose="020B0604020202020204" pitchFamily="34" charset="0"/>
              </a:rPr>
              <a:t> </a:t>
            </a:r>
            <a:r>
              <a:rPr lang="da-DK" altLang="da-DK" sz="1200" dirty="0" err="1">
                <a:latin typeface="Arial" panose="020B0604020202020204" pitchFamily="34" charset="0"/>
              </a:rPr>
              <a:t>workplace</a:t>
            </a:r>
            <a:r>
              <a:rPr lang="da-DK" altLang="da-DK" sz="1200" dirty="0">
                <a:latin typeface="Arial" panose="020B0604020202020204" pitchFamily="34" charset="0"/>
              </a:rPr>
              <a:t>. 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81130B-04DB-539A-A732-B619A8574D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4996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18B615-87EA-D235-A6B0-E38A94A61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BACE66-AB04-E66F-0EAB-6908EAE226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199994-1A00-9796-3957-94AED227A6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The house is </a:t>
            </a:r>
            <a:r>
              <a:rPr lang="da-DK" dirty="0" err="1"/>
              <a:t>intended</a:t>
            </a:r>
            <a:r>
              <a:rPr lang="da-DK" dirty="0"/>
              <a:t> to </a:t>
            </a:r>
            <a:r>
              <a:rPr lang="da-DK" dirty="0" err="1"/>
              <a:t>function</a:t>
            </a:r>
            <a:r>
              <a:rPr lang="da-DK" dirty="0"/>
              <a:t> as a </a:t>
            </a:r>
            <a:r>
              <a:rPr lang="da-DK" dirty="0" err="1"/>
              <a:t>dynamic</a:t>
            </a:r>
            <a:r>
              <a:rPr lang="da-DK" dirty="0"/>
              <a:t> </a:t>
            </a:r>
            <a:r>
              <a:rPr lang="da-DK" dirty="0" err="1"/>
              <a:t>laboratory</a:t>
            </a:r>
            <a:r>
              <a:rPr lang="da-DK" dirty="0"/>
              <a:t> </a:t>
            </a:r>
            <a:r>
              <a:rPr lang="da-DK" dirty="0" err="1"/>
              <a:t>where</a:t>
            </a:r>
            <a:r>
              <a:rPr lang="da-DK" dirty="0"/>
              <a:t> new solutions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dirty="0" err="1"/>
              <a:t>constantly</a:t>
            </a:r>
            <a:r>
              <a:rPr lang="da-DK" dirty="0"/>
              <a:t> </a:t>
            </a:r>
            <a:r>
              <a:rPr lang="da-DK" dirty="0" err="1"/>
              <a:t>being</a:t>
            </a:r>
            <a:r>
              <a:rPr lang="da-DK" dirty="0"/>
              <a:t> </a:t>
            </a:r>
            <a:r>
              <a:rPr lang="da-DK" dirty="0" err="1"/>
              <a:t>developed</a:t>
            </a:r>
            <a:r>
              <a:rPr lang="da-DK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In the last 10 years, more and more modern solutions have emerged that can improve the accessibility of the house.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low hand functionality and </a:t>
            </a:r>
            <a:r>
              <a:rPr lang="en-US" sz="1200" dirty="0" err="1"/>
              <a:t>cathethers</a:t>
            </a:r>
            <a:r>
              <a:rPr lang="en-US" sz="1200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/>
              <a:t>Organising</a:t>
            </a:r>
            <a:r>
              <a:rPr lang="en-US" sz="1200" dirty="0"/>
              <a:t> the cafeteria – including videos.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New technical </a:t>
            </a:r>
            <a:r>
              <a:rPr lang="en-US" sz="1200" dirty="0" err="1"/>
              <a:t>solloutions</a:t>
            </a:r>
            <a:r>
              <a:rPr lang="en-US" sz="1200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F55BFD-3FE0-19C3-6C43-84A883A5FD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01125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CF882-519D-F2FC-C80A-108CED6D2C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C7CDB4-49BB-E487-65CC-076F0287CF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8541CB-B9FF-57F5-2714-6F03649C55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 err="1"/>
              <a:t>Examples</a:t>
            </a:r>
            <a:r>
              <a:rPr lang="da-DK" dirty="0"/>
              <a:t> of </a:t>
            </a:r>
            <a:r>
              <a:rPr lang="da-DK" dirty="0" err="1"/>
              <a:t>complex</a:t>
            </a:r>
            <a:r>
              <a:rPr lang="da-DK" dirty="0"/>
              <a:t> solutions: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Lifts as part of the </a:t>
            </a:r>
            <a:r>
              <a:rPr lang="da-DK" dirty="0" err="1"/>
              <a:t>evacuation</a:t>
            </a:r>
            <a:r>
              <a:rPr lang="da-DK" dirty="0"/>
              <a:t> system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 err="1"/>
              <a:t>Foot</a:t>
            </a:r>
            <a:r>
              <a:rPr lang="da-DK" dirty="0"/>
              <a:t> panels </a:t>
            </a:r>
            <a:r>
              <a:rPr lang="da-DK" dirty="0" err="1"/>
              <a:t>supplementing</a:t>
            </a:r>
            <a:r>
              <a:rPr lang="da-DK" dirty="0"/>
              <a:t> the </a:t>
            </a:r>
            <a:r>
              <a:rPr lang="da-DK" dirty="0" err="1"/>
              <a:t>traditional</a:t>
            </a:r>
            <a:r>
              <a:rPr lang="da-DK" dirty="0"/>
              <a:t> </a:t>
            </a:r>
            <a:r>
              <a:rPr lang="da-DK" dirty="0" err="1"/>
              <a:t>button</a:t>
            </a:r>
            <a:r>
              <a:rPr lang="da-DK" dirty="0"/>
              <a:t> (practical </a:t>
            </a:r>
            <a:r>
              <a:rPr lang="da-DK" dirty="0" err="1"/>
              <a:t>during</a:t>
            </a:r>
            <a:r>
              <a:rPr lang="da-DK" dirty="0"/>
              <a:t> COVID)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A </a:t>
            </a:r>
            <a:r>
              <a:rPr lang="da-DK" dirty="0" err="1"/>
              <a:t>variety</a:t>
            </a:r>
            <a:r>
              <a:rPr lang="da-DK" dirty="0"/>
              <a:t> of toilet types, from </a:t>
            </a:r>
            <a:r>
              <a:rPr lang="da-DK" dirty="0" err="1"/>
              <a:t>changing</a:t>
            </a:r>
            <a:r>
              <a:rPr lang="da-DK" dirty="0"/>
              <a:t> </a:t>
            </a:r>
            <a:r>
              <a:rPr lang="da-DK" dirty="0" err="1"/>
              <a:t>places</a:t>
            </a:r>
            <a:r>
              <a:rPr lang="da-DK" dirty="0"/>
              <a:t> to the small </a:t>
            </a:r>
            <a:r>
              <a:rPr lang="da-DK" dirty="0" err="1"/>
              <a:t>cubicle</a:t>
            </a:r>
            <a:r>
              <a:rPr lang="da-DK" dirty="0"/>
              <a:t>, no marked with </a:t>
            </a:r>
            <a:r>
              <a:rPr lang="da-DK" dirty="0" err="1"/>
              <a:t>disability</a:t>
            </a:r>
            <a:r>
              <a:rPr lang="da-DK" dirty="0"/>
              <a:t> (or </a:t>
            </a:r>
            <a:r>
              <a:rPr lang="da-DK" dirty="0" err="1"/>
              <a:t>gender</a:t>
            </a:r>
            <a:r>
              <a:rPr lang="da-DK" dirty="0"/>
              <a:t>) symbol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 err="1"/>
              <a:t>Increased</a:t>
            </a:r>
            <a:r>
              <a:rPr lang="da-DK" dirty="0"/>
              <a:t> air </a:t>
            </a:r>
            <a:r>
              <a:rPr lang="da-DK" dirty="0" err="1"/>
              <a:t>circulation</a:t>
            </a:r>
            <a:r>
              <a:rPr lang="da-DK" dirty="0"/>
              <a:t>: </a:t>
            </a:r>
            <a:r>
              <a:rPr lang="en-US" dirty="0"/>
              <a:t>The air in the building is exchanged 2.5 times more frequently than normal, partly to accommodate individuals with allergies.</a:t>
            </a:r>
            <a:r>
              <a:rPr lang="da-DK" dirty="0"/>
              <a:t> 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311FEC-4C98-928B-619D-578B29B2AF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399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D8F21-FA9E-DF4D-2066-A72E702EF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37B972-02F1-2655-BE04-235F8EA20E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FEE3E0-7482-D131-B955-B416384B23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 err="1"/>
              <a:t>Examples</a:t>
            </a:r>
            <a:r>
              <a:rPr lang="da-DK" dirty="0"/>
              <a:t> of simple solutions: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The reception </a:t>
            </a:r>
            <a:r>
              <a:rPr lang="da-DK" dirty="0" err="1"/>
              <a:t>desk</a:t>
            </a:r>
            <a:r>
              <a:rPr lang="da-DK" dirty="0"/>
              <a:t> has </a:t>
            </a:r>
            <a:r>
              <a:rPr lang="da-DK" dirty="0" err="1"/>
              <a:t>two</a:t>
            </a:r>
            <a:r>
              <a:rPr lang="da-DK" dirty="0"/>
              <a:t> </a:t>
            </a:r>
            <a:r>
              <a:rPr lang="da-DK" dirty="0" err="1"/>
              <a:t>heights</a:t>
            </a:r>
            <a:r>
              <a:rPr lang="da-DK" dirty="0"/>
              <a:t> to </a:t>
            </a:r>
            <a:r>
              <a:rPr lang="da-DK" dirty="0" err="1"/>
              <a:t>ensuring</a:t>
            </a:r>
            <a:r>
              <a:rPr lang="da-DK" dirty="0"/>
              <a:t> </a:t>
            </a:r>
            <a:r>
              <a:rPr lang="da-DK" dirty="0" err="1"/>
              <a:t>that</a:t>
            </a:r>
            <a:r>
              <a:rPr lang="da-DK" dirty="0"/>
              <a:t> all </a:t>
            </a:r>
            <a:r>
              <a:rPr lang="da-DK" dirty="0" err="1"/>
              <a:t>visitors</a:t>
            </a:r>
            <a:r>
              <a:rPr lang="da-DK" dirty="0"/>
              <a:t> kan </a:t>
            </a:r>
            <a:r>
              <a:rPr lang="da-DK" dirty="0" err="1"/>
              <a:t>receive</a:t>
            </a:r>
            <a:r>
              <a:rPr lang="da-DK" dirty="0"/>
              <a:t> information and assistance at </a:t>
            </a:r>
            <a:r>
              <a:rPr lang="da-DK" dirty="0" err="1"/>
              <a:t>eye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Wall </a:t>
            </a:r>
            <a:r>
              <a:rPr lang="da-DK" dirty="0" err="1"/>
              <a:t>coatracks</a:t>
            </a:r>
            <a:r>
              <a:rPr lang="da-DK" dirty="0"/>
              <a:t> </a:t>
            </a:r>
            <a:r>
              <a:rPr lang="da-DK" dirty="0" err="1"/>
              <a:t>different</a:t>
            </a:r>
            <a:r>
              <a:rPr lang="da-DK" dirty="0"/>
              <a:t> </a:t>
            </a:r>
            <a:r>
              <a:rPr lang="da-DK" dirty="0" err="1"/>
              <a:t>heights</a:t>
            </a:r>
            <a:endParaRPr lang="da-DK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Small </a:t>
            </a:r>
            <a:r>
              <a:rPr lang="da-DK" dirty="0" err="1"/>
              <a:t>pins</a:t>
            </a:r>
            <a:r>
              <a:rPr lang="da-DK" dirty="0"/>
              <a:t> on the </a:t>
            </a:r>
            <a:r>
              <a:rPr lang="da-DK" dirty="0" err="1"/>
              <a:t>handrails</a:t>
            </a:r>
            <a:r>
              <a:rPr lang="da-DK" dirty="0"/>
              <a:t> </a:t>
            </a:r>
            <a:r>
              <a:rPr lang="da-DK" dirty="0" err="1"/>
              <a:t>act</a:t>
            </a:r>
            <a:r>
              <a:rPr lang="da-DK" dirty="0"/>
              <a:t> as </a:t>
            </a:r>
            <a:r>
              <a:rPr lang="da-DK" dirty="0" err="1"/>
              <a:t>tactile</a:t>
            </a:r>
            <a:r>
              <a:rPr lang="da-DK" dirty="0"/>
              <a:t> markers, </a:t>
            </a:r>
            <a:r>
              <a:rPr lang="da-DK" dirty="0" err="1"/>
              <a:t>indicating</a:t>
            </a:r>
            <a:r>
              <a:rPr lang="da-DK" dirty="0"/>
              <a:t> the </a:t>
            </a:r>
            <a:r>
              <a:rPr lang="da-DK" dirty="0" err="1"/>
              <a:t>floor</a:t>
            </a:r>
            <a:r>
              <a:rPr lang="da-DK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Using </a:t>
            </a:r>
            <a:r>
              <a:rPr lang="da-DK" dirty="0" err="1"/>
              <a:t>colours</a:t>
            </a:r>
            <a:r>
              <a:rPr lang="da-DK" dirty="0"/>
              <a:t> to </a:t>
            </a:r>
            <a:r>
              <a:rPr lang="da-DK" dirty="0" err="1"/>
              <a:t>navigate</a:t>
            </a:r>
            <a:r>
              <a:rPr lang="da-DK" dirty="0"/>
              <a:t>: </a:t>
            </a:r>
            <a:r>
              <a:rPr lang="da-DK" dirty="0" err="1"/>
              <a:t>each</a:t>
            </a:r>
            <a:r>
              <a:rPr lang="da-DK" dirty="0"/>
              <a:t> </a:t>
            </a:r>
            <a:r>
              <a:rPr lang="da-DK" dirty="0" err="1"/>
              <a:t>offlice</a:t>
            </a:r>
            <a:r>
              <a:rPr lang="da-DK" dirty="0"/>
              <a:t> wing is marked with a </a:t>
            </a:r>
            <a:r>
              <a:rPr lang="da-DK" dirty="0" err="1"/>
              <a:t>distinctive</a:t>
            </a:r>
            <a:r>
              <a:rPr lang="da-DK" dirty="0"/>
              <a:t> </a:t>
            </a:r>
            <a:r>
              <a:rPr lang="da-DK" dirty="0" err="1"/>
              <a:t>colour</a:t>
            </a:r>
            <a:r>
              <a:rPr lang="da-DK" dirty="0"/>
              <a:t> in high </a:t>
            </a:r>
            <a:r>
              <a:rPr lang="da-DK" dirty="0" err="1"/>
              <a:t>contrast</a:t>
            </a:r>
            <a:r>
              <a:rPr lang="da-DK" dirty="0"/>
              <a:t> to the </a:t>
            </a:r>
            <a:r>
              <a:rPr lang="da-DK" dirty="0" err="1"/>
              <a:t>surroundings</a:t>
            </a:r>
            <a:r>
              <a:rPr lang="da-DK" dirty="0"/>
              <a:t>. 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B1829B-9CE5-2A7B-5D5A-76B4060F18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4903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E396C-C051-D05D-A6BE-3830ACAF35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A39740-6844-181B-CDF4-840216E780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161634-D4DE-4B67-2AF7-2A8623B0EB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More inspiration: </a:t>
            </a:r>
          </a:p>
          <a:p>
            <a:r>
              <a:rPr lang="en-GB" dirty="0"/>
              <a:t>Visit our website for further information or follow us on </a:t>
            </a:r>
            <a:r>
              <a:rPr lang="en-GB" dirty="0" err="1"/>
              <a:t>LindkedIn</a:t>
            </a:r>
            <a:r>
              <a:rPr lang="en-GB" dirty="0"/>
              <a:t>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CA0E74-8CE0-19B3-794C-37375A5D8D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3917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4B8CD-9207-0F5A-87AB-B27A517BCE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A2C4F2-5991-51CC-558C-A4D5E1F7B1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69FD-5A00-3B11-103C-21BA8A71B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0F1C7164-87D9-4217-364F-45206FDAD5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0236DA-C301-789C-C8AF-938A5F826071}"/>
              </a:ext>
            </a:extLst>
          </p:cNvPr>
          <p:cNvSpPr txBox="1"/>
          <p:nvPr userDrawn="1"/>
        </p:nvSpPr>
        <p:spPr>
          <a:xfrm>
            <a:off x="393290" y="276328"/>
            <a:ext cx="83398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dirty="0">
                <a:solidFill>
                  <a:srgbClr val="2B8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Zero Project Conference 2025 (#ZeroCon25)</a:t>
            </a:r>
            <a:endParaRPr lang="en-GB" sz="3200" b="0" dirty="0">
              <a:solidFill>
                <a:srgbClr val="2B88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5722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9A398-607E-19AA-2FA2-6A9486FF4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67A71F-93D1-3FE1-9D98-47190B6F93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B76AF-A44B-BCC8-6368-2FCB92476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F940-A1E4-49C1-A94C-258B66B1FEFB}" type="datetime1">
              <a:rPr lang="en-GB" smtClean="0"/>
              <a:t>07/02/2025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CFEDC-9A6E-A3AD-47BB-4544BD985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8CCB9-6F66-B343-A239-09809FB7E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6B42D19-6742-C21D-3E3A-50AF0056C0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62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8C57BD-472C-6054-F85B-C6E7EBFD78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A5734E-BF7C-6ADA-36DF-8345F81F3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9FA9AB-245D-7C9C-7F7C-F0DDADFC8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194E-3B7B-4619-9F0B-8946120CC2C2}" type="datetime1">
              <a:rPr lang="en-GB" smtClean="0"/>
              <a:t>07/02/2025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715A0-7D97-C371-F46C-459234CE3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A92BB482-4C0F-1893-218E-340DCE3E41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65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2CDE7-D24B-A1C8-5E44-202ABECFC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2AA8D-420E-E8B5-CDB6-88D320632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8133A-0964-2A2C-F557-E8A9D21E4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F230-EE29-4360-9E5D-C4AB95018DB3}" type="datetime1">
              <a:rPr lang="en-GB" smtClean="0"/>
              <a:t>07/02/2025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AD633-B6D6-91FA-64FB-501EA2FB2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AAD51-9D5D-25E1-F465-809F007EC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7A3ADA9-529C-6BD8-8B18-D897077722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3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D86FF-9CEB-1D25-2E90-369E9B0FF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8384C-F6AC-F088-2F50-A86FF934D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C40FCB-67DF-CE66-B624-667997970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451A-BAE8-4BB7-B4A9-840375C61CF2}" type="datetime1">
              <a:rPr lang="en-GB" smtClean="0"/>
              <a:t>07/02/2025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9611E-370E-03AF-C519-6268D0A66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8EE00-A0DC-F045-A7B2-6D6970D17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8684AF3-AE79-E964-B9D1-32174968E2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813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0645F-4ADB-34A8-8348-8DA5EC0B3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EFF4-799C-B171-FDEC-9F32D3683D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E9D5E4-9475-B9C9-B19F-C6F90A257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D3DB3A-533A-A389-C798-9BB43D1F7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F48CE-F800-44D8-9FB8-C2F14BB717AF}" type="datetime1">
              <a:rPr lang="en-GB" smtClean="0"/>
              <a:t>07/02/2025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692D28-6A9A-84C4-8E6F-E19FDA416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7EFDAC-0A32-E484-69C9-CAC7902FD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509410CA-2628-6086-32C8-F078A3F00D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122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2298A-1F8E-C04A-F0FC-303981F88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04B0BE-77C8-FC6F-2D01-52EA579BE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30E7F1-9FCB-C624-0AD0-0B4362A9CC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940BA5-6077-6C83-9A0A-D929E1353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1A5F4E-F46E-F9D4-EB91-01F3AF3BB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A89E74-A823-F039-110E-16DB1050A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A53-9EBB-475F-81CE-60A0FA17D35A}" type="datetime1">
              <a:rPr lang="en-GB" smtClean="0"/>
              <a:t>07/02/2025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5C4120-5D85-2DAB-1B82-679CBFE0F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2AED93-B0A6-16E2-54DD-BAC7D1CF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6C21E80C-5188-0E99-CB29-5452401034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EC525-402E-F69C-210B-5268E9E93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CFC308-6A34-9878-DECA-D72CAED76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E1DF0-723F-4583-B7C7-FD8C4EA08810}" type="datetime1">
              <a:rPr lang="en-GB" smtClean="0"/>
              <a:t>07/02/2025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50079B-A083-6A7F-4194-BA4D85C4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EC79D-9860-3786-8D4E-46E02CC0E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9B978296-E8D6-80D7-911A-F4F68A8F61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18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DBA8C4-CBF7-6C7C-BB26-6A44D83DE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F14AC-2947-477D-A5A3-42D95CFB8153}" type="datetime1">
              <a:rPr lang="en-GB" smtClean="0"/>
              <a:t>07/02/2025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A765CF-3B46-DDD1-5D61-DEE395693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92119D-5AC0-FA92-AC8A-20B4D8168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Picture 4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0459225-7B96-6284-00B2-CF639F8926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05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85413-E692-6DD2-584B-C153D1CDA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73494-908C-8287-2878-B8109DD71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E99BDB-AE6B-E7B3-79DD-6DA3BEF43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EE4D6-70C6-0DAC-3D3B-CEF908DC7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A894F-2169-40F5-A488-0DED1E32D92D}" type="datetime1">
              <a:rPr lang="en-GB" smtClean="0"/>
              <a:t>07/02/2025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9C3971-79A3-C209-564C-BD5D9D86E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402702-277B-3ACF-851A-C0C404ED8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2A8373D0-4AD4-04E7-6DAC-6E1FA94700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665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B3E06-41AF-0ACA-CCBD-F5BAB7AC3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6BC9B1-E8C2-C7D8-0ACB-3D5B734FE3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8FB8E-65FD-4C56-E3A9-054836CB1F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3F7DA-8E45-6DD8-7482-BC161C470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0F5A-532D-4F87-AB6D-3F2ECE8BF666}" type="datetime1">
              <a:rPr lang="en-GB" smtClean="0"/>
              <a:t>07/02/2025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FDB1F6-A587-5CC5-B4A1-6CBC2452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402A9-A0E0-7045-EA1F-7AA57991E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C97FE7C3-62EE-EBCF-7381-9E13CB86EC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75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C4DFD2-A48F-938F-9C39-58C9547BD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346B3-1FB5-CBE0-B15E-5E254CF78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92518"/>
            <a:ext cx="10515600" cy="3861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545C8-B46A-1919-AEB8-64178D1CD9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3C978-C8B7-45B7-A1FD-262897265120}" type="datetime1">
              <a:rPr lang="en-GB" smtClean="0"/>
              <a:t>07/02/2025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CA2EC-9AAA-A334-BAFC-D20203C40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4DD50-8E12-ED09-0BAF-BA8058E0E3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87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linkedin.com/showcase/handicaporganisationernes-hus/" TargetMode="External"/><Relationship Id="rId4" Type="http://schemas.openxmlformats.org/officeDocument/2006/relationships/hyperlink" Target="https://handicap.dk/huset/magasin-om-huse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782FC-8B01-42F4-8056-DCC2EFED9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073" y="1201784"/>
            <a:ext cx="11390812" cy="2073065"/>
          </a:xfrm>
        </p:spPr>
        <p:txBody>
          <a:bodyPr>
            <a:normAutofit/>
          </a:bodyPr>
          <a:lstStyle/>
          <a:p>
            <a:r>
              <a:rPr lang="en-US" sz="7200" dirty="0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House of Disability Organizations</a:t>
            </a:r>
            <a:r>
              <a:rPr lang="en-US" dirty="0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GB" dirty="0">
              <a:solidFill>
                <a:srgbClr val="59595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D29E75-4221-A94E-345A-B32600075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451" y="3444665"/>
            <a:ext cx="11234057" cy="221155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Sif Holst, Vice President, </a:t>
            </a:r>
          </a:p>
          <a:p>
            <a:r>
              <a:rPr lang="en-US" dirty="0">
                <a:solidFill>
                  <a:srgbClr val="595959"/>
                </a:solidFill>
              </a:rPr>
              <a:t>Disabled People’s Organizations Denmark</a:t>
            </a:r>
            <a:endParaRPr lang="en-US" dirty="0">
              <a:solidFill>
                <a:srgbClr val="59595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US" dirty="0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Denmark</a:t>
            </a:r>
          </a:p>
          <a:p>
            <a:r>
              <a:rPr lang="en-GB" dirty="0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Champions of Inclusive Spaces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4771D02-F4E4-C632-E5D7-C5E26F71C09C}"/>
              </a:ext>
            </a:extLst>
          </p:cNvPr>
          <p:cNvSpPr txBox="1">
            <a:spLocks/>
          </p:cNvSpPr>
          <p:nvPr/>
        </p:nvSpPr>
        <p:spPr>
          <a:xfrm>
            <a:off x="842554" y="5692088"/>
            <a:ext cx="10567851" cy="846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March 5, 12:00 – 13:00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DF2F47-DE12-0075-6EDB-366148F7F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>
                <a:latin typeface="Roboto" panose="02000000000000000000" pitchFamily="2" charset="0"/>
                <a:ea typeface="Roboto" panose="02000000000000000000" pitchFamily="2" charset="0"/>
              </a:rPr>
              <a:t>1</a:t>
            </a:fld>
            <a:endParaRPr lang="en-GB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76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9867EA19-6E67-4295-F673-081EFF01B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GB" dirty="0">
                <a:solidFill>
                  <a:srgbClr val="595959"/>
                </a:solidFill>
              </a:rPr>
              <a:t>Introduction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D12346A-244A-C62E-52D1-C600A5BB60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70075"/>
            <a:ext cx="5181600" cy="4306888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rgbClr val="595959"/>
                </a:solidFill>
              </a:rPr>
              <a:t>The house was established in 2012</a:t>
            </a:r>
          </a:p>
          <a:p>
            <a:endParaRPr lang="en-GB" sz="2400" dirty="0">
              <a:solidFill>
                <a:srgbClr val="595959"/>
              </a:solidFill>
            </a:endParaRPr>
          </a:p>
          <a:p>
            <a:r>
              <a:rPr lang="en-GB" sz="2400" dirty="0">
                <a:solidFill>
                  <a:srgbClr val="595959"/>
                </a:solidFill>
              </a:rPr>
              <a:t>The House is a collaborative workspace hosting 30 organizations and approximately 300 employees</a:t>
            </a:r>
          </a:p>
          <a:p>
            <a:endParaRPr lang="en-GB" sz="2400" dirty="0">
              <a:solidFill>
                <a:srgbClr val="595959"/>
              </a:solidFill>
            </a:endParaRPr>
          </a:p>
          <a:p>
            <a:r>
              <a:rPr lang="en-GB" sz="2400" dirty="0">
                <a:solidFill>
                  <a:srgbClr val="595959"/>
                </a:solidFill>
              </a:rPr>
              <a:t>Exemplifying the pinnacle of accessible office environments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2" name="Billede 1" descr="Image of House of disability Organizations taken from above. The building has a shape of a starfish with four arms.  ">
            <a:extLst>
              <a:ext uri="{FF2B5EF4-FFF2-40B4-BE49-F238E27FC236}">
                <a16:creationId xmlns:a16="http://schemas.microsoft.com/office/drawing/2014/main" id="{A92758FA-2D60-2BE7-2D6E-715EB895F4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1870075"/>
            <a:ext cx="5181600" cy="3419855"/>
          </a:xfrm>
          <a:prstGeom prst="rect">
            <a:avLst/>
          </a:prstGeom>
          <a:noFill/>
        </p:spPr>
      </p:pic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3B7344F7-5802-1BBB-72E0-6DC97CBA3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/>
              <a:t>#ZeroCon25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195A9E4-2CE9-4E32-BE85-7C32F0F78A6D}" type="slidenum">
              <a:rPr lang="en-GB" smtClean="0"/>
              <a:pPr>
                <a:spcAft>
                  <a:spcPts val="600"/>
                </a:spcAft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236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BB069-C0AE-881A-D98E-05E768EFB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9707E87-998E-B5CF-80C7-A575007EB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>
                <a:solidFill>
                  <a:srgbClr val="595959"/>
                </a:solidFill>
                <a:latin typeface="Roboto"/>
                <a:ea typeface="Roboto"/>
                <a:cs typeface="Roboto"/>
              </a:rPr>
              <a:t>Our goals with the house</a:t>
            </a:r>
          </a:p>
        </p:txBody>
      </p:sp>
      <p:sp>
        <p:nvSpPr>
          <p:cNvPr id="25" name="Content Placeholder 10">
            <a:extLst>
              <a:ext uri="{FF2B5EF4-FFF2-40B4-BE49-F238E27FC236}">
                <a16:creationId xmlns:a16="http://schemas.microsoft.com/office/drawing/2014/main" id="{44B3F58E-5430-BC21-8C94-FD5F3B4BB7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 vert="horz" lIns="91440" tIns="45720" rIns="91440" bIns="45720" rtlCol="0">
            <a:normAutofit/>
          </a:bodyPr>
          <a:lstStyle/>
          <a:p>
            <a:pPr marL="0" fontAlgn="base">
              <a:spcBef>
                <a:spcPct val="0"/>
              </a:spcBef>
              <a:spcAft>
                <a:spcPts val="600"/>
              </a:spcAft>
            </a:pPr>
            <a:r>
              <a:rPr lang="da-DK" altLang="da-DK" sz="2400" dirty="0" err="1">
                <a:solidFill>
                  <a:srgbClr val="595959"/>
                </a:solidFill>
              </a:rPr>
              <a:t>Ambitious</a:t>
            </a:r>
            <a:r>
              <a:rPr lang="da-DK" altLang="da-DK" sz="2400" dirty="0">
                <a:solidFill>
                  <a:srgbClr val="595959"/>
                </a:solidFill>
              </a:rPr>
              <a:t> Accessibility</a:t>
            </a:r>
          </a:p>
          <a:p>
            <a:pPr marL="0" fontAlgn="base">
              <a:spcBef>
                <a:spcPct val="0"/>
              </a:spcBef>
              <a:spcAft>
                <a:spcPts val="600"/>
              </a:spcAft>
            </a:pPr>
            <a:endParaRPr lang="da-DK" altLang="da-DK" sz="2400" dirty="0">
              <a:solidFill>
                <a:srgbClr val="595959"/>
              </a:solidFill>
            </a:endParaRPr>
          </a:p>
          <a:p>
            <a:pPr marL="0" lvl="0" fontAlgn="base">
              <a:spcBef>
                <a:spcPct val="0"/>
              </a:spcBef>
              <a:spcAft>
                <a:spcPts val="600"/>
              </a:spcAft>
            </a:pPr>
            <a:r>
              <a:rPr lang="da-DK" altLang="da-DK" sz="2400" dirty="0">
                <a:solidFill>
                  <a:srgbClr val="595959"/>
                </a:solidFill>
              </a:rPr>
              <a:t>User driven innovation </a:t>
            </a:r>
          </a:p>
          <a:p>
            <a:pPr marL="0" lvl="0" fontAlgn="base">
              <a:spcBef>
                <a:spcPct val="0"/>
              </a:spcBef>
              <a:spcAft>
                <a:spcPts val="600"/>
              </a:spcAft>
            </a:pPr>
            <a:endParaRPr lang="da-DK" altLang="da-DK" sz="2400" dirty="0">
              <a:solidFill>
                <a:srgbClr val="595959"/>
              </a:solidFill>
            </a:endParaRPr>
          </a:p>
          <a:p>
            <a:pPr marL="0" lvl="0" fontAlgn="base">
              <a:spcBef>
                <a:spcPct val="0"/>
              </a:spcBef>
              <a:spcAft>
                <a:spcPts val="600"/>
              </a:spcAft>
            </a:pPr>
            <a:r>
              <a:rPr lang="da-DK" altLang="da-DK" sz="2400" dirty="0">
                <a:solidFill>
                  <a:srgbClr val="595959"/>
                </a:solidFill>
              </a:rPr>
              <a:t>Social </a:t>
            </a:r>
            <a:r>
              <a:rPr lang="da-DK" altLang="da-DK" sz="2400" dirty="0" err="1">
                <a:solidFill>
                  <a:srgbClr val="595959"/>
                </a:solidFill>
              </a:rPr>
              <a:t>Impact</a:t>
            </a:r>
            <a:r>
              <a:rPr lang="da-DK" altLang="da-DK" sz="2400" dirty="0">
                <a:solidFill>
                  <a:srgbClr val="595959"/>
                </a:solidFill>
              </a:rPr>
              <a:t> </a:t>
            </a:r>
            <a:r>
              <a:rPr lang="da-DK" altLang="da-DK" sz="2400" dirty="0" err="1">
                <a:solidFill>
                  <a:srgbClr val="595959"/>
                </a:solidFill>
              </a:rPr>
              <a:t>through</a:t>
            </a:r>
            <a:r>
              <a:rPr lang="da-DK" altLang="da-DK" sz="2400" dirty="0">
                <a:solidFill>
                  <a:srgbClr val="595959"/>
                </a:solidFill>
              </a:rPr>
              <a:t> inspiration</a:t>
            </a:r>
          </a:p>
          <a:p>
            <a:pPr marL="0" lvl="0" fontAlgn="base">
              <a:spcBef>
                <a:spcPct val="0"/>
              </a:spcBef>
              <a:spcAft>
                <a:spcPts val="600"/>
              </a:spcAft>
            </a:pPr>
            <a:endParaRPr lang="da-DK" altLang="da-DK" sz="2400" dirty="0">
              <a:solidFill>
                <a:srgbClr val="595959"/>
              </a:solidFill>
            </a:endParaRPr>
          </a:p>
          <a:p>
            <a:pPr marL="0" lvl="0" fontAlgn="base">
              <a:spcBef>
                <a:spcPct val="0"/>
              </a:spcBef>
              <a:spcAft>
                <a:spcPts val="600"/>
              </a:spcAft>
            </a:pPr>
            <a:r>
              <a:rPr lang="da-DK" altLang="da-DK" sz="2400" dirty="0" err="1">
                <a:solidFill>
                  <a:srgbClr val="595959"/>
                </a:solidFill>
              </a:rPr>
              <a:t>Universally</a:t>
            </a:r>
            <a:r>
              <a:rPr lang="da-DK" altLang="da-DK" sz="2400" dirty="0">
                <a:solidFill>
                  <a:srgbClr val="595959"/>
                </a:solidFill>
              </a:rPr>
              <a:t> </a:t>
            </a:r>
            <a:r>
              <a:rPr lang="da-DK" altLang="da-DK" sz="2400" dirty="0" err="1">
                <a:solidFill>
                  <a:srgbClr val="595959"/>
                </a:solidFill>
              </a:rPr>
              <a:t>designed</a:t>
            </a:r>
            <a:r>
              <a:rPr lang="da-DK" altLang="da-DK" sz="2400" dirty="0">
                <a:solidFill>
                  <a:srgbClr val="595959"/>
                </a:solidFill>
              </a:rPr>
              <a:t> </a:t>
            </a:r>
            <a:r>
              <a:rPr lang="da-DK" altLang="da-DK" sz="2400" dirty="0" err="1">
                <a:solidFill>
                  <a:srgbClr val="595959"/>
                </a:solidFill>
              </a:rPr>
              <a:t>sustainability</a:t>
            </a:r>
            <a:endParaRPr lang="da-DK" altLang="da-DK" sz="2400" dirty="0">
              <a:solidFill>
                <a:srgbClr val="595959"/>
              </a:solidFill>
            </a:endParaRPr>
          </a:p>
        </p:txBody>
      </p:sp>
      <p:pic>
        <p:nvPicPr>
          <p:cNvPr id="2" name="Pladsholder til indhold 12" descr="Image of the central atrium featuring the house's reception and lounge area, along with the three upper floors.">
            <a:extLst>
              <a:ext uri="{FF2B5EF4-FFF2-40B4-BE49-F238E27FC236}">
                <a16:creationId xmlns:a16="http://schemas.microsoft.com/office/drawing/2014/main" id="{F3E17D3C-B986-0D06-1B24-3F3EB88D4D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623959"/>
            <a:ext cx="5183188" cy="3446820"/>
          </a:xfrm>
          <a:prstGeom prst="rect">
            <a:avLst/>
          </a:prstGeom>
          <a:noFill/>
        </p:spPr>
      </p:pic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2746DD0A-796E-F2A6-63BF-2F2C2892B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900"/>
              <a:t>#ZeroCon25</a:t>
            </a:r>
            <a:endParaRPr lang="en-GB" sz="19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6A4BE6-81DF-246E-ACD6-25A72030D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1195A9E4-2CE9-4E32-BE85-7C32F0F78A6D}" type="slidenum">
              <a:rPr lang="en-GB" smtClean="0"/>
              <a:pPr>
                <a:spcAft>
                  <a:spcPts val="600"/>
                </a:spcAft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5687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588BFD-7FC7-0B86-4670-BB8DFF8EE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30647F25-78FF-F224-2288-75B2698ED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GB" dirty="0">
                <a:solidFill>
                  <a:srgbClr val="595959"/>
                </a:solidFill>
              </a:rPr>
              <a:t>Continuous development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5975C19-9A5F-EB1E-A0B0-A66441A923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70075"/>
            <a:ext cx="5181600" cy="43068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595959"/>
                </a:solidFill>
              </a:rPr>
              <a:t>A dynamic laboratory:</a:t>
            </a:r>
          </a:p>
          <a:p>
            <a:pPr marL="0" indent="0">
              <a:buNone/>
            </a:pPr>
            <a:endParaRPr lang="en-US" b="1" dirty="0">
              <a:solidFill>
                <a:srgbClr val="595959"/>
              </a:solidFill>
            </a:endParaRPr>
          </a:p>
          <a:p>
            <a:r>
              <a:rPr lang="en-US" sz="2400" dirty="0">
                <a:solidFill>
                  <a:srgbClr val="595959"/>
                </a:solidFill>
              </a:rPr>
              <a:t>New bathroom faucets </a:t>
            </a:r>
          </a:p>
          <a:p>
            <a:pPr marL="0" indent="0">
              <a:buNone/>
            </a:pPr>
            <a:endParaRPr lang="en-US" sz="2400" dirty="0">
              <a:solidFill>
                <a:srgbClr val="595959"/>
              </a:solidFill>
            </a:endParaRPr>
          </a:p>
          <a:p>
            <a:r>
              <a:rPr lang="en-US" sz="2400" dirty="0">
                <a:solidFill>
                  <a:srgbClr val="595959"/>
                </a:solidFill>
              </a:rPr>
              <a:t>Cafeteria design</a:t>
            </a:r>
          </a:p>
          <a:p>
            <a:pPr marL="0" indent="0">
              <a:buNone/>
            </a:pPr>
            <a:endParaRPr lang="en-US" sz="2400" dirty="0">
              <a:solidFill>
                <a:srgbClr val="595959"/>
              </a:solidFill>
            </a:endParaRPr>
          </a:p>
          <a:p>
            <a:r>
              <a:rPr lang="en-US" sz="2400" dirty="0">
                <a:solidFill>
                  <a:srgbClr val="595959"/>
                </a:solidFill>
              </a:rPr>
              <a:t>Hybrid </a:t>
            </a:r>
            <a:r>
              <a:rPr lang="en-US" sz="2400" dirty="0" err="1">
                <a:solidFill>
                  <a:srgbClr val="595959"/>
                </a:solidFill>
              </a:rPr>
              <a:t>teleloop</a:t>
            </a:r>
            <a:r>
              <a:rPr lang="en-US" sz="2400" dirty="0">
                <a:solidFill>
                  <a:srgbClr val="595959"/>
                </a:solidFill>
              </a:rPr>
              <a:t> screen system in the meeting rooms</a:t>
            </a:r>
          </a:p>
          <a:p>
            <a:endParaRPr lang="da-DK" dirty="0"/>
          </a:p>
          <a:p>
            <a:endParaRPr lang="da-DK" dirty="0"/>
          </a:p>
        </p:txBody>
      </p:sp>
      <p:pic>
        <p:nvPicPr>
          <p:cNvPr id="2" name="Billede 1" descr="Image of a cafeteria where some people are sitting and eating at tables while others are standing in line to get food in the cafeteria.">
            <a:extLst>
              <a:ext uri="{FF2B5EF4-FFF2-40B4-BE49-F238E27FC236}">
                <a16:creationId xmlns:a16="http://schemas.microsoft.com/office/drawing/2014/main" id="{9137560F-256D-DB61-3681-81062E8D58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272" r="3369" b="-3"/>
          <a:stretch/>
        </p:blipFill>
        <p:spPr>
          <a:xfrm>
            <a:off x="6172200" y="1825625"/>
            <a:ext cx="5181600" cy="4351338"/>
          </a:xfrm>
          <a:prstGeom prst="rect">
            <a:avLst/>
          </a:prstGeom>
          <a:noFill/>
        </p:spPr>
      </p:pic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4B804CFA-7E09-4C52-5581-64585A3B4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/>
              <a:t>#ZeroCon25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36F8B5-0657-63FE-C9B3-96D3810F2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195A9E4-2CE9-4E32-BE85-7C32F0F78A6D}" type="slidenum">
              <a:rPr lang="en-GB" smtClean="0"/>
              <a:pPr>
                <a:spcAft>
                  <a:spcPts val="600"/>
                </a:spcAft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8851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3038E-C782-51F4-095C-0EF0E52181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28E6A2C1-DA2D-20B9-076E-E74764994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GB" dirty="0">
                <a:solidFill>
                  <a:srgbClr val="595959"/>
                </a:solidFill>
              </a:rPr>
              <a:t>Examples of complex solutions</a:t>
            </a:r>
          </a:p>
        </p:txBody>
      </p:sp>
      <p:pic>
        <p:nvPicPr>
          <p:cNvPr id="3" name="Billede 2" descr="Image of a foot switch for an elevator, placed at the bottom near the foot panels, with a foot pressing the switch.">
            <a:extLst>
              <a:ext uri="{FF2B5EF4-FFF2-40B4-BE49-F238E27FC236}">
                <a16:creationId xmlns:a16="http://schemas.microsoft.com/office/drawing/2014/main" id="{68766941-E99E-F9BC-13A5-9C922011C2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710" r="8803" b="-1"/>
          <a:stretch/>
        </p:blipFill>
        <p:spPr>
          <a:xfrm>
            <a:off x="838200" y="1825625"/>
            <a:ext cx="5181600" cy="4351338"/>
          </a:xfrm>
          <a:prstGeom prst="rect">
            <a:avLst/>
          </a:prstGeom>
          <a:noFill/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D422378-940F-9996-9983-3EAD7B37EF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072081"/>
            <a:ext cx="5181600" cy="4104882"/>
          </a:xfrm>
        </p:spPr>
        <p:txBody>
          <a:bodyPr>
            <a:normAutofit/>
          </a:bodyPr>
          <a:lstStyle/>
          <a:p>
            <a:r>
              <a:rPr lang="da-DK" sz="2400" dirty="0">
                <a:solidFill>
                  <a:srgbClr val="595959"/>
                </a:solidFill>
              </a:rPr>
              <a:t>The lifts</a:t>
            </a:r>
          </a:p>
          <a:p>
            <a:endParaRPr lang="da-DK" sz="2400" dirty="0">
              <a:solidFill>
                <a:srgbClr val="595959"/>
              </a:solidFill>
            </a:endParaRPr>
          </a:p>
          <a:p>
            <a:r>
              <a:rPr lang="da-DK" sz="2400" dirty="0" err="1">
                <a:solidFill>
                  <a:srgbClr val="595959"/>
                </a:solidFill>
              </a:rPr>
              <a:t>Evacuation</a:t>
            </a:r>
            <a:r>
              <a:rPr lang="da-DK" sz="2400" dirty="0">
                <a:solidFill>
                  <a:srgbClr val="595959"/>
                </a:solidFill>
              </a:rPr>
              <a:t> system</a:t>
            </a:r>
          </a:p>
          <a:p>
            <a:endParaRPr lang="da-DK" sz="2400" dirty="0">
              <a:solidFill>
                <a:srgbClr val="595959"/>
              </a:solidFill>
            </a:endParaRPr>
          </a:p>
          <a:p>
            <a:r>
              <a:rPr lang="da-DK" sz="2400" dirty="0" err="1">
                <a:solidFill>
                  <a:srgbClr val="595959"/>
                </a:solidFill>
              </a:rPr>
              <a:t>Variety</a:t>
            </a:r>
            <a:r>
              <a:rPr lang="da-DK" sz="2400" dirty="0">
                <a:solidFill>
                  <a:srgbClr val="595959"/>
                </a:solidFill>
              </a:rPr>
              <a:t> of toilet types</a:t>
            </a:r>
          </a:p>
          <a:p>
            <a:endParaRPr lang="da-DK" sz="2400" dirty="0">
              <a:solidFill>
                <a:srgbClr val="595959"/>
              </a:solidFill>
            </a:endParaRPr>
          </a:p>
          <a:p>
            <a:r>
              <a:rPr lang="da-DK" sz="2400" dirty="0" err="1">
                <a:solidFill>
                  <a:srgbClr val="595959"/>
                </a:solidFill>
              </a:rPr>
              <a:t>Increased</a:t>
            </a:r>
            <a:r>
              <a:rPr lang="da-DK" sz="2400" dirty="0">
                <a:solidFill>
                  <a:srgbClr val="595959"/>
                </a:solidFill>
              </a:rPr>
              <a:t> air </a:t>
            </a:r>
            <a:r>
              <a:rPr lang="da-DK" sz="2400" dirty="0" err="1">
                <a:solidFill>
                  <a:srgbClr val="595959"/>
                </a:solidFill>
              </a:rPr>
              <a:t>circulation</a:t>
            </a:r>
            <a:endParaRPr lang="da-DK" sz="2400" dirty="0">
              <a:solidFill>
                <a:srgbClr val="595959"/>
              </a:solidFill>
            </a:endParaRPr>
          </a:p>
          <a:p>
            <a:endParaRPr lang="da-DK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C522167B-D983-8F11-3130-0281D3E99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900"/>
              <a:t>#ZeroCon25</a:t>
            </a:r>
            <a:endParaRPr lang="en-GB" sz="19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82AACB-AF01-B494-8851-7F71DB4F5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195A9E4-2CE9-4E32-BE85-7C32F0F78A6D}" type="slidenum">
              <a:rPr lang="en-GB" smtClean="0"/>
              <a:pPr>
                <a:spcAft>
                  <a:spcPts val="600"/>
                </a:spcAft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4978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6508E-08D1-08EF-FC96-1955CF10AD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0AC0617-62DC-EB3A-09A6-4DB47F6CF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GB" dirty="0">
                <a:solidFill>
                  <a:srgbClr val="595959"/>
                </a:solidFill>
              </a:rPr>
              <a:t>Examples of simple solutions</a:t>
            </a:r>
          </a:p>
        </p:txBody>
      </p:sp>
      <p:pic>
        <p:nvPicPr>
          <p:cNvPr id="2" name="Billede 1" descr="image of cloakroom lockers at two different heights.">
            <a:extLst>
              <a:ext uri="{FF2B5EF4-FFF2-40B4-BE49-F238E27FC236}">
                <a16:creationId xmlns:a16="http://schemas.microsoft.com/office/drawing/2014/main" id="{4A6151D1-DBF6-3F81-7783-6EA9D2BCD0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766" r="3" b="27938"/>
          <a:stretch/>
        </p:blipFill>
        <p:spPr>
          <a:xfrm>
            <a:off x="838200" y="1825625"/>
            <a:ext cx="5181600" cy="4351338"/>
          </a:xfrm>
          <a:prstGeom prst="rect">
            <a:avLst/>
          </a:prstGeom>
          <a:noFill/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3AF8733-502B-F8A7-6E53-DBCC2B7860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23083"/>
            <a:ext cx="5181600" cy="3953879"/>
          </a:xfrm>
        </p:spPr>
        <p:txBody>
          <a:bodyPr>
            <a:normAutofit/>
          </a:bodyPr>
          <a:lstStyle/>
          <a:p>
            <a:r>
              <a:rPr lang="da-DK" sz="2400" dirty="0">
                <a:solidFill>
                  <a:srgbClr val="595959"/>
                </a:solidFill>
              </a:rPr>
              <a:t>Reception </a:t>
            </a:r>
            <a:r>
              <a:rPr lang="da-DK" sz="2400" dirty="0" err="1">
                <a:solidFill>
                  <a:srgbClr val="595959"/>
                </a:solidFill>
              </a:rPr>
              <a:t>desk</a:t>
            </a:r>
            <a:endParaRPr lang="da-DK" sz="2400" dirty="0">
              <a:solidFill>
                <a:srgbClr val="595959"/>
              </a:solidFill>
            </a:endParaRPr>
          </a:p>
          <a:p>
            <a:endParaRPr lang="da-DK" sz="2400" dirty="0">
              <a:solidFill>
                <a:srgbClr val="595959"/>
              </a:solidFill>
            </a:endParaRPr>
          </a:p>
          <a:p>
            <a:r>
              <a:rPr lang="da-DK" sz="2400" dirty="0" err="1">
                <a:solidFill>
                  <a:srgbClr val="595959"/>
                </a:solidFill>
              </a:rPr>
              <a:t>Coatracks</a:t>
            </a:r>
            <a:r>
              <a:rPr lang="da-DK" sz="2400" dirty="0">
                <a:solidFill>
                  <a:srgbClr val="595959"/>
                </a:solidFill>
              </a:rPr>
              <a:t> </a:t>
            </a:r>
          </a:p>
          <a:p>
            <a:endParaRPr lang="da-DK" sz="2400" dirty="0">
              <a:solidFill>
                <a:srgbClr val="595959"/>
              </a:solidFill>
            </a:endParaRPr>
          </a:p>
          <a:p>
            <a:r>
              <a:rPr lang="da-DK" sz="2400" dirty="0">
                <a:solidFill>
                  <a:srgbClr val="595959"/>
                </a:solidFill>
              </a:rPr>
              <a:t>Small </a:t>
            </a:r>
            <a:r>
              <a:rPr lang="da-DK" sz="2400" dirty="0" err="1">
                <a:solidFill>
                  <a:srgbClr val="595959"/>
                </a:solidFill>
              </a:rPr>
              <a:t>pins</a:t>
            </a:r>
            <a:r>
              <a:rPr lang="da-DK" sz="2400" dirty="0">
                <a:solidFill>
                  <a:srgbClr val="595959"/>
                </a:solidFill>
              </a:rPr>
              <a:t> on the </a:t>
            </a:r>
            <a:r>
              <a:rPr lang="da-DK" sz="2400" dirty="0" err="1">
                <a:solidFill>
                  <a:srgbClr val="595959"/>
                </a:solidFill>
              </a:rPr>
              <a:t>handrails</a:t>
            </a:r>
            <a:endParaRPr lang="da-DK" sz="2400" dirty="0">
              <a:solidFill>
                <a:srgbClr val="595959"/>
              </a:solidFill>
            </a:endParaRPr>
          </a:p>
          <a:p>
            <a:endParaRPr lang="da-DK" sz="2400" dirty="0">
              <a:solidFill>
                <a:srgbClr val="595959"/>
              </a:solidFill>
            </a:endParaRPr>
          </a:p>
          <a:p>
            <a:r>
              <a:rPr lang="da-DK" sz="2400" dirty="0">
                <a:solidFill>
                  <a:srgbClr val="595959"/>
                </a:solidFill>
              </a:rPr>
              <a:t>Using </a:t>
            </a:r>
            <a:r>
              <a:rPr lang="da-DK" sz="2400" dirty="0" err="1">
                <a:solidFill>
                  <a:srgbClr val="595959"/>
                </a:solidFill>
              </a:rPr>
              <a:t>colours</a:t>
            </a:r>
            <a:r>
              <a:rPr lang="da-DK" sz="2400" dirty="0">
                <a:solidFill>
                  <a:srgbClr val="595959"/>
                </a:solidFill>
              </a:rPr>
              <a:t> to </a:t>
            </a:r>
            <a:r>
              <a:rPr lang="da-DK" sz="2400" dirty="0" err="1">
                <a:solidFill>
                  <a:srgbClr val="595959"/>
                </a:solidFill>
              </a:rPr>
              <a:t>navigate</a:t>
            </a:r>
            <a:endParaRPr lang="da-DK" sz="2400" dirty="0">
              <a:solidFill>
                <a:srgbClr val="595959"/>
              </a:solidFill>
            </a:endParaRPr>
          </a:p>
          <a:p>
            <a:endParaRPr lang="da-DK" dirty="0"/>
          </a:p>
          <a:p>
            <a:endParaRPr lang="da-DK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30956973-E24F-91C6-D2FA-3C3D6C453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/>
              <a:t>#ZeroCon25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5DA4ED-845B-2701-ED56-3FA171422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195A9E4-2CE9-4E32-BE85-7C32F0F78A6D}" type="slidenum">
              <a:rPr lang="en-GB" smtClean="0"/>
              <a:pPr>
                <a:spcAft>
                  <a:spcPts val="600"/>
                </a:spcAft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3036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187E8-EC4F-49B8-EEFC-241AE7DB8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4FA43C2-15BF-44A0-5FCD-E9D539D63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GB" dirty="0">
                <a:solidFill>
                  <a:srgbClr val="595959"/>
                </a:solidFill>
              </a:rPr>
              <a:t>More inspiration</a:t>
            </a:r>
          </a:p>
        </p:txBody>
      </p:sp>
      <p:pic>
        <p:nvPicPr>
          <p:cNvPr id="2" name="Pladsholder til indhold 1" descr="Image of small metal pins embedded in wooden handrails. A hand is near the metal pins. ">
            <a:extLst>
              <a:ext uri="{FF2B5EF4-FFF2-40B4-BE49-F238E27FC236}">
                <a16:creationId xmlns:a16="http://schemas.microsoft.com/office/drawing/2014/main" id="{907E4739-D320-B19A-5D65-CB2E7BFE29E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l="15549" r="3776" b="3"/>
          <a:stretch/>
        </p:blipFill>
        <p:spPr>
          <a:xfrm>
            <a:off x="838200" y="1825625"/>
            <a:ext cx="5181600" cy="4351338"/>
          </a:xfrm>
          <a:prstGeom prst="rect">
            <a:avLst/>
          </a:prstGeom>
          <a:noFill/>
        </p:spPr>
      </p:pic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D3AAAFD4-D565-91E9-BA7A-EEC3A3CD83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595959"/>
                </a:solidFill>
              </a:rPr>
              <a:t>Visit our website for further information</a:t>
            </a:r>
            <a:endParaRPr lang="da-DK" dirty="0">
              <a:solidFill>
                <a:srgbClr val="595959"/>
              </a:solidFill>
            </a:endParaRPr>
          </a:p>
          <a:p>
            <a:pPr marL="0" indent="0">
              <a:buNone/>
            </a:pPr>
            <a:r>
              <a:rPr lang="en-US" sz="2800" dirty="0">
                <a:hlinkClick r:id="rId4"/>
              </a:rPr>
              <a:t>https://handicap.dk/huset/magasin-om-huset</a:t>
            </a:r>
            <a:endParaRPr lang="da-DK" sz="2800" dirty="0"/>
          </a:p>
          <a:p>
            <a:endParaRPr lang="en-US" dirty="0"/>
          </a:p>
          <a:p>
            <a:pPr marL="0" indent="0">
              <a:buNone/>
            </a:pPr>
            <a:r>
              <a:rPr lang="en-US" sz="2800" b="1" dirty="0">
                <a:solidFill>
                  <a:srgbClr val="595959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Or follow</a:t>
            </a:r>
            <a:r>
              <a:rPr lang="en-US" sz="2800" dirty="0">
                <a:solidFill>
                  <a:srgbClr val="595959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800" dirty="0" err="1">
                <a:solidFill>
                  <a:srgbClr val="0563C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Handicaporganisationernes</a:t>
            </a:r>
            <a:r>
              <a:rPr lang="en-US" sz="2800" dirty="0">
                <a:solidFill>
                  <a:srgbClr val="0563C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Hus on LinkedIn</a:t>
            </a:r>
            <a:endParaRPr lang="da-DK" sz="2800" dirty="0"/>
          </a:p>
          <a:p>
            <a:endParaRPr lang="en-US" dirty="0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0AA9C76E-5817-5848-4457-A9D52F399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/>
              <a:t>#ZeroCon25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31D32-2409-513A-F4F9-5BBF049C7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195A9E4-2CE9-4E32-BE85-7C32F0F78A6D}" type="slidenum">
              <a:rPr lang="en-GB" smtClean="0"/>
              <a:pPr>
                <a:spcAft>
                  <a:spcPts val="600"/>
                </a:spcAft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51344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530</Words>
  <Application>Microsoft Office PowerPoint</Application>
  <PresentationFormat>Widescreen</PresentationFormat>
  <Paragraphs>106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Roboto</vt:lpstr>
      <vt:lpstr>Office Theme</vt:lpstr>
      <vt:lpstr>House of Disability Organizations </vt:lpstr>
      <vt:lpstr>Introduction</vt:lpstr>
      <vt:lpstr>Our goals with the house</vt:lpstr>
      <vt:lpstr>Continuous development</vt:lpstr>
      <vt:lpstr>Examples of complex solutions</vt:lpstr>
      <vt:lpstr>Examples of simple solutions</vt:lpstr>
      <vt:lpstr>More inspiration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Katerina Stanton Balazs</dc:creator>
  <cp:lastModifiedBy>Anja Günther</cp:lastModifiedBy>
  <cp:revision>26</cp:revision>
  <dcterms:created xsi:type="dcterms:W3CDTF">2022-12-05T13:52:15Z</dcterms:created>
  <dcterms:modified xsi:type="dcterms:W3CDTF">2025-02-07T11:55:24Z</dcterms:modified>
</cp:coreProperties>
</file>