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1" r:id="rId4"/>
    <p:sldId id="264" r:id="rId5"/>
    <p:sldId id="265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0000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D3A31-DAC1-423A-96F4-D2ABF61F22D8}" v="2" dt="2025-02-03T15:36:18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4818" autoAdjust="0"/>
  </p:normalViewPr>
  <p:slideViewPr>
    <p:cSldViewPr snapToGrid="0">
      <p:cViewPr varScale="1">
        <p:scale>
          <a:sx n="83" d="100"/>
          <a:sy n="83" d="100"/>
        </p:scale>
        <p:origin x="876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Günther" userId="WL3aZHKkfWulvqSxVYnFr+omP5i++ozLVcMYw9h76Mg=" providerId="None" clId="Web-{CB5D3A31-DAC1-423A-96F4-D2ABF61F22D8}"/>
    <pc:docChg chg="modSld">
      <pc:chgData name="Anja Günther" userId="WL3aZHKkfWulvqSxVYnFr+omP5i++ozLVcMYw9h76Mg=" providerId="None" clId="Web-{CB5D3A31-DAC1-423A-96F4-D2ABF61F22D8}" dt="2025-02-03T15:36:18.417" v="0" actId="20577"/>
      <pc:docMkLst>
        <pc:docMk/>
      </pc:docMkLst>
      <pc:sldChg chg="modSp">
        <pc:chgData name="Anja Günther" userId="WL3aZHKkfWulvqSxVYnFr+omP5i++ozLVcMYw9h76Mg=" providerId="None" clId="Web-{CB5D3A31-DAC1-423A-96F4-D2ABF61F22D8}" dt="2025-02-03T15:36:18.417" v="0" actId="20577"/>
        <pc:sldMkLst>
          <pc:docMk/>
          <pc:sldMk cId="4025687191" sldId="261"/>
        </pc:sldMkLst>
        <pc:spChg chg="mod">
          <ac:chgData name="Anja Günther" userId="WL3aZHKkfWulvqSxVYnFr+omP5i++ozLVcMYw9h76Mg=" providerId="None" clId="Web-{CB5D3A31-DAC1-423A-96F4-D2ABF61F22D8}" dt="2025-02-03T15:36:18.417" v="0" actId="20577"/>
          <ac:spMkLst>
            <pc:docMk/>
            <pc:sldMk cId="4025687191" sldId="261"/>
            <ac:spMk id="10" creationId="{E9707E87-998E-B5CF-80C7-A575007EB7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House of Disability Organizations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Sif Holst, Vice President, </a:t>
            </a:r>
          </a:p>
          <a:p>
            <a:r>
              <a:rPr lang="en-US" dirty="0"/>
              <a:t>Disabled People’s Organizations Denmark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Denmark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Champions of Inclusive Spaces</a:t>
            </a:r>
          </a:p>
          <a:p>
            <a:r>
              <a:rPr lang="en-US" dirty="0"/>
              <a:t>#ZeroCon24</a:t>
            </a:r>
          </a:p>
          <a:p>
            <a:r>
              <a:rPr lang="en-US" sz="1200" b="0" dirty="0">
                <a:latin typeface="Roboto" panose="02000000000000000000" pitchFamily="2" charset="0"/>
                <a:ea typeface="Roboto" panose="02000000000000000000" pitchFamily="2" charset="0"/>
              </a:rPr>
              <a:t>March 5, 12:00 – 13:00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</a:t>
            </a:r>
          </a:p>
          <a:p>
            <a:r>
              <a:rPr lang="en-GB" sz="1200" dirty="0"/>
              <a:t>The house was established in 2012. Competition for architects started in 2010. </a:t>
            </a:r>
          </a:p>
          <a:p>
            <a:endParaRPr lang="en-GB" sz="1200" dirty="0"/>
          </a:p>
          <a:p>
            <a:r>
              <a:rPr lang="en-GB" sz="1200" dirty="0"/>
              <a:t>The House is a collaborative workspace hosting 30 organizations and approximately 300 employees.</a:t>
            </a:r>
          </a:p>
          <a:p>
            <a:endParaRPr lang="en-GB" sz="1200" dirty="0"/>
          </a:p>
          <a:p>
            <a:r>
              <a:rPr lang="en-GB" sz="1200" dirty="0"/>
              <a:t>Exemplifying the pinnacle of accessible office environments. </a:t>
            </a:r>
          </a:p>
          <a:p>
            <a:r>
              <a:rPr lang="en-GB" sz="1200" dirty="0"/>
              <a:t>Total price for the house: roughly 260 mil. kr. (roughly 34.9 mil. Euros). 12.600 square meters. </a:t>
            </a: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88BFC-A6C8-01B9-1CC8-EA08A6FF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C82A6-E9B0-E530-6935-29E7509F9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4F67A-9841-1B42-3375-FCF1FBF4B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goals with </a:t>
            </a:r>
            <a:r>
              <a:rPr lang="en-US" sz="1200" dirty="0" err="1"/>
              <a:t>thw</a:t>
            </a:r>
            <a:r>
              <a:rPr lang="en-US" sz="1200" dirty="0"/>
              <a:t>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Ambitious Accessibility: </a:t>
            </a:r>
            <a:r>
              <a:rPr lang="da-DK" altLang="da-DK" sz="1200" dirty="0" err="1">
                <a:latin typeface="Arial" panose="020B0604020202020204" pitchFamily="34" charset="0"/>
              </a:rPr>
              <a:t>Construct</a:t>
            </a:r>
            <a:r>
              <a:rPr lang="da-DK" altLang="da-DK" sz="1200" dirty="0">
                <a:latin typeface="Arial" panose="020B0604020202020204" pitchFamily="34" charset="0"/>
              </a:rPr>
              <a:t> the </a:t>
            </a:r>
            <a:r>
              <a:rPr lang="da-DK" altLang="da-DK" sz="1200" dirty="0" err="1">
                <a:latin typeface="Arial" panose="020B0604020202020204" pitchFamily="34" charset="0"/>
              </a:rPr>
              <a:t>world's</a:t>
            </a:r>
            <a:r>
              <a:rPr lang="da-DK" altLang="da-DK" sz="1200" dirty="0">
                <a:latin typeface="Arial" panose="020B0604020202020204" pitchFamily="34" charset="0"/>
              </a:rPr>
              <a:t> most </a:t>
            </a:r>
            <a:r>
              <a:rPr lang="da-DK" altLang="da-DK" sz="1200" dirty="0" err="1">
                <a:latin typeface="Arial" panose="020B0604020202020204" pitchFamily="34" charset="0"/>
              </a:rPr>
              <a:t>accessible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office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building</a:t>
            </a:r>
            <a:r>
              <a:rPr lang="da-DK" altLang="da-DK" sz="1200" dirty="0"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User driven innovation: </a:t>
            </a:r>
            <a:r>
              <a:rPr lang="da-DK" altLang="da-DK" sz="1200" dirty="0" err="1">
                <a:latin typeface="Arial" panose="020B0604020202020204" pitchFamily="34" charset="0"/>
              </a:rPr>
              <a:t>Emphasize</a:t>
            </a:r>
            <a:r>
              <a:rPr lang="da-DK" altLang="da-DK" sz="1200" dirty="0">
                <a:latin typeface="Arial" panose="020B0604020202020204" pitchFamily="34" charset="0"/>
              </a:rPr>
              <a:t> user </a:t>
            </a:r>
            <a:r>
              <a:rPr lang="da-DK" altLang="da-DK" sz="1200" dirty="0" err="1">
                <a:latin typeface="Arial" panose="020B0604020202020204" pitchFamily="34" charset="0"/>
              </a:rPr>
              <a:t>needs</a:t>
            </a:r>
            <a:r>
              <a:rPr lang="da-DK" altLang="da-DK" sz="1200" dirty="0">
                <a:latin typeface="Arial" panose="020B0604020202020204" pitchFamily="34" charset="0"/>
              </a:rPr>
              <a:t> and </a:t>
            </a:r>
            <a:r>
              <a:rPr lang="da-DK" altLang="da-DK" sz="1200" dirty="0" err="1">
                <a:latin typeface="Arial" panose="020B0604020202020204" pitchFamily="34" charset="0"/>
              </a:rPr>
              <a:t>involvement</a:t>
            </a:r>
            <a:r>
              <a:rPr lang="da-DK" altLang="da-DK" sz="1200" dirty="0">
                <a:latin typeface="Arial" panose="020B0604020202020204" pitchFamily="34" charset="0"/>
              </a:rPr>
              <a:t> to drive innovation – from the </a:t>
            </a:r>
            <a:r>
              <a:rPr lang="da-DK" altLang="da-DK" sz="1200" dirty="0" err="1">
                <a:latin typeface="Arial" panose="020B0604020202020204" pitchFamily="34" charset="0"/>
              </a:rPr>
              <a:t>beginning</a:t>
            </a:r>
            <a:r>
              <a:rPr lang="da-DK" altLang="da-DK" sz="1200" dirty="0">
                <a:latin typeface="Arial" panose="020B0604020202020204" pitchFamily="34" charset="0"/>
              </a:rPr>
              <a:t> and all the time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1200" dirty="0">
                <a:latin typeface="Arial" panose="020B0604020202020204" pitchFamily="34" charset="0"/>
              </a:rPr>
              <a:t>Social impact through inspiration: </a:t>
            </a:r>
            <a:r>
              <a:rPr lang="da-DK" altLang="da-DK" sz="1200" dirty="0" err="1">
                <a:latin typeface="Arial" panose="020B0604020202020204" pitchFamily="34" charset="0"/>
              </a:rPr>
              <a:t>Enhance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disability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visibility</a:t>
            </a:r>
            <a:r>
              <a:rPr lang="da-DK" altLang="da-DK" sz="1200" dirty="0">
                <a:latin typeface="Arial" panose="020B0604020202020204" pitchFamily="34" charset="0"/>
              </a:rPr>
              <a:t> and </a:t>
            </a:r>
            <a:r>
              <a:rPr lang="da-DK" altLang="da-DK" sz="1200" dirty="0" err="1">
                <a:latin typeface="Arial" panose="020B0604020202020204" pitchFamily="34" charset="0"/>
              </a:rPr>
              <a:t>influence</a:t>
            </a:r>
            <a:r>
              <a:rPr lang="da-DK" altLang="da-DK" sz="1200" dirty="0">
                <a:latin typeface="Arial" panose="020B0604020202020204" pitchFamily="34" charset="0"/>
              </a:rPr>
              <a:t> public policy on </a:t>
            </a:r>
            <a:r>
              <a:rPr lang="da-DK" altLang="da-DK" sz="1200" dirty="0" err="1">
                <a:latin typeface="Arial" panose="020B0604020202020204" pitchFamily="34" charset="0"/>
              </a:rPr>
              <a:t>inclusivity</a:t>
            </a:r>
            <a:r>
              <a:rPr lang="da-DK" altLang="da-DK" sz="1200" dirty="0"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dirty="0" err="1">
                <a:latin typeface="Arial" panose="020B0604020202020204" pitchFamily="34" charset="0"/>
              </a:rPr>
              <a:t>Univsersally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designed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sustainability</a:t>
            </a:r>
            <a:r>
              <a:rPr lang="da-DK" altLang="da-DK" sz="1200" dirty="0">
                <a:latin typeface="Arial" panose="020B0604020202020204" pitchFamily="34" charset="0"/>
              </a:rPr>
              <a:t>: </a:t>
            </a:r>
            <a:r>
              <a:rPr lang="da-DK" altLang="da-DK" sz="1200" dirty="0" err="1">
                <a:latin typeface="Arial" panose="020B0604020202020204" pitchFamily="34" charset="0"/>
              </a:rPr>
              <a:t>Achieve</a:t>
            </a:r>
            <a:r>
              <a:rPr lang="da-DK" altLang="da-DK" sz="1200" dirty="0">
                <a:latin typeface="Arial" panose="020B0604020202020204" pitchFamily="34" charset="0"/>
              </a:rPr>
              <a:t> high </a:t>
            </a:r>
            <a:r>
              <a:rPr lang="da-DK" altLang="da-DK" sz="1200" dirty="0" err="1">
                <a:latin typeface="Arial" panose="020B0604020202020204" pitchFamily="34" charset="0"/>
              </a:rPr>
              <a:t>sustainability</a:t>
            </a:r>
            <a:r>
              <a:rPr lang="da-DK" altLang="da-DK" sz="1200" dirty="0">
                <a:latin typeface="Arial" panose="020B0604020202020204" pitchFamily="34" charset="0"/>
              </a:rPr>
              <a:t> standards and foster a </a:t>
            </a:r>
            <a:r>
              <a:rPr lang="da-DK" altLang="da-DK" sz="1200" dirty="0" err="1">
                <a:latin typeface="Arial" panose="020B0604020202020204" pitchFamily="34" charset="0"/>
              </a:rPr>
              <a:t>dignified</a:t>
            </a:r>
            <a:r>
              <a:rPr lang="da-DK" altLang="da-DK" sz="1200" dirty="0">
                <a:latin typeface="Arial" panose="020B0604020202020204" pitchFamily="34" charset="0"/>
              </a:rPr>
              <a:t>, </a:t>
            </a:r>
            <a:r>
              <a:rPr lang="da-DK" altLang="da-DK" sz="1200" dirty="0" err="1">
                <a:latin typeface="Arial" panose="020B0604020202020204" pitchFamily="34" charset="0"/>
              </a:rPr>
              <a:t>equal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opportunity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lang="da-DK" altLang="da-DK" sz="1200" dirty="0" err="1">
                <a:latin typeface="Arial" panose="020B0604020202020204" pitchFamily="34" charset="0"/>
              </a:rPr>
              <a:t>workplace</a:t>
            </a:r>
            <a:r>
              <a:rPr lang="da-DK" altLang="da-DK" sz="1200" dirty="0"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130B-04DB-539A-A732-B619A8574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B615-87EA-D235-A6B0-E38A94A61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ACE66-AB04-E66F-0EAB-6908EAE22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99994-1A00-9796-3957-94AED227A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 house is </a:t>
            </a:r>
            <a:r>
              <a:rPr lang="da-DK" dirty="0" err="1"/>
              <a:t>intended</a:t>
            </a:r>
            <a:r>
              <a:rPr lang="da-DK" dirty="0"/>
              <a:t> to </a:t>
            </a:r>
            <a:r>
              <a:rPr lang="da-DK" dirty="0" err="1"/>
              <a:t>function</a:t>
            </a:r>
            <a:r>
              <a:rPr lang="da-DK" dirty="0"/>
              <a:t> as a </a:t>
            </a:r>
            <a:r>
              <a:rPr lang="da-DK" dirty="0" err="1"/>
              <a:t>dynamic</a:t>
            </a:r>
            <a:r>
              <a:rPr lang="da-DK" dirty="0"/>
              <a:t> </a:t>
            </a:r>
            <a:r>
              <a:rPr lang="da-DK" dirty="0" err="1"/>
              <a:t>laboratory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new solutions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constantly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developed</a:t>
            </a:r>
            <a:r>
              <a:rPr lang="da-D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last 10 years, more and more modern solutions have emerged that can improve the accessibility of the house.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low hand functionality and </a:t>
            </a:r>
            <a:r>
              <a:rPr lang="en-US" sz="1200" dirty="0" err="1"/>
              <a:t>cathethers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Organising</a:t>
            </a:r>
            <a:r>
              <a:rPr lang="en-US" sz="1200" dirty="0"/>
              <a:t> the cafeteria – including videos.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New technical </a:t>
            </a:r>
            <a:r>
              <a:rPr lang="en-US" sz="1200" dirty="0" err="1"/>
              <a:t>solloutions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55BFD-3FE0-19C3-6C43-84A883A5F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1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F882-519D-F2FC-C80A-108CED6D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7CDB4-49BB-E487-65CC-076F0287C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541CB-B9FF-57F5-2714-6F03649C5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Examples</a:t>
            </a:r>
            <a:r>
              <a:rPr lang="da-DK" dirty="0"/>
              <a:t> of </a:t>
            </a:r>
            <a:r>
              <a:rPr lang="da-DK" dirty="0" err="1"/>
              <a:t>complex</a:t>
            </a:r>
            <a:r>
              <a:rPr lang="da-DK" dirty="0"/>
              <a:t> solutions: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Lifts as part of the </a:t>
            </a:r>
            <a:r>
              <a:rPr lang="da-DK" dirty="0" err="1"/>
              <a:t>evacuation</a:t>
            </a:r>
            <a:r>
              <a:rPr lang="da-DK" dirty="0"/>
              <a:t>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Foot</a:t>
            </a:r>
            <a:r>
              <a:rPr lang="da-DK" dirty="0"/>
              <a:t> panels </a:t>
            </a:r>
            <a:r>
              <a:rPr lang="da-DK" dirty="0" err="1"/>
              <a:t>supplementing</a:t>
            </a:r>
            <a:r>
              <a:rPr lang="da-DK" dirty="0"/>
              <a:t> the </a:t>
            </a:r>
            <a:r>
              <a:rPr lang="da-DK" dirty="0" err="1"/>
              <a:t>traditional</a:t>
            </a:r>
            <a:r>
              <a:rPr lang="da-DK" dirty="0"/>
              <a:t> </a:t>
            </a:r>
            <a:r>
              <a:rPr lang="da-DK" dirty="0" err="1"/>
              <a:t>button</a:t>
            </a:r>
            <a:r>
              <a:rPr lang="da-DK" dirty="0"/>
              <a:t> (practical </a:t>
            </a:r>
            <a:r>
              <a:rPr lang="da-DK" dirty="0" err="1"/>
              <a:t>during</a:t>
            </a:r>
            <a:r>
              <a:rPr lang="da-DK" dirty="0"/>
              <a:t> COVID)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 </a:t>
            </a:r>
            <a:r>
              <a:rPr lang="da-DK" dirty="0" err="1"/>
              <a:t>variety</a:t>
            </a:r>
            <a:r>
              <a:rPr lang="da-DK" dirty="0"/>
              <a:t> of toilet types, from </a:t>
            </a:r>
            <a:r>
              <a:rPr lang="da-DK" dirty="0" err="1"/>
              <a:t>changing</a:t>
            </a:r>
            <a:r>
              <a:rPr lang="da-DK" dirty="0"/>
              <a:t> </a:t>
            </a:r>
            <a:r>
              <a:rPr lang="da-DK" dirty="0" err="1"/>
              <a:t>places</a:t>
            </a:r>
            <a:r>
              <a:rPr lang="da-DK" dirty="0"/>
              <a:t> to the small </a:t>
            </a:r>
            <a:r>
              <a:rPr lang="da-DK" dirty="0" err="1"/>
              <a:t>cubicle</a:t>
            </a:r>
            <a:r>
              <a:rPr lang="da-DK" dirty="0"/>
              <a:t>, no marked with </a:t>
            </a:r>
            <a:r>
              <a:rPr lang="da-DK" dirty="0" err="1"/>
              <a:t>disability</a:t>
            </a:r>
            <a:r>
              <a:rPr lang="da-DK" dirty="0"/>
              <a:t> (or </a:t>
            </a:r>
            <a:r>
              <a:rPr lang="da-DK" dirty="0" err="1"/>
              <a:t>gender</a:t>
            </a:r>
            <a:r>
              <a:rPr lang="da-DK" dirty="0"/>
              <a:t>) symbol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Increased</a:t>
            </a:r>
            <a:r>
              <a:rPr lang="da-DK" dirty="0"/>
              <a:t> air </a:t>
            </a:r>
            <a:r>
              <a:rPr lang="da-DK" dirty="0" err="1"/>
              <a:t>circulation</a:t>
            </a:r>
            <a:r>
              <a:rPr lang="da-DK" dirty="0"/>
              <a:t>: </a:t>
            </a:r>
            <a:r>
              <a:rPr lang="en-US" dirty="0"/>
              <a:t>The air in the building is exchanged 2.5 times more frequently than normal, partly to accommodate individuals with allergies.</a:t>
            </a:r>
            <a:r>
              <a:rPr lang="da-DK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11FEC-4C98-928B-619D-578B29B2A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D8F21-FA9E-DF4D-2066-A72E702EF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7B972-02F1-2655-BE04-235F8EA20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EE3E0-7482-D131-B955-B416384B2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Examples</a:t>
            </a:r>
            <a:r>
              <a:rPr lang="da-DK" dirty="0"/>
              <a:t> of simple solutions: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 reception </a:t>
            </a:r>
            <a:r>
              <a:rPr lang="da-DK" dirty="0" err="1"/>
              <a:t>desk</a:t>
            </a:r>
            <a:r>
              <a:rPr lang="da-DK" dirty="0"/>
              <a:t> has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heights</a:t>
            </a:r>
            <a:r>
              <a:rPr lang="da-DK" dirty="0"/>
              <a:t> to </a:t>
            </a:r>
            <a:r>
              <a:rPr lang="da-DK" dirty="0" err="1"/>
              <a:t>ensuring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all </a:t>
            </a:r>
            <a:r>
              <a:rPr lang="da-DK" dirty="0" err="1"/>
              <a:t>visitors</a:t>
            </a:r>
            <a:r>
              <a:rPr lang="da-DK" dirty="0"/>
              <a:t> kan </a:t>
            </a:r>
            <a:r>
              <a:rPr lang="da-DK" dirty="0" err="1"/>
              <a:t>receive</a:t>
            </a:r>
            <a:r>
              <a:rPr lang="da-DK" dirty="0"/>
              <a:t> information and assistance at </a:t>
            </a:r>
            <a:r>
              <a:rPr lang="da-DK" dirty="0" err="1"/>
              <a:t>eye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Wall </a:t>
            </a:r>
            <a:r>
              <a:rPr lang="da-DK" dirty="0" err="1"/>
              <a:t>coatracks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heights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Small </a:t>
            </a:r>
            <a:r>
              <a:rPr lang="da-DK" dirty="0" err="1"/>
              <a:t>pins</a:t>
            </a:r>
            <a:r>
              <a:rPr lang="da-DK" dirty="0"/>
              <a:t> on the </a:t>
            </a:r>
            <a:r>
              <a:rPr lang="da-DK" dirty="0" err="1"/>
              <a:t>handrails</a:t>
            </a:r>
            <a:r>
              <a:rPr lang="da-DK" dirty="0"/>
              <a:t> </a:t>
            </a:r>
            <a:r>
              <a:rPr lang="da-DK" dirty="0" err="1"/>
              <a:t>act</a:t>
            </a:r>
            <a:r>
              <a:rPr lang="da-DK" dirty="0"/>
              <a:t> as </a:t>
            </a:r>
            <a:r>
              <a:rPr lang="da-DK" dirty="0" err="1"/>
              <a:t>tactile</a:t>
            </a:r>
            <a:r>
              <a:rPr lang="da-DK" dirty="0"/>
              <a:t> markers, </a:t>
            </a:r>
            <a:r>
              <a:rPr lang="da-DK" dirty="0" err="1"/>
              <a:t>indicating</a:t>
            </a:r>
            <a:r>
              <a:rPr lang="da-DK" dirty="0"/>
              <a:t> the </a:t>
            </a:r>
            <a:r>
              <a:rPr lang="da-DK" dirty="0" err="1"/>
              <a:t>floor</a:t>
            </a:r>
            <a:r>
              <a:rPr lang="da-DK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Using </a:t>
            </a:r>
            <a:r>
              <a:rPr lang="da-DK" dirty="0" err="1"/>
              <a:t>colours</a:t>
            </a:r>
            <a:r>
              <a:rPr lang="da-DK" dirty="0"/>
              <a:t> to </a:t>
            </a:r>
            <a:r>
              <a:rPr lang="da-DK" dirty="0" err="1"/>
              <a:t>navigate</a:t>
            </a:r>
            <a:r>
              <a:rPr lang="da-DK" dirty="0"/>
              <a:t>: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offlice</a:t>
            </a:r>
            <a:r>
              <a:rPr lang="da-DK" dirty="0"/>
              <a:t> wing is marked with a </a:t>
            </a:r>
            <a:r>
              <a:rPr lang="da-DK" dirty="0" err="1"/>
              <a:t>distinctive</a:t>
            </a:r>
            <a:r>
              <a:rPr lang="da-DK" dirty="0"/>
              <a:t> </a:t>
            </a:r>
            <a:r>
              <a:rPr lang="da-DK" dirty="0" err="1"/>
              <a:t>colour</a:t>
            </a:r>
            <a:r>
              <a:rPr lang="da-DK" dirty="0"/>
              <a:t> in high </a:t>
            </a:r>
            <a:r>
              <a:rPr lang="da-DK" dirty="0" err="1"/>
              <a:t>contrast</a:t>
            </a:r>
            <a:r>
              <a:rPr lang="da-DK" dirty="0"/>
              <a:t> to the </a:t>
            </a:r>
            <a:r>
              <a:rPr lang="da-DK" dirty="0" err="1"/>
              <a:t>surroundings</a:t>
            </a:r>
            <a:r>
              <a:rPr lang="da-DK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829B-9CE5-2A7B-5D5A-76B4060F1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396C-C051-D05D-A6BE-3830ACAF3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39740-6844-181B-CDF4-840216E78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161634-D4DE-4B67-2AF7-2A8623B0E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inspiration: </a:t>
            </a:r>
          </a:p>
          <a:p>
            <a:r>
              <a:rPr lang="en-GB" dirty="0"/>
              <a:t>Visit our website for further information or follow us on </a:t>
            </a:r>
            <a:r>
              <a:rPr lang="en-GB" dirty="0" err="1"/>
              <a:t>LindkedIn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A0E74-8CE0-19B3-794C-37375A5D8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1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inkedin.com/showcase/handicaporganisationernes-hus/" TargetMode="External"/><Relationship Id="rId4" Type="http://schemas.openxmlformats.org/officeDocument/2006/relationships/hyperlink" Target="https://handicap.dk/huset/magasin-om-hu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 of Disability Organizations</a:t>
            </a: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Sif Holst, Vice President, </a:t>
            </a:r>
          </a:p>
          <a:p>
            <a:r>
              <a:rPr lang="en-US" dirty="0">
                <a:solidFill>
                  <a:srgbClr val="595959"/>
                </a:solidFill>
              </a:rPr>
              <a:t>Disabled People’s Organizations Denmark</a:t>
            </a:r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Denmark</a:t>
            </a:r>
          </a:p>
          <a:p>
            <a:r>
              <a:rPr lang="en-GB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Champions of Inclusive Spaces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March 5, 12:00 – 13:00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Introduction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0075"/>
            <a:ext cx="5181600" cy="43068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595959"/>
                </a:solidFill>
              </a:rPr>
              <a:t>The house was established in 2012</a:t>
            </a:r>
          </a:p>
          <a:p>
            <a:endParaRPr lang="en-GB" sz="2400" dirty="0">
              <a:solidFill>
                <a:srgbClr val="595959"/>
              </a:solidFill>
            </a:endParaRPr>
          </a:p>
          <a:p>
            <a:r>
              <a:rPr lang="en-GB" sz="2400" dirty="0">
                <a:solidFill>
                  <a:srgbClr val="595959"/>
                </a:solidFill>
              </a:rPr>
              <a:t>The House is a collaborative workspace hosting 30 organizations and approximately 300 employees</a:t>
            </a:r>
          </a:p>
          <a:p>
            <a:endParaRPr lang="en-GB" sz="2400" dirty="0">
              <a:solidFill>
                <a:srgbClr val="595959"/>
              </a:solidFill>
            </a:endParaRPr>
          </a:p>
          <a:p>
            <a:r>
              <a:rPr lang="en-GB" sz="2400" dirty="0">
                <a:solidFill>
                  <a:srgbClr val="595959"/>
                </a:solidFill>
              </a:rPr>
              <a:t>Exemplifying the pinnacle of accessible office environments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Billede 1" descr="Image of House of disability Organizations taken from above. The building has a shape of a starfish with four arms.  ">
            <a:extLst>
              <a:ext uri="{FF2B5EF4-FFF2-40B4-BE49-F238E27FC236}">
                <a16:creationId xmlns:a16="http://schemas.microsoft.com/office/drawing/2014/main" id="{A92758FA-2D60-2BE7-2D6E-715EB895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70075"/>
            <a:ext cx="5181600" cy="3419855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B7344F7-5802-1BBB-72E0-6DC97CBA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B069-C0AE-881A-D98E-05E768EFB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707E87-998E-B5CF-80C7-A575007E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  <a:latin typeface="Roboto"/>
                <a:ea typeface="Roboto"/>
                <a:cs typeface="Roboto"/>
              </a:rPr>
              <a:t>Our goals with the house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44B3F58E-5430-BC21-8C94-FD5F3B4BB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/>
          <a:p>
            <a:pPr marL="0" fontAlgn="base">
              <a:spcBef>
                <a:spcPct val="0"/>
              </a:spcBef>
              <a:spcAft>
                <a:spcPts val="600"/>
              </a:spcAft>
            </a:pPr>
            <a:r>
              <a:rPr lang="da-DK" altLang="da-DK" sz="2400" dirty="0" err="1">
                <a:solidFill>
                  <a:srgbClr val="595959"/>
                </a:solidFill>
              </a:rPr>
              <a:t>Ambitious</a:t>
            </a:r>
            <a:r>
              <a:rPr lang="da-DK" altLang="da-DK" sz="2400" dirty="0">
                <a:solidFill>
                  <a:srgbClr val="595959"/>
                </a:solidFill>
              </a:rPr>
              <a:t> Accessibility</a:t>
            </a:r>
          </a:p>
          <a:p>
            <a:pPr marL="0" fontAlgn="base">
              <a:spcBef>
                <a:spcPct val="0"/>
              </a:spcBef>
              <a:spcAft>
                <a:spcPts val="600"/>
              </a:spcAft>
            </a:pPr>
            <a:endParaRPr lang="da-DK" altLang="da-DK" sz="2400" dirty="0">
              <a:solidFill>
                <a:srgbClr val="595959"/>
              </a:solidFill>
            </a:endParaRP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r>
              <a:rPr lang="da-DK" altLang="da-DK" sz="2400" dirty="0">
                <a:solidFill>
                  <a:srgbClr val="595959"/>
                </a:solidFill>
              </a:rPr>
              <a:t>User driven innovation </a:t>
            </a: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endParaRPr lang="da-DK" altLang="da-DK" sz="2400" dirty="0">
              <a:solidFill>
                <a:srgbClr val="595959"/>
              </a:solidFill>
            </a:endParaRP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r>
              <a:rPr lang="da-DK" altLang="da-DK" sz="2400" dirty="0">
                <a:solidFill>
                  <a:srgbClr val="595959"/>
                </a:solidFill>
              </a:rPr>
              <a:t>Social </a:t>
            </a:r>
            <a:r>
              <a:rPr lang="da-DK" altLang="da-DK" sz="2400" dirty="0" err="1">
                <a:solidFill>
                  <a:srgbClr val="595959"/>
                </a:solidFill>
              </a:rPr>
              <a:t>Impact</a:t>
            </a:r>
            <a:r>
              <a:rPr lang="da-DK" altLang="da-DK" sz="2400" dirty="0">
                <a:solidFill>
                  <a:srgbClr val="595959"/>
                </a:solidFill>
              </a:rPr>
              <a:t> </a:t>
            </a:r>
            <a:r>
              <a:rPr lang="da-DK" altLang="da-DK" sz="2400" dirty="0" err="1">
                <a:solidFill>
                  <a:srgbClr val="595959"/>
                </a:solidFill>
              </a:rPr>
              <a:t>through</a:t>
            </a:r>
            <a:r>
              <a:rPr lang="da-DK" altLang="da-DK" sz="2400" dirty="0">
                <a:solidFill>
                  <a:srgbClr val="595959"/>
                </a:solidFill>
              </a:rPr>
              <a:t> inspiration</a:t>
            </a: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endParaRPr lang="da-DK" altLang="da-DK" sz="2400" dirty="0">
              <a:solidFill>
                <a:srgbClr val="595959"/>
              </a:solidFill>
            </a:endParaRP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r>
              <a:rPr lang="da-DK" altLang="da-DK" sz="2400" dirty="0" err="1">
                <a:solidFill>
                  <a:srgbClr val="595959"/>
                </a:solidFill>
              </a:rPr>
              <a:t>Universally</a:t>
            </a:r>
            <a:r>
              <a:rPr lang="da-DK" altLang="da-DK" sz="2400" dirty="0">
                <a:solidFill>
                  <a:srgbClr val="595959"/>
                </a:solidFill>
              </a:rPr>
              <a:t> </a:t>
            </a:r>
            <a:r>
              <a:rPr lang="da-DK" altLang="da-DK" sz="2400" dirty="0" err="1">
                <a:solidFill>
                  <a:srgbClr val="595959"/>
                </a:solidFill>
              </a:rPr>
              <a:t>designed</a:t>
            </a:r>
            <a:r>
              <a:rPr lang="da-DK" altLang="da-DK" sz="2400" dirty="0">
                <a:solidFill>
                  <a:srgbClr val="595959"/>
                </a:solidFill>
              </a:rPr>
              <a:t> </a:t>
            </a:r>
            <a:r>
              <a:rPr lang="da-DK" altLang="da-DK" sz="2400" dirty="0" err="1">
                <a:solidFill>
                  <a:srgbClr val="595959"/>
                </a:solidFill>
              </a:rPr>
              <a:t>sustainability</a:t>
            </a:r>
            <a:endParaRPr lang="da-DK" altLang="da-DK" sz="2400" dirty="0">
              <a:solidFill>
                <a:srgbClr val="595959"/>
              </a:solidFill>
            </a:endParaRPr>
          </a:p>
        </p:txBody>
      </p:sp>
      <p:pic>
        <p:nvPicPr>
          <p:cNvPr id="2" name="Pladsholder til indhold 12" descr="Image of the central atrium featuring the house's reception and lounge area, along with the three upper floors.">
            <a:extLst>
              <a:ext uri="{FF2B5EF4-FFF2-40B4-BE49-F238E27FC236}">
                <a16:creationId xmlns:a16="http://schemas.microsoft.com/office/drawing/2014/main" id="{F3E17D3C-B986-0D06-1B24-3F3EB88D4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959"/>
            <a:ext cx="5183188" cy="3446820"/>
          </a:xfrm>
          <a:prstGeom prst="rect">
            <a:avLst/>
          </a:prstGeom>
          <a:noFill/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746DD0A-796E-F2A6-63BF-2F2C2892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#ZeroCon25</a:t>
            </a:r>
            <a:endParaRPr lang="en-GB" sz="1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A4BE6-81DF-246E-ACD6-25A72030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8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8BFD-7FC7-0B86-4670-BB8DFF8E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647F25-78FF-F224-2288-75B2698E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Continuous development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975C19-9A5F-EB1E-A0B0-A66441A92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0075"/>
            <a:ext cx="5181600" cy="4306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</a:rPr>
              <a:t>A dynamic laboratory:</a:t>
            </a:r>
          </a:p>
          <a:p>
            <a:pPr marL="0" indent="0">
              <a:buNone/>
            </a:pPr>
            <a:endParaRPr lang="en-US" b="1" dirty="0">
              <a:solidFill>
                <a:srgbClr val="595959"/>
              </a:solidFill>
            </a:endParaRPr>
          </a:p>
          <a:p>
            <a:r>
              <a:rPr lang="en-US" sz="2400" dirty="0">
                <a:solidFill>
                  <a:srgbClr val="595959"/>
                </a:solidFill>
              </a:rPr>
              <a:t>New bathroom faucets </a:t>
            </a:r>
          </a:p>
          <a:p>
            <a:pPr marL="0" indent="0"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r>
              <a:rPr lang="en-US" sz="2400" dirty="0">
                <a:solidFill>
                  <a:srgbClr val="595959"/>
                </a:solidFill>
              </a:rPr>
              <a:t>Cafeteria design</a:t>
            </a:r>
          </a:p>
          <a:p>
            <a:pPr marL="0" indent="0"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r>
              <a:rPr lang="en-US" sz="2400" dirty="0">
                <a:solidFill>
                  <a:srgbClr val="595959"/>
                </a:solidFill>
              </a:rPr>
              <a:t>Hybrid </a:t>
            </a:r>
            <a:r>
              <a:rPr lang="en-US" sz="2400" dirty="0" err="1">
                <a:solidFill>
                  <a:srgbClr val="595959"/>
                </a:solidFill>
              </a:rPr>
              <a:t>teleloop</a:t>
            </a:r>
            <a:r>
              <a:rPr lang="en-US" sz="2400" dirty="0">
                <a:solidFill>
                  <a:srgbClr val="595959"/>
                </a:solidFill>
              </a:rPr>
              <a:t> screen system in the meeting rooms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2" name="Billede 1" descr="Image of a cafeteria where some people are sitting and eating at tables while others are standing in line to get food in the cafeteria.">
            <a:extLst>
              <a:ext uri="{FF2B5EF4-FFF2-40B4-BE49-F238E27FC236}">
                <a16:creationId xmlns:a16="http://schemas.microsoft.com/office/drawing/2014/main" id="{9137560F-256D-DB61-3681-81062E8D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72" r="3369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B804CFA-7E09-4C52-5581-64585A3B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F8B5-0657-63FE-C9B3-96D3810F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3038E-C782-51F4-095C-0EF0E521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8E6A2C1-DA2D-20B9-076E-E7476499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Examples of complex solutions</a:t>
            </a:r>
          </a:p>
        </p:txBody>
      </p:sp>
      <p:pic>
        <p:nvPicPr>
          <p:cNvPr id="3" name="Billede 2" descr="Image of a foot switch for an elevator, placed at the bottom near the foot panels, with a foot pressing the switch.">
            <a:extLst>
              <a:ext uri="{FF2B5EF4-FFF2-40B4-BE49-F238E27FC236}">
                <a16:creationId xmlns:a16="http://schemas.microsoft.com/office/drawing/2014/main" id="{68766941-E99E-F9BC-13A5-9C922011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10" r="8803" b="-1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422378-940F-9996-9983-3EAD7B37E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2081"/>
            <a:ext cx="5181600" cy="4104882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595959"/>
                </a:solidFill>
              </a:rPr>
              <a:t>The lifts</a:t>
            </a: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 err="1">
                <a:solidFill>
                  <a:srgbClr val="595959"/>
                </a:solidFill>
              </a:rPr>
              <a:t>Evacuation</a:t>
            </a:r>
            <a:r>
              <a:rPr lang="da-DK" sz="2400" dirty="0">
                <a:solidFill>
                  <a:srgbClr val="595959"/>
                </a:solidFill>
              </a:rPr>
              <a:t> system</a:t>
            </a: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 err="1">
                <a:solidFill>
                  <a:srgbClr val="595959"/>
                </a:solidFill>
              </a:rPr>
              <a:t>Variety</a:t>
            </a:r>
            <a:r>
              <a:rPr lang="da-DK" sz="2400" dirty="0">
                <a:solidFill>
                  <a:srgbClr val="595959"/>
                </a:solidFill>
              </a:rPr>
              <a:t> of toilet types</a:t>
            </a: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 err="1">
                <a:solidFill>
                  <a:srgbClr val="595959"/>
                </a:solidFill>
              </a:rPr>
              <a:t>Increased</a:t>
            </a:r>
            <a:r>
              <a:rPr lang="da-DK" sz="2400" dirty="0">
                <a:solidFill>
                  <a:srgbClr val="595959"/>
                </a:solidFill>
              </a:rPr>
              <a:t> air </a:t>
            </a:r>
            <a:r>
              <a:rPr lang="da-DK" sz="2400" dirty="0" err="1">
                <a:solidFill>
                  <a:srgbClr val="595959"/>
                </a:solidFill>
              </a:rPr>
              <a:t>circulation</a:t>
            </a:r>
            <a:endParaRPr lang="da-DK" sz="2400" dirty="0">
              <a:solidFill>
                <a:srgbClr val="595959"/>
              </a:solidFill>
            </a:endParaRPr>
          </a:p>
          <a:p>
            <a:endParaRPr lang="da-DK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22167B-D983-8F11-3130-0281D3E9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#ZeroCon25</a:t>
            </a:r>
            <a:endParaRPr lang="en-GB" sz="1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AACB-AF01-B494-8851-7F71DB4F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7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508E-08D1-08EF-FC96-1955CF10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AC0617-62DC-EB3A-09A6-4DB47F6C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Examples of simple solutions</a:t>
            </a:r>
          </a:p>
        </p:txBody>
      </p:sp>
      <p:pic>
        <p:nvPicPr>
          <p:cNvPr id="2" name="Billede 1" descr="image of cloakroom lockers at two different heights.">
            <a:extLst>
              <a:ext uri="{FF2B5EF4-FFF2-40B4-BE49-F238E27FC236}">
                <a16:creationId xmlns:a16="http://schemas.microsoft.com/office/drawing/2014/main" id="{4A6151D1-DBF6-3F81-7783-6EA9D2BCD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6" r="3" b="27938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AF8733-502B-F8A7-6E53-DBCC2B78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3083"/>
            <a:ext cx="5181600" cy="3953879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595959"/>
                </a:solidFill>
              </a:rPr>
              <a:t>Reception </a:t>
            </a:r>
            <a:r>
              <a:rPr lang="da-DK" sz="2400" dirty="0" err="1">
                <a:solidFill>
                  <a:srgbClr val="595959"/>
                </a:solidFill>
              </a:rPr>
              <a:t>desk</a:t>
            </a:r>
            <a:endParaRPr lang="da-DK" sz="2400" dirty="0">
              <a:solidFill>
                <a:srgbClr val="595959"/>
              </a:solidFill>
            </a:endParaRP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 err="1">
                <a:solidFill>
                  <a:srgbClr val="595959"/>
                </a:solidFill>
              </a:rPr>
              <a:t>Coatracks</a:t>
            </a:r>
            <a:r>
              <a:rPr lang="da-DK" sz="2400" dirty="0">
                <a:solidFill>
                  <a:srgbClr val="595959"/>
                </a:solidFill>
              </a:rPr>
              <a:t> </a:t>
            </a: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>
                <a:solidFill>
                  <a:srgbClr val="595959"/>
                </a:solidFill>
              </a:rPr>
              <a:t>Small </a:t>
            </a:r>
            <a:r>
              <a:rPr lang="da-DK" sz="2400" dirty="0" err="1">
                <a:solidFill>
                  <a:srgbClr val="595959"/>
                </a:solidFill>
              </a:rPr>
              <a:t>pins</a:t>
            </a:r>
            <a:r>
              <a:rPr lang="da-DK" sz="2400" dirty="0">
                <a:solidFill>
                  <a:srgbClr val="595959"/>
                </a:solidFill>
              </a:rPr>
              <a:t> on the </a:t>
            </a:r>
            <a:r>
              <a:rPr lang="da-DK" sz="2400" dirty="0" err="1">
                <a:solidFill>
                  <a:srgbClr val="595959"/>
                </a:solidFill>
              </a:rPr>
              <a:t>handrails</a:t>
            </a:r>
            <a:endParaRPr lang="da-DK" sz="2400" dirty="0">
              <a:solidFill>
                <a:srgbClr val="595959"/>
              </a:solidFill>
            </a:endParaRPr>
          </a:p>
          <a:p>
            <a:endParaRPr lang="da-DK" sz="2400" dirty="0">
              <a:solidFill>
                <a:srgbClr val="595959"/>
              </a:solidFill>
            </a:endParaRPr>
          </a:p>
          <a:p>
            <a:r>
              <a:rPr lang="da-DK" sz="2400" dirty="0">
                <a:solidFill>
                  <a:srgbClr val="595959"/>
                </a:solidFill>
              </a:rPr>
              <a:t>Using </a:t>
            </a:r>
            <a:r>
              <a:rPr lang="da-DK" sz="2400" dirty="0" err="1">
                <a:solidFill>
                  <a:srgbClr val="595959"/>
                </a:solidFill>
              </a:rPr>
              <a:t>colours</a:t>
            </a:r>
            <a:r>
              <a:rPr lang="da-DK" sz="2400" dirty="0">
                <a:solidFill>
                  <a:srgbClr val="595959"/>
                </a:solidFill>
              </a:rPr>
              <a:t> to </a:t>
            </a:r>
            <a:r>
              <a:rPr lang="da-DK" sz="2400" dirty="0" err="1">
                <a:solidFill>
                  <a:srgbClr val="595959"/>
                </a:solidFill>
              </a:rPr>
              <a:t>navigate</a:t>
            </a:r>
            <a:endParaRPr lang="da-DK" sz="2400" dirty="0">
              <a:solidFill>
                <a:srgbClr val="595959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0956973-E24F-91C6-D2FA-3C3D6C45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A4ED-845B-2701-ED56-3FA17142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3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187E8-EC4F-49B8-EEFC-241AE7DB8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4FA43C2-15BF-44A0-5FCD-E9D539D6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More inspiration</a:t>
            </a:r>
          </a:p>
        </p:txBody>
      </p:sp>
      <p:pic>
        <p:nvPicPr>
          <p:cNvPr id="2" name="Pladsholder til indhold 1" descr="Image of small metal pins embedded in wooden handrails. A hand is near the metal pins. ">
            <a:extLst>
              <a:ext uri="{FF2B5EF4-FFF2-40B4-BE49-F238E27FC236}">
                <a16:creationId xmlns:a16="http://schemas.microsoft.com/office/drawing/2014/main" id="{907E4739-D320-B19A-5D65-CB2E7BFE2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549" r="3776" b="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3AAAFD4-D565-91E9-BA7A-EEC3A3CD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</a:rPr>
              <a:t>Visit our website for further information</a:t>
            </a:r>
            <a:endParaRPr lang="da-DK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https://handicap.dk/huset/magasin-om-huset</a:t>
            </a:r>
            <a:endParaRPr lang="da-DK" sz="2800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 follow</a:t>
            </a:r>
            <a:r>
              <a:rPr lang="en-US" sz="2800" dirty="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Handicaporganisationernes</a:t>
            </a:r>
            <a:r>
              <a:rPr lang="en-US" sz="28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Hus on LinkedIn</a:t>
            </a:r>
            <a:endParaRPr lang="da-DK" sz="2800" dirty="0"/>
          </a:p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AA9C76E-5817-5848-4457-A9D52F39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1D32-2409-513A-F4F9-5BBF049C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3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Widescreen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House of Disability Organizations </vt:lpstr>
      <vt:lpstr>Introduction</vt:lpstr>
      <vt:lpstr>Our goals with the house</vt:lpstr>
      <vt:lpstr>Continuous development</vt:lpstr>
      <vt:lpstr>Examples of complex solutions</vt:lpstr>
      <vt:lpstr>Examples of simple solutions</vt:lpstr>
      <vt:lpstr>More 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26</cp:revision>
  <dcterms:created xsi:type="dcterms:W3CDTF">2022-12-05T13:52:15Z</dcterms:created>
  <dcterms:modified xsi:type="dcterms:W3CDTF">2025-02-07T11:55:24Z</dcterms:modified>
</cp:coreProperties>
</file>