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5" d="100"/>
          <a:sy n="95" d="100"/>
        </p:scale>
        <p:origin x="1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401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6858000"/>
          </a:xfrm>
          <a:prstGeom prst="rect">
            <a:avLst/>
          </a:prstGeom>
          <a:solidFill>
            <a:srgbClr val="FFFFFF">
              <a:alpha val="78000"/>
            </a:srgbClr>
          </a:solidFill>
          <a:ln/>
        </p:spPr>
        <p:txBody>
          <a:bodyPr/>
          <a:lstStyle/>
          <a:p>
            <a:endParaRPr lang="es-ES"/>
          </a:p>
        </p:txBody>
      </p:sp>
      <p:pic>
        <p:nvPicPr>
          <p:cNvPr id="3" name="Image 0" descr="logo-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" y="365760"/>
            <a:ext cx="274320" cy="2743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68680" y="393192"/>
            <a:ext cx="2286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600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DIGISENS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0" y="2377440"/>
            <a:ext cx="12161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kern="0" spc="600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PASAPORTE DIGITAL DE PRODUCTO (DPP) · TEXTIL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457200" y="2834640"/>
            <a:ext cx="1124712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única trazabilidad textil</a:t>
            </a:r>
            <a:endParaRPr lang="en-US" sz="5400" dirty="0"/>
          </a:p>
          <a:p>
            <a:pPr marL="0" indent="0" algn="ctr">
              <a:buNone/>
            </a:pPr>
            <a:r>
              <a:rPr lang="en-US" sz="54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 verifica la prenda,</a:t>
            </a:r>
            <a:endParaRPr lang="en-US" sz="5400" dirty="0"/>
          </a:p>
          <a:p>
            <a:pPr marL="0" indent="0" algn="ctr">
              <a:buNone/>
            </a:pPr>
            <a:r>
              <a:rPr lang="en-US" sz="54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solo el papel.</a:t>
            </a:r>
            <a:endParaRPr lang="en-US" sz="5400" dirty="0"/>
          </a:p>
        </p:txBody>
      </p:sp>
      <p:sp>
        <p:nvSpPr>
          <p:cNvPr id="7" name="Text 4"/>
          <p:cNvSpPr/>
          <p:nvPr/>
        </p:nvSpPr>
        <p:spPr>
          <a:xfrm>
            <a:off x="1371600" y="5349240"/>
            <a:ext cx="9418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393C4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Chip NFC cosido en origen + plataforma DPP compliance-native con CEN/CLC/JTC24.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0" y="6446520"/>
            <a:ext cx="12161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kern="0" spc="200" dirty="0">
                <a:solidFill>
                  <a:srgbClr val="8E8E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Jointy Technologies S.L. · Madrid · DeepTech Madrid 2026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andfill-fade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86400" y="0"/>
            <a:ext cx="6675120" cy="3474720"/>
          </a:xfrm>
          <a:prstGeom prst="rect">
            <a:avLst/>
          </a:prstGeom>
        </p:spPr>
      </p:pic>
      <p:pic>
        <p:nvPicPr>
          <p:cNvPr id="3" name="Image 1" descr="logo-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" y="365760"/>
            <a:ext cx="274320" cy="27432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68680" y="393192"/>
            <a:ext cx="2286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600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DIGISENS</a:t>
            </a:r>
            <a:endParaRPr lang="en-US" sz="1200" dirty="0"/>
          </a:p>
        </p:txBody>
      </p:sp>
      <p:sp>
        <p:nvSpPr>
          <p:cNvPr id="5" name="Text 1"/>
          <p:cNvSpPr/>
          <p:nvPr/>
        </p:nvSpPr>
        <p:spPr>
          <a:xfrm>
            <a:off x="0" y="914400"/>
            <a:ext cx="12161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600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PROBLEMA</a:t>
            </a:r>
            <a:endParaRPr lang="en-US" sz="1100" dirty="0"/>
          </a:p>
        </p:txBody>
      </p:sp>
      <p:sp>
        <p:nvSpPr>
          <p:cNvPr id="6" name="Text 2"/>
          <p:cNvSpPr/>
          <p:nvPr/>
        </p:nvSpPr>
        <p:spPr>
          <a:xfrm>
            <a:off x="914400" y="1280160"/>
            <a:ext cx="103327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Dos urgencias. Un mismo mercado.</a:t>
            </a:r>
            <a:endParaRPr lang="en-US" sz="4000" dirty="0"/>
          </a:p>
        </p:txBody>
      </p:sp>
      <p:sp>
        <p:nvSpPr>
          <p:cNvPr id="7" name="Text 3"/>
          <p:cNvSpPr/>
          <p:nvPr/>
        </p:nvSpPr>
        <p:spPr>
          <a:xfrm>
            <a:off x="1371600" y="2697480"/>
            <a:ext cx="94183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Presión regulatoria + crisis medioambiental. Las marcas textiles atrapadas en medio.</a:t>
            </a:r>
            <a:endParaRPr lang="en-US" sz="2200" dirty="0"/>
          </a:p>
        </p:txBody>
      </p:sp>
      <p:sp>
        <p:nvSpPr>
          <p:cNvPr id="8" name="Shape 4"/>
          <p:cNvSpPr/>
          <p:nvPr/>
        </p:nvSpPr>
        <p:spPr>
          <a:xfrm>
            <a:off x="548640" y="3566160"/>
            <a:ext cx="5486400" cy="2971800"/>
          </a:xfrm>
          <a:prstGeom prst="rect">
            <a:avLst/>
          </a:prstGeom>
          <a:solidFill>
            <a:srgbClr val="FFFFFF"/>
          </a:solidFill>
          <a:ln w="12700">
            <a:solidFill>
              <a:srgbClr val="EEEEEE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9" name="Image 2" descr="icon-lea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" y="3950208"/>
            <a:ext cx="91440" cy="9144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9264" y="3895344"/>
            <a:ext cx="4572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500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MEDIOAMBIENTAL</a:t>
            </a:r>
            <a:endParaRPr lang="en-US" sz="1000" dirty="0"/>
          </a:p>
        </p:txBody>
      </p:sp>
      <p:sp>
        <p:nvSpPr>
          <p:cNvPr id="11" name="Text 6"/>
          <p:cNvSpPr/>
          <p:nvPr/>
        </p:nvSpPr>
        <p:spPr>
          <a:xfrm>
            <a:off x="822960" y="4343400"/>
            <a:ext cx="5029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99 % acaba en vertedero.</a:t>
            </a:r>
            <a:endParaRPr lang="en-US" sz="2000" dirty="0"/>
          </a:p>
        </p:txBody>
      </p:sp>
      <p:sp>
        <p:nvSpPr>
          <p:cNvPr id="12" name="Text 7"/>
          <p:cNvSpPr/>
          <p:nvPr/>
        </p:nvSpPr>
        <p:spPr>
          <a:xfrm>
            <a:off x="822960" y="4983480"/>
            <a:ext cx="27432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200" b="1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&lt; 1 %</a:t>
            </a:r>
            <a:endParaRPr lang="en-US" sz="5200" dirty="0"/>
          </a:p>
        </p:txBody>
      </p:sp>
      <p:sp>
        <p:nvSpPr>
          <p:cNvPr id="13" name="Text 8"/>
          <p:cNvSpPr/>
          <p:nvPr/>
        </p:nvSpPr>
        <p:spPr>
          <a:xfrm>
            <a:off x="822960" y="58064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93C4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reciclado fibra a fibra</a:t>
            </a:r>
            <a:endParaRPr lang="en-US" sz="1100" dirty="0"/>
          </a:p>
        </p:txBody>
      </p:sp>
      <p:sp>
        <p:nvSpPr>
          <p:cNvPr id="14" name="Text 9"/>
          <p:cNvSpPr/>
          <p:nvPr/>
        </p:nvSpPr>
        <p:spPr>
          <a:xfrm>
            <a:off x="3840480" y="4937760"/>
            <a:ext cx="1280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92 M Tn</a:t>
            </a:r>
            <a:endParaRPr lang="en-US" sz="1400" dirty="0"/>
          </a:p>
        </p:txBody>
      </p:sp>
      <p:sp>
        <p:nvSpPr>
          <p:cNvPr id="15" name="Text 10"/>
          <p:cNvSpPr/>
          <p:nvPr/>
        </p:nvSpPr>
        <p:spPr>
          <a:xfrm>
            <a:off x="3840480" y="5148072"/>
            <a:ext cx="2194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393C4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residuo textil anual</a:t>
            </a:r>
            <a:endParaRPr lang="en-US" sz="900" dirty="0"/>
          </a:p>
        </p:txBody>
      </p:sp>
      <p:sp>
        <p:nvSpPr>
          <p:cNvPr id="16" name="Text 11"/>
          <p:cNvSpPr/>
          <p:nvPr/>
        </p:nvSpPr>
        <p:spPr>
          <a:xfrm>
            <a:off x="3840480" y="5394960"/>
            <a:ext cx="1280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10 %</a:t>
            </a:r>
            <a:endParaRPr lang="en-US" sz="1400" dirty="0"/>
          </a:p>
        </p:txBody>
      </p:sp>
      <p:sp>
        <p:nvSpPr>
          <p:cNvPr id="17" name="Text 12"/>
          <p:cNvSpPr/>
          <p:nvPr/>
        </p:nvSpPr>
        <p:spPr>
          <a:xfrm>
            <a:off x="3840480" y="5605272"/>
            <a:ext cx="2194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393C4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emisiones CO₂ globales</a:t>
            </a:r>
            <a:endParaRPr lang="en-US" sz="900" dirty="0"/>
          </a:p>
        </p:txBody>
      </p:sp>
      <p:sp>
        <p:nvSpPr>
          <p:cNvPr id="18" name="Text 13"/>
          <p:cNvSpPr/>
          <p:nvPr/>
        </p:nvSpPr>
        <p:spPr>
          <a:xfrm>
            <a:off x="3840480" y="5852160"/>
            <a:ext cx="1280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73 %</a:t>
            </a:r>
            <a:endParaRPr lang="en-US" sz="1400" dirty="0"/>
          </a:p>
        </p:txBody>
      </p:sp>
      <p:sp>
        <p:nvSpPr>
          <p:cNvPr id="19" name="Text 14"/>
          <p:cNvSpPr/>
          <p:nvPr/>
        </p:nvSpPr>
        <p:spPr>
          <a:xfrm>
            <a:off x="3840480" y="6062472"/>
            <a:ext cx="2194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393C4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quemado o vertedero</a:t>
            </a:r>
            <a:endParaRPr lang="en-US" sz="900" dirty="0"/>
          </a:p>
        </p:txBody>
      </p:sp>
      <p:sp>
        <p:nvSpPr>
          <p:cNvPr id="20" name="Text 15"/>
          <p:cNvSpPr/>
          <p:nvPr/>
        </p:nvSpPr>
        <p:spPr>
          <a:xfrm>
            <a:off x="822960" y="6263640"/>
            <a:ext cx="5029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E8E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Fuentes: UNEP · UN Environment · Ellen MacArthur Foundation</a:t>
            </a:r>
            <a:endParaRPr lang="en-US" sz="800" dirty="0"/>
          </a:p>
        </p:txBody>
      </p:sp>
      <p:sp>
        <p:nvSpPr>
          <p:cNvPr id="21" name="Shape 16"/>
          <p:cNvSpPr/>
          <p:nvPr/>
        </p:nvSpPr>
        <p:spPr>
          <a:xfrm>
            <a:off x="6309360" y="3566160"/>
            <a:ext cx="5486400" cy="2971800"/>
          </a:xfrm>
          <a:prstGeom prst="rect">
            <a:avLst/>
          </a:prstGeom>
          <a:solidFill>
            <a:srgbClr val="FFFFFF"/>
          </a:solidFill>
          <a:ln w="12700">
            <a:solidFill>
              <a:srgbClr val="EEEEEE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2" name="Image 3" descr="icon-shiel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3950208"/>
            <a:ext cx="91440" cy="91440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6729984" y="3895344"/>
            <a:ext cx="4572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500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REGULATORIO</a:t>
            </a:r>
            <a:endParaRPr lang="en-US" sz="1000" dirty="0"/>
          </a:p>
        </p:txBody>
      </p:sp>
      <p:sp>
        <p:nvSpPr>
          <p:cNvPr id="24" name="Text 18"/>
          <p:cNvSpPr/>
          <p:nvPr/>
        </p:nvSpPr>
        <p:spPr>
          <a:xfrm>
            <a:off x="6583680" y="4343400"/>
            <a:ext cx="5029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 DPP, no hay mercado europeo.</a:t>
            </a:r>
            <a:endParaRPr lang="en-US" sz="2000" dirty="0"/>
          </a:p>
        </p:txBody>
      </p:sp>
      <p:sp>
        <p:nvSpPr>
          <p:cNvPr id="25" name="Shape 19"/>
          <p:cNvSpPr/>
          <p:nvPr/>
        </p:nvSpPr>
        <p:spPr>
          <a:xfrm>
            <a:off x="6720840" y="5074920"/>
            <a:ext cx="0" cy="1152144"/>
          </a:xfrm>
          <a:prstGeom prst="line">
            <a:avLst/>
          </a:prstGeom>
          <a:noFill/>
          <a:ln w="15240">
            <a:solidFill>
              <a:srgbClr val="3E6AE1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26" name="Shape 20"/>
          <p:cNvSpPr/>
          <p:nvPr/>
        </p:nvSpPr>
        <p:spPr>
          <a:xfrm>
            <a:off x="6675120" y="5047488"/>
            <a:ext cx="109728" cy="109728"/>
          </a:xfrm>
          <a:prstGeom prst="ellipse">
            <a:avLst/>
          </a:prstGeom>
          <a:solidFill>
            <a:srgbClr val="3E6AE1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27" name="Text 21"/>
          <p:cNvSpPr/>
          <p:nvPr/>
        </p:nvSpPr>
        <p:spPr>
          <a:xfrm>
            <a:off x="6949440" y="4983480"/>
            <a:ext cx="1188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Jul 2026</a:t>
            </a:r>
            <a:endParaRPr lang="en-US" sz="1100" dirty="0"/>
          </a:p>
        </p:txBody>
      </p:sp>
      <p:sp>
        <p:nvSpPr>
          <p:cNvPr id="28" name="Text 22"/>
          <p:cNvSpPr/>
          <p:nvPr/>
        </p:nvSpPr>
        <p:spPr>
          <a:xfrm>
            <a:off x="8183880" y="4983480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93C4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EU DPP Registry operativo</a:t>
            </a:r>
            <a:endParaRPr lang="en-US" sz="1100" dirty="0"/>
          </a:p>
        </p:txBody>
      </p:sp>
      <p:sp>
        <p:nvSpPr>
          <p:cNvPr id="29" name="Shape 23"/>
          <p:cNvSpPr/>
          <p:nvPr/>
        </p:nvSpPr>
        <p:spPr>
          <a:xfrm>
            <a:off x="6675120" y="5431536"/>
            <a:ext cx="109728" cy="109728"/>
          </a:xfrm>
          <a:prstGeom prst="ellipse">
            <a:avLst/>
          </a:prstGeom>
          <a:solidFill>
            <a:srgbClr val="3E6AE1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0" name="Text 24"/>
          <p:cNvSpPr/>
          <p:nvPr/>
        </p:nvSpPr>
        <p:spPr>
          <a:xfrm>
            <a:off x="6949440" y="5367528"/>
            <a:ext cx="1188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Sep 2026</a:t>
            </a:r>
            <a:endParaRPr lang="en-US" sz="1100" dirty="0"/>
          </a:p>
        </p:txBody>
      </p:sp>
      <p:sp>
        <p:nvSpPr>
          <p:cNvPr id="31" name="Text 25"/>
          <p:cNvSpPr/>
          <p:nvPr/>
        </p:nvSpPr>
        <p:spPr>
          <a:xfrm>
            <a:off x="8183880" y="5367528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93C4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ECGT · greenwashing ilegal</a:t>
            </a:r>
            <a:endParaRPr lang="en-US" sz="1100" dirty="0"/>
          </a:p>
        </p:txBody>
      </p:sp>
      <p:sp>
        <p:nvSpPr>
          <p:cNvPr id="32" name="Shape 26"/>
          <p:cNvSpPr/>
          <p:nvPr/>
        </p:nvSpPr>
        <p:spPr>
          <a:xfrm>
            <a:off x="6675120" y="5815584"/>
            <a:ext cx="109728" cy="109728"/>
          </a:xfrm>
          <a:prstGeom prst="ellipse">
            <a:avLst/>
          </a:prstGeom>
          <a:solidFill>
            <a:srgbClr val="3E6AE1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3" name="Text 27"/>
          <p:cNvSpPr/>
          <p:nvPr/>
        </p:nvSpPr>
        <p:spPr>
          <a:xfrm>
            <a:off x="6949440" y="5751576"/>
            <a:ext cx="1188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Early 2027</a:t>
            </a:r>
            <a:endParaRPr lang="en-US" sz="1100" dirty="0"/>
          </a:p>
        </p:txBody>
      </p:sp>
      <p:sp>
        <p:nvSpPr>
          <p:cNvPr id="34" name="Text 28"/>
          <p:cNvSpPr/>
          <p:nvPr/>
        </p:nvSpPr>
        <p:spPr>
          <a:xfrm>
            <a:off x="8183880" y="5751576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93C4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Delegated Act textil adoptado</a:t>
            </a:r>
            <a:endParaRPr lang="en-US" sz="1100" dirty="0"/>
          </a:p>
        </p:txBody>
      </p:sp>
      <p:sp>
        <p:nvSpPr>
          <p:cNvPr id="35" name="Shape 29"/>
          <p:cNvSpPr/>
          <p:nvPr/>
        </p:nvSpPr>
        <p:spPr>
          <a:xfrm>
            <a:off x="6675120" y="6199632"/>
            <a:ext cx="109728" cy="109728"/>
          </a:xfrm>
          <a:prstGeom prst="ellipse">
            <a:avLst/>
          </a:prstGeom>
          <a:solidFill>
            <a:srgbClr val="DC3545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6" name="Text 30"/>
          <p:cNvSpPr/>
          <p:nvPr/>
        </p:nvSpPr>
        <p:spPr>
          <a:xfrm>
            <a:off x="6949440" y="6135624"/>
            <a:ext cx="1188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DC3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Mid 2028</a:t>
            </a:r>
            <a:endParaRPr lang="en-US" sz="1100" dirty="0"/>
          </a:p>
        </p:txBody>
      </p:sp>
      <p:sp>
        <p:nvSpPr>
          <p:cNvPr id="37" name="Text 31"/>
          <p:cNvSpPr/>
          <p:nvPr/>
        </p:nvSpPr>
        <p:spPr>
          <a:xfrm>
            <a:off x="8183880" y="6135624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93C4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DPP obligatorio · sin él no vendes</a:t>
            </a:r>
            <a:endParaRPr lang="en-US" sz="1100" dirty="0"/>
          </a:p>
        </p:txBody>
      </p:sp>
      <p:sp>
        <p:nvSpPr>
          <p:cNvPr id="38" name="Text 32"/>
          <p:cNvSpPr/>
          <p:nvPr/>
        </p:nvSpPr>
        <p:spPr>
          <a:xfrm>
            <a:off x="502920" y="6492240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8E8E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digisens.es</a:t>
            </a:r>
            <a:endParaRPr lang="en-US" sz="900" dirty="0"/>
          </a:p>
        </p:txBody>
      </p:sp>
      <p:sp>
        <p:nvSpPr>
          <p:cNvPr id="39" name="Text 33"/>
          <p:cNvSpPr/>
          <p:nvPr/>
        </p:nvSpPr>
        <p:spPr>
          <a:xfrm>
            <a:off x="11247120" y="649224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100" dirty="0">
                <a:solidFill>
                  <a:srgbClr val="8E8E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/ 8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-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65760"/>
            <a:ext cx="274320" cy="2743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8680" y="393192"/>
            <a:ext cx="2286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600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DIGISENS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0" y="914400"/>
            <a:ext cx="12161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600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SOLUCIÓN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914400" y="1280160"/>
            <a:ext cx="103327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Verifica la prenda. No solo el papel.</a:t>
            </a:r>
            <a:endParaRPr lang="en-US" sz="4000" dirty="0"/>
          </a:p>
        </p:txBody>
      </p:sp>
      <p:sp>
        <p:nvSpPr>
          <p:cNvPr id="6" name="Text 3"/>
          <p:cNvSpPr/>
          <p:nvPr/>
        </p:nvSpPr>
        <p:spPr>
          <a:xfrm>
            <a:off x="1371600" y="2697480"/>
            <a:ext cx="94183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Trust-based valida certificados. Verify-based vincula la prenda al DPP.</a:t>
            </a:r>
            <a:endParaRPr lang="en-US" sz="2200" dirty="0"/>
          </a:p>
        </p:txBody>
      </p:sp>
      <p:sp>
        <p:nvSpPr>
          <p:cNvPr id="7" name="Shape 4"/>
          <p:cNvSpPr/>
          <p:nvPr/>
        </p:nvSpPr>
        <p:spPr>
          <a:xfrm>
            <a:off x="548640" y="3749040"/>
            <a:ext cx="2697480" cy="2468880"/>
          </a:xfrm>
          <a:prstGeom prst="rect">
            <a:avLst/>
          </a:prstGeom>
          <a:solidFill>
            <a:srgbClr val="FFF7E6"/>
          </a:solidFill>
          <a:ln/>
        </p:spPr>
        <p:txBody>
          <a:bodyPr/>
          <a:lstStyle/>
          <a:p>
            <a:endParaRPr lang="es-ES"/>
          </a:p>
        </p:txBody>
      </p:sp>
      <p:pic>
        <p:nvPicPr>
          <p:cNvPr id="8" name="Image 1" descr="icon-chi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" y="4023360"/>
            <a:ext cx="182880" cy="18288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822960" y="4389120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500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100" dirty="0"/>
          </a:p>
        </p:txBody>
      </p:sp>
      <p:sp>
        <p:nvSpPr>
          <p:cNvPr id="10" name="Text 6"/>
          <p:cNvSpPr/>
          <p:nvPr/>
        </p:nvSpPr>
        <p:spPr>
          <a:xfrm>
            <a:off x="822960" y="4709160"/>
            <a:ext cx="2286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NFC validado UPM</a:t>
            </a:r>
            <a:endParaRPr lang="en-US" sz="1500" dirty="0"/>
          </a:p>
        </p:txBody>
      </p:sp>
      <p:sp>
        <p:nvSpPr>
          <p:cNvPr id="11" name="Text 7"/>
          <p:cNvSpPr/>
          <p:nvPr/>
        </p:nvSpPr>
        <p:spPr>
          <a:xfrm>
            <a:off x="822960" y="4928939"/>
            <a:ext cx="22860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93C4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Chip cosido en origen. Durabilidad probada por la UPM.</a:t>
            </a:r>
            <a:endParaRPr lang="en-US" sz="1100" dirty="0"/>
          </a:p>
        </p:txBody>
      </p:sp>
      <p:sp>
        <p:nvSpPr>
          <p:cNvPr id="12" name="Shape 8"/>
          <p:cNvSpPr/>
          <p:nvPr/>
        </p:nvSpPr>
        <p:spPr>
          <a:xfrm>
            <a:off x="3383280" y="3749040"/>
            <a:ext cx="2697480" cy="2468880"/>
          </a:xfrm>
          <a:prstGeom prst="rect">
            <a:avLst/>
          </a:prstGeom>
          <a:solidFill>
            <a:srgbClr val="EAF0FB"/>
          </a:solidFill>
          <a:ln/>
        </p:spPr>
        <p:txBody>
          <a:bodyPr/>
          <a:lstStyle/>
          <a:p>
            <a:endParaRPr lang="es-ES"/>
          </a:p>
        </p:txBody>
      </p:sp>
      <p:pic>
        <p:nvPicPr>
          <p:cNvPr id="13" name="Image 2" descr="icon-networ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023360"/>
            <a:ext cx="182880" cy="18288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657600" y="4389120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500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100" dirty="0"/>
          </a:p>
        </p:txBody>
      </p:sp>
      <p:sp>
        <p:nvSpPr>
          <p:cNvPr id="15" name="Text 10"/>
          <p:cNvSpPr/>
          <p:nvPr/>
        </p:nvSpPr>
        <p:spPr>
          <a:xfrm>
            <a:off x="3657600" y="4709160"/>
            <a:ext cx="2286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 + RAG regulatorio</a:t>
            </a:r>
            <a:endParaRPr lang="en-US" sz="1500" dirty="0"/>
          </a:p>
        </p:txBody>
      </p:sp>
      <p:sp>
        <p:nvSpPr>
          <p:cNvPr id="16" name="Text 11"/>
          <p:cNvSpPr/>
          <p:nvPr/>
        </p:nvSpPr>
        <p:spPr>
          <a:xfrm>
            <a:off x="3657600" y="4920918"/>
            <a:ext cx="22860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93C4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IA entrenada sobre ESPR, ECGT, EPR y CSRD audita cada dato.</a:t>
            </a:r>
            <a:endParaRPr lang="en-US" sz="1100" dirty="0"/>
          </a:p>
        </p:txBody>
      </p:sp>
      <p:sp>
        <p:nvSpPr>
          <p:cNvPr id="17" name="Shape 12"/>
          <p:cNvSpPr/>
          <p:nvPr/>
        </p:nvSpPr>
        <p:spPr>
          <a:xfrm>
            <a:off x="6217920" y="3749040"/>
            <a:ext cx="2697480" cy="2468880"/>
          </a:xfrm>
          <a:prstGeom prst="rect">
            <a:avLst/>
          </a:prstGeom>
          <a:solidFill>
            <a:srgbClr val="F0F1F4"/>
          </a:solidFill>
          <a:ln/>
        </p:spPr>
        <p:txBody>
          <a:bodyPr/>
          <a:lstStyle/>
          <a:p>
            <a:endParaRPr lang="es-ES"/>
          </a:p>
        </p:txBody>
      </p:sp>
      <p:pic>
        <p:nvPicPr>
          <p:cNvPr id="18" name="Image 3" descr="icon-architectu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240" y="4023360"/>
            <a:ext cx="182880" cy="18288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6492240" y="4389120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500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100" dirty="0"/>
          </a:p>
        </p:txBody>
      </p:sp>
      <p:sp>
        <p:nvSpPr>
          <p:cNvPr id="20" name="Text 14"/>
          <p:cNvSpPr/>
          <p:nvPr/>
        </p:nvSpPr>
        <p:spPr>
          <a:xfrm>
            <a:off x="6492240" y="4709160"/>
            <a:ext cx="2286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CEN/CLC/JTC24</a:t>
            </a:r>
            <a:endParaRPr lang="en-US" sz="1500" dirty="0"/>
          </a:p>
        </p:txBody>
      </p:sp>
      <p:sp>
        <p:nvSpPr>
          <p:cNvPr id="21" name="Text 15"/>
          <p:cNvSpPr/>
          <p:nvPr/>
        </p:nvSpPr>
        <p:spPr>
          <a:xfrm>
            <a:off x="6492240" y="4928939"/>
            <a:ext cx="22860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93C4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Construida nativamente sobre el estándar técnico europeo (Dic 2025).</a:t>
            </a:r>
            <a:endParaRPr lang="en-US" sz="1100" dirty="0"/>
          </a:p>
        </p:txBody>
      </p:sp>
      <p:sp>
        <p:nvSpPr>
          <p:cNvPr id="22" name="Shape 16"/>
          <p:cNvSpPr/>
          <p:nvPr/>
        </p:nvSpPr>
        <p:spPr>
          <a:xfrm>
            <a:off x="9052560" y="3749040"/>
            <a:ext cx="2697480" cy="2468880"/>
          </a:xfrm>
          <a:prstGeom prst="rect">
            <a:avLst/>
          </a:prstGeom>
          <a:solidFill>
            <a:srgbClr val="EDF6EF"/>
          </a:solidFill>
          <a:ln/>
        </p:spPr>
        <p:txBody>
          <a:bodyPr/>
          <a:lstStyle/>
          <a:p>
            <a:endParaRPr lang="es-ES"/>
          </a:p>
        </p:txBody>
      </p:sp>
      <p:pic>
        <p:nvPicPr>
          <p:cNvPr id="23" name="Image 4" descr="icon-cod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6880" y="4023360"/>
            <a:ext cx="182880" cy="182880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9326880" y="4389120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500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100" dirty="0"/>
          </a:p>
        </p:txBody>
      </p:sp>
      <p:sp>
        <p:nvSpPr>
          <p:cNvPr id="25" name="Text 18"/>
          <p:cNvSpPr/>
          <p:nvPr/>
        </p:nvSpPr>
        <p:spPr>
          <a:xfrm>
            <a:off x="9326880" y="4709160"/>
            <a:ext cx="2286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API REST OpenAPI</a:t>
            </a:r>
            <a:endParaRPr lang="en-US" sz="1500" dirty="0"/>
          </a:p>
        </p:txBody>
      </p:sp>
      <p:sp>
        <p:nvSpPr>
          <p:cNvPr id="26" name="Text 19"/>
          <p:cNvSpPr/>
          <p:nvPr/>
        </p:nvSpPr>
        <p:spPr>
          <a:xfrm>
            <a:off x="9326880" y="4920918"/>
            <a:ext cx="22860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93C4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Distribución por rol: marca, consumidor, autoridad, reciclador.</a:t>
            </a:r>
            <a:endParaRPr lang="en-US" sz="1100" dirty="0"/>
          </a:p>
        </p:txBody>
      </p:sp>
      <p:sp>
        <p:nvSpPr>
          <p:cNvPr id="27" name="Text 20"/>
          <p:cNvSpPr/>
          <p:nvPr/>
        </p:nvSpPr>
        <p:spPr>
          <a:xfrm>
            <a:off x="502920" y="6492240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8E8E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digisens.es</a:t>
            </a:r>
            <a:endParaRPr lang="en-US" sz="900" dirty="0"/>
          </a:p>
        </p:txBody>
      </p:sp>
      <p:sp>
        <p:nvSpPr>
          <p:cNvPr id="28" name="Text 21"/>
          <p:cNvSpPr/>
          <p:nvPr/>
        </p:nvSpPr>
        <p:spPr>
          <a:xfrm>
            <a:off x="11247120" y="649224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100" dirty="0">
                <a:solidFill>
                  <a:srgbClr val="8E8E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/ 8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-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65760"/>
            <a:ext cx="274320" cy="2743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8680" y="393192"/>
            <a:ext cx="2286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600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DIGISENS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0" y="914400"/>
            <a:ext cx="12161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600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CÓMO FUNCIONA · A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914400" y="1280160"/>
            <a:ext cx="103327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Marcado físico en fábrica.</a:t>
            </a:r>
            <a:endParaRPr lang="en-US" sz="4000" dirty="0"/>
          </a:p>
        </p:txBody>
      </p:sp>
      <p:sp>
        <p:nvSpPr>
          <p:cNvPr id="6" name="Text 3"/>
          <p:cNvSpPr/>
          <p:nvPr/>
        </p:nvSpPr>
        <p:spPr>
          <a:xfrm>
            <a:off x="1371600" y="2697480"/>
            <a:ext cx="94183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Tres pasos. Una vez por prenda. Identidad inalterable.</a:t>
            </a:r>
            <a:endParaRPr lang="en-US" sz="2200" dirty="0"/>
          </a:p>
        </p:txBody>
      </p:sp>
      <p:sp>
        <p:nvSpPr>
          <p:cNvPr id="7" name="Shape 4"/>
          <p:cNvSpPr/>
          <p:nvPr/>
        </p:nvSpPr>
        <p:spPr>
          <a:xfrm>
            <a:off x="548640" y="3657600"/>
            <a:ext cx="3566160" cy="2560320"/>
          </a:xfrm>
          <a:prstGeom prst="rect">
            <a:avLst/>
          </a:prstGeom>
          <a:solidFill>
            <a:srgbClr val="FAF9F6"/>
          </a:solidFill>
          <a:ln/>
        </p:spPr>
        <p:txBody>
          <a:bodyPr/>
          <a:lstStyle/>
          <a:p>
            <a:endParaRPr lang="es-ES"/>
          </a:p>
        </p:txBody>
      </p:sp>
      <p:pic>
        <p:nvPicPr>
          <p:cNvPr id="8" name="Image 1" descr="icon-factor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" y="3931920"/>
            <a:ext cx="182880" cy="18288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822960" y="443484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500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822960" y="4754880"/>
            <a:ext cx="3108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Fábrica textil</a:t>
            </a:r>
            <a:endParaRPr lang="en-US" sz="1800" dirty="0"/>
          </a:p>
        </p:txBody>
      </p:sp>
      <p:sp>
        <p:nvSpPr>
          <p:cNvPr id="11" name="Text 7"/>
          <p:cNvSpPr/>
          <p:nvPr/>
        </p:nvSpPr>
        <p:spPr>
          <a:xfrm>
            <a:off x="814939" y="4969044"/>
            <a:ext cx="31089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93C4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proveedor confecciona la prenda con materiales certificados.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4160520" y="4754880"/>
            <a:ext cx="274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2400" dirty="0"/>
          </a:p>
        </p:txBody>
      </p:sp>
      <p:sp>
        <p:nvSpPr>
          <p:cNvPr id="13" name="Shape 9"/>
          <p:cNvSpPr/>
          <p:nvPr/>
        </p:nvSpPr>
        <p:spPr>
          <a:xfrm>
            <a:off x="4434840" y="3657600"/>
            <a:ext cx="3566160" cy="2560320"/>
          </a:xfrm>
          <a:prstGeom prst="rect">
            <a:avLst/>
          </a:prstGeom>
          <a:solidFill>
            <a:srgbClr val="FAF9F6"/>
          </a:solidFill>
          <a:ln/>
        </p:spPr>
        <p:txBody>
          <a:bodyPr/>
          <a:lstStyle/>
          <a:p>
            <a:endParaRPr lang="es-ES"/>
          </a:p>
        </p:txBody>
      </p:sp>
      <p:pic>
        <p:nvPicPr>
          <p:cNvPr id="14" name="Image 2" descr="icon-chi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160" y="3931920"/>
            <a:ext cx="182880" cy="18288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4709160" y="443484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500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000" dirty="0"/>
          </a:p>
        </p:txBody>
      </p:sp>
      <p:sp>
        <p:nvSpPr>
          <p:cNvPr id="16" name="Text 11"/>
          <p:cNvSpPr/>
          <p:nvPr/>
        </p:nvSpPr>
        <p:spPr>
          <a:xfrm>
            <a:off x="4709160" y="4754880"/>
            <a:ext cx="3108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Chip NFC cosido</a:t>
            </a:r>
            <a:endParaRPr lang="en-US" sz="1800" dirty="0"/>
          </a:p>
        </p:txBody>
      </p:sp>
      <p:sp>
        <p:nvSpPr>
          <p:cNvPr id="17" name="Text 12"/>
          <p:cNvSpPr/>
          <p:nvPr/>
        </p:nvSpPr>
        <p:spPr>
          <a:xfrm>
            <a:off x="4709160" y="4961023"/>
            <a:ext cx="31089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93C4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Insertado en costura interior. Validado UPM contra lavados, fricción y abrasión.</a:t>
            </a:r>
            <a:endParaRPr lang="en-US" sz="1100" dirty="0"/>
          </a:p>
        </p:txBody>
      </p:sp>
      <p:sp>
        <p:nvSpPr>
          <p:cNvPr id="18" name="Text 13"/>
          <p:cNvSpPr/>
          <p:nvPr/>
        </p:nvSpPr>
        <p:spPr>
          <a:xfrm>
            <a:off x="8046720" y="4754880"/>
            <a:ext cx="274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2400" dirty="0"/>
          </a:p>
        </p:txBody>
      </p:sp>
      <p:sp>
        <p:nvSpPr>
          <p:cNvPr id="19" name="Shape 14"/>
          <p:cNvSpPr/>
          <p:nvPr/>
        </p:nvSpPr>
        <p:spPr>
          <a:xfrm>
            <a:off x="8321040" y="3657600"/>
            <a:ext cx="3566160" cy="2560320"/>
          </a:xfrm>
          <a:prstGeom prst="rect">
            <a:avLst/>
          </a:prstGeom>
          <a:solidFill>
            <a:srgbClr val="FAF9F6"/>
          </a:solidFill>
          <a:ln/>
        </p:spPr>
        <p:txBody>
          <a:bodyPr/>
          <a:lstStyle/>
          <a:p>
            <a:endParaRPr lang="es-ES"/>
          </a:p>
        </p:txBody>
      </p:sp>
      <p:pic>
        <p:nvPicPr>
          <p:cNvPr id="20" name="Image 3" descr="icon-docume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5360" y="3931920"/>
            <a:ext cx="182880" cy="182880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8595360" y="443484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500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000" dirty="0"/>
          </a:p>
        </p:txBody>
      </p:sp>
      <p:sp>
        <p:nvSpPr>
          <p:cNvPr id="22" name="Text 16"/>
          <p:cNvSpPr/>
          <p:nvPr/>
        </p:nvSpPr>
        <p:spPr>
          <a:xfrm>
            <a:off x="8595360" y="4754880"/>
            <a:ext cx="3108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DPP único escrito</a:t>
            </a:r>
            <a:endParaRPr lang="en-US" sz="1800" dirty="0"/>
          </a:p>
        </p:txBody>
      </p:sp>
      <p:sp>
        <p:nvSpPr>
          <p:cNvPr id="23" name="Text 17"/>
          <p:cNvSpPr/>
          <p:nvPr/>
        </p:nvSpPr>
        <p:spPr>
          <a:xfrm>
            <a:off x="8587339" y="4936960"/>
            <a:ext cx="31089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93C4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UID criptográfico vinculado a composición real, lote y certificaciones.</a:t>
            </a:r>
            <a:endParaRPr lang="en-US" sz="1100" dirty="0"/>
          </a:p>
        </p:txBody>
      </p:sp>
      <p:sp>
        <p:nvSpPr>
          <p:cNvPr id="24" name="Text 18"/>
          <p:cNvSpPr/>
          <p:nvPr/>
        </p:nvSpPr>
        <p:spPr>
          <a:xfrm>
            <a:off x="502920" y="6492240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8E8E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digisens.es</a:t>
            </a:r>
            <a:endParaRPr lang="en-US" sz="900" dirty="0"/>
          </a:p>
        </p:txBody>
      </p:sp>
      <p:sp>
        <p:nvSpPr>
          <p:cNvPr id="25" name="Text 19"/>
          <p:cNvSpPr/>
          <p:nvPr/>
        </p:nvSpPr>
        <p:spPr>
          <a:xfrm>
            <a:off x="11247120" y="649224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100" dirty="0">
                <a:solidFill>
                  <a:srgbClr val="8E8E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/ 8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-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65760"/>
            <a:ext cx="274320" cy="2743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8680" y="393192"/>
            <a:ext cx="2286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600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DIGISENS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0" y="914400"/>
            <a:ext cx="12161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600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CÓMO FUNCIONA · B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914400" y="1280160"/>
            <a:ext cx="103327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Flujo de datos por rol.</a:t>
            </a:r>
            <a:endParaRPr lang="en-US" sz="4000" dirty="0"/>
          </a:p>
        </p:txBody>
      </p:sp>
      <p:sp>
        <p:nvSpPr>
          <p:cNvPr id="6" name="Text 3"/>
          <p:cNvSpPr/>
          <p:nvPr/>
        </p:nvSpPr>
        <p:spPr>
          <a:xfrm>
            <a:off x="1371600" y="2697480"/>
            <a:ext cx="94183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Una entrada de datos. Cuatro audiencias servidas automáticamente.</a:t>
            </a:r>
            <a:endParaRPr lang="en-US" sz="2200" dirty="0"/>
          </a:p>
        </p:txBody>
      </p:sp>
      <p:sp>
        <p:nvSpPr>
          <p:cNvPr id="7" name="Shape 4"/>
          <p:cNvSpPr/>
          <p:nvPr/>
        </p:nvSpPr>
        <p:spPr>
          <a:xfrm>
            <a:off x="548640" y="3840480"/>
            <a:ext cx="2743200" cy="2011680"/>
          </a:xfrm>
          <a:prstGeom prst="rect">
            <a:avLst/>
          </a:prstGeom>
          <a:solidFill>
            <a:srgbClr val="FAF9F6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8" name="Text 5"/>
          <p:cNvSpPr/>
          <p:nvPr/>
        </p:nvSpPr>
        <p:spPr>
          <a:xfrm>
            <a:off x="731520" y="4023360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400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 · ONBOARDING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731520" y="4297680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Proveedor textil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731520" y="4754880"/>
            <a:ext cx="2468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93C4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composición · lote · certificaciones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3383280" y="4617720"/>
            <a:ext cx="274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2400" dirty="0"/>
          </a:p>
        </p:txBody>
      </p:sp>
      <p:sp>
        <p:nvSpPr>
          <p:cNvPr id="12" name="Shape 9"/>
          <p:cNvSpPr/>
          <p:nvPr/>
        </p:nvSpPr>
        <p:spPr>
          <a:xfrm>
            <a:off x="3749040" y="3566160"/>
            <a:ext cx="3291840" cy="2560320"/>
          </a:xfrm>
          <a:prstGeom prst="rect">
            <a:avLst/>
          </a:prstGeom>
          <a:solidFill>
            <a:srgbClr val="EEF2FB"/>
          </a:solidFill>
          <a:ln w="15240">
            <a:solidFill>
              <a:srgbClr val="3E6AE1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3" name="Text 10"/>
          <p:cNvSpPr/>
          <p:nvPr/>
        </p:nvSpPr>
        <p:spPr>
          <a:xfrm>
            <a:off x="3931920" y="3749040"/>
            <a:ext cx="3017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400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 · PLATAFORMA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3931920" y="4069080"/>
            <a:ext cx="3017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DigiSens DPP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3931920" y="4526280"/>
            <a:ext cx="3017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5C5E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 · enriquece · distribuye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3931920" y="4568794"/>
            <a:ext cx="30175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 + RAG · Knowledge graph · CEN/CLC/JTC24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7" name="Text 14"/>
          <p:cNvSpPr/>
          <p:nvPr/>
        </p:nvSpPr>
        <p:spPr>
          <a:xfrm>
            <a:off x="7132320" y="4617720"/>
            <a:ext cx="274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2400" dirty="0"/>
          </a:p>
        </p:txBody>
      </p:sp>
      <p:sp>
        <p:nvSpPr>
          <p:cNvPr id="18" name="Shape 15"/>
          <p:cNvSpPr/>
          <p:nvPr/>
        </p:nvSpPr>
        <p:spPr>
          <a:xfrm>
            <a:off x="7772400" y="3657600"/>
            <a:ext cx="4023360" cy="502920"/>
          </a:xfrm>
          <a:prstGeom prst="rect">
            <a:avLst/>
          </a:prstGeom>
          <a:solidFill>
            <a:srgbClr val="FFF7E6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19" name="Text 16"/>
          <p:cNvSpPr/>
          <p:nvPr/>
        </p:nvSpPr>
        <p:spPr>
          <a:xfrm>
            <a:off x="7955280" y="3712464"/>
            <a:ext cx="2194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400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MARCA</a:t>
            </a:r>
            <a:endParaRPr lang="en-US" sz="800" dirty="0"/>
          </a:p>
        </p:txBody>
      </p:sp>
      <p:sp>
        <p:nvSpPr>
          <p:cNvPr id="20" name="Text 17"/>
          <p:cNvSpPr/>
          <p:nvPr/>
        </p:nvSpPr>
        <p:spPr>
          <a:xfrm>
            <a:off x="7955280" y="39044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Claims respaldados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10881360" y="3803904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kern="0" spc="200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ECGT</a:t>
            </a:r>
            <a:endParaRPr lang="en-US" sz="1000" dirty="0"/>
          </a:p>
        </p:txBody>
      </p:sp>
      <p:sp>
        <p:nvSpPr>
          <p:cNvPr id="22" name="Shape 19"/>
          <p:cNvSpPr/>
          <p:nvPr/>
        </p:nvSpPr>
        <p:spPr>
          <a:xfrm>
            <a:off x="7772400" y="4251960"/>
            <a:ext cx="4023360" cy="502920"/>
          </a:xfrm>
          <a:prstGeom prst="rect">
            <a:avLst/>
          </a:prstGeom>
          <a:solidFill>
            <a:srgbClr val="EAF0FB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23" name="Text 20"/>
          <p:cNvSpPr/>
          <p:nvPr/>
        </p:nvSpPr>
        <p:spPr>
          <a:xfrm>
            <a:off x="7955280" y="4306824"/>
            <a:ext cx="2194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400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CONSUMIDOR</a:t>
            </a:r>
            <a:endParaRPr lang="en-US" sz="800" dirty="0"/>
          </a:p>
        </p:txBody>
      </p:sp>
      <p:sp>
        <p:nvSpPr>
          <p:cNvPr id="24" name="Text 21"/>
          <p:cNvSpPr/>
          <p:nvPr/>
        </p:nvSpPr>
        <p:spPr>
          <a:xfrm>
            <a:off x="7955280" y="449884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Escanea con el móvil</a:t>
            </a:r>
            <a:endParaRPr lang="en-US" sz="1200" dirty="0"/>
          </a:p>
        </p:txBody>
      </p:sp>
      <p:sp>
        <p:nvSpPr>
          <p:cNvPr id="25" name="Text 22"/>
          <p:cNvSpPr/>
          <p:nvPr/>
        </p:nvSpPr>
        <p:spPr>
          <a:xfrm>
            <a:off x="10881360" y="4398264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kern="0" spc="200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ESPR</a:t>
            </a:r>
            <a:endParaRPr lang="en-US" sz="1000" dirty="0"/>
          </a:p>
        </p:txBody>
      </p:sp>
      <p:sp>
        <p:nvSpPr>
          <p:cNvPr id="26" name="Shape 23"/>
          <p:cNvSpPr/>
          <p:nvPr/>
        </p:nvSpPr>
        <p:spPr>
          <a:xfrm>
            <a:off x="7772400" y="4846320"/>
            <a:ext cx="4023360" cy="502920"/>
          </a:xfrm>
          <a:prstGeom prst="rect">
            <a:avLst/>
          </a:prstGeom>
          <a:solidFill>
            <a:srgbClr val="F0F1F4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27" name="Text 24"/>
          <p:cNvSpPr/>
          <p:nvPr/>
        </p:nvSpPr>
        <p:spPr>
          <a:xfrm>
            <a:off x="7955280" y="4901184"/>
            <a:ext cx="2194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400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AUTORIDAD</a:t>
            </a:r>
            <a:endParaRPr lang="en-US" sz="800" dirty="0"/>
          </a:p>
        </p:txBody>
      </p:sp>
      <p:sp>
        <p:nvSpPr>
          <p:cNvPr id="28" name="Text 25"/>
          <p:cNvSpPr/>
          <p:nvPr/>
        </p:nvSpPr>
        <p:spPr>
          <a:xfrm>
            <a:off x="7955280" y="509320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Trazabilidad material</a:t>
            </a:r>
            <a:endParaRPr lang="en-US" sz="1200" dirty="0"/>
          </a:p>
        </p:txBody>
      </p:sp>
      <p:sp>
        <p:nvSpPr>
          <p:cNvPr id="29" name="Text 26"/>
          <p:cNvSpPr/>
          <p:nvPr/>
        </p:nvSpPr>
        <p:spPr>
          <a:xfrm>
            <a:off x="10881360" y="4992624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kern="0" spc="200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CSRD</a:t>
            </a:r>
            <a:endParaRPr lang="en-US" sz="1000" dirty="0"/>
          </a:p>
        </p:txBody>
      </p:sp>
      <p:sp>
        <p:nvSpPr>
          <p:cNvPr id="30" name="Shape 27"/>
          <p:cNvSpPr/>
          <p:nvPr/>
        </p:nvSpPr>
        <p:spPr>
          <a:xfrm>
            <a:off x="7772400" y="5440680"/>
            <a:ext cx="4023360" cy="502920"/>
          </a:xfrm>
          <a:prstGeom prst="rect">
            <a:avLst/>
          </a:prstGeom>
          <a:solidFill>
            <a:srgbClr val="EDF6EF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1" name="Text 28"/>
          <p:cNvSpPr/>
          <p:nvPr/>
        </p:nvSpPr>
        <p:spPr>
          <a:xfrm>
            <a:off x="7955280" y="5495544"/>
            <a:ext cx="2194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400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RECICLADOR</a:t>
            </a:r>
            <a:endParaRPr lang="en-US" sz="800" dirty="0"/>
          </a:p>
        </p:txBody>
      </p:sp>
      <p:sp>
        <p:nvSpPr>
          <p:cNvPr id="32" name="Text 29"/>
          <p:cNvSpPr/>
          <p:nvPr/>
        </p:nvSpPr>
        <p:spPr>
          <a:xfrm>
            <a:off x="7955280" y="568756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Identifica material</a:t>
            </a:r>
            <a:endParaRPr lang="en-US" sz="1200" dirty="0"/>
          </a:p>
        </p:txBody>
      </p:sp>
      <p:sp>
        <p:nvSpPr>
          <p:cNvPr id="33" name="Text 30"/>
          <p:cNvSpPr/>
          <p:nvPr/>
        </p:nvSpPr>
        <p:spPr>
          <a:xfrm>
            <a:off x="10881360" y="5586984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kern="0" spc="200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EPR</a:t>
            </a:r>
            <a:endParaRPr lang="en-US" sz="1000" dirty="0"/>
          </a:p>
        </p:txBody>
      </p:sp>
      <p:sp>
        <p:nvSpPr>
          <p:cNvPr id="34" name="Text 31"/>
          <p:cNvSpPr/>
          <p:nvPr/>
        </p:nvSpPr>
        <p:spPr>
          <a:xfrm>
            <a:off x="0" y="6126480"/>
            <a:ext cx="12161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5C5E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Cumples ESPR · ECGT · EPR · CSRD con un solo chip.</a:t>
            </a:r>
            <a:endParaRPr lang="en-US" sz="1300" dirty="0"/>
          </a:p>
        </p:txBody>
      </p:sp>
      <p:sp>
        <p:nvSpPr>
          <p:cNvPr id="35" name="Text 32"/>
          <p:cNvSpPr/>
          <p:nvPr/>
        </p:nvSpPr>
        <p:spPr>
          <a:xfrm>
            <a:off x="502920" y="6492240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8E8E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digisens.es</a:t>
            </a:r>
            <a:endParaRPr lang="en-US" sz="900" dirty="0"/>
          </a:p>
        </p:txBody>
      </p:sp>
      <p:sp>
        <p:nvSpPr>
          <p:cNvPr id="36" name="Text 33"/>
          <p:cNvSpPr/>
          <p:nvPr/>
        </p:nvSpPr>
        <p:spPr>
          <a:xfrm>
            <a:off x="11247120" y="649224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100" dirty="0">
                <a:solidFill>
                  <a:srgbClr val="8E8E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/ 8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hip-fade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86400" y="0"/>
            <a:ext cx="6675120" cy="3474720"/>
          </a:xfrm>
          <a:prstGeom prst="rect">
            <a:avLst/>
          </a:prstGeom>
        </p:spPr>
      </p:pic>
      <p:pic>
        <p:nvPicPr>
          <p:cNvPr id="3" name="Image 1" descr="logo-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" y="365760"/>
            <a:ext cx="274320" cy="27432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68680" y="393192"/>
            <a:ext cx="2286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600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DIGISENS</a:t>
            </a:r>
            <a:endParaRPr lang="en-US" sz="1200" dirty="0"/>
          </a:p>
        </p:txBody>
      </p:sp>
      <p:sp>
        <p:nvSpPr>
          <p:cNvPr id="5" name="Text 1"/>
          <p:cNvSpPr/>
          <p:nvPr/>
        </p:nvSpPr>
        <p:spPr>
          <a:xfrm>
            <a:off x="0" y="914400"/>
            <a:ext cx="12161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600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CÓMO LO HACEMOS</a:t>
            </a:r>
            <a:endParaRPr lang="en-US" sz="1100" dirty="0"/>
          </a:p>
        </p:txBody>
      </p:sp>
      <p:sp>
        <p:nvSpPr>
          <p:cNvPr id="6" name="Text 2"/>
          <p:cNvSpPr/>
          <p:nvPr/>
        </p:nvSpPr>
        <p:spPr>
          <a:xfrm>
            <a:off x="914400" y="1280160"/>
            <a:ext cx="103327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Deeptech real bajo el capó.</a:t>
            </a:r>
            <a:endParaRPr lang="en-US" sz="4000" dirty="0"/>
          </a:p>
        </p:txBody>
      </p:sp>
      <p:sp>
        <p:nvSpPr>
          <p:cNvPr id="7" name="Text 3"/>
          <p:cNvSpPr/>
          <p:nvPr/>
        </p:nvSpPr>
        <p:spPr>
          <a:xfrm>
            <a:off x="1371600" y="2697480"/>
            <a:ext cx="94183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UPM + IA + arquitectura europea nativa. </a:t>
            </a:r>
            <a:endParaRPr lang="en-US" sz="2200" dirty="0"/>
          </a:p>
        </p:txBody>
      </p:sp>
      <p:sp>
        <p:nvSpPr>
          <p:cNvPr id="8" name="Shape 4"/>
          <p:cNvSpPr/>
          <p:nvPr/>
        </p:nvSpPr>
        <p:spPr>
          <a:xfrm>
            <a:off x="548640" y="3657600"/>
            <a:ext cx="3657600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EEEEEE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9" name="Image 2" descr="icon-flas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" y="3931920"/>
            <a:ext cx="182880" cy="1828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22960" y="44348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500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DURABILIDAD FÍSICA</a:t>
            </a:r>
            <a:endParaRPr lang="en-US" sz="1000" dirty="0"/>
          </a:p>
        </p:txBody>
      </p:sp>
      <p:sp>
        <p:nvSpPr>
          <p:cNvPr id="11" name="Text 6"/>
          <p:cNvSpPr/>
          <p:nvPr/>
        </p:nvSpPr>
        <p:spPr>
          <a:xfrm>
            <a:off x="822960" y="4754880"/>
            <a:ext cx="3200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I+D con UPM</a:t>
            </a:r>
            <a:endParaRPr lang="en-US" sz="1800" dirty="0"/>
          </a:p>
        </p:txBody>
      </p:sp>
      <p:sp>
        <p:nvSpPr>
          <p:cNvPr id="12" name="Text 7"/>
          <p:cNvSpPr/>
          <p:nvPr/>
        </p:nvSpPr>
        <p:spPr>
          <a:xfrm>
            <a:off x="822960" y="5100589"/>
            <a:ext cx="32004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C5E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Chip que aguanta la vida útil de la prenda · lavado, UV, temperatura</a:t>
            </a:r>
            <a:endParaRPr lang="en-US" sz="1100" dirty="0"/>
          </a:p>
        </p:txBody>
      </p:sp>
      <p:sp>
        <p:nvSpPr>
          <p:cNvPr id="13" name="Shape 8"/>
          <p:cNvSpPr/>
          <p:nvPr/>
        </p:nvSpPr>
        <p:spPr>
          <a:xfrm>
            <a:off x="4343400" y="3657600"/>
            <a:ext cx="3657600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EEEEEE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4" name="Image 3" descr="icon-networ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7720" y="3931920"/>
            <a:ext cx="182880" cy="18288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4617720" y="44348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500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INTELIGENCIA ARTIFICIAL</a:t>
            </a:r>
            <a:endParaRPr lang="en-US" sz="1000" dirty="0"/>
          </a:p>
        </p:txBody>
      </p:sp>
      <p:sp>
        <p:nvSpPr>
          <p:cNvPr id="16" name="Text 10"/>
          <p:cNvSpPr/>
          <p:nvPr/>
        </p:nvSpPr>
        <p:spPr>
          <a:xfrm>
            <a:off x="4617720" y="4754880"/>
            <a:ext cx="3200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IA que audita regulación</a:t>
            </a:r>
            <a:endParaRPr lang="en-US" sz="1800" dirty="0"/>
          </a:p>
        </p:txBody>
      </p:sp>
      <p:sp>
        <p:nvSpPr>
          <p:cNvPr id="17" name="Text 11"/>
          <p:cNvSpPr/>
          <p:nvPr/>
        </p:nvSpPr>
        <p:spPr>
          <a:xfrm>
            <a:off x="4617720" y="5020379"/>
            <a:ext cx="32004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C5E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 + RAG sobre ESPR · ECGT · EPR · CSRD</a:t>
            </a:r>
            <a:endParaRPr lang="en-US" sz="1100" dirty="0"/>
          </a:p>
        </p:txBody>
      </p:sp>
      <p:sp>
        <p:nvSpPr>
          <p:cNvPr id="18" name="Shape 12"/>
          <p:cNvSpPr/>
          <p:nvPr/>
        </p:nvSpPr>
        <p:spPr>
          <a:xfrm>
            <a:off x="8138160" y="3657600"/>
            <a:ext cx="3657600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EEEEEE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9" name="Image 4" descr="icon-architectur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2480" y="3931920"/>
            <a:ext cx="182880" cy="182880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8412480" y="44348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500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ARQUITECTURA</a:t>
            </a:r>
            <a:endParaRPr lang="en-US" sz="1000" dirty="0"/>
          </a:p>
        </p:txBody>
      </p:sp>
      <p:sp>
        <p:nvSpPr>
          <p:cNvPr id="21" name="Text 14"/>
          <p:cNvSpPr/>
          <p:nvPr/>
        </p:nvSpPr>
        <p:spPr>
          <a:xfrm>
            <a:off x="8412480" y="4754880"/>
            <a:ext cx="3200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Estándar europeo nativo</a:t>
            </a:r>
            <a:endParaRPr lang="en-US" sz="1800" dirty="0"/>
          </a:p>
        </p:txBody>
      </p:sp>
      <p:sp>
        <p:nvSpPr>
          <p:cNvPr id="22" name="Text 15"/>
          <p:cNvSpPr/>
          <p:nvPr/>
        </p:nvSpPr>
        <p:spPr>
          <a:xfrm>
            <a:off x="8412480" y="4980274"/>
            <a:ext cx="32004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C5E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CEN/CLC/JTC24 desde día uno · no adaptación legacy</a:t>
            </a:r>
            <a:endParaRPr lang="en-US" sz="1100" dirty="0"/>
          </a:p>
        </p:txBody>
      </p:sp>
      <p:sp>
        <p:nvSpPr>
          <p:cNvPr id="23" name="Text 16"/>
          <p:cNvSpPr/>
          <p:nvPr/>
        </p:nvSpPr>
        <p:spPr>
          <a:xfrm>
            <a:off x="502920" y="6492240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8E8E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digisens.es</a:t>
            </a:r>
            <a:endParaRPr lang="en-US" sz="900" dirty="0"/>
          </a:p>
        </p:txBody>
      </p:sp>
      <p:sp>
        <p:nvSpPr>
          <p:cNvPr id="24" name="Text 17"/>
          <p:cNvSpPr/>
          <p:nvPr/>
        </p:nvSpPr>
        <p:spPr>
          <a:xfrm>
            <a:off x="11247120" y="649224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100" dirty="0">
                <a:solidFill>
                  <a:srgbClr val="8E8E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/ 8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network-fade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86400" y="0"/>
            <a:ext cx="6675120" cy="3474720"/>
          </a:xfrm>
          <a:prstGeom prst="rect">
            <a:avLst/>
          </a:prstGeom>
        </p:spPr>
      </p:pic>
      <p:pic>
        <p:nvPicPr>
          <p:cNvPr id="3" name="Image 1" descr="logo-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" y="365760"/>
            <a:ext cx="274320" cy="27432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68680" y="393192"/>
            <a:ext cx="2286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600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DIGISENS</a:t>
            </a:r>
            <a:endParaRPr lang="en-US" sz="1200" dirty="0"/>
          </a:p>
        </p:txBody>
      </p:sp>
      <p:sp>
        <p:nvSpPr>
          <p:cNvPr id="5" name="Text 1"/>
          <p:cNvSpPr/>
          <p:nvPr/>
        </p:nvSpPr>
        <p:spPr>
          <a:xfrm>
            <a:off x="0" y="914400"/>
            <a:ext cx="12161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600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COMPARATIVA</a:t>
            </a:r>
            <a:endParaRPr lang="en-US" sz="1100" dirty="0"/>
          </a:p>
        </p:txBody>
      </p:sp>
      <p:sp>
        <p:nvSpPr>
          <p:cNvPr id="6" name="Text 2"/>
          <p:cNvSpPr/>
          <p:nvPr/>
        </p:nvSpPr>
        <p:spPr>
          <a:xfrm>
            <a:off x="914400" y="1280160"/>
            <a:ext cx="103327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Todos validan papel. Nosotros validamos la prenda.</a:t>
            </a:r>
            <a:endParaRPr lang="en-US" sz="4000" dirty="0"/>
          </a:p>
        </p:txBody>
      </p:sp>
      <p:sp>
        <p:nvSpPr>
          <p:cNvPr id="7" name="Text 3"/>
          <p:cNvSpPr/>
          <p:nvPr/>
        </p:nvSpPr>
        <p:spPr>
          <a:xfrm>
            <a:off x="1371600" y="2697480"/>
            <a:ext cx="94183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Trust-based vs verify-based: la diferencia entre confiar en un PDF y vincular la prenda física.</a:t>
            </a:r>
            <a:endParaRPr lang="en-US" sz="2200" dirty="0"/>
          </a:p>
        </p:txBody>
      </p:sp>
      <p:sp>
        <p:nvSpPr>
          <p:cNvPr id="8" name="Shape 4"/>
          <p:cNvSpPr/>
          <p:nvPr/>
        </p:nvSpPr>
        <p:spPr>
          <a:xfrm>
            <a:off x="548640" y="3611880"/>
            <a:ext cx="2697480" cy="640080"/>
          </a:xfrm>
          <a:prstGeom prst="rect">
            <a:avLst/>
          </a:prstGeom>
          <a:solidFill>
            <a:srgbClr val="EAF0FB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9" name="Text 5"/>
          <p:cNvSpPr/>
          <p:nvPr/>
        </p:nvSpPr>
        <p:spPr>
          <a:xfrm>
            <a:off x="731520" y="3721608"/>
            <a:ext cx="548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5C5E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</a:t>
            </a:r>
            <a:endParaRPr lang="en-US" sz="1100" dirty="0"/>
          </a:p>
        </p:txBody>
      </p:sp>
      <p:sp>
        <p:nvSpPr>
          <p:cNvPr id="10" name="Text 6"/>
          <p:cNvSpPr/>
          <p:nvPr/>
        </p:nvSpPr>
        <p:spPr>
          <a:xfrm>
            <a:off x="1325880" y="365760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TrusTrace</a:t>
            </a:r>
            <a:endParaRPr lang="en-US" sz="1300" dirty="0"/>
          </a:p>
        </p:txBody>
      </p:sp>
      <p:sp>
        <p:nvSpPr>
          <p:cNvPr id="11" name="Text 7"/>
          <p:cNvSpPr/>
          <p:nvPr/>
        </p:nvSpPr>
        <p:spPr>
          <a:xfrm>
            <a:off x="1325880" y="3950208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C5E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Suecia</a:t>
            </a:r>
            <a:endParaRPr lang="en-US" sz="900" dirty="0"/>
          </a:p>
        </p:txBody>
      </p:sp>
      <p:sp>
        <p:nvSpPr>
          <p:cNvPr id="12" name="Shape 8"/>
          <p:cNvSpPr/>
          <p:nvPr/>
        </p:nvSpPr>
        <p:spPr>
          <a:xfrm>
            <a:off x="3456432" y="3611880"/>
            <a:ext cx="2697480" cy="640080"/>
          </a:xfrm>
          <a:prstGeom prst="rect">
            <a:avLst/>
          </a:prstGeom>
          <a:solidFill>
            <a:srgbClr val="F0F1F4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13" name="Text 9"/>
          <p:cNvSpPr/>
          <p:nvPr/>
        </p:nvSpPr>
        <p:spPr>
          <a:xfrm>
            <a:off x="3639312" y="3721608"/>
            <a:ext cx="548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5C5E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</a:t>
            </a:r>
            <a:endParaRPr lang="en-US" sz="1100" dirty="0"/>
          </a:p>
        </p:txBody>
      </p:sp>
      <p:sp>
        <p:nvSpPr>
          <p:cNvPr id="14" name="Text 10"/>
          <p:cNvSpPr/>
          <p:nvPr/>
        </p:nvSpPr>
        <p:spPr>
          <a:xfrm>
            <a:off x="4233672" y="365760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EON</a:t>
            </a:r>
            <a:endParaRPr lang="en-US" sz="1300" dirty="0"/>
          </a:p>
        </p:txBody>
      </p:sp>
      <p:sp>
        <p:nvSpPr>
          <p:cNvPr id="15" name="Text 11"/>
          <p:cNvSpPr/>
          <p:nvPr/>
        </p:nvSpPr>
        <p:spPr>
          <a:xfrm>
            <a:off x="4233672" y="3950208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C5E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EE.UU.</a:t>
            </a:r>
            <a:endParaRPr lang="en-US" sz="900" dirty="0"/>
          </a:p>
        </p:txBody>
      </p:sp>
      <p:sp>
        <p:nvSpPr>
          <p:cNvPr id="16" name="Shape 12"/>
          <p:cNvSpPr/>
          <p:nvPr/>
        </p:nvSpPr>
        <p:spPr>
          <a:xfrm>
            <a:off x="6364224" y="3611880"/>
            <a:ext cx="2697480" cy="640080"/>
          </a:xfrm>
          <a:prstGeom prst="rect">
            <a:avLst/>
          </a:prstGeom>
          <a:solidFill>
            <a:srgbClr val="EDF6EF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17" name="Text 13"/>
          <p:cNvSpPr/>
          <p:nvPr/>
        </p:nvSpPr>
        <p:spPr>
          <a:xfrm>
            <a:off x="6547104" y="3721608"/>
            <a:ext cx="548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5C5E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</a:t>
            </a:r>
            <a:endParaRPr lang="en-US" sz="1100" dirty="0"/>
          </a:p>
        </p:txBody>
      </p:sp>
      <p:sp>
        <p:nvSpPr>
          <p:cNvPr id="18" name="Text 14"/>
          <p:cNvSpPr/>
          <p:nvPr/>
        </p:nvSpPr>
        <p:spPr>
          <a:xfrm>
            <a:off x="7141464" y="365760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Circular.fashion</a:t>
            </a:r>
            <a:endParaRPr lang="en-US" sz="1300" dirty="0"/>
          </a:p>
        </p:txBody>
      </p:sp>
      <p:sp>
        <p:nvSpPr>
          <p:cNvPr id="19" name="Text 15"/>
          <p:cNvSpPr/>
          <p:nvPr/>
        </p:nvSpPr>
        <p:spPr>
          <a:xfrm>
            <a:off x="7141464" y="3950208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C5E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Alemania</a:t>
            </a:r>
            <a:endParaRPr lang="en-US" sz="900" dirty="0"/>
          </a:p>
        </p:txBody>
      </p:sp>
      <p:sp>
        <p:nvSpPr>
          <p:cNvPr id="20" name="Shape 16"/>
          <p:cNvSpPr/>
          <p:nvPr/>
        </p:nvSpPr>
        <p:spPr>
          <a:xfrm>
            <a:off x="9272016" y="3611880"/>
            <a:ext cx="2697480" cy="640080"/>
          </a:xfrm>
          <a:prstGeom prst="rect">
            <a:avLst/>
          </a:prstGeom>
          <a:solidFill>
            <a:srgbClr val="FFF7E6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21" name="Text 17"/>
          <p:cNvSpPr/>
          <p:nvPr/>
        </p:nvSpPr>
        <p:spPr>
          <a:xfrm>
            <a:off x="9454896" y="3721608"/>
            <a:ext cx="548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5C5E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</a:t>
            </a:r>
            <a:endParaRPr lang="en-US" sz="1100" dirty="0"/>
          </a:p>
        </p:txBody>
      </p:sp>
      <p:sp>
        <p:nvSpPr>
          <p:cNvPr id="22" name="Text 18"/>
          <p:cNvSpPr/>
          <p:nvPr/>
        </p:nvSpPr>
        <p:spPr>
          <a:xfrm>
            <a:off x="10049256" y="365760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Carbonfact</a:t>
            </a:r>
            <a:endParaRPr lang="en-US" sz="1300" dirty="0"/>
          </a:p>
        </p:txBody>
      </p:sp>
      <p:sp>
        <p:nvSpPr>
          <p:cNvPr id="23" name="Text 19"/>
          <p:cNvSpPr/>
          <p:nvPr/>
        </p:nvSpPr>
        <p:spPr>
          <a:xfrm>
            <a:off x="10049256" y="3950208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C5E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Francia</a:t>
            </a:r>
            <a:endParaRPr lang="en-US" sz="900" dirty="0"/>
          </a:p>
        </p:txBody>
      </p:sp>
      <p:sp>
        <p:nvSpPr>
          <p:cNvPr id="24" name="Text 20"/>
          <p:cNvSpPr/>
          <p:nvPr/>
        </p:nvSpPr>
        <p:spPr>
          <a:xfrm>
            <a:off x="2561931" y="4526280"/>
            <a:ext cx="4023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400" dirty="0">
                <a:solidFill>
                  <a:srgbClr val="5C5E6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TRUST-BASED</a:t>
            </a:r>
            <a:endParaRPr lang="en-US" sz="900" b="1" dirty="0"/>
          </a:p>
        </p:txBody>
      </p:sp>
      <p:sp>
        <p:nvSpPr>
          <p:cNvPr id="25" name="Text 21"/>
          <p:cNvSpPr/>
          <p:nvPr/>
        </p:nvSpPr>
        <p:spPr>
          <a:xfrm>
            <a:off x="6802662" y="4526280"/>
            <a:ext cx="4023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400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VERIFY-BASED · DIGISENS</a:t>
            </a:r>
            <a:endParaRPr lang="en-US" sz="900" dirty="0"/>
          </a:p>
        </p:txBody>
      </p:sp>
      <p:sp>
        <p:nvSpPr>
          <p:cNvPr id="26" name="Shape 22"/>
          <p:cNvSpPr/>
          <p:nvPr/>
        </p:nvSpPr>
        <p:spPr>
          <a:xfrm>
            <a:off x="548640" y="4818888"/>
            <a:ext cx="11430000" cy="384048"/>
          </a:xfrm>
          <a:prstGeom prst="rect">
            <a:avLst/>
          </a:prstGeom>
          <a:solidFill>
            <a:srgbClr val="F4F4F4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27" name="Text 23"/>
          <p:cNvSpPr/>
          <p:nvPr/>
        </p:nvSpPr>
        <p:spPr>
          <a:xfrm>
            <a:off x="685800" y="4873752"/>
            <a:ext cx="2926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Identidad producto</a:t>
            </a:r>
            <a:endParaRPr lang="en-US" sz="1000" dirty="0"/>
          </a:p>
        </p:txBody>
      </p:sp>
      <p:sp>
        <p:nvSpPr>
          <p:cNvPr id="28" name="Text 24"/>
          <p:cNvSpPr/>
          <p:nvPr/>
        </p:nvSpPr>
        <p:spPr>
          <a:xfrm>
            <a:off x="3749040" y="4873752"/>
            <a:ext cx="4023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393C4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Documental · QR despegable</a:t>
            </a:r>
            <a:endParaRPr lang="en-US" sz="1000" dirty="0"/>
          </a:p>
        </p:txBody>
      </p:sp>
      <p:sp>
        <p:nvSpPr>
          <p:cNvPr id="29" name="Text 25"/>
          <p:cNvSpPr/>
          <p:nvPr/>
        </p:nvSpPr>
        <p:spPr>
          <a:xfrm>
            <a:off x="7909560" y="4873752"/>
            <a:ext cx="4023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NFC cosido · permanente</a:t>
            </a:r>
            <a:endParaRPr lang="en-US" sz="1000" dirty="0"/>
          </a:p>
        </p:txBody>
      </p:sp>
      <p:sp>
        <p:nvSpPr>
          <p:cNvPr id="30" name="Text 26"/>
          <p:cNvSpPr/>
          <p:nvPr/>
        </p:nvSpPr>
        <p:spPr>
          <a:xfrm>
            <a:off x="685800" y="5257800"/>
            <a:ext cx="2926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Validación</a:t>
            </a:r>
            <a:endParaRPr lang="en-US" sz="1000" dirty="0"/>
          </a:p>
        </p:txBody>
      </p:sp>
      <p:sp>
        <p:nvSpPr>
          <p:cNvPr id="31" name="Text 27"/>
          <p:cNvSpPr/>
          <p:nvPr/>
        </p:nvSpPr>
        <p:spPr>
          <a:xfrm>
            <a:off x="3749040" y="5257800"/>
            <a:ext cx="4023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393C4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Confía en el PDF del proveedor</a:t>
            </a:r>
            <a:endParaRPr lang="en-US" sz="1000" dirty="0"/>
          </a:p>
        </p:txBody>
      </p:sp>
      <p:sp>
        <p:nvSpPr>
          <p:cNvPr id="32" name="Text 28"/>
          <p:cNvSpPr/>
          <p:nvPr/>
        </p:nvSpPr>
        <p:spPr>
          <a:xfrm>
            <a:off x="7909560" y="5257800"/>
            <a:ext cx="4023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Auditoría automática IA + UPM</a:t>
            </a:r>
            <a:endParaRPr lang="en-US" sz="1000" dirty="0"/>
          </a:p>
        </p:txBody>
      </p:sp>
      <p:sp>
        <p:nvSpPr>
          <p:cNvPr id="33" name="Shape 29"/>
          <p:cNvSpPr/>
          <p:nvPr/>
        </p:nvSpPr>
        <p:spPr>
          <a:xfrm>
            <a:off x="548640" y="5586984"/>
            <a:ext cx="11430000" cy="384048"/>
          </a:xfrm>
          <a:prstGeom prst="rect">
            <a:avLst/>
          </a:prstGeom>
          <a:solidFill>
            <a:srgbClr val="F4F4F4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4" name="Text 30"/>
          <p:cNvSpPr/>
          <p:nvPr/>
        </p:nvSpPr>
        <p:spPr>
          <a:xfrm>
            <a:off x="685800" y="5641848"/>
            <a:ext cx="2926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Arquitectura</a:t>
            </a:r>
            <a:endParaRPr lang="en-US" sz="1000" dirty="0"/>
          </a:p>
        </p:txBody>
      </p:sp>
      <p:sp>
        <p:nvSpPr>
          <p:cNvPr id="35" name="Text 31"/>
          <p:cNvSpPr/>
          <p:nvPr/>
        </p:nvSpPr>
        <p:spPr>
          <a:xfrm>
            <a:off x="3749040" y="5641848"/>
            <a:ext cx="4023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393C4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Legacy adaptada a EU</a:t>
            </a:r>
            <a:endParaRPr lang="en-US" sz="1000" dirty="0"/>
          </a:p>
        </p:txBody>
      </p:sp>
      <p:sp>
        <p:nvSpPr>
          <p:cNvPr id="36" name="Text 32"/>
          <p:cNvSpPr/>
          <p:nvPr/>
        </p:nvSpPr>
        <p:spPr>
          <a:xfrm>
            <a:off x="7909560" y="5641848"/>
            <a:ext cx="4023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CEN/CLC/JTC24 nativo</a:t>
            </a:r>
            <a:endParaRPr lang="en-US" sz="1000" dirty="0"/>
          </a:p>
        </p:txBody>
      </p:sp>
      <p:sp>
        <p:nvSpPr>
          <p:cNvPr id="37" name="Text 33"/>
          <p:cNvSpPr/>
          <p:nvPr/>
        </p:nvSpPr>
        <p:spPr>
          <a:xfrm>
            <a:off x="685800" y="6025896"/>
            <a:ext cx="2926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Implementación</a:t>
            </a:r>
            <a:endParaRPr lang="en-US" sz="1000" dirty="0"/>
          </a:p>
        </p:txBody>
      </p:sp>
      <p:sp>
        <p:nvSpPr>
          <p:cNvPr id="38" name="Text 34"/>
          <p:cNvSpPr/>
          <p:nvPr/>
        </p:nvSpPr>
        <p:spPr>
          <a:xfrm>
            <a:off x="3749040" y="6025896"/>
            <a:ext cx="4023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393C4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6-12 meses · 170.000 €</a:t>
            </a:r>
            <a:endParaRPr lang="en-US" sz="1000" dirty="0"/>
          </a:p>
        </p:txBody>
      </p:sp>
      <p:sp>
        <p:nvSpPr>
          <p:cNvPr id="39" name="Text 35"/>
          <p:cNvSpPr/>
          <p:nvPr/>
        </p:nvSpPr>
        <p:spPr>
          <a:xfrm>
            <a:off x="7909560" y="6025896"/>
            <a:ext cx="4023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Menos de 2 semanas · 85.000 €</a:t>
            </a:r>
            <a:endParaRPr lang="en-US" sz="1000" dirty="0"/>
          </a:p>
        </p:txBody>
      </p:sp>
      <p:sp>
        <p:nvSpPr>
          <p:cNvPr id="40" name="Text 36"/>
          <p:cNvSpPr/>
          <p:nvPr/>
        </p:nvSpPr>
        <p:spPr>
          <a:xfrm>
            <a:off x="502920" y="6492240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8E8E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digisens.es</a:t>
            </a:r>
            <a:endParaRPr lang="en-US" sz="900" dirty="0"/>
          </a:p>
        </p:txBody>
      </p:sp>
      <p:sp>
        <p:nvSpPr>
          <p:cNvPr id="41" name="Text 37"/>
          <p:cNvSpPr/>
          <p:nvPr/>
        </p:nvSpPr>
        <p:spPr>
          <a:xfrm>
            <a:off x="11247120" y="649224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kern="0" spc="100" dirty="0">
                <a:solidFill>
                  <a:srgbClr val="8E8E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/ 8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-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65760"/>
            <a:ext cx="274320" cy="2743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8680" y="393192"/>
            <a:ext cx="2286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600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DIGISENS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0" y="2194560"/>
            <a:ext cx="12161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kern="0" spc="600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PREPARA TU MARCA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457200" y="2651760"/>
            <a:ext cx="1124712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 meses para estar</a:t>
            </a:r>
            <a:endParaRPr lang="en-US" sz="4800" dirty="0"/>
          </a:p>
          <a:p>
            <a:pPr marL="0" indent="0" algn="ctr">
              <a:buNone/>
            </a:pPr>
            <a:r>
              <a:rPr lang="en-US" sz="48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listo antes de 2028.</a:t>
            </a:r>
            <a:endParaRPr lang="en-US" sz="4800" dirty="0"/>
          </a:p>
        </p:txBody>
      </p:sp>
      <p:sp>
        <p:nvSpPr>
          <p:cNvPr id="6" name="Text 3"/>
          <p:cNvSpPr/>
          <p:nvPr/>
        </p:nvSpPr>
        <p:spPr>
          <a:xfrm>
            <a:off x="1371600" y="4754880"/>
            <a:ext cx="9418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393C4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ventana de construcción del DPP es de 18 meses. Revisa tu roadmap con el equipo fundador.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1371600" y="5532120"/>
            <a:ext cx="4114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500" dirty="0">
                <a:solidFill>
                  <a:srgbClr val="8E8E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VISITA</a:t>
            </a:r>
            <a:endParaRPr lang="en-US" sz="1000" dirty="0"/>
          </a:p>
        </p:txBody>
      </p:sp>
      <p:sp>
        <p:nvSpPr>
          <p:cNvPr id="8" name="Text 5"/>
          <p:cNvSpPr/>
          <p:nvPr/>
        </p:nvSpPr>
        <p:spPr>
          <a:xfrm>
            <a:off x="1371600" y="5760720"/>
            <a:ext cx="4114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3E6A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digisens.es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675120" y="5532120"/>
            <a:ext cx="4114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500" dirty="0">
                <a:solidFill>
                  <a:srgbClr val="8E8E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CONTACTO</a:t>
            </a:r>
            <a:endParaRPr lang="en-US" sz="1000" dirty="0"/>
          </a:p>
        </p:txBody>
      </p:sp>
      <p:sp>
        <p:nvSpPr>
          <p:cNvPr id="10" name="Text 7"/>
          <p:cNvSpPr/>
          <p:nvPr/>
        </p:nvSpPr>
        <p:spPr>
          <a:xfrm>
            <a:off x="6675120" y="5760720"/>
            <a:ext cx="4114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71A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ignacio.valea@jointyspain.com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0" y="6492240"/>
            <a:ext cx="1216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kern="0" spc="200" dirty="0">
                <a:solidFill>
                  <a:srgbClr val="8E8E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Jointy Technologies S.L. · CIF B10544633 · Madrid · Certificada ENISA · DeepTech Madrid 2026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671</Words>
  <Application>Microsoft Office PowerPoint</Application>
  <PresentationFormat>Panorámica</PresentationFormat>
  <Paragraphs>162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DigiSens — DPP Textil</dc:title>
  <dc:subject>PptxGenJS Presentation</dc:subject>
  <dc:creator>Jointy Technologies</dc:creator>
  <cp:lastModifiedBy>Ignacio Valea</cp:lastModifiedBy>
  <cp:revision>7</cp:revision>
  <dcterms:created xsi:type="dcterms:W3CDTF">2026-04-20T18:09:24Z</dcterms:created>
  <dcterms:modified xsi:type="dcterms:W3CDTF">2026-04-20T18:26:05Z</dcterms:modified>
</cp:coreProperties>
</file>