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8" r:id="rId2"/>
    <p:sldId id="260" r:id="rId3"/>
    <p:sldId id="261" r:id="rId4"/>
    <p:sldId id="262" r:id="rId5"/>
    <p:sldId id="267" r:id="rId6"/>
    <p:sldId id="263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066DCDF-64A9-7869-4F93-3AF7732B7B40}" name="Guest User" initials="GU" userId="22afdcb2b53192f0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2B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B9FC02-A988-492D-8362-45154A0F4149}" v="10" dt="2024-02-12T09:19:26.2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670" autoAdjust="0"/>
    <p:restoredTop sz="75497" autoAdjust="0"/>
  </p:normalViewPr>
  <p:slideViewPr>
    <p:cSldViewPr snapToGrid="0">
      <p:cViewPr varScale="1">
        <p:scale>
          <a:sx n="45" d="100"/>
          <a:sy n="45" d="100"/>
        </p:scale>
        <p:origin x="76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9" d="100"/>
          <a:sy n="49" d="100"/>
        </p:scale>
        <p:origin x="2668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C92A86-C5C9-6113-6AC7-4064BBD094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277400-9A88-4A14-1B97-2E611F2842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067AC-4DA6-47DD-9DAA-82F8496AEA1D}" type="datetimeFigureOut">
              <a:rPr lang="en-GB" smtClean="0"/>
              <a:t>12/02/2024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149F3E-834F-ADBB-A517-1E7341E464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F16239-9E04-27B8-09A3-ACB4AC19F6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2F9E2-E68F-463D-B409-4BB1E4E53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48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B6916-6BB4-491D-A9F6-98CF7382B083}" type="datetimeFigureOut">
              <a:rPr lang="en-GB" smtClean="0"/>
              <a:t>12/02/2024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881E3-068B-48DF-8881-A991B8AEA7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556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signing – build bridges; Johanna, Steiner; </a:t>
            </a:r>
            <a:r>
              <a:rPr lang="en-US" dirty="0" err="1"/>
              <a:t>Lingvano</a:t>
            </a:r>
            <a:r>
              <a:rPr lang="en-US" dirty="0"/>
              <a:t>, Austria, Methods for teaching sign language and fostering signing communities</a:t>
            </a:r>
          </a:p>
          <a:p>
            <a:r>
              <a:rPr lang="en-US" dirty="0"/>
              <a:t>#ZeroCon24</a:t>
            </a:r>
          </a:p>
          <a:p>
            <a:r>
              <a:rPr lang="en-US" dirty="0"/>
              <a:t>Thursday, February 22, 2024, 01:40 pm – 02:40 pm CET</a:t>
            </a:r>
            <a:endParaRPr lang="en-US" dirty="0">
              <a:ea typeface="Calibri"/>
              <a:cs typeface="Calibri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220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3D8D47-226B-63E1-2BE3-C1E6D05887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BF10EB-FFBF-EA95-2856-E34128E8DA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ECB09B-297E-8E44-95DF-50D9B28FA2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About </a:t>
            </a:r>
            <a:r>
              <a:rPr lang="en-US" dirty="0" err="1"/>
              <a:t>Lingvano</a:t>
            </a:r>
            <a:r>
              <a:rPr lang="en-US" dirty="0"/>
              <a:t> and the milestones each year since having been Deaf co-founded in 2018. So far there are three sign languages being offered and </a:t>
            </a:r>
            <a:r>
              <a:rPr lang="en-US" dirty="0" err="1"/>
              <a:t>Lingvano</a:t>
            </a:r>
            <a:r>
              <a:rPr lang="en-US" dirty="0"/>
              <a:t> is completely self-funded.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197301-E009-3CD5-6860-FA21107A52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540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5B7693-C5E3-F64E-504A-927F8F4A94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56FC96-D04B-B795-7DCD-EAE0AFBC5F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19D445-E3E8-DAE5-5ACA-ECC7478895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Presenting numbers concerning the team, pointing out the percentages of Deaf/Hard of Hearing and female employees, highlighting the international and multilingual workforce although it is not represented in the group picture.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7FF30B-5148-957E-5EB9-B185EA416F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936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CED369-0560-140F-E9C2-F4E8B25C57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E925FD-BF43-967A-A1A3-095E607858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089A55-F186-3082-5843-49680D7DAC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aim is to build bridges between the Deaf and the hearing world to facilitate a better quality of living for Deaf people. This can be achieved through enabling more people in an accessible, flexible and fun way to learn sign language.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4D7900-DCF3-428B-2C97-786435F7A9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835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C0245C-5EFA-90D7-2CC7-DC4D9FEA6A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77ECF0-1AE0-58BD-1302-AFE8859A0A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851C9E-E643-3B7A-565B-48CC969369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Es </a:t>
            </a:r>
            <a:r>
              <a:rPr lang="en-US" dirty="0" err="1">
                <a:ea typeface="Calibri"/>
                <a:cs typeface="Calibri"/>
              </a:rPr>
              <a:t>wird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ein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Produktvideo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mit</a:t>
            </a:r>
            <a:r>
              <a:rPr lang="en-US" dirty="0">
                <a:ea typeface="Calibri"/>
                <a:cs typeface="Calibri"/>
              </a:rPr>
              <a:t> </a:t>
            </a:r>
            <a:r>
              <a:rPr lang="en-US" dirty="0" err="1">
                <a:ea typeface="Calibri"/>
                <a:cs typeface="Calibri"/>
              </a:rPr>
              <a:t>Aufnahmen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aus</a:t>
            </a:r>
            <a:r>
              <a:rPr lang="en-US" dirty="0">
                <a:ea typeface="Calibri"/>
                <a:cs typeface="Calibri"/>
              </a:rPr>
              <a:t> der App </a:t>
            </a:r>
            <a:r>
              <a:rPr lang="en-US" dirty="0" err="1">
                <a:ea typeface="Calibri"/>
                <a:cs typeface="Calibri"/>
              </a:rPr>
              <a:t>gezeigt</a:t>
            </a:r>
            <a:r>
              <a:rPr lang="en-US" dirty="0">
                <a:ea typeface="Calibri"/>
                <a:cs typeface="Calibri"/>
              </a:rPr>
              <a:t>. Das Video </a:t>
            </a:r>
            <a:r>
              <a:rPr lang="en-US" dirty="0" err="1">
                <a:ea typeface="Calibri"/>
                <a:cs typeface="Calibri"/>
              </a:rPr>
              <a:t>ist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untertitelt</a:t>
            </a:r>
            <a:r>
              <a:rPr lang="en-US" dirty="0">
                <a:ea typeface="Calibri"/>
                <a:cs typeface="Calibri"/>
              </a:rPr>
              <a:t> und </a:t>
            </a:r>
            <a:r>
              <a:rPr lang="en-US" dirty="0" err="1">
                <a:ea typeface="Calibri"/>
                <a:cs typeface="Calibri"/>
              </a:rPr>
              <a:t>mit</a:t>
            </a:r>
            <a:r>
              <a:rPr lang="en-US" dirty="0">
                <a:ea typeface="Calibri"/>
                <a:cs typeface="Calibri"/>
              </a:rPr>
              <a:t> </a:t>
            </a:r>
            <a:r>
              <a:rPr lang="en-US" dirty="0" err="1">
                <a:ea typeface="Calibri"/>
                <a:cs typeface="Calibri"/>
              </a:rPr>
              <a:t>einer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Sprachaufnahme</a:t>
            </a:r>
            <a:r>
              <a:rPr lang="en-US" dirty="0">
                <a:ea typeface="Calibri"/>
                <a:cs typeface="Calibri"/>
              </a:rPr>
              <a:t> </a:t>
            </a:r>
            <a:r>
              <a:rPr lang="en-US" dirty="0" err="1">
                <a:ea typeface="Calibri"/>
                <a:cs typeface="Calibri"/>
              </a:rPr>
              <a:t>versehen</a:t>
            </a:r>
            <a:r>
              <a:rPr lang="en-US" dirty="0">
                <a:ea typeface="Calibri"/>
                <a:cs typeface="Calibri"/>
              </a:rPr>
              <a:t>.</a:t>
            </a:r>
          </a:p>
          <a:p>
            <a:r>
              <a:rPr lang="en-US" dirty="0">
                <a:ea typeface="Calibri"/>
                <a:cs typeface="Calibri"/>
              </a:rPr>
              <a:t>The video shows a product demo of sampled screen recordings, including subtitles, voicing and elevator music.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9EDCDA-20E0-BAE5-A253-92AB199CA3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61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3B4DE1-CE32-337E-A578-6F8C1CA9BC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2A21F5-4A60-DE91-6E84-97C904F775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D13437-020D-EEEB-E89B-A963F1B42F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Lingvano</a:t>
            </a:r>
            <a:r>
              <a:rPr lang="en-US" dirty="0"/>
              <a:t> stands out for great user engagement and a fun and easy way to learn sign languages. People make a great progress with investing only 10 minutes a day. This can be achieved with elements like gamification and different trainers.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C62D80-8308-9C6B-2EFF-A4A4A8E22C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190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The next steps are going to be: attracting even more users, add more content for BSL, add new sign languages and expand the B2B program. All of these measurements will lead to a more inclusive place.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50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4B8CD-9207-0F5A-87AB-B27A517BCE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A2C4F2-5991-51CC-558C-A4D5E1F7B1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4A5B7-3009-3078-DA1C-A775027F1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#ZeroCon24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569FD-5A00-3B11-103C-21BA8A71B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0F1C7164-87D9-4217-364F-45206FDAD5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0236DA-C301-789C-C8AF-938A5F826071}"/>
              </a:ext>
            </a:extLst>
          </p:cNvPr>
          <p:cNvSpPr txBox="1"/>
          <p:nvPr userDrawn="1"/>
        </p:nvSpPr>
        <p:spPr>
          <a:xfrm>
            <a:off x="393290" y="276328"/>
            <a:ext cx="30109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2B8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#ZeroCon24</a:t>
            </a:r>
            <a:endParaRPr lang="en-GB" sz="3600" b="1" dirty="0">
              <a:solidFill>
                <a:srgbClr val="2B88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572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9A398-607E-19AA-2FA2-6A9486FF4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67A71F-93D1-3FE1-9D98-47190B6F93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B76AF-A44B-BCC8-6368-2FCB92476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F940-A1E4-49C1-A94C-258B66B1FEFB}" type="datetime1">
              <a:rPr lang="en-GB" smtClean="0"/>
              <a:t>12/02/2024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CFEDC-9A6E-A3AD-47BB-4544BD985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#ZeroCon23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38CCB9-6F66-B343-A239-09809FB7E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D6B42D19-6742-C21D-3E3A-50AF0056C0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962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8C57BD-472C-6054-F85B-C6E7EBFD78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A5734E-BF7C-6ADA-36DF-8345F81F3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FA9AB-245D-7C9C-7F7C-F0DDADFC8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194E-3B7B-4619-9F0B-8946120CC2C2}" type="datetime1">
              <a:rPr lang="en-GB" smtClean="0"/>
              <a:t>12/02/2024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8D991-9ADE-8892-D016-6590D6AF8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#ZeroCon23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715A0-7D97-C371-F46C-459234CE3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A92BB482-4C0F-1893-218E-340DCE3E41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465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2CDE7-D24B-A1C8-5E44-202ABECFC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2AA8D-420E-E8B5-CDB6-88D320632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8133A-0964-2A2C-F557-E8A9D21E4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F230-EE29-4360-9E5D-C4AB95018DB3}" type="datetime1">
              <a:rPr lang="en-GB" smtClean="0"/>
              <a:t>12/02/2024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AD633-B6D6-91FA-64FB-501EA2FB2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#ZeroCon23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AAD51-9D5D-25E1-F465-809F007EC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87A3ADA9-529C-6BD8-8B18-D897077722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03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D86FF-9CEB-1D25-2E90-369E9B0FF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8384C-F6AC-F088-2F50-A86FF934D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40FCB-67DF-CE66-B624-667997970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C451A-BAE8-4BB7-B4A9-840375C61CF2}" type="datetime1">
              <a:rPr lang="en-GB" smtClean="0"/>
              <a:t>12/02/2024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9611E-370E-03AF-C519-6268D0A66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#ZeroCon23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8EE00-A0DC-F045-A7B2-6D6970D17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88684AF3-AE79-E964-B9D1-32174968E2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813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0645F-4ADB-34A8-8348-8DA5EC0B3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EFF4-799C-B171-FDEC-9F32D3683D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9D5E4-9475-B9C9-B19F-C6F90A257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D3DB3A-533A-A389-C798-9BB43D1F7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F48CE-F800-44D8-9FB8-C2F14BB717AF}" type="datetime1">
              <a:rPr lang="en-GB" smtClean="0"/>
              <a:t>12/02/2024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692D28-6A9A-84C4-8E6F-E19FDA416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#ZeroCon23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7EFDAC-0A32-E484-69C9-CAC7902FD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509410CA-2628-6086-32C8-F078A3F00D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122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2298A-1F8E-C04A-F0FC-303981F8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04B0BE-77C8-FC6F-2D01-52EA579BE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30E7F1-9FCB-C624-0AD0-0B4362A9C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940BA5-6077-6C83-9A0A-D929E13531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1A5F4E-F46E-F9D4-EB91-01F3AF3BB7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A89E74-A823-F039-110E-16DB1050A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A53-9EBB-475F-81CE-60A0FA17D35A}" type="datetime1">
              <a:rPr lang="en-GB" smtClean="0"/>
              <a:t>12/02/2024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5C4120-5D85-2DAB-1B82-679CBFE0F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#ZeroCon23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2AED93-B0A6-16E2-54DD-BAC7D1CFF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6C21E80C-5188-0E99-CB29-5452401034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EC525-402E-F69C-210B-5268E9E93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CFC308-6A34-9878-DECA-D72CAED76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E1DF0-723F-4583-B7C7-FD8C4EA08810}" type="datetime1">
              <a:rPr lang="en-GB" smtClean="0"/>
              <a:t>12/02/2024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50079B-A083-6A7F-4194-BA4D85C4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#ZeroCon23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6EC79D-9860-3786-8D4E-46E02CC0E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9B978296-E8D6-80D7-911A-F4F68A8F61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18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DBA8C4-CBF7-6C7C-BB26-6A44D83DE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14AC-2947-477D-A5A3-42D95CFB8153}" type="datetime1">
              <a:rPr lang="en-GB" smtClean="0"/>
              <a:t>12/02/2024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A765CF-3B46-DDD1-5D61-DEE395693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#ZeroCon23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92119D-5AC0-FA92-AC8A-20B4D8168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D0459225-7B96-6284-00B2-CF639F8926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05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85413-E692-6DD2-584B-C153D1CDA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73494-908C-8287-2878-B8109DD71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E99BDB-AE6B-E7B3-79DD-6DA3BEF435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EEE4D6-70C6-0DAC-3D3B-CEF908DC7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A894F-2169-40F5-A488-0DED1E32D92D}" type="datetime1">
              <a:rPr lang="en-GB" smtClean="0"/>
              <a:t>12/02/2024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9C3971-79A3-C209-564C-BD5D9D86E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#ZeroCon23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402702-277B-3ACF-851A-C0C404ED8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2A8373D0-4AD4-04E7-6DAC-6E1FA94700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665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B3E06-41AF-0ACA-CCBD-F5BAB7AC3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6BC9B1-E8C2-C7D8-0ACB-3D5B734FE3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78FB8E-65FD-4C56-E3A9-054836CB1F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E3F7DA-8E45-6DD8-7482-BC161C470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00F5A-532D-4F87-AB6D-3F2ECE8BF666}" type="datetime1">
              <a:rPr lang="en-GB" smtClean="0"/>
              <a:t>12/02/2024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DB1F6-A587-5CC5-B4A1-6CBC2452E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#ZeroCon23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3402A9-A0E0-7045-EA1F-7AA57991E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C97FE7C3-62EE-EBCF-7381-9E13CB86EC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75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C4DFD2-A48F-938F-9C39-58C9547BD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346B3-1FB5-CBE0-B15E-5E254CF78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92518"/>
            <a:ext cx="10515600" cy="3861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545C8-B46A-1919-AEB8-64178D1CD9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3C978-C8B7-45B7-A1FD-262897265120}" type="datetime1">
              <a:rPr lang="en-GB" smtClean="0"/>
              <a:t>12/02/2024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CA2EC-9AAA-A334-BAFC-D20203C40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#ZeroCon23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4DD50-8E12-ED09-0BAF-BA8058E0E3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87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qfnhbSyXqVY?feature=oembed" TargetMode="Externa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782FC-8B01-42F4-8056-DCC2EFED95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4441"/>
            <a:ext cx="9144000" cy="143402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5400" dirty="0">
                <a:solidFill>
                  <a:srgbClr val="595959"/>
                </a:solidFill>
                <a:latin typeface="Arial"/>
                <a:cs typeface="Arial"/>
              </a:rPr>
              <a:t>Start signing – build bridges </a:t>
            </a:r>
            <a:endParaRPr lang="en-GB" sz="5400">
              <a:solidFill>
                <a:srgbClr val="595959"/>
              </a:solidFill>
              <a:latin typeface="Arial"/>
              <a:ea typeface="Calibri Light"/>
              <a:cs typeface="Arial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D29E75-4221-A94E-345A-B32600075C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67634"/>
            <a:ext cx="9144000" cy="270141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2800" dirty="0">
                <a:solidFill>
                  <a:srgbClr val="595959"/>
                </a:solidFill>
                <a:latin typeface="Arial"/>
                <a:cs typeface="Arial"/>
              </a:rPr>
              <a:t>Johanna, Steiner</a:t>
            </a:r>
            <a:endParaRPr lang="en-US" sz="2800">
              <a:solidFill>
                <a:srgbClr val="595959"/>
              </a:solidFill>
              <a:latin typeface="Arial"/>
              <a:ea typeface="Calibri"/>
              <a:cs typeface="Arial"/>
            </a:endParaRPr>
          </a:p>
          <a:p>
            <a:r>
              <a:rPr lang="en-US" sz="2800" err="1">
                <a:solidFill>
                  <a:srgbClr val="595959"/>
                </a:solidFill>
                <a:latin typeface="Arial"/>
                <a:cs typeface="Arial"/>
              </a:rPr>
              <a:t>Lingvano</a:t>
            </a:r>
            <a:endParaRPr lang="en-US" sz="2800">
              <a:solidFill>
                <a:srgbClr val="595959"/>
              </a:solidFill>
              <a:latin typeface="Arial"/>
              <a:ea typeface="Calibri"/>
              <a:cs typeface="Arial"/>
            </a:endParaRPr>
          </a:p>
          <a:p>
            <a:r>
              <a:rPr lang="en-US" sz="2800" dirty="0">
                <a:solidFill>
                  <a:srgbClr val="595959"/>
                </a:solidFill>
                <a:latin typeface="Arial"/>
                <a:cs typeface="Arial"/>
              </a:rPr>
              <a:t>Austria</a:t>
            </a:r>
            <a:endParaRPr lang="en-US" sz="2800">
              <a:solidFill>
                <a:srgbClr val="595959"/>
              </a:solidFill>
              <a:latin typeface="Arial"/>
              <a:ea typeface="Calibri"/>
              <a:cs typeface="Arial"/>
            </a:endParaRPr>
          </a:p>
          <a:p>
            <a:r>
              <a:rPr lang="en-GB" sz="2800" dirty="0">
                <a:solidFill>
                  <a:srgbClr val="595959"/>
                </a:solidFill>
                <a:latin typeface="Arial"/>
                <a:ea typeface="+mn-lt"/>
                <a:cs typeface="+mn-lt"/>
              </a:rPr>
              <a:t>"Methods for teaching sign language </a:t>
            </a:r>
            <a:endParaRPr lang="en-GB">
              <a:solidFill>
                <a:srgbClr val="595959"/>
              </a:solidFill>
              <a:latin typeface="Arial"/>
              <a:ea typeface="+mn-lt"/>
              <a:cs typeface="+mn-lt"/>
            </a:endParaRPr>
          </a:p>
          <a:p>
            <a:r>
              <a:rPr lang="en-GB" sz="2800" dirty="0">
                <a:solidFill>
                  <a:srgbClr val="595959"/>
                </a:solidFill>
                <a:latin typeface="Arial"/>
                <a:ea typeface="+mn-lt"/>
                <a:cs typeface="+mn-lt"/>
              </a:rPr>
              <a:t>and fostering signing</a:t>
            </a:r>
            <a:endParaRPr lang="en-GB">
              <a:solidFill>
                <a:srgbClr val="595959"/>
              </a:solidFill>
              <a:latin typeface="Arial"/>
              <a:ea typeface="Calibri"/>
              <a:cs typeface="Calibri"/>
            </a:endParaRPr>
          </a:p>
          <a:p>
            <a:r>
              <a:rPr lang="en-GB" sz="2800" dirty="0">
                <a:solidFill>
                  <a:srgbClr val="595959"/>
                </a:solidFill>
                <a:latin typeface="Arial"/>
                <a:ea typeface="+mn-lt"/>
                <a:cs typeface="+mn-lt"/>
              </a:rPr>
              <a:t>communities"</a:t>
            </a:r>
            <a:endParaRPr lang="en-GB" dirty="0">
              <a:solidFill>
                <a:srgbClr val="595959"/>
              </a:solidFill>
              <a:latin typeface="Arial"/>
              <a:ea typeface="Calibri"/>
              <a:cs typeface="Calibri"/>
            </a:endParaRPr>
          </a:p>
          <a:p>
            <a:endParaRPr lang="en-GB" sz="2800" dirty="0">
              <a:solidFill>
                <a:srgbClr val="595959"/>
              </a:solidFill>
              <a:latin typeface="Arial"/>
              <a:ea typeface="Calibri"/>
              <a:cs typeface="Calibri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4771D02-F4E4-C632-E5D7-C5E26F71C09C}"/>
              </a:ext>
            </a:extLst>
          </p:cNvPr>
          <p:cNvSpPr txBox="1">
            <a:spLocks/>
          </p:cNvSpPr>
          <p:nvPr/>
        </p:nvSpPr>
        <p:spPr>
          <a:xfrm>
            <a:off x="3556198" y="5963692"/>
            <a:ext cx="8361483" cy="839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rgbClr val="595959"/>
                </a:solidFill>
                <a:latin typeface="Arial"/>
                <a:ea typeface="+mj-lt"/>
                <a:cs typeface="Arial"/>
              </a:rPr>
              <a:t>Thursday, February 22, 2024, 01:40 pm – 02:40 pm CET</a:t>
            </a:r>
            <a:endParaRPr lang="en-US" sz="2400" b="1">
              <a:solidFill>
                <a:srgbClr val="595959"/>
              </a:solidFill>
              <a:latin typeface="Arial"/>
              <a:ea typeface="Calibri Light"/>
              <a:cs typeface="Arial"/>
            </a:endParaRPr>
          </a:p>
          <a:p>
            <a:pPr algn="ctr"/>
            <a:endParaRPr lang="en-US" sz="2400" b="1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6B4AAB-13CC-0101-7D17-6ABAF0358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774826" y="5994211"/>
            <a:ext cx="4114800" cy="365125"/>
          </a:xfrm>
        </p:spPr>
        <p:txBody>
          <a:bodyPr/>
          <a:lstStyle/>
          <a:p>
            <a:r>
              <a:rPr lang="en-US" dirty="0">
                <a:solidFill>
                  <a:srgbClr val="898989"/>
                </a:solidFill>
                <a:ea typeface="+mn-lt"/>
                <a:cs typeface="+mn-lt"/>
              </a:rPr>
              <a:t>#ZeroCon24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DF2F47-DE12-0075-6EDB-366148F7F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76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DD8339-1A01-802C-20AD-C13DBCC8E9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15A29-3B25-4D68-FD30-798581CC3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95959"/>
                </a:solidFill>
                <a:latin typeface="Arial"/>
                <a:cs typeface="Arial"/>
              </a:rPr>
              <a:t>About</a:t>
            </a:r>
            <a:r>
              <a:rPr lang="en-US" dirty="0"/>
              <a:t> </a:t>
            </a:r>
            <a:endParaRPr lang="en-GB" dirty="0"/>
          </a:p>
        </p:txBody>
      </p:sp>
      <p:pic>
        <p:nvPicPr>
          <p:cNvPr id="4" name="Picture 3" descr="The word Lingvano in red and yellow with the logo in front, in the shades of yellow, orange and red.">
            <a:extLst>
              <a:ext uri="{FF2B5EF4-FFF2-40B4-BE49-F238E27FC236}">
                <a16:creationId xmlns:a16="http://schemas.microsoft.com/office/drawing/2014/main" id="{AB0175B4-3828-2873-8F9E-9C2784F8D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8949" y="205316"/>
            <a:ext cx="5444773" cy="164958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15A20-E8A8-D0DC-E4CA-669DC2F1E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3587"/>
            <a:ext cx="10515600" cy="386122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595959"/>
                </a:solidFill>
                <a:latin typeface="Arial"/>
                <a:cs typeface="Arial"/>
              </a:rPr>
              <a:t>2018: Deaf co-founded </a:t>
            </a:r>
          </a:p>
          <a:p>
            <a:r>
              <a:rPr lang="en-US" dirty="0">
                <a:solidFill>
                  <a:srgbClr val="595959"/>
                </a:solidFill>
                <a:latin typeface="Arial"/>
                <a:cs typeface="Arial"/>
              </a:rPr>
              <a:t>2019: ÖGS = Austrian Sign Language</a:t>
            </a:r>
          </a:p>
          <a:p>
            <a:r>
              <a:rPr lang="en-US" dirty="0">
                <a:solidFill>
                  <a:srgbClr val="595959"/>
                </a:solidFill>
                <a:latin typeface="Arial"/>
                <a:cs typeface="Arial"/>
              </a:rPr>
              <a:t>2020: App version</a:t>
            </a:r>
            <a:endParaRPr lang="en-GB">
              <a:solidFill>
                <a:srgbClr val="595959"/>
              </a:solidFill>
              <a:latin typeface="Arial"/>
              <a:cs typeface="Arial"/>
            </a:endParaRPr>
          </a:p>
          <a:p>
            <a:r>
              <a:rPr lang="en-US" dirty="0">
                <a:solidFill>
                  <a:srgbClr val="595959"/>
                </a:solidFill>
                <a:latin typeface="Arial"/>
                <a:cs typeface="Arial"/>
              </a:rPr>
              <a:t>2021: ASL = American Sign Language</a:t>
            </a:r>
          </a:p>
          <a:p>
            <a:r>
              <a:rPr lang="en-US" dirty="0">
                <a:solidFill>
                  <a:srgbClr val="595959"/>
                </a:solidFill>
                <a:latin typeface="Arial"/>
                <a:cs typeface="Arial"/>
              </a:rPr>
              <a:t>2022: BSL = British Sign Language</a:t>
            </a:r>
          </a:p>
          <a:p>
            <a:r>
              <a:rPr lang="en-US" dirty="0">
                <a:solidFill>
                  <a:srgbClr val="595959"/>
                </a:solidFill>
                <a:latin typeface="Arial"/>
                <a:cs typeface="Arial"/>
              </a:rPr>
              <a:t>2023: 1,5 Mio. users</a:t>
            </a:r>
          </a:p>
          <a:p>
            <a:r>
              <a:rPr lang="en-US" dirty="0">
                <a:solidFill>
                  <a:srgbClr val="595959"/>
                </a:solidFill>
                <a:latin typeface="Arial"/>
                <a:cs typeface="Arial"/>
              </a:rPr>
              <a:t>100% self-funded</a:t>
            </a:r>
          </a:p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F0E8B5-96AA-4745-2943-FDEDAE6E5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>
                <a:solidFill>
                  <a:srgbClr val="595959"/>
                </a:solidFill>
              </a:rPr>
              <a:t>#ZeroCon24</a:t>
            </a:r>
            <a:endParaRPr lang="en-GB" dirty="0">
              <a:solidFill>
                <a:srgbClr val="595959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BD934-3160-CEAF-7E87-D002DC6A5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261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C9D862-D630-DB7A-97D6-1FD89830D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FB384-A2EB-3E21-8515-4A7D9ACD1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95959"/>
                </a:solidFill>
                <a:latin typeface="Arial"/>
                <a:cs typeface="Arial"/>
              </a:rPr>
              <a:t>The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C0F49-C69C-AADF-C3E0-B193A8767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2518"/>
            <a:ext cx="4721383" cy="386122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solidFill>
                  <a:srgbClr val="595959"/>
                </a:solidFill>
                <a:latin typeface="Arial"/>
                <a:cs typeface="Arial"/>
              </a:rPr>
              <a:t>Deaf, hard of hearing and hearing (¼ D/</a:t>
            </a:r>
            <a:r>
              <a:rPr lang="en-US" dirty="0" err="1">
                <a:solidFill>
                  <a:srgbClr val="595959"/>
                </a:solidFill>
                <a:latin typeface="Arial"/>
                <a:cs typeface="Arial"/>
              </a:rPr>
              <a:t>HoH</a:t>
            </a:r>
            <a:r>
              <a:rPr lang="en-US" dirty="0">
                <a:solidFill>
                  <a:srgbClr val="595959"/>
                </a:solidFill>
                <a:latin typeface="Arial"/>
                <a:cs typeface="Arial"/>
              </a:rPr>
              <a:t>)</a:t>
            </a:r>
            <a:endParaRPr lang="en-US" dirty="0">
              <a:solidFill>
                <a:srgbClr val="595959"/>
              </a:solidFill>
              <a:latin typeface="Arial"/>
              <a:ea typeface="Calibri"/>
              <a:cs typeface="Arial"/>
            </a:endParaRPr>
          </a:p>
          <a:p>
            <a:r>
              <a:rPr lang="en-US" dirty="0">
                <a:solidFill>
                  <a:srgbClr val="595959"/>
                </a:solidFill>
                <a:latin typeface="Arial"/>
                <a:cs typeface="Arial"/>
              </a:rPr>
              <a:t>All teachers are Deaf Native Signers</a:t>
            </a:r>
            <a:endParaRPr lang="en-US" dirty="0">
              <a:solidFill>
                <a:srgbClr val="595959"/>
              </a:solidFill>
              <a:latin typeface="Arial"/>
              <a:cs typeface="Calibri"/>
            </a:endParaRPr>
          </a:p>
          <a:p>
            <a:r>
              <a:rPr lang="en-US" dirty="0">
                <a:solidFill>
                  <a:srgbClr val="595959"/>
                </a:solidFill>
                <a:latin typeface="Arial"/>
                <a:cs typeface="Calibri"/>
              </a:rPr>
              <a:t>Qualified job opportunities for people with disabilities</a:t>
            </a:r>
            <a:endParaRPr lang="en-US" dirty="0">
              <a:solidFill>
                <a:srgbClr val="595959"/>
              </a:solidFill>
              <a:latin typeface="Arial"/>
              <a:ea typeface="Calibri" panose="020F0502020204030204"/>
              <a:cs typeface="Calibri"/>
            </a:endParaRPr>
          </a:p>
          <a:p>
            <a:r>
              <a:rPr lang="en-US" dirty="0">
                <a:solidFill>
                  <a:srgbClr val="595959"/>
                </a:solidFill>
                <a:latin typeface="Arial"/>
                <a:ea typeface="Calibri" panose="020F0502020204030204"/>
                <a:cs typeface="Calibri"/>
              </a:rPr>
              <a:t>1/3 female developers</a:t>
            </a:r>
          </a:p>
          <a:p>
            <a:r>
              <a:rPr lang="en-US" dirty="0">
                <a:solidFill>
                  <a:srgbClr val="595959"/>
                </a:solidFill>
                <a:latin typeface="Arial"/>
                <a:ea typeface="Calibri" panose="020F0502020204030204"/>
                <a:cs typeface="Calibri"/>
              </a:rPr>
              <a:t>International, multilingual team</a:t>
            </a:r>
          </a:p>
          <a:p>
            <a:pPr marL="0" indent="0">
              <a:buNone/>
            </a:pPr>
            <a:endParaRPr lang="en-US" dirty="0">
              <a:ea typeface="Calibri" panose="020F0502020204030204"/>
              <a:cs typeface="Calibri"/>
            </a:endParaRPr>
          </a:p>
          <a:p>
            <a:pPr marL="0" indent="0">
              <a:buNone/>
            </a:pPr>
            <a:endParaRPr lang="en-US" dirty="0">
              <a:ea typeface="Calibri" panose="020F0502020204030204"/>
              <a:cs typeface="Calibri"/>
            </a:endParaRPr>
          </a:p>
        </p:txBody>
      </p:sp>
      <p:pic>
        <p:nvPicPr>
          <p:cNvPr id="4" name="Picture 3" descr="A group of 11 people posing for a photo, smiling. Most of them wearing an off-white hoodie with an embroidered company logo on the chest.">
            <a:extLst>
              <a:ext uri="{FF2B5EF4-FFF2-40B4-BE49-F238E27FC236}">
                <a16:creationId xmlns:a16="http://schemas.microsoft.com/office/drawing/2014/main" id="{8FC522CD-648E-B0AE-5A2A-EB240DCC1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3095" y="1521981"/>
            <a:ext cx="5453063" cy="3634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0820C-C784-A3CB-287E-4F00FE3CC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#ZeroCon24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A07CF-BD3E-44BD-4938-6C77746FA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793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2EDDBB-0EDC-CDF2-784B-8749E8D83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76730-A90D-A5F1-FCC5-994899DC8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33107"/>
          </a:xfrm>
        </p:spPr>
        <p:txBody>
          <a:bodyPr/>
          <a:lstStyle/>
          <a:p>
            <a:r>
              <a:rPr lang="en-GB" dirty="0">
                <a:solidFill>
                  <a:srgbClr val="595959"/>
                </a:solidFill>
                <a:latin typeface="Arial"/>
                <a:cs typeface="Calibri Light"/>
              </a:rPr>
              <a:t>Our aim</a:t>
            </a:r>
            <a:endParaRPr lang="en-GB" dirty="0">
              <a:solidFill>
                <a:srgbClr val="595959"/>
              </a:solidFill>
              <a:latin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B6177-D7D0-8E7C-4253-0AE294E97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325" y="1586143"/>
            <a:ext cx="10523538" cy="1267314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US" dirty="0">
                <a:solidFill>
                  <a:srgbClr val="595959"/>
                </a:solidFill>
                <a:latin typeface="Arial"/>
                <a:cs typeface="Arial"/>
              </a:rPr>
              <a:t>Facilitate communication to achieve more accessibility for Deaf people </a:t>
            </a:r>
            <a:endParaRPr lang="en-US" dirty="0">
              <a:solidFill>
                <a:srgbClr val="595959"/>
              </a:solidFill>
              <a:latin typeface="Arial"/>
              <a:ea typeface="Calibri" panose="020F0502020204030204"/>
              <a:cs typeface="Arial"/>
            </a:endParaRPr>
          </a:p>
          <a:p>
            <a:r>
              <a:rPr lang="en-US" dirty="0">
                <a:solidFill>
                  <a:srgbClr val="595959"/>
                </a:solidFill>
                <a:latin typeface="Arial"/>
                <a:cs typeface="Arial"/>
              </a:rPr>
              <a:t>Build bridges between the Deaf and the hearing to make the world a more inclusive place</a:t>
            </a:r>
            <a:endParaRPr lang="en-US" dirty="0">
              <a:solidFill>
                <a:srgbClr val="595959"/>
              </a:solidFill>
              <a:latin typeface="Arial"/>
              <a:ea typeface="Calibri" panose="020F0502020204030204"/>
              <a:cs typeface="Arial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80B3ED6-CEA5-6925-B431-7C9E6DDB1D3E}"/>
              </a:ext>
            </a:extLst>
          </p:cNvPr>
          <p:cNvSpPr txBox="1">
            <a:spLocks/>
          </p:cNvSpPr>
          <p:nvPr/>
        </p:nvSpPr>
        <p:spPr>
          <a:xfrm>
            <a:off x="824620" y="2786001"/>
            <a:ext cx="10515600" cy="1333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595959"/>
                </a:solidFill>
                <a:latin typeface="Arial"/>
                <a:cs typeface="Calibri Light"/>
              </a:rPr>
              <a:t>How can this be achieved?</a:t>
            </a:r>
            <a:endParaRPr lang="en-GB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60552A0-55D1-346F-E2F8-44E414335871}"/>
              </a:ext>
            </a:extLst>
          </p:cNvPr>
          <p:cNvSpPr txBox="1">
            <a:spLocks/>
          </p:cNvSpPr>
          <p:nvPr/>
        </p:nvSpPr>
        <p:spPr>
          <a:xfrm>
            <a:off x="839709" y="4110206"/>
            <a:ext cx="10515600" cy="143187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595959"/>
                </a:solidFill>
                <a:latin typeface="Arial"/>
                <a:cs typeface="Calibri"/>
              </a:rPr>
              <a:t>More people know how to sign = improved </a:t>
            </a:r>
            <a:r>
              <a:rPr lang="en-US" dirty="0">
                <a:solidFill>
                  <a:srgbClr val="595959"/>
                </a:solidFill>
                <a:latin typeface="Arial"/>
                <a:cs typeface="Arial"/>
              </a:rPr>
              <a:t>quality of </a:t>
            </a:r>
            <a:r>
              <a:rPr lang="en-US" dirty="0">
                <a:solidFill>
                  <a:srgbClr val="595959"/>
                </a:solidFill>
                <a:latin typeface="Arial"/>
                <a:cs typeface="Calibri"/>
              </a:rPr>
              <a:t>living for Deaf people </a:t>
            </a:r>
          </a:p>
          <a:p>
            <a:r>
              <a:rPr lang="en-US" dirty="0">
                <a:solidFill>
                  <a:srgbClr val="595959"/>
                </a:solidFill>
                <a:latin typeface="Arial"/>
                <a:cs typeface="Calibri"/>
              </a:rPr>
              <a:t>We offer a fun, easy and flexible way to learn sign languages</a:t>
            </a:r>
          </a:p>
          <a:p>
            <a:r>
              <a:rPr lang="en-US" dirty="0">
                <a:solidFill>
                  <a:srgbClr val="595959"/>
                </a:solidFill>
                <a:latin typeface="Arial"/>
                <a:ea typeface="+mn-lt"/>
                <a:cs typeface="+mn-lt"/>
              </a:rPr>
              <a:t>Learn anytime, anywhere, for as long as you like</a:t>
            </a:r>
            <a:endParaRPr lang="en-US" dirty="0">
              <a:solidFill>
                <a:srgbClr val="595959"/>
              </a:solidFill>
              <a:latin typeface="Arial"/>
              <a:ea typeface="Calibri" panose="020F0502020204030204"/>
              <a:cs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9F4B1-408B-6305-473F-661806897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#ZeroCon24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D3364-5A93-5CE7-5DC5-401518E33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992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3E16C4-8645-4AE1-C3F0-5C23F60917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E843873-B930-F18E-7AE7-CFA084E64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595959"/>
                </a:solidFill>
                <a:latin typeface="Arial"/>
                <a:cs typeface="Calibri Light"/>
              </a:rPr>
              <a:t>The product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77A47-7F3D-887C-1BEA-D3911E494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#ZeroCon24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706313-57A3-8904-1211-6C4871145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5</a:t>
            </a:fld>
            <a:endParaRPr lang="en-GB"/>
          </a:p>
        </p:txBody>
      </p:sp>
      <p:pic>
        <p:nvPicPr>
          <p:cNvPr id="2" name="Online Media 1" title="Zero Project Product Video">
            <a:hlinkClick r:id="" action="ppaction://media"/>
            <a:extLst>
              <a:ext uri="{FF2B5EF4-FFF2-40B4-BE49-F238E27FC236}">
                <a16:creationId xmlns:a16="http://schemas.microsoft.com/office/drawing/2014/main" id="{0B36910B-7ABA-C45A-AC2C-906F717C47E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67376" y="1321849"/>
            <a:ext cx="8904656" cy="503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782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867103-9219-1607-1645-6020C81815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8166-5A54-A38F-99FE-6D57FA23C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95959"/>
                </a:solidFill>
                <a:latin typeface="Arial"/>
                <a:cs typeface="Arial"/>
              </a:rPr>
              <a:t>What stands out? </a:t>
            </a:r>
            <a:endParaRPr lang="en-GB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DBBFB-984F-7C6B-19E1-855B38B7D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595959"/>
                </a:solidFill>
                <a:latin typeface="Arial"/>
                <a:cs typeface="Arial"/>
              </a:rPr>
              <a:t>Great user engagement</a:t>
            </a:r>
          </a:p>
          <a:p>
            <a:r>
              <a:rPr lang="en-US" dirty="0">
                <a:solidFill>
                  <a:srgbClr val="595959"/>
                </a:solidFill>
                <a:latin typeface="Arial"/>
                <a:cs typeface="Arial"/>
              </a:rPr>
              <a:t>Fun and easy to learn</a:t>
            </a:r>
            <a:endParaRPr lang="en-US">
              <a:solidFill>
                <a:srgbClr val="595959"/>
              </a:solidFill>
              <a:latin typeface="Arial"/>
              <a:ea typeface="Calibri"/>
              <a:cs typeface="Arial"/>
            </a:endParaRPr>
          </a:p>
          <a:p>
            <a:r>
              <a:rPr lang="en-US" dirty="0">
                <a:solidFill>
                  <a:srgbClr val="595959"/>
                </a:solidFill>
                <a:latin typeface="Arial"/>
                <a:cs typeface="Calibri"/>
              </a:rPr>
              <a:t>Great progress with investing only 10 minutes a day</a:t>
            </a:r>
          </a:p>
          <a:p>
            <a:r>
              <a:rPr lang="en-US" dirty="0">
                <a:solidFill>
                  <a:srgbClr val="595959"/>
                </a:solidFill>
                <a:latin typeface="Arial"/>
                <a:cs typeface="Calibri"/>
              </a:rPr>
              <a:t>Gamification</a:t>
            </a:r>
          </a:p>
          <a:p>
            <a:r>
              <a:rPr lang="en-US" dirty="0">
                <a:solidFill>
                  <a:srgbClr val="595959"/>
                </a:solidFill>
                <a:latin typeface="Arial"/>
                <a:cs typeface="Calibri"/>
              </a:rPr>
              <a:t>Course, 3 Trainers, Dictionary</a:t>
            </a:r>
            <a:endParaRPr lang="en-US" dirty="0">
              <a:solidFill>
                <a:srgbClr val="595959"/>
              </a:solidFill>
              <a:latin typeface="Arial"/>
              <a:ea typeface="Calibri"/>
              <a:cs typeface="Calibri"/>
            </a:endParaRPr>
          </a:p>
          <a:p>
            <a:r>
              <a:rPr lang="en-US" dirty="0">
                <a:solidFill>
                  <a:srgbClr val="595959"/>
                </a:solidFill>
                <a:latin typeface="Arial"/>
                <a:cs typeface="Calibri"/>
              </a:rPr>
              <a:t>Significant grow: 2 </a:t>
            </a:r>
            <a:r>
              <a:rPr lang="en-US" dirty="0" err="1">
                <a:solidFill>
                  <a:srgbClr val="595959"/>
                </a:solidFill>
                <a:latin typeface="Arial"/>
                <a:cs typeface="Calibri"/>
              </a:rPr>
              <a:t>mio</a:t>
            </a:r>
            <a:r>
              <a:rPr lang="en-US" dirty="0">
                <a:solidFill>
                  <a:srgbClr val="595959"/>
                </a:solidFill>
                <a:latin typeface="Arial"/>
                <a:cs typeface="Calibri"/>
              </a:rPr>
              <a:t>. users</a:t>
            </a:r>
          </a:p>
          <a:p>
            <a:r>
              <a:rPr lang="en-US" dirty="0">
                <a:solidFill>
                  <a:srgbClr val="595959"/>
                </a:solidFill>
                <a:latin typeface="Arial"/>
                <a:ea typeface="Calibri"/>
                <a:cs typeface="Calibri"/>
              </a:rPr>
              <a:t>US-Apple store ranking: in the Top 3 for months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CBE00F-F52E-3993-BA37-D925E2F27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#ZeroCon24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8A7FAD-8FEB-A2C9-FB73-68B3B2DE2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043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0847F-766F-7DD8-7DB5-5DC7744AE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595959"/>
                </a:solidFill>
                <a:latin typeface="Arial"/>
                <a:ea typeface="Calibri Light"/>
                <a:cs typeface="Calibri Light"/>
              </a:rPr>
              <a:t>Outlook</a:t>
            </a:r>
            <a:endParaRPr lang="en-GB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D3D27-139E-0495-1E29-4022E7225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solidFill>
                  <a:srgbClr val="595959"/>
                </a:solidFill>
                <a:latin typeface="Arial"/>
                <a:ea typeface="Calibri"/>
                <a:cs typeface="Calibri"/>
              </a:rPr>
              <a:t>Reach out to even more people and support them in their sign language learning journey</a:t>
            </a:r>
          </a:p>
          <a:p>
            <a:r>
              <a:rPr lang="en-GB" dirty="0">
                <a:solidFill>
                  <a:srgbClr val="595959"/>
                </a:solidFill>
                <a:latin typeface="Arial"/>
                <a:ea typeface="Calibri"/>
                <a:cs typeface="Calibri"/>
              </a:rPr>
              <a:t>Additional BSL content</a:t>
            </a:r>
          </a:p>
          <a:p>
            <a:r>
              <a:rPr lang="en-GB" dirty="0">
                <a:solidFill>
                  <a:srgbClr val="595959"/>
                </a:solidFill>
                <a:latin typeface="Arial"/>
                <a:ea typeface="Calibri"/>
                <a:cs typeface="Calibri"/>
              </a:rPr>
              <a:t>Subsequently add more sign languages</a:t>
            </a:r>
          </a:p>
          <a:p>
            <a:r>
              <a:rPr lang="en-GB" dirty="0">
                <a:solidFill>
                  <a:srgbClr val="595959"/>
                </a:solidFill>
                <a:latin typeface="Arial"/>
                <a:ea typeface="+mn-lt"/>
                <a:cs typeface="+mn-lt"/>
              </a:rPr>
              <a:t>Expand our B2B program</a:t>
            </a:r>
          </a:p>
          <a:p>
            <a:r>
              <a:rPr lang="en-GB" dirty="0">
                <a:solidFill>
                  <a:srgbClr val="595959"/>
                </a:solidFill>
                <a:latin typeface="Arial"/>
                <a:ea typeface="+mn-lt"/>
                <a:cs typeface="+mn-lt"/>
              </a:rPr>
              <a:t>Continue our ambition to make the world a more inclusive place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107982-8646-0657-D8FE-B33CCD04E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#ZeroCon23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994084-D675-1F5F-CBAB-310D654AD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213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565</Words>
  <Application>Microsoft Office PowerPoint</Application>
  <PresentationFormat>Widescreen</PresentationFormat>
  <Paragraphs>75</Paragraphs>
  <Slides>7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Start signing – build bridges </vt:lpstr>
      <vt:lpstr>About </vt:lpstr>
      <vt:lpstr>The team</vt:lpstr>
      <vt:lpstr>Our aim</vt:lpstr>
      <vt:lpstr>The product</vt:lpstr>
      <vt:lpstr>What stands out? </vt:lpstr>
      <vt:lpstr>Outlook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Katerina Stanton Balazs</dc:creator>
  <cp:lastModifiedBy>Małgorzata Grobelna</cp:lastModifiedBy>
  <cp:revision>563</cp:revision>
  <dcterms:created xsi:type="dcterms:W3CDTF">2022-12-05T13:52:15Z</dcterms:created>
  <dcterms:modified xsi:type="dcterms:W3CDTF">2024-02-12T09:51:02Z</dcterms:modified>
</cp:coreProperties>
</file>