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0" r:id="rId3"/>
    <p:sldId id="269" r:id="rId4"/>
    <p:sldId id="273" r:id="rId5"/>
    <p:sldId id="274" r:id="rId6"/>
    <p:sldId id="275" r:id="rId7"/>
    <p:sldId id="276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75496" autoAdjust="0"/>
  </p:normalViewPr>
  <p:slideViewPr>
    <p:cSldViewPr snapToGrid="0">
      <p:cViewPr varScale="1">
        <p:scale>
          <a:sx n="63" d="100"/>
          <a:sy n="63" d="100"/>
        </p:scale>
        <p:origin x="53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add your notes here.</a:t>
            </a:r>
          </a:p>
          <a:p>
            <a:r>
              <a:rPr lang="en-US" dirty="0"/>
              <a:t>Title; First name, last name of speaker(s); Name of Organization, Name of Country, Name of Session (as written in Agenda)</a:t>
            </a:r>
          </a:p>
          <a:p>
            <a:r>
              <a:rPr lang="en-US" dirty="0"/>
              <a:t>#ZeroCon24</a:t>
            </a:r>
          </a:p>
          <a:p>
            <a:r>
              <a:rPr lang="en-US" dirty="0"/>
              <a:t>Day and Time of Session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in this way.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A5B7-3009-3078-DA1C-A775027F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D991-9ADE-8892-D016-6590D6AF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12/02/2024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12/02/2024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12/02/2024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b@danielabas-sab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danielabas-sab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402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595959"/>
                </a:solidFill>
                <a:effectLst/>
                <a:latin typeface="+mj-lt"/>
              </a:rPr>
              <a:t>Inclusive </a:t>
            </a:r>
            <a:r>
              <a:rPr lang="en-US" sz="4400" b="1" dirty="0">
                <a:solidFill>
                  <a:srgbClr val="595959"/>
                </a:solidFill>
              </a:rPr>
              <a:t>S</a:t>
            </a:r>
            <a:r>
              <a:rPr lang="en-US" sz="4400" b="1" dirty="0">
                <a:solidFill>
                  <a:srgbClr val="595959"/>
                </a:solidFill>
                <a:effectLst/>
                <a:latin typeface="+mj-lt"/>
              </a:rPr>
              <a:t>ports and Quality </a:t>
            </a:r>
            <a:r>
              <a:rPr lang="en-US" sz="4400" b="1" dirty="0">
                <a:solidFill>
                  <a:srgbClr val="595959"/>
                </a:solidFill>
              </a:rPr>
              <a:t>E</a:t>
            </a:r>
            <a:r>
              <a:rPr lang="en-US" sz="4400" b="1" dirty="0">
                <a:solidFill>
                  <a:srgbClr val="595959"/>
                </a:solidFill>
                <a:effectLst/>
                <a:latin typeface="+mj-lt"/>
              </a:rPr>
              <a:t>ducation</a:t>
            </a:r>
            <a:br>
              <a:rPr lang="en-US" sz="4400" b="1" dirty="0">
                <a:effectLst/>
                <a:latin typeface="+mj-lt"/>
              </a:rPr>
            </a:br>
            <a:r>
              <a:rPr lang="en-US" sz="4400" dirty="0"/>
              <a:t> 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6387"/>
            <a:ext cx="9144000" cy="2701413"/>
          </a:xfrm>
        </p:spPr>
        <p:txBody>
          <a:bodyPr>
            <a:normAutofit fontScale="92500"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95959"/>
              </a:solidFill>
              <a:effectLst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595959"/>
                </a:solidFill>
                <a:effectLst/>
              </a:rPr>
              <a:t>Dr. Daniela Bas</a:t>
            </a:r>
            <a:endParaRPr lang="en-US" sz="26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rgbClr val="595959"/>
              </a:solidFill>
              <a:effectLst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595959"/>
                </a:solidFill>
              </a:rPr>
              <a:t>Founder DB </a:t>
            </a:r>
            <a:r>
              <a:rPr lang="en-US" sz="3200" dirty="0" err="1">
                <a:solidFill>
                  <a:srgbClr val="595959"/>
                </a:solidFill>
              </a:rPr>
              <a:t>SustainABILITY</a:t>
            </a:r>
            <a:r>
              <a:rPr lang="en-US" sz="3200" dirty="0">
                <a:solidFill>
                  <a:srgbClr val="595959"/>
                </a:solidFill>
              </a:rPr>
              <a:t> Advisory Boutique Int.(SAB) </a:t>
            </a:r>
          </a:p>
          <a:p>
            <a:pPr marL="0" indent="0">
              <a:buNone/>
            </a:pPr>
            <a:endParaRPr lang="en-US" sz="32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595959"/>
                </a:solidFill>
              </a:rPr>
              <a:t>www.danielabas-sab.com</a:t>
            </a:r>
            <a:endParaRPr lang="en-US" sz="3200" dirty="0">
              <a:solidFill>
                <a:srgbClr val="595959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3903248" y="5692088"/>
            <a:ext cx="4385503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latin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B4AAB-13CC-0101-7D17-6ABAF035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</a:t>
            </a:fld>
            <a:endParaRPr lang="en-GB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2094BFE-C5C4-EAF3-1A01-D8381BB7325F}"/>
              </a:ext>
            </a:extLst>
          </p:cNvPr>
          <p:cNvSpPr txBox="1">
            <a:spLocks/>
          </p:cNvSpPr>
          <p:nvPr/>
        </p:nvSpPr>
        <p:spPr>
          <a:xfrm>
            <a:off x="3996497" y="5509526"/>
            <a:ext cx="4749454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595959"/>
                </a:solidFill>
                <a:latin typeface="+mn-lt"/>
              </a:rPr>
              <a:t>Wednesday, 21 February 2024</a:t>
            </a:r>
          </a:p>
          <a:p>
            <a:pPr algn="ctr"/>
            <a:r>
              <a:rPr lang="en-US" sz="2400" b="1" dirty="0">
                <a:solidFill>
                  <a:srgbClr val="595959"/>
                </a:solidFill>
                <a:latin typeface="+mn-lt"/>
              </a:rPr>
              <a:t> 15:20-16:20</a:t>
            </a: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B8D7D-307F-6A0F-D005-13857052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962DF-AC21-03DE-128E-46851A2B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28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Zero Project Conference 2024	</a:t>
            </a:r>
            <a:r>
              <a:rPr lang="en-US" sz="2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1E06E-B483-389C-8F49-124D52F20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0507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kern="0" dirty="0">
                <a:solidFill>
                  <a:srgbClr val="595959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Policy framework and definition sport</a:t>
            </a:r>
          </a:p>
          <a:p>
            <a:pPr marL="0" indent="0">
              <a:buNone/>
            </a:pPr>
            <a:endParaRPr lang="en-US" sz="3000" b="1" kern="0" dirty="0">
              <a:solidFill>
                <a:srgbClr val="595959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595959"/>
                </a:solidFill>
                <a:effectLst/>
              </a:rPr>
              <a:t>“Sport” as a generic term, comprising sport for all, physical play, recreation, dance, organized, casual, competitive, traditional and indigenous sports and games in their diverse forms”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95959"/>
                </a:solidFill>
                <a:effectLst/>
              </a:rPr>
              <a:t>(</a:t>
            </a:r>
            <a:r>
              <a:rPr lang="en-US" sz="2400" b="1" kern="0" dirty="0">
                <a:solidFill>
                  <a:srgbClr val="595959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Kazan Plan of Action 2017)</a:t>
            </a:r>
            <a:endParaRPr lang="en-US" sz="2400" dirty="0">
              <a:solidFill>
                <a:srgbClr val="595959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group of flags on a wall&#10;&#10;Description automatically generated">
            <a:extLst>
              <a:ext uri="{FF2B5EF4-FFF2-40B4-BE49-F238E27FC236}">
                <a16:creationId xmlns:a16="http://schemas.microsoft.com/office/drawing/2014/main" id="{47A62270-5DD4-3F72-A5A2-C772E4421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793" y="2423885"/>
            <a:ext cx="3288354" cy="3152015"/>
          </a:xfrm>
          <a:prstGeom prst="rect">
            <a:avLst/>
          </a:prstGeom>
        </p:spPr>
      </p:pic>
      <p:pic>
        <p:nvPicPr>
          <p:cNvPr id="4" name="Picture 3" descr="A person in a wheelchair&#10;&#10;Description automatically generated">
            <a:extLst>
              <a:ext uri="{FF2B5EF4-FFF2-40B4-BE49-F238E27FC236}">
                <a16:creationId xmlns:a16="http://schemas.microsoft.com/office/drawing/2014/main" id="{DE78315B-2152-867D-F5BB-7F88561F3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995" y="2520085"/>
            <a:ext cx="3288354" cy="3152015"/>
          </a:xfrm>
          <a:prstGeom prst="rect">
            <a:avLst/>
          </a:prstGeom>
        </p:spPr>
      </p:pic>
      <p:pic>
        <p:nvPicPr>
          <p:cNvPr id="10" name="Picture 9" descr="A person in a pool with a wheelchair&#10;&#10;Description automatically generated">
            <a:extLst>
              <a:ext uri="{FF2B5EF4-FFF2-40B4-BE49-F238E27FC236}">
                <a16:creationId xmlns:a16="http://schemas.microsoft.com/office/drawing/2014/main" id="{B33A4F49-323C-6070-A18B-2EE0ED67E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44927" y="2054313"/>
            <a:ext cx="4355754" cy="38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2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B8D7D-307F-6A0F-D005-13857052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962DF-AC21-03DE-128E-46851A2B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28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Zero Project Conference 2024	</a:t>
            </a:r>
            <a:r>
              <a:rPr lang="en-US" sz="2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1E06E-B483-389C-8F49-124D52F20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kern="0" dirty="0">
              <a:solidFill>
                <a:schemeClr val="accent1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kern="0" dirty="0">
              <a:solidFill>
                <a:schemeClr val="accent1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kern="0" dirty="0">
              <a:solidFill>
                <a:schemeClr val="accent1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kern="0" dirty="0">
                <a:solidFill>
                  <a:srgbClr val="595959"/>
                </a:solidFill>
                <a:latin typeface="+mj-lt"/>
                <a:ea typeface="Times New Roman" panose="02020603050405020304" pitchFamily="18" charset="0"/>
              </a:rPr>
              <a:t>Sport and quality education for the f</a:t>
            </a:r>
            <a:r>
              <a:rPr lang="en-US" sz="2800" kern="0" dirty="0">
                <a:solidFill>
                  <a:srgbClr val="595959"/>
                </a:solidFill>
                <a:effectLst/>
                <a:latin typeface="+mj-lt"/>
                <a:ea typeface="Times New Roman" panose="02020603050405020304" pitchFamily="18" charset="0"/>
              </a:rPr>
              <a:t>ashion industry worldwide</a:t>
            </a:r>
            <a:r>
              <a:rPr lang="en-US" sz="1800" kern="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group of flags on a wall&#10;&#10;Description automatically generated">
            <a:extLst>
              <a:ext uri="{FF2B5EF4-FFF2-40B4-BE49-F238E27FC236}">
                <a16:creationId xmlns:a16="http://schemas.microsoft.com/office/drawing/2014/main" id="{47A62270-5DD4-3F72-A5A2-C772E4421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987" y="2423885"/>
            <a:ext cx="3857160" cy="3152015"/>
          </a:xfrm>
          <a:prstGeom prst="rect">
            <a:avLst/>
          </a:prstGeom>
        </p:spPr>
      </p:pic>
      <p:pic>
        <p:nvPicPr>
          <p:cNvPr id="4" name="Picture 3" descr="A person in a wheelchair&#10;&#10;Description automatically generated">
            <a:extLst>
              <a:ext uri="{FF2B5EF4-FFF2-40B4-BE49-F238E27FC236}">
                <a16:creationId xmlns:a16="http://schemas.microsoft.com/office/drawing/2014/main" id="{DE78315B-2152-867D-F5BB-7F88561F3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401" y="2423885"/>
            <a:ext cx="3857160" cy="3152015"/>
          </a:xfrm>
          <a:prstGeom prst="rect">
            <a:avLst/>
          </a:prstGeom>
        </p:spPr>
      </p:pic>
      <p:pic>
        <p:nvPicPr>
          <p:cNvPr id="8" name="Picture 7" descr="A group of flags on a wall&#10;&#10;Description automatically generated">
            <a:extLst>
              <a:ext uri="{FF2B5EF4-FFF2-40B4-BE49-F238E27FC236}">
                <a16:creationId xmlns:a16="http://schemas.microsoft.com/office/drawing/2014/main" id="{E64F4C1C-7D72-F9C3-3FB4-4AF79C2B4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401" y="2056980"/>
            <a:ext cx="5133631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3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F335F-10F6-F1F8-1FB4-DB4494E03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1B7D-9481-A863-1A04-65660F77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28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Zero Project Conference 2024	</a:t>
            </a:r>
            <a:r>
              <a:rPr lang="en-US" sz="2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07576-CC22-EE81-1F8C-C38FE8F60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kern="0" dirty="0">
              <a:solidFill>
                <a:schemeClr val="accent1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kern="0" dirty="0">
              <a:solidFill>
                <a:schemeClr val="accent1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kern="0" dirty="0">
              <a:solidFill>
                <a:schemeClr val="accent1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kern="0" dirty="0">
                <a:solidFill>
                  <a:srgbClr val="595959"/>
                </a:solidFill>
                <a:latin typeface="+mj-lt"/>
                <a:ea typeface="Times New Roman" panose="02020603050405020304" pitchFamily="18" charset="0"/>
              </a:rPr>
              <a:t>Sport and  quality education and  STEAM</a:t>
            </a:r>
          </a:p>
          <a:p>
            <a:pPr marL="0" indent="0">
              <a:buNone/>
            </a:pPr>
            <a:r>
              <a:rPr lang="en-US" sz="1800" kern="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group of flags on a wall&#10;&#10;Description automatically generated">
            <a:extLst>
              <a:ext uri="{FF2B5EF4-FFF2-40B4-BE49-F238E27FC236}">
                <a16:creationId xmlns:a16="http://schemas.microsoft.com/office/drawing/2014/main" id="{D981FF74-934A-E6C2-8802-C7E10C6E0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987" y="2423885"/>
            <a:ext cx="3857160" cy="3152015"/>
          </a:xfrm>
          <a:prstGeom prst="rect">
            <a:avLst/>
          </a:prstGeom>
        </p:spPr>
      </p:pic>
      <p:pic>
        <p:nvPicPr>
          <p:cNvPr id="4" name="Picture 3" descr="A person in a wheelchair&#10;&#10;Description automatically generated">
            <a:extLst>
              <a:ext uri="{FF2B5EF4-FFF2-40B4-BE49-F238E27FC236}">
                <a16:creationId xmlns:a16="http://schemas.microsoft.com/office/drawing/2014/main" id="{A0DC3515-FA62-77D2-8901-A0A077465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401" y="2423885"/>
            <a:ext cx="3857160" cy="3152015"/>
          </a:xfrm>
          <a:prstGeom prst="rect">
            <a:avLst/>
          </a:prstGeom>
        </p:spPr>
      </p:pic>
      <p:pic>
        <p:nvPicPr>
          <p:cNvPr id="8" name="Picture 7" descr="A group of flags on a wall&#10;&#10;Description automatically generated">
            <a:extLst>
              <a:ext uri="{FF2B5EF4-FFF2-40B4-BE49-F238E27FC236}">
                <a16:creationId xmlns:a16="http://schemas.microsoft.com/office/drawing/2014/main" id="{4702FD78-8139-FBDF-D254-E7CC45EF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132" y="2423885"/>
            <a:ext cx="3429016" cy="2785112"/>
          </a:xfrm>
          <a:prstGeom prst="rect">
            <a:avLst/>
          </a:prstGeom>
        </p:spPr>
      </p:pic>
      <p:pic>
        <p:nvPicPr>
          <p:cNvPr id="5" name="Picture 4" descr="A map on a book shelf&#10;&#10;Description automatically generated">
            <a:extLst>
              <a:ext uri="{FF2B5EF4-FFF2-40B4-BE49-F238E27FC236}">
                <a16:creationId xmlns:a16="http://schemas.microsoft.com/office/drawing/2014/main" id="{B929C07D-FFEA-289E-17F4-69DEB4FCE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401" y="2034902"/>
            <a:ext cx="4314751" cy="39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02D8A-9FCE-2B08-000E-1B8794A3F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73B6-9B82-BB34-FC34-747504EB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28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Zero Project Conference 2024	</a:t>
            </a:r>
            <a:r>
              <a:rPr lang="en-US" sz="2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3F7D5-21E4-5067-08B5-2082ED1FA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516337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kern="0" dirty="0">
              <a:solidFill>
                <a:schemeClr val="accent1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kern="0" dirty="0">
              <a:solidFill>
                <a:schemeClr val="accent1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kern="0" dirty="0">
              <a:solidFill>
                <a:schemeClr val="accent1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kern="100" dirty="0">
                <a:solidFill>
                  <a:srgbClr val="59595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Sport and quality education for the travel industry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group of flags on a wall&#10;&#10;Description automatically generated">
            <a:extLst>
              <a:ext uri="{FF2B5EF4-FFF2-40B4-BE49-F238E27FC236}">
                <a16:creationId xmlns:a16="http://schemas.microsoft.com/office/drawing/2014/main" id="{E7F4808E-5E64-82C8-E27C-9F98275AE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987" y="2423885"/>
            <a:ext cx="2527300" cy="3152015"/>
          </a:xfrm>
          <a:prstGeom prst="rect">
            <a:avLst/>
          </a:prstGeom>
        </p:spPr>
      </p:pic>
      <p:pic>
        <p:nvPicPr>
          <p:cNvPr id="5" name="Picture 4" descr="A person pointing at a person in a wheelchair&#10;&#10;Description automatically generated">
            <a:extLst>
              <a:ext uri="{FF2B5EF4-FFF2-40B4-BE49-F238E27FC236}">
                <a16:creationId xmlns:a16="http://schemas.microsoft.com/office/drawing/2014/main" id="{36132A19-1926-BDDB-423F-BD5605942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987" y="2336800"/>
            <a:ext cx="25273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4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C52F7-A86A-DCAE-BB1D-1436115A1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B422-753D-B530-21A6-2D9A0486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08163"/>
          </a:xfrm>
        </p:spPr>
        <p:txBody>
          <a:bodyPr>
            <a:normAutofit/>
          </a:bodyPr>
          <a:lstStyle/>
          <a:p>
            <a:r>
              <a:rPr lang="en-US" sz="28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Zero Project Conference 2024	</a:t>
            </a:r>
            <a:r>
              <a:rPr lang="en-US" sz="2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5FE0D-A377-7CBA-34DE-2FFD39401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04" y="1180848"/>
            <a:ext cx="7345478" cy="51925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800" kern="0" dirty="0">
              <a:solidFill>
                <a:schemeClr val="accent1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dirty="0">
                <a:solidFill>
                  <a:srgbClr val="595959"/>
                </a:solidFill>
              </a:rPr>
              <a:t>T</a:t>
            </a:r>
            <a:r>
              <a:rPr lang="en-US" sz="9600" dirty="0">
                <a:solidFill>
                  <a:srgbClr val="595959"/>
                </a:solidFill>
                <a:effectLst/>
              </a:rPr>
              <a:t>he 2030 Agenda for Sustainable Development and driving SDGs</a:t>
            </a:r>
            <a:r>
              <a:rPr lang="en-US" sz="9600" dirty="0">
                <a:solidFill>
                  <a:srgbClr val="595959"/>
                </a:solidFill>
              </a:rPr>
              <a:t>:</a:t>
            </a:r>
          </a:p>
          <a:p>
            <a:pPr marL="0" indent="0">
              <a:buNone/>
            </a:pPr>
            <a:endParaRPr lang="en-US" sz="9600" dirty="0">
              <a:solidFill>
                <a:srgbClr val="595959"/>
              </a:solidFill>
              <a:effectLst/>
            </a:endParaRPr>
          </a:p>
          <a:p>
            <a:pPr marL="0" indent="0">
              <a:buNone/>
            </a:pPr>
            <a:r>
              <a:rPr lang="en-US" sz="9600" dirty="0">
                <a:solidFill>
                  <a:srgbClr val="595959"/>
                </a:solidFill>
                <a:effectLst/>
                <a:ea typeface="Calibri" panose="020F0502020204030204" pitchFamily="34" charset="0"/>
              </a:rPr>
              <a:t> SDG4 (Quality Education) is enhanced by providing diverse learners equal access</a:t>
            </a:r>
          </a:p>
          <a:p>
            <a:endParaRPr lang="en-US" sz="9600" dirty="0">
              <a:solidFill>
                <a:srgbClr val="595959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9600" dirty="0">
                <a:solidFill>
                  <a:srgbClr val="595959"/>
                </a:solidFill>
                <a:effectLst/>
                <a:ea typeface="Calibri" panose="020F0502020204030204" pitchFamily="34" charset="0"/>
              </a:rPr>
              <a:t>SDG8 (Decent Work) skilled, inclusive workforce</a:t>
            </a:r>
          </a:p>
          <a:p>
            <a:endParaRPr lang="en-US" sz="9600" dirty="0">
              <a:solidFill>
                <a:srgbClr val="595959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9600" dirty="0">
                <a:solidFill>
                  <a:srgbClr val="595959"/>
                </a:solidFill>
                <a:effectLst/>
                <a:ea typeface="Calibri" panose="020F0502020204030204" pitchFamily="34" charset="0"/>
              </a:rPr>
              <a:t>SDG10 (Reduced Inequalities) by breaking down educational barriers, reducing disparities. </a:t>
            </a:r>
          </a:p>
          <a:p>
            <a:endParaRPr lang="en-US" sz="9600" dirty="0">
              <a:solidFill>
                <a:srgbClr val="595959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9600" dirty="0">
                <a:solidFill>
                  <a:srgbClr val="595959"/>
                </a:solidFill>
                <a:effectLst/>
                <a:ea typeface="Calibri" panose="020F0502020204030204" pitchFamily="34" charset="0"/>
              </a:rPr>
              <a:t>SDG17 (Partnerships) quality education formal and informal and long life education requires collaborative efforts among governments, NGOs, </a:t>
            </a:r>
            <a:r>
              <a:rPr lang="en-US" sz="9600" dirty="0">
                <a:solidFill>
                  <a:srgbClr val="595959"/>
                </a:solidFill>
                <a:ea typeface="Calibri" panose="020F0502020204030204" pitchFamily="34" charset="0"/>
              </a:rPr>
              <a:t>the private sector, academia, </a:t>
            </a:r>
            <a:r>
              <a:rPr lang="en-US" sz="9600" dirty="0">
                <a:solidFill>
                  <a:srgbClr val="595959"/>
                </a:solidFill>
                <a:effectLst/>
                <a:ea typeface="Calibri" panose="020F0502020204030204" pitchFamily="34" charset="0"/>
              </a:rPr>
              <a:t> communities and persons with disabilities. </a:t>
            </a:r>
            <a:endParaRPr lang="en-US" sz="96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6400" kern="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group of flags on a wall&#10;&#10;Description automatically generated">
            <a:extLst>
              <a:ext uri="{FF2B5EF4-FFF2-40B4-BE49-F238E27FC236}">
                <a16:creationId xmlns:a16="http://schemas.microsoft.com/office/drawing/2014/main" id="{CC2E67F4-2FAE-BAC2-0E39-18B4703D5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567" y="2157436"/>
            <a:ext cx="3857160" cy="3152015"/>
          </a:xfrm>
          <a:prstGeom prst="rect">
            <a:avLst/>
          </a:prstGeom>
        </p:spPr>
      </p:pic>
      <p:pic>
        <p:nvPicPr>
          <p:cNvPr id="4" name="Picture 3" descr="A person in a wheelchair&#10;&#10;Description automatically generated">
            <a:extLst>
              <a:ext uri="{FF2B5EF4-FFF2-40B4-BE49-F238E27FC236}">
                <a16:creationId xmlns:a16="http://schemas.microsoft.com/office/drawing/2014/main" id="{DA7E7A5F-09BE-0F9A-4C7D-C350FB55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567" y="2157437"/>
            <a:ext cx="3857160" cy="31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8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909AF-673D-E316-D207-2D4B164BE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72D7-1CA9-2B66-69F0-C745AC9A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28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Zero Project Conference 2024	</a:t>
            </a:r>
            <a:r>
              <a:rPr lang="en-US" sz="28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412F8-0A38-0BE1-9331-B8BF3CD21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36" y="2121408"/>
            <a:ext cx="5643180" cy="40507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800" kern="0" dirty="0">
              <a:solidFill>
                <a:schemeClr val="accent1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9600" kern="0" dirty="0">
                <a:solidFill>
                  <a:srgbClr val="595959"/>
                </a:solidFill>
                <a:effectLst/>
                <a:ea typeface="Times New Roman" panose="02020603050405020304" pitchFamily="18" charset="0"/>
              </a:rPr>
              <a:t>Call for action</a:t>
            </a:r>
          </a:p>
          <a:p>
            <a:pPr marL="0" indent="0" algn="ctr">
              <a:buNone/>
            </a:pPr>
            <a:endParaRPr lang="en-US" sz="9600" kern="0" dirty="0">
              <a:solidFill>
                <a:srgbClr val="595959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kern="0" dirty="0">
                <a:solidFill>
                  <a:srgbClr val="595959"/>
                </a:solidFill>
                <a:ea typeface="Times New Roman" panose="02020603050405020304" pitchFamily="18" charset="0"/>
              </a:rPr>
              <a:t>S</a:t>
            </a:r>
            <a:r>
              <a:rPr lang="en-US" sz="9600" kern="0" dirty="0">
                <a:solidFill>
                  <a:srgbClr val="595959"/>
                </a:solidFill>
                <a:effectLst/>
                <a:ea typeface="Times New Roman" panose="02020603050405020304" pitchFamily="18" charset="0"/>
              </a:rPr>
              <a:t>upport initiatives that bridge the gaps between sports, education, fashion, travel, and sustainability, fostering an inclusive society that leaves no one behind. </a:t>
            </a:r>
            <a:endParaRPr lang="en-US" sz="9600" kern="0" dirty="0">
              <a:solidFill>
                <a:srgbClr val="595959"/>
              </a:solidFill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9600" kern="0" dirty="0">
              <a:solidFill>
                <a:srgbClr val="595959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kern="0" dirty="0">
                <a:solidFill>
                  <a:srgbClr val="595959"/>
                </a:solidFill>
                <a:effectLst/>
                <a:ea typeface="Times New Roman" panose="02020603050405020304" pitchFamily="18" charset="0"/>
              </a:rPr>
              <a:t>Encourage ongoing efforts to break barriers and build a world where everyone has equal access to sport through quality education and opportunities at school and in th</a:t>
            </a:r>
            <a:r>
              <a:rPr lang="en-US" sz="9600" kern="0" dirty="0">
                <a:solidFill>
                  <a:srgbClr val="595959"/>
                </a:solidFill>
                <a:ea typeface="Times New Roman" panose="02020603050405020304" pitchFamily="18" charset="0"/>
              </a:rPr>
              <a:t>e </a:t>
            </a:r>
            <a:r>
              <a:rPr lang="en-US" sz="9600" kern="0" dirty="0">
                <a:solidFill>
                  <a:srgbClr val="595959"/>
                </a:solidFill>
                <a:effectLst/>
                <a:ea typeface="Times New Roman" panose="02020603050405020304" pitchFamily="18" charset="0"/>
              </a:rPr>
              <a:t>public and private sector where also media play a key role.</a:t>
            </a:r>
            <a:endParaRPr lang="en-US" sz="96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1800" kern="0" dirty="0">
                <a:solidFill>
                  <a:srgbClr val="595959"/>
                </a:solidFill>
                <a:effectLst/>
                <a:ea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group of flags on a wall&#10;&#10;Description automatically generated">
            <a:extLst>
              <a:ext uri="{FF2B5EF4-FFF2-40B4-BE49-F238E27FC236}">
                <a16:creationId xmlns:a16="http://schemas.microsoft.com/office/drawing/2014/main" id="{DCB34253-E0DE-0076-87F7-FA283BC20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175" y="2423885"/>
            <a:ext cx="2703971" cy="3152015"/>
          </a:xfrm>
          <a:prstGeom prst="rect">
            <a:avLst/>
          </a:prstGeom>
        </p:spPr>
      </p:pic>
      <p:pic>
        <p:nvPicPr>
          <p:cNvPr id="4" name="Picture 3" descr="A person in a wheelchair&#10;&#10;Description automatically generated">
            <a:extLst>
              <a:ext uri="{FF2B5EF4-FFF2-40B4-BE49-F238E27FC236}">
                <a16:creationId xmlns:a16="http://schemas.microsoft.com/office/drawing/2014/main" id="{F37BEC3A-A2FE-414B-481C-46D5E063D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959" y="2423885"/>
            <a:ext cx="2884601" cy="3152015"/>
          </a:xfrm>
          <a:prstGeom prst="rect">
            <a:avLst/>
          </a:prstGeom>
        </p:spPr>
      </p:pic>
      <p:pic>
        <p:nvPicPr>
          <p:cNvPr id="5" name="Picture 4" descr="A group of flags on a wall&#10;&#10;Description automatically generated">
            <a:extLst>
              <a:ext uri="{FF2B5EF4-FFF2-40B4-BE49-F238E27FC236}">
                <a16:creationId xmlns:a16="http://schemas.microsoft.com/office/drawing/2014/main" id="{36280810-F06A-6107-B0E1-8F541FE6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176" y="2533338"/>
            <a:ext cx="3347343" cy="3333643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46E0EFC-66B1-6A8C-12D4-873C63AF8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419" y="2380728"/>
            <a:ext cx="3956856" cy="363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1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95959"/>
                </a:solidFill>
              </a:rPr>
              <a:t>THANK YOU</a:t>
            </a:r>
            <a:endParaRPr lang="en-GB" b="1" dirty="0">
              <a:solidFill>
                <a:srgbClr val="59595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518"/>
            <a:ext cx="8967952" cy="386122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595959"/>
                </a:solidFill>
              </a:rPr>
              <a:t>For more information</a:t>
            </a:r>
          </a:p>
          <a:p>
            <a:pPr marL="0" indent="0">
              <a:buNone/>
            </a:pPr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db@danielabas-sab.com</a:t>
            </a:r>
            <a:endParaRPr lang="en-US" sz="28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59595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www.danielabas-sab.com</a:t>
            </a:r>
            <a:endParaRPr lang="en-US" sz="28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595959"/>
                </a:solidFill>
              </a:rPr>
              <a:t>Or in LINKEDIN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8</a:t>
            </a:fld>
            <a:endParaRPr lang="en-GB"/>
          </a:p>
        </p:txBody>
      </p:sp>
      <p:pic>
        <p:nvPicPr>
          <p:cNvPr id="4" name="Picture 3" descr="A logo with colourful people in a circle. The logo has an inscription: &quot;SustainAbility Advisory Boutique. Think Different - Act with Purpose&quot;.">
            <a:extLst>
              <a:ext uri="{FF2B5EF4-FFF2-40B4-BE49-F238E27FC236}">
                <a16:creationId xmlns:a16="http://schemas.microsoft.com/office/drawing/2014/main" id="{97A90F74-AD34-3245-F2DC-81D2CEB39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746" y="1588242"/>
            <a:ext cx="4319693" cy="36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Widescreen</PresentationFormat>
  <Paragraphs>69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Office Theme</vt:lpstr>
      <vt:lpstr>Inclusive Sports and Quality Education  </vt:lpstr>
      <vt:lpstr>Zero Project Conference 2024     </vt:lpstr>
      <vt:lpstr>Zero Project Conference 2024     </vt:lpstr>
      <vt:lpstr>Zero Project Conference 2024     </vt:lpstr>
      <vt:lpstr>Zero Project Conference 2024     </vt:lpstr>
      <vt:lpstr>Zero Project Conference 2024     </vt:lpstr>
      <vt:lpstr>Zero Project Conference 2024   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Research | Zeroproject</cp:lastModifiedBy>
  <cp:revision>14</cp:revision>
  <dcterms:created xsi:type="dcterms:W3CDTF">2022-12-05T13:52:15Z</dcterms:created>
  <dcterms:modified xsi:type="dcterms:W3CDTF">2024-02-12T15:48:56Z</dcterms:modified>
</cp:coreProperties>
</file>