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1" r:id="rId4"/>
    <p:sldMasterId id="2147483772" r:id="rId5"/>
  </p:sldMasterIdLst>
  <p:notesMasterIdLst>
    <p:notesMasterId r:id="rId16"/>
  </p:notesMasterIdLst>
  <p:handoutMasterIdLst>
    <p:handoutMasterId r:id="rId17"/>
  </p:handoutMasterIdLst>
  <p:sldIdLst>
    <p:sldId id="1239" r:id="rId6"/>
    <p:sldId id="1240" r:id="rId7"/>
    <p:sldId id="1220" r:id="rId8"/>
    <p:sldId id="1646" r:id="rId9"/>
    <p:sldId id="1648" r:id="rId10"/>
    <p:sldId id="1682" r:id="rId11"/>
    <p:sldId id="1680" r:id="rId12"/>
    <p:sldId id="1678" r:id="rId13"/>
    <p:sldId id="1679" r:id="rId14"/>
    <p:sldId id="1258" r:id="rId15"/>
  </p:sldIdLst>
  <p:sldSz cx="24384000" cy="13716000"/>
  <p:notesSz cx="6797675" cy="9926638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D9422F6E-4720-FD4E-AC11-CAA5BC2BFED7}">
          <p14:sldIdLst>
            <p14:sldId id="1239"/>
            <p14:sldId id="1240"/>
            <p14:sldId id="1220"/>
            <p14:sldId id="1646"/>
            <p14:sldId id="1648"/>
            <p14:sldId id="1682"/>
            <p14:sldId id="1680"/>
            <p14:sldId id="1678"/>
            <p14:sldId id="1679"/>
            <p14:sldId id="1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a Grobelnik" initials="MG" lastIdx="0" clrIdx="0">
    <p:extLst>
      <p:ext uri="{19B8F6BF-5375-455C-9EA6-DF929625EA0E}">
        <p15:presenceInfo xmlns:p15="http://schemas.microsoft.com/office/powerpoint/2012/main" userId="S-1-5-21-4257939098-2967233856-3501698937-4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557"/>
    <a:srgbClr val="BE9C5A"/>
    <a:srgbClr val="BDBFC1"/>
    <a:srgbClr val="202657"/>
    <a:srgbClr val="99B857"/>
    <a:srgbClr val="009900"/>
    <a:srgbClr val="F8F5EE"/>
    <a:srgbClr val="D4D8F0"/>
    <a:srgbClr val="DDCBA7"/>
    <a:srgbClr val="F4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57" autoAdjust="0"/>
  </p:normalViewPr>
  <p:slideViewPr>
    <p:cSldViewPr snapToGrid="0">
      <p:cViewPr varScale="1">
        <p:scale>
          <a:sx n="56" d="100"/>
          <a:sy n="56" d="100"/>
        </p:scale>
        <p:origin x="47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D4499-1C21-4B20-A1B4-C56821F7A62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33D1442-0DE0-483B-B9CD-410FEF07FEF0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32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YEARS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800" b="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 the market</a:t>
          </a:r>
        </a:p>
      </dgm:t>
    </dgm:pt>
    <dgm:pt modelId="{87C95F81-C5E2-4633-B3BE-1485B165FAFF}" type="parTrans" cxnId="{007DB838-F98B-4880-9F2B-763383693A1D}">
      <dgm:prSet/>
      <dgm:spPr/>
      <dgm:t>
        <a:bodyPr/>
        <a:lstStyle/>
        <a:p>
          <a:endParaRPr lang="sl-SI"/>
        </a:p>
      </dgm:t>
    </dgm:pt>
    <dgm:pt modelId="{919BB058-6C15-45E5-BF5D-39C3443DE1CE}" type="sibTrans" cxnId="{007DB838-F98B-4880-9F2B-763383693A1D}">
      <dgm:prSet/>
      <dgm:spPr/>
      <dgm:t>
        <a:bodyPr/>
        <a:lstStyle/>
        <a:p>
          <a:endParaRPr lang="sl-SI"/>
        </a:p>
      </dgm:t>
    </dgm:pt>
    <dgm:pt modelId="{1E23E2B3-4C61-4F91-8877-0DB01D04E529}">
      <dgm:prSet phldrT="[besedilo]" custT="1"/>
      <dgm:spPr/>
      <dgm:t>
        <a:bodyPr/>
        <a:lstStyle/>
        <a:p>
          <a:r>
            <a:rPr lang="sl-SI" sz="4000" b="1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895,34</a:t>
          </a:r>
          <a:r>
            <a:rPr lang="en-GB" sz="4000" b="1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 EUR </a:t>
          </a:r>
          <a:br>
            <a:rPr lang="en-GB" sz="48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GB" sz="24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value of active portfolio</a:t>
          </a:r>
        </a:p>
      </dgm:t>
    </dgm:pt>
    <dgm:pt modelId="{C7A73A6A-F7A0-4F21-96F9-4F795BB41539}" type="parTrans" cxnId="{65AAA92E-D352-47A7-B450-BFE57CD50682}">
      <dgm:prSet/>
      <dgm:spPr/>
      <dgm:t>
        <a:bodyPr/>
        <a:lstStyle/>
        <a:p>
          <a:endParaRPr lang="sl-SI"/>
        </a:p>
      </dgm:t>
    </dgm:pt>
    <dgm:pt modelId="{CA33C598-9CE6-4770-9E78-BDB8C0ED4529}" type="sibTrans" cxnId="{65AAA92E-D352-47A7-B450-BFE57CD50682}">
      <dgm:prSet/>
      <dgm:spPr/>
      <dgm:t>
        <a:bodyPr/>
        <a:lstStyle/>
        <a:p>
          <a:endParaRPr lang="sl-SI"/>
        </a:p>
      </dgm:t>
    </dgm:pt>
    <dgm:pt modelId="{B29BF51D-14DB-4E65-8CF6-6EA97D612DFC}">
      <dgm:prSet phldrT="[besedilo]" custT="1"/>
      <dgm:spPr/>
      <dgm:t>
        <a:bodyPr/>
        <a:lstStyle/>
        <a:p>
          <a:r>
            <a:rPr lang="sl-SI" sz="48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14.511</a:t>
          </a:r>
          <a:br>
            <a:rPr lang="sl-SI" sz="27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GB" sz="2400" noProof="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contracts in portfolio</a:t>
          </a:r>
        </a:p>
      </dgm:t>
    </dgm:pt>
    <dgm:pt modelId="{56244507-60C3-4220-9AE7-9884C8CF50C8}" type="parTrans" cxnId="{21F91793-CB59-47F5-8D6C-443912B583B6}">
      <dgm:prSet/>
      <dgm:spPr/>
      <dgm:t>
        <a:bodyPr/>
        <a:lstStyle/>
        <a:p>
          <a:endParaRPr lang="sl-SI"/>
        </a:p>
      </dgm:t>
    </dgm:pt>
    <dgm:pt modelId="{FD0D2C9C-938A-4417-93C9-C501BC0C0A8C}" type="sibTrans" cxnId="{21F91793-CB59-47F5-8D6C-443912B583B6}">
      <dgm:prSet/>
      <dgm:spPr/>
      <dgm:t>
        <a:bodyPr/>
        <a:lstStyle/>
        <a:p>
          <a:endParaRPr lang="sl-SI"/>
        </a:p>
      </dgm:t>
    </dgm:pt>
    <dgm:pt modelId="{EA266402-D4A8-4BBA-941A-A8ABF3712CAF}">
      <dgm:prSet/>
      <dgm:spPr/>
      <dgm:t>
        <a:bodyPr/>
        <a:lstStyle/>
        <a:p>
          <a:endParaRPr lang="sl-SI" dirty="0"/>
        </a:p>
      </dgm:t>
    </dgm:pt>
    <dgm:pt modelId="{D99EBDF6-A419-4397-B64A-6379728E816F}" type="parTrans" cxnId="{32620C0D-A5FF-49C8-A9CC-2D21BEAB1A99}">
      <dgm:prSet/>
      <dgm:spPr/>
      <dgm:t>
        <a:bodyPr/>
        <a:lstStyle/>
        <a:p>
          <a:endParaRPr lang="sl-SI"/>
        </a:p>
      </dgm:t>
    </dgm:pt>
    <dgm:pt modelId="{59D20417-9A5B-43BE-859C-63F7DC7D30E9}" type="sibTrans" cxnId="{32620C0D-A5FF-49C8-A9CC-2D21BEAB1A99}">
      <dgm:prSet/>
      <dgm:spPr/>
      <dgm:t>
        <a:bodyPr/>
        <a:lstStyle/>
        <a:p>
          <a:endParaRPr lang="sl-SI"/>
        </a:p>
      </dgm:t>
    </dgm:pt>
    <dgm:pt modelId="{B2BB139B-1024-4824-AADD-A7C70E6CB225}">
      <dgm:prSet/>
      <dgm:spPr/>
      <dgm:t>
        <a:bodyPr/>
        <a:lstStyle/>
        <a:p>
          <a:endParaRPr lang="sl-SI" dirty="0"/>
        </a:p>
      </dgm:t>
    </dgm:pt>
    <dgm:pt modelId="{4C7B7434-7ECE-4C26-834A-9EDEE148233E}" type="parTrans" cxnId="{0321905B-701D-44D4-A063-0B270D05D8E4}">
      <dgm:prSet/>
      <dgm:spPr/>
      <dgm:t>
        <a:bodyPr/>
        <a:lstStyle/>
        <a:p>
          <a:endParaRPr lang="sl-SI"/>
        </a:p>
      </dgm:t>
    </dgm:pt>
    <dgm:pt modelId="{94B2BDC3-903D-43B1-9BE4-9D58B4D44754}" type="sibTrans" cxnId="{0321905B-701D-44D4-A063-0B270D05D8E4}">
      <dgm:prSet/>
      <dgm:spPr/>
      <dgm:t>
        <a:bodyPr/>
        <a:lstStyle/>
        <a:p>
          <a:endParaRPr lang="sl-SI"/>
        </a:p>
      </dgm:t>
    </dgm:pt>
    <dgm:pt modelId="{77AAE0D9-6B8E-4557-A84F-CE12EF172FDD}" type="pres">
      <dgm:prSet presAssocID="{33BD4499-1C21-4B20-A1B4-C56821F7A6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E7F73F2-06B8-49D3-AAD8-59B52A126049}" type="pres">
      <dgm:prSet presAssocID="{833D1442-0DE0-483B-B9CD-410FEF07FEF0}" presName="Accent1" presStyleCnt="0"/>
      <dgm:spPr/>
    </dgm:pt>
    <dgm:pt modelId="{83D650D9-D848-470A-8E2D-4BBB15917CAB}" type="pres">
      <dgm:prSet presAssocID="{833D1442-0DE0-483B-B9CD-410FEF07FEF0}" presName="Accent" presStyleLbl="node1" presStyleIdx="0" presStyleCnt="4"/>
      <dgm:spPr>
        <a:solidFill>
          <a:srgbClr val="202657"/>
        </a:solidFill>
      </dgm:spPr>
    </dgm:pt>
    <dgm:pt modelId="{DB52A1DC-F83A-49B3-A5ED-6494587F0FE6}" type="pres">
      <dgm:prSet presAssocID="{833D1442-0DE0-483B-B9CD-410FEF07FEF0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13E31703-C414-4AAB-AE75-C9A707AF80A4}" type="pres">
      <dgm:prSet presAssocID="{1E23E2B3-4C61-4F91-8877-0DB01D04E529}" presName="Accent2" presStyleCnt="0"/>
      <dgm:spPr/>
    </dgm:pt>
    <dgm:pt modelId="{91AD7EFC-B1F6-4F74-97AA-FBD155C4A887}" type="pres">
      <dgm:prSet presAssocID="{1E23E2B3-4C61-4F91-8877-0DB01D04E529}" presName="Accent" presStyleLbl="node1" presStyleIdx="1" presStyleCnt="4"/>
      <dgm:spPr>
        <a:solidFill>
          <a:srgbClr val="BE9C5A"/>
        </a:solidFill>
      </dgm:spPr>
    </dgm:pt>
    <dgm:pt modelId="{65826F10-99A9-4615-A444-8847DEEC4C92}" type="pres">
      <dgm:prSet presAssocID="{1E23E2B3-4C61-4F91-8877-0DB01D04E529}" presName="Parent2" presStyleLbl="revTx" presStyleIdx="1" presStyleCnt="5" custScaleX="100217" custScaleY="162643" custLinFactNeighborY="-14099">
        <dgm:presLayoutVars>
          <dgm:chMax val="1"/>
          <dgm:chPref val="1"/>
          <dgm:bulletEnabled val="1"/>
        </dgm:presLayoutVars>
      </dgm:prSet>
      <dgm:spPr/>
    </dgm:pt>
    <dgm:pt modelId="{8E7EF7BE-8EBB-427F-AD89-E7D3B4E47991}" type="pres">
      <dgm:prSet presAssocID="{B29BF51D-14DB-4E65-8CF6-6EA97D612DFC}" presName="Accent3" presStyleCnt="0"/>
      <dgm:spPr/>
    </dgm:pt>
    <dgm:pt modelId="{5E8AAF83-5CAA-4429-AD21-5B4725764A89}" type="pres">
      <dgm:prSet presAssocID="{B29BF51D-14DB-4E65-8CF6-6EA97D612DFC}" presName="Accent" presStyleLbl="node1" presStyleIdx="2" presStyleCnt="4"/>
      <dgm:spPr>
        <a:solidFill>
          <a:srgbClr val="202657"/>
        </a:solidFill>
      </dgm:spPr>
    </dgm:pt>
    <dgm:pt modelId="{CAEDFF62-C9EA-4B15-937F-B9BE36672A97}" type="pres">
      <dgm:prSet presAssocID="{B29BF51D-14DB-4E65-8CF6-6EA97D612DFC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797C145-2313-458C-A7AF-E4872D259513}" type="pres">
      <dgm:prSet presAssocID="{B29BF51D-14DB-4E65-8CF6-6EA97D612DFC}" presName="Parent3" presStyleLbl="revTx" presStyleIdx="3" presStyleCnt="5" custScaleX="129048" custScaleY="99775">
        <dgm:presLayoutVars>
          <dgm:chMax val="1"/>
          <dgm:chPref val="1"/>
          <dgm:bulletEnabled val="1"/>
        </dgm:presLayoutVars>
      </dgm:prSet>
      <dgm:spPr/>
    </dgm:pt>
    <dgm:pt modelId="{E880FC89-F8F5-494C-8725-CA60F42A5BA0}" type="pres">
      <dgm:prSet presAssocID="{B2BB139B-1024-4824-AADD-A7C70E6CB225}" presName="Accent4" presStyleCnt="0"/>
      <dgm:spPr/>
    </dgm:pt>
    <dgm:pt modelId="{15D4A16A-6062-497B-BD70-A19A8322464C}" type="pres">
      <dgm:prSet presAssocID="{B2BB139B-1024-4824-AADD-A7C70E6CB225}" presName="Accent" presStyleLbl="node1" presStyleIdx="3" presStyleCnt="4" custLinFactNeighborX="-3612" custLinFactNeighborY="460"/>
      <dgm:spPr>
        <a:solidFill>
          <a:srgbClr val="BE9C5A"/>
        </a:solidFill>
      </dgm:spPr>
    </dgm:pt>
    <dgm:pt modelId="{608D2B24-A519-461A-A2AB-5196CAB99918}" type="pres">
      <dgm:prSet presAssocID="{B2BB139B-1024-4824-AADD-A7C70E6CB225}" presName="Parent4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2620C0D-A5FF-49C8-A9CC-2D21BEAB1A99}" srcId="{B29BF51D-14DB-4E65-8CF6-6EA97D612DFC}" destId="{EA266402-D4A8-4BBA-941A-A8ABF3712CAF}" srcOrd="0" destOrd="0" parTransId="{D99EBDF6-A419-4397-B64A-6379728E816F}" sibTransId="{59D20417-9A5B-43BE-859C-63F7DC7D30E9}"/>
    <dgm:cxn modelId="{D4426E0E-EE11-4C7C-9847-DAA83902211E}" type="presOf" srcId="{833D1442-0DE0-483B-B9CD-410FEF07FEF0}" destId="{DB52A1DC-F83A-49B3-A5ED-6494587F0FE6}" srcOrd="0" destOrd="0" presId="urn:microsoft.com/office/officeart/2009/layout/CircleArrowProcess"/>
    <dgm:cxn modelId="{65AAA92E-D352-47A7-B450-BFE57CD50682}" srcId="{33BD4499-1C21-4B20-A1B4-C56821F7A624}" destId="{1E23E2B3-4C61-4F91-8877-0DB01D04E529}" srcOrd="1" destOrd="0" parTransId="{C7A73A6A-F7A0-4F21-96F9-4F795BB41539}" sibTransId="{CA33C598-9CE6-4770-9E78-BDB8C0ED4529}"/>
    <dgm:cxn modelId="{007DB838-F98B-4880-9F2B-763383693A1D}" srcId="{33BD4499-1C21-4B20-A1B4-C56821F7A624}" destId="{833D1442-0DE0-483B-B9CD-410FEF07FEF0}" srcOrd="0" destOrd="0" parTransId="{87C95F81-C5E2-4633-B3BE-1485B165FAFF}" sibTransId="{919BB058-6C15-45E5-BF5D-39C3443DE1CE}"/>
    <dgm:cxn modelId="{0321905B-701D-44D4-A063-0B270D05D8E4}" srcId="{33BD4499-1C21-4B20-A1B4-C56821F7A624}" destId="{B2BB139B-1024-4824-AADD-A7C70E6CB225}" srcOrd="3" destOrd="0" parTransId="{4C7B7434-7ECE-4C26-834A-9EDEE148233E}" sibTransId="{94B2BDC3-903D-43B1-9BE4-9D58B4D44754}"/>
    <dgm:cxn modelId="{6A8E875E-6B29-461A-B9E5-B56563D11DFB}" type="presOf" srcId="{1E23E2B3-4C61-4F91-8877-0DB01D04E529}" destId="{65826F10-99A9-4615-A444-8847DEEC4C92}" srcOrd="0" destOrd="0" presId="urn:microsoft.com/office/officeart/2009/layout/CircleArrowProcess"/>
    <dgm:cxn modelId="{7E15A38D-2F41-4137-B2C6-33D94240A7F2}" type="presOf" srcId="{B2BB139B-1024-4824-AADD-A7C70E6CB225}" destId="{608D2B24-A519-461A-A2AB-5196CAB99918}" srcOrd="0" destOrd="0" presId="urn:microsoft.com/office/officeart/2009/layout/CircleArrowProcess"/>
    <dgm:cxn modelId="{21F91793-CB59-47F5-8D6C-443912B583B6}" srcId="{33BD4499-1C21-4B20-A1B4-C56821F7A624}" destId="{B29BF51D-14DB-4E65-8CF6-6EA97D612DFC}" srcOrd="2" destOrd="0" parTransId="{56244507-60C3-4220-9AE7-9884C8CF50C8}" sibTransId="{FD0D2C9C-938A-4417-93C9-C501BC0C0A8C}"/>
    <dgm:cxn modelId="{593910C8-796A-4B1C-86BC-D94AB61BE98F}" type="presOf" srcId="{EA266402-D4A8-4BBA-941A-A8ABF3712CAF}" destId="{CAEDFF62-C9EA-4B15-937F-B9BE36672A97}" srcOrd="0" destOrd="0" presId="urn:microsoft.com/office/officeart/2009/layout/CircleArrowProcess"/>
    <dgm:cxn modelId="{BC89A7CC-1531-4B9D-98C4-4E5C03788F15}" type="presOf" srcId="{33BD4499-1C21-4B20-A1B4-C56821F7A624}" destId="{77AAE0D9-6B8E-4557-A84F-CE12EF172FDD}" srcOrd="0" destOrd="0" presId="urn:microsoft.com/office/officeart/2009/layout/CircleArrowProcess"/>
    <dgm:cxn modelId="{C7FD56E0-5658-4248-99A9-A913FDB8CC7D}" type="presOf" srcId="{B29BF51D-14DB-4E65-8CF6-6EA97D612DFC}" destId="{6797C145-2313-458C-A7AF-E4872D259513}" srcOrd="0" destOrd="0" presId="urn:microsoft.com/office/officeart/2009/layout/CircleArrowProcess"/>
    <dgm:cxn modelId="{E9DDDC47-AC89-4D9F-A041-74FC145DC9F8}" type="presParOf" srcId="{77AAE0D9-6B8E-4557-A84F-CE12EF172FDD}" destId="{6E7F73F2-06B8-49D3-AAD8-59B52A126049}" srcOrd="0" destOrd="0" presId="urn:microsoft.com/office/officeart/2009/layout/CircleArrowProcess"/>
    <dgm:cxn modelId="{15656BA3-B238-467B-A36B-49782E91CAD9}" type="presParOf" srcId="{6E7F73F2-06B8-49D3-AAD8-59B52A126049}" destId="{83D650D9-D848-470A-8E2D-4BBB15917CAB}" srcOrd="0" destOrd="0" presId="urn:microsoft.com/office/officeart/2009/layout/CircleArrowProcess"/>
    <dgm:cxn modelId="{2215F08C-4462-46FF-B336-9E2BBFCD5620}" type="presParOf" srcId="{77AAE0D9-6B8E-4557-A84F-CE12EF172FDD}" destId="{DB52A1DC-F83A-49B3-A5ED-6494587F0FE6}" srcOrd="1" destOrd="0" presId="urn:microsoft.com/office/officeart/2009/layout/CircleArrowProcess"/>
    <dgm:cxn modelId="{DAA861F3-C335-4CA9-AB11-C5CF5A6CAB54}" type="presParOf" srcId="{77AAE0D9-6B8E-4557-A84F-CE12EF172FDD}" destId="{13E31703-C414-4AAB-AE75-C9A707AF80A4}" srcOrd="2" destOrd="0" presId="urn:microsoft.com/office/officeart/2009/layout/CircleArrowProcess"/>
    <dgm:cxn modelId="{AB7B60B2-620F-491B-8EEC-22FE714B2E75}" type="presParOf" srcId="{13E31703-C414-4AAB-AE75-C9A707AF80A4}" destId="{91AD7EFC-B1F6-4F74-97AA-FBD155C4A887}" srcOrd="0" destOrd="0" presId="urn:microsoft.com/office/officeart/2009/layout/CircleArrowProcess"/>
    <dgm:cxn modelId="{FB2D2991-B51D-4A6D-AE01-6D37875CAF3F}" type="presParOf" srcId="{77AAE0D9-6B8E-4557-A84F-CE12EF172FDD}" destId="{65826F10-99A9-4615-A444-8847DEEC4C92}" srcOrd="3" destOrd="0" presId="urn:microsoft.com/office/officeart/2009/layout/CircleArrowProcess"/>
    <dgm:cxn modelId="{76867B15-2EFB-431E-829A-386F95F4D6D2}" type="presParOf" srcId="{77AAE0D9-6B8E-4557-A84F-CE12EF172FDD}" destId="{8E7EF7BE-8EBB-427F-AD89-E7D3B4E47991}" srcOrd="4" destOrd="0" presId="urn:microsoft.com/office/officeart/2009/layout/CircleArrowProcess"/>
    <dgm:cxn modelId="{C48AA6E3-3D4B-4AA6-9378-651B6ECE77C8}" type="presParOf" srcId="{8E7EF7BE-8EBB-427F-AD89-E7D3B4E47991}" destId="{5E8AAF83-5CAA-4429-AD21-5B4725764A89}" srcOrd="0" destOrd="0" presId="urn:microsoft.com/office/officeart/2009/layout/CircleArrowProcess"/>
    <dgm:cxn modelId="{A126CB28-8085-45D1-8DF3-4A7B6F29CE2F}" type="presParOf" srcId="{77AAE0D9-6B8E-4557-A84F-CE12EF172FDD}" destId="{CAEDFF62-C9EA-4B15-937F-B9BE36672A97}" srcOrd="5" destOrd="0" presId="urn:microsoft.com/office/officeart/2009/layout/CircleArrowProcess"/>
    <dgm:cxn modelId="{24BEE8C3-A4D8-4C51-9507-D63C057AF23D}" type="presParOf" srcId="{77AAE0D9-6B8E-4557-A84F-CE12EF172FDD}" destId="{6797C145-2313-458C-A7AF-E4872D259513}" srcOrd="6" destOrd="0" presId="urn:microsoft.com/office/officeart/2009/layout/CircleArrowProcess"/>
    <dgm:cxn modelId="{6C19261F-FEB6-4DFB-AE09-3971C693CCE9}" type="presParOf" srcId="{77AAE0D9-6B8E-4557-A84F-CE12EF172FDD}" destId="{E880FC89-F8F5-494C-8725-CA60F42A5BA0}" srcOrd="7" destOrd="0" presId="urn:microsoft.com/office/officeart/2009/layout/CircleArrowProcess"/>
    <dgm:cxn modelId="{9D541B8A-5DB9-46D6-94E3-C45F559B5A9A}" type="presParOf" srcId="{E880FC89-F8F5-494C-8725-CA60F42A5BA0}" destId="{15D4A16A-6062-497B-BD70-A19A8322464C}" srcOrd="0" destOrd="0" presId="urn:microsoft.com/office/officeart/2009/layout/CircleArrowProcess"/>
    <dgm:cxn modelId="{138878F7-AC7F-4CCE-B31F-4A1E6D9F6D51}" type="presParOf" srcId="{77AAE0D9-6B8E-4557-A84F-CE12EF172FDD}" destId="{608D2B24-A519-461A-A2AB-5196CAB9991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650D9-D848-470A-8E2D-4BBB15917CAB}">
      <dsp:nvSpPr>
        <dsp:cNvPr id="0" name=""/>
        <dsp:cNvSpPr/>
      </dsp:nvSpPr>
      <dsp:spPr>
        <a:xfrm>
          <a:off x="7746908" y="0"/>
          <a:ext cx="4953647" cy="495415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02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2A1DC-F83A-49B3-A5ED-6494587F0FE6}">
      <dsp:nvSpPr>
        <dsp:cNvPr id="0" name=""/>
        <dsp:cNvSpPr/>
      </dsp:nvSpPr>
      <dsp:spPr>
        <a:xfrm>
          <a:off x="8840595" y="1793268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3200" b="1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31 YEARS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800" b="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on the market</a:t>
          </a:r>
        </a:p>
      </dsp:txBody>
      <dsp:txXfrm>
        <a:off x="8840595" y="1793268"/>
        <a:ext cx="2764415" cy="1382065"/>
      </dsp:txXfrm>
    </dsp:sp>
    <dsp:sp modelId="{91AD7EFC-B1F6-4F74-97AA-FBD155C4A887}">
      <dsp:nvSpPr>
        <dsp:cNvPr id="0" name=""/>
        <dsp:cNvSpPr/>
      </dsp:nvSpPr>
      <dsp:spPr>
        <a:xfrm>
          <a:off x="6370740" y="2846896"/>
          <a:ext cx="4953647" cy="495415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BE9C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26F10-99A9-4615-A444-8847DEEC4C92}">
      <dsp:nvSpPr>
        <dsp:cNvPr id="0" name=""/>
        <dsp:cNvSpPr/>
      </dsp:nvSpPr>
      <dsp:spPr>
        <a:xfrm>
          <a:off x="7455852" y="4017679"/>
          <a:ext cx="2770414" cy="224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895,34</a:t>
          </a:r>
          <a:r>
            <a:rPr lang="en-GB" sz="4000" b="1" kern="12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 EUR </a:t>
          </a:r>
          <a:br>
            <a:rPr lang="en-GB" sz="4800" kern="12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GB" sz="2400" kern="1200" noProof="0" dirty="0">
              <a:solidFill>
                <a:srgbClr val="BE9C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value of active portfolio</a:t>
          </a:r>
        </a:p>
      </dsp:txBody>
      <dsp:txXfrm>
        <a:off x="7455852" y="4017679"/>
        <a:ext cx="2770414" cy="2247832"/>
      </dsp:txXfrm>
    </dsp:sp>
    <dsp:sp modelId="{5E8AAF83-5CAA-4429-AD21-5B4725764A89}">
      <dsp:nvSpPr>
        <dsp:cNvPr id="0" name=""/>
        <dsp:cNvSpPr/>
      </dsp:nvSpPr>
      <dsp:spPr>
        <a:xfrm>
          <a:off x="7746908" y="5704302"/>
          <a:ext cx="4953647" cy="495415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2026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DFF62-C9EA-4B15-937F-B9BE36672A97}">
      <dsp:nvSpPr>
        <dsp:cNvPr id="0" name=""/>
        <dsp:cNvSpPr/>
      </dsp:nvSpPr>
      <dsp:spPr>
        <a:xfrm>
          <a:off x="12693122" y="7174389"/>
          <a:ext cx="2969772" cy="1970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l-SI" sz="5100" kern="1200" dirty="0"/>
        </a:p>
      </dsp:txBody>
      <dsp:txXfrm>
        <a:off x="12693122" y="7174389"/>
        <a:ext cx="2969772" cy="1970625"/>
      </dsp:txXfrm>
    </dsp:sp>
    <dsp:sp modelId="{6797C145-2313-458C-A7AF-E4872D259513}">
      <dsp:nvSpPr>
        <dsp:cNvPr id="0" name=""/>
        <dsp:cNvSpPr/>
      </dsp:nvSpPr>
      <dsp:spPr>
        <a:xfrm>
          <a:off x="8439091" y="7499126"/>
          <a:ext cx="3567423" cy="1378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800" b="1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14.511</a:t>
          </a:r>
          <a:br>
            <a:rPr lang="sl-SI" sz="2700" kern="12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en-GB" sz="2400" kern="1200" noProof="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active contracts in portfolio</a:t>
          </a:r>
        </a:p>
      </dsp:txBody>
      <dsp:txXfrm>
        <a:off x="8439091" y="7499126"/>
        <a:ext cx="3567423" cy="1378955"/>
      </dsp:txXfrm>
    </dsp:sp>
    <dsp:sp modelId="{15D4A16A-6062-497B-BD70-A19A8322464C}">
      <dsp:nvSpPr>
        <dsp:cNvPr id="0" name=""/>
        <dsp:cNvSpPr/>
      </dsp:nvSpPr>
      <dsp:spPr>
        <a:xfrm>
          <a:off x="6570122" y="8899223"/>
          <a:ext cx="4255806" cy="42578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BE9C5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D2B24-A519-461A-A2AB-5196CAB99918}">
      <dsp:nvSpPr>
        <dsp:cNvPr id="0" name=""/>
        <dsp:cNvSpPr/>
      </dsp:nvSpPr>
      <dsp:spPr>
        <a:xfrm>
          <a:off x="7458852" y="10349723"/>
          <a:ext cx="2764415" cy="138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500" kern="1200" dirty="0"/>
        </a:p>
      </dsp:txBody>
      <dsp:txXfrm>
        <a:off x="7458852" y="10349723"/>
        <a:ext cx="2764415" cy="1382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F8BB-CED4-4D72-A1AF-44D13CE81AB6}" type="datetimeFigureOut">
              <a:rPr lang="sl-SI" smtClean="0"/>
              <a:t>23.1.2024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D23E8-88FE-431F-B164-D8F7B35130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5302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76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7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2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2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14866977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1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1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293568760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2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</p:spTree>
    <p:extLst>
      <p:ext uri="{BB962C8B-B14F-4D97-AF65-F5344CB8AC3E}">
        <p14:creationId xmlns:p14="http://schemas.microsoft.com/office/powerpoint/2010/main" val="19160906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0999" y="1104900"/>
            <a:ext cx="10223501" cy="5613400"/>
          </a:xfrm>
          <a:prstGeom prst="rect">
            <a:avLst/>
          </a:prstGeom>
        </p:spPr>
        <p:txBody>
          <a:bodyPr anchor="b"/>
          <a:lstStyle>
            <a:lvl1pPr>
              <a:defRPr sz="7876"/>
            </a:lvl1pPr>
          </a:lstStyle>
          <a:p>
            <a:pPr lvl="0">
              <a:defRPr sz="1800"/>
            </a:pPr>
            <a:r>
              <a:rPr lang="sl-SI" sz="7876"/>
              <a:t>Uredite slog naslova matrice</a:t>
            </a:r>
            <a:endParaRPr sz="7876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0999" y="6845300"/>
            <a:ext cx="10223501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9124550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</p:spTree>
    <p:extLst>
      <p:ext uri="{BB962C8B-B14F-4D97-AF65-F5344CB8AC3E}">
        <p14:creationId xmlns:p14="http://schemas.microsoft.com/office/powerpoint/2010/main" val="405032212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4876"/>
              <a:t>Uredite sloge besedila matrice</a:t>
            </a:r>
          </a:p>
          <a:p>
            <a:pPr lvl="1">
              <a:defRPr sz="1800"/>
            </a:pPr>
            <a:r>
              <a:rPr lang="sl-SI" sz="4876"/>
              <a:t>Druga raven</a:t>
            </a:r>
          </a:p>
          <a:p>
            <a:pPr lvl="2">
              <a:defRPr sz="1800"/>
            </a:pPr>
            <a:r>
              <a:rPr lang="sl-SI" sz="4876"/>
              <a:t>Tretja raven</a:t>
            </a:r>
          </a:p>
          <a:p>
            <a:pPr lvl="3">
              <a:defRPr sz="1800"/>
            </a:pPr>
            <a:r>
              <a:rPr lang="sl-SI" sz="4876"/>
              <a:t>Četrta raven</a:t>
            </a:r>
          </a:p>
          <a:p>
            <a:pPr lvl="4">
              <a:defRPr sz="1800"/>
            </a:pPr>
            <a:r>
              <a:rPr lang="sl-SI" sz="4876"/>
              <a:t>Peta raven</a:t>
            </a:r>
            <a:endParaRPr sz="4876"/>
          </a:p>
        </p:txBody>
      </p:sp>
    </p:spTree>
    <p:extLst>
      <p:ext uri="{BB962C8B-B14F-4D97-AF65-F5344CB8AC3E}">
        <p14:creationId xmlns:p14="http://schemas.microsoft.com/office/powerpoint/2010/main" val="15048204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1" cy="9207500"/>
          </a:xfrm>
          <a:prstGeom prst="rect">
            <a:avLst/>
          </a:prstGeom>
        </p:spPr>
        <p:txBody>
          <a:bodyPr/>
          <a:lstStyle>
            <a:lvl1pPr marL="523930" indent="-523930">
              <a:spcBef>
                <a:spcPts val="4220"/>
              </a:spcBef>
              <a:defRPr sz="4220"/>
            </a:lvl1pPr>
            <a:lvl2pPr marL="1047862" indent="-523930">
              <a:spcBef>
                <a:spcPts val="4220"/>
              </a:spcBef>
              <a:defRPr sz="4220"/>
            </a:lvl2pPr>
            <a:lvl3pPr marL="1571792" indent="-523930">
              <a:spcBef>
                <a:spcPts val="4220"/>
              </a:spcBef>
              <a:defRPr sz="4220"/>
            </a:lvl3pPr>
            <a:lvl4pPr marL="2095724" indent="-523930">
              <a:spcBef>
                <a:spcPts val="4220"/>
              </a:spcBef>
              <a:defRPr sz="4220"/>
            </a:lvl4pPr>
            <a:lvl5pPr marL="2619654" indent="-523930">
              <a:spcBef>
                <a:spcPts val="4220"/>
              </a:spcBef>
              <a:defRPr sz="4220"/>
            </a:lvl5pPr>
          </a:lstStyle>
          <a:p>
            <a:pPr lvl="0">
              <a:defRPr sz="1800"/>
            </a:pPr>
            <a:r>
              <a:rPr lang="sl-SI" sz="4220"/>
              <a:t>Uredite sloge besedila matrice</a:t>
            </a:r>
          </a:p>
          <a:p>
            <a:pPr lvl="1">
              <a:defRPr sz="1800"/>
            </a:pPr>
            <a:r>
              <a:rPr lang="sl-SI" sz="4220"/>
              <a:t>Druga raven</a:t>
            </a:r>
          </a:p>
          <a:p>
            <a:pPr lvl="2">
              <a:defRPr sz="1800"/>
            </a:pPr>
            <a:r>
              <a:rPr lang="sl-SI" sz="4220"/>
              <a:t>Tretja raven</a:t>
            </a:r>
          </a:p>
          <a:p>
            <a:pPr lvl="3">
              <a:defRPr sz="1800"/>
            </a:pPr>
            <a:r>
              <a:rPr lang="sl-SI" sz="4220"/>
              <a:t>Četrta raven</a:t>
            </a:r>
          </a:p>
          <a:p>
            <a:pPr lvl="4">
              <a:defRPr sz="1800"/>
            </a:pPr>
            <a:r>
              <a:rPr lang="sl-SI" sz="4220"/>
              <a:t>Peta raven</a:t>
            </a:r>
            <a:endParaRPr sz="4220"/>
          </a:p>
        </p:txBody>
      </p:sp>
    </p:spTree>
    <p:extLst>
      <p:ext uri="{BB962C8B-B14F-4D97-AF65-F5344CB8AC3E}">
        <p14:creationId xmlns:p14="http://schemas.microsoft.com/office/powerpoint/2010/main" val="31797399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2" y="1778000"/>
            <a:ext cx="21005801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4876"/>
              <a:t>Uredite sloge besedila matrice</a:t>
            </a:r>
          </a:p>
          <a:p>
            <a:pPr lvl="1">
              <a:defRPr sz="1800"/>
            </a:pPr>
            <a:r>
              <a:rPr lang="sl-SI" sz="4876"/>
              <a:t>Druga raven</a:t>
            </a:r>
          </a:p>
          <a:p>
            <a:pPr lvl="2">
              <a:defRPr sz="1800"/>
            </a:pPr>
            <a:r>
              <a:rPr lang="sl-SI" sz="4876"/>
              <a:t>Tretja raven</a:t>
            </a:r>
          </a:p>
          <a:p>
            <a:pPr lvl="3">
              <a:defRPr sz="1800"/>
            </a:pPr>
            <a:r>
              <a:rPr lang="sl-SI" sz="4876"/>
              <a:t>Četrta raven</a:t>
            </a:r>
          </a:p>
          <a:p>
            <a:pPr lvl="4">
              <a:defRPr sz="1800"/>
            </a:pPr>
            <a:r>
              <a:rPr lang="sl-SI" sz="4876"/>
              <a:t>Peta raven</a:t>
            </a:r>
            <a:endParaRPr sz="4876"/>
          </a:p>
        </p:txBody>
      </p:sp>
    </p:spTree>
    <p:extLst>
      <p:ext uri="{BB962C8B-B14F-4D97-AF65-F5344CB8AC3E}">
        <p14:creationId xmlns:p14="http://schemas.microsoft.com/office/powerpoint/2010/main" val="30217381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23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03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550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25790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5145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7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7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7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5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0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9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23.1.2024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EEA1B7-7D34-4768-A5B5-ADF1CDE5BFB6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23.1.2024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A51630F-CCB3-4E33-9362-1BD91498AEE8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2" y="952500"/>
            <a:ext cx="2100580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0502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2" y="3238500"/>
            <a:ext cx="21005801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876"/>
              <a:t>Body Level One</a:t>
            </a:r>
          </a:p>
          <a:p>
            <a:pPr lvl="1">
              <a:defRPr sz="1800"/>
            </a:pPr>
            <a:r>
              <a:rPr sz="4876"/>
              <a:t>Body Level Two</a:t>
            </a:r>
          </a:p>
          <a:p>
            <a:pPr lvl="2">
              <a:defRPr sz="1800"/>
            </a:pPr>
            <a:r>
              <a:rPr sz="4876"/>
              <a:t>Body Level Three</a:t>
            </a:r>
          </a:p>
          <a:p>
            <a:pPr lvl="3">
              <a:defRPr sz="1800"/>
            </a:pPr>
            <a:r>
              <a:rPr sz="4876"/>
              <a:t>Body Level Four</a:t>
            </a:r>
          </a:p>
          <a:p>
            <a:pPr lvl="4">
              <a:defRPr sz="1800"/>
            </a:pPr>
            <a:r>
              <a:rPr sz="4876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1823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spd="med"/>
  <p:txStyles>
    <p:titleStyle>
      <a:lvl1pPr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1pPr>
      <a:lvl2pPr indent="21433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2pPr>
      <a:lvl3pPr indent="428670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3pPr>
      <a:lvl4pPr indent="64300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4pPr>
      <a:lvl5pPr indent="85734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5pPr>
      <a:lvl6pPr indent="107167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6pPr>
      <a:lvl7pPr indent="128601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7pPr>
      <a:lvl8pPr indent="1500348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8pPr>
      <a:lvl9pPr indent="171468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9pPr>
    </p:titleStyle>
    <p:bodyStyle>
      <a:lvl1pPr marL="595376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1pPr>
      <a:lvl2pPr marL="1190752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2pPr>
      <a:lvl3pPr marL="1786128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3pPr>
      <a:lvl4pPr marL="2381504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4pPr>
      <a:lvl5pPr marL="2976880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5pPr>
      <a:lvl6pPr marL="3572256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6pPr>
      <a:lvl7pPr marL="4167632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7pPr>
      <a:lvl8pPr marL="4763008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8pPr>
      <a:lvl9pPr marL="5358384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9pPr>
    </p:bodyStyle>
    <p:otherStyle>
      <a:lvl1pPr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1433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28670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4300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85734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07167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28601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500348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71468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9" y="8109859"/>
            <a:ext cx="5606142" cy="5606142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-1" y="0"/>
            <a:ext cx="8339329" cy="5559552"/>
            <a:chOff x="-1" y="0"/>
            <a:chExt cx="4321049" cy="29445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321049" cy="2944586"/>
            </a:xfrm>
            <a:prstGeom prst="rect">
              <a:avLst/>
            </a:prstGeom>
          </p:spPr>
        </p:pic>
        <p:sp>
          <p:nvSpPr>
            <p:cNvPr id="8" name="Prostoročno 7"/>
            <p:cNvSpPr/>
            <p:nvPr/>
          </p:nvSpPr>
          <p:spPr>
            <a:xfrm>
              <a:off x="0" y="11723"/>
              <a:ext cx="4114800" cy="2637692"/>
            </a:xfrm>
            <a:custGeom>
              <a:avLst/>
              <a:gdLst>
                <a:gd name="connsiteX0" fmla="*/ 23446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3446 w 4114800"/>
                <a:gd name="connsiteY4" fmla="*/ 0 h 2637692"/>
                <a:gd name="connsiteX0" fmla="*/ 2014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014 w 4114800"/>
                <a:gd name="connsiteY4" fmla="*/ 0 h 2637692"/>
                <a:gd name="connsiteX0" fmla="*/ 2014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014 w 4114800"/>
                <a:gd name="connsiteY4" fmla="*/ 0 h 26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2637692">
                  <a:moveTo>
                    <a:pt x="2014" y="0"/>
                  </a:moveTo>
                  <a:lnTo>
                    <a:pt x="4114800" y="0"/>
                  </a:lnTo>
                  <a:lnTo>
                    <a:pt x="1477108" y="2637692"/>
                  </a:lnTo>
                  <a:lnTo>
                    <a:pt x="0" y="1289539"/>
                  </a:lnTo>
                  <a:cubicBezTo>
                    <a:pt x="671" y="859693"/>
                    <a:pt x="1343" y="429846"/>
                    <a:pt x="2014" y="0"/>
                  </a:cubicBezTo>
                  <a:close/>
                </a:path>
              </a:pathLst>
            </a:custGeom>
            <a:solidFill>
              <a:srgbClr val="CE9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rtl="0"/>
              <a:endParaRPr lang="en-US" sz="3600" kern="12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2" name="Predmet 11"/>
            <p:cNvGraphicFramePr>
              <a:graphicFrameLocks noChangeAspect="1"/>
            </p:cNvGraphicFramePr>
            <p:nvPr/>
          </p:nvGraphicFramePr>
          <p:xfrm>
            <a:off x="365920" y="369889"/>
            <a:ext cx="2251074" cy="862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845243" imgH="706076" progId="CorelDraw.Graphic.21">
                    <p:embed/>
                  </p:oleObj>
                </mc:Choice>
                <mc:Fallback>
                  <p:oleObj name="CorelDRAW" r:id="rId4" imgW="1845243" imgH="706076" progId="CorelDraw.Graphic.2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920" y="369889"/>
                          <a:ext cx="2251074" cy="8620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PoljeZBesedilom 14"/>
          <p:cNvSpPr txBox="1"/>
          <p:nvPr/>
        </p:nvSpPr>
        <p:spPr>
          <a:xfrm>
            <a:off x="17504227" y="739778"/>
            <a:ext cx="6278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00" rtl="0"/>
            <a:r>
              <a:rPr lang="en-GB" sz="8000" b="1" kern="1200" dirty="0">
                <a:solidFill>
                  <a:srgbClr val="CE9F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TOGETHER</a:t>
            </a:r>
            <a:endParaRPr lang="en-US" sz="8000" b="1" kern="1200" dirty="0">
              <a:solidFill>
                <a:srgbClr val="CE9F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6026396" y="4640814"/>
            <a:ext cx="118328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UPPORTING START-UPS: </a:t>
            </a:r>
            <a:endParaRPr lang="sl-SI" sz="54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SLOVEN</a:t>
            </a:r>
            <a:r>
              <a:rPr lang="sl-SI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ENTERPRISE FUND'S ROLE</a:t>
            </a:r>
            <a:endParaRPr lang="sl-SI" sz="5400" b="1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86" y="8243209"/>
            <a:ext cx="3800867" cy="4652411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BB78CE4-F866-886A-72FF-6AFB01F6D78E}"/>
              </a:ext>
            </a:extLst>
          </p:cNvPr>
          <p:cNvSpPr/>
          <p:nvPr/>
        </p:nvSpPr>
        <p:spPr>
          <a:xfrm>
            <a:off x="-4261197" y="13017628"/>
            <a:ext cx="11832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32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230545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2626502" y="11905802"/>
            <a:ext cx="11757498" cy="0"/>
          </a:xfrm>
          <a:prstGeom prst="line">
            <a:avLst/>
          </a:prstGeom>
          <a:ln w="34925">
            <a:solidFill>
              <a:srgbClr val="BE9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0" y="-4"/>
            <a:ext cx="14144017" cy="13716000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80" y="1849772"/>
            <a:ext cx="4046946" cy="152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8954" y="3151762"/>
            <a:ext cx="4232092" cy="92893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42743" y="4298502"/>
            <a:ext cx="10198100" cy="76073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4499" y="6612219"/>
            <a:ext cx="9806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Slovene Enterprise Fund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Ulica kneza Koclja 22, 2000 Maribor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0" cap="none" spc="0" normalizeH="0" baseline="0" noProof="0" dirty="0">
              <a:ln>
                <a:noFill/>
              </a:ln>
              <a:solidFill>
                <a:srgbClr val="252657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+mn-cs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Phone: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+ 386 234 12 60 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E-mail: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info@podjetniskisklad.si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Website: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www.podjetniskisklad.si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52657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PoljeZBesedilom 8"/>
          <p:cNvSpPr txBox="1"/>
          <p:nvPr/>
        </p:nvSpPr>
        <p:spPr>
          <a:xfrm>
            <a:off x="2904499" y="4858068"/>
            <a:ext cx="475546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6795198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-114300"/>
            <a:ext cx="22878898" cy="1398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32352" y="-114300"/>
            <a:ext cx="8180324" cy="13982700"/>
          </a:xfrm>
          <a:prstGeom prst="rect">
            <a:avLst/>
          </a:prstGeom>
          <a:solidFill>
            <a:srgbClr val="E3E3E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004" y="4629404"/>
            <a:ext cx="3741019" cy="1406653"/>
          </a:xfrm>
          <a:prstGeom prst="rect">
            <a:avLst/>
          </a:prstGeom>
        </p:spPr>
      </p:pic>
      <p:sp>
        <p:nvSpPr>
          <p:cNvPr id="10" name="PoljeZBesedilom 1"/>
          <p:cNvSpPr txBox="1"/>
          <p:nvPr/>
        </p:nvSpPr>
        <p:spPr>
          <a:xfrm>
            <a:off x="17276418" y="6966796"/>
            <a:ext cx="596067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sl-SI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leading public 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fund 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support of </a:t>
            </a:r>
            <a:endParaRPr lang="sl-SI" sz="2800" dirty="0">
              <a:solidFill>
                <a:srgbClr val="2026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 latinLnBrk="1" hangingPunct="0"/>
            <a:r>
              <a:rPr lang="en-US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</a:t>
            </a:r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</a:t>
            </a:r>
            <a:r>
              <a:rPr lang="en-US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start-up</a:t>
            </a:r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and </a:t>
            </a:r>
            <a:r>
              <a:rPr lang="en-US" sz="2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scale-up</a:t>
            </a:r>
            <a:r>
              <a:rPr lang="en-US" sz="28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sl-SI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989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27236" y="4073338"/>
            <a:ext cx="12715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STRATEGIC ROLE: </a:t>
            </a: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STRATEGIC VISION: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-2139515" y="3134646"/>
            <a:ext cx="952456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ABOUT SEF: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77388856"/>
              </p:ext>
            </p:extLst>
          </p:nvPr>
        </p:nvGraphicFramePr>
        <p:xfrm>
          <a:off x="8110288" y="298577"/>
          <a:ext cx="22033636" cy="1313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avokotnik 6"/>
          <p:cNvSpPr/>
          <p:nvPr/>
        </p:nvSpPr>
        <p:spPr>
          <a:xfrm>
            <a:off x="15116999" y="9797982"/>
            <a:ext cx="3382655" cy="30725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61.1% guarantees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29.7% credits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2.5% special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incentives</a:t>
            </a:r>
          </a:p>
          <a:p>
            <a:pPr marL="0" marR="0" lvl="0" indent="0" algn="ctr" defTabSz="1778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6.8% othe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99220" y="4685512"/>
            <a:ext cx="12715636" cy="243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sng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support SMEs, start-ups and scale-ups</a:t>
            </a: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sl-SI" sz="2400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effective </a:t>
            </a:r>
            <a:r>
              <a:rPr kumimoji="0" lang="sl-SI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inancial and </a:t>
            </a:r>
            <a:r>
              <a:rPr kumimoji="0" lang="en-GB" sz="2400" b="1" i="0" u="sng" strike="noStrike" kern="0" cap="none" spc="0" normalizeH="0" baseline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non-financial</a:t>
            </a:r>
            <a:r>
              <a:rPr kumimoji="0" lang="sl-SI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('soft‘)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incentives to </a:t>
            </a:r>
            <a:r>
              <a:rPr lang="sl-SI" sz="2400" b="1" u="sng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financing gaps and skills shortages</a:t>
            </a: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027236" y="8597653"/>
            <a:ext cx="13633644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maintain </a:t>
            </a:r>
            <a:r>
              <a:rPr lang="sl-SI" sz="2400" dirty="0" err="1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position as 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leading, recognized, and respected national public fund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for supporting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SMEs, startups, and scale-ups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, following the examples of world-best practices.</a:t>
            </a:r>
            <a:endParaRPr kumimoji="0" lang="sl-SI" sz="24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9" name="Oval 13"/>
          <p:cNvSpPr/>
          <p:nvPr/>
        </p:nvSpPr>
        <p:spPr>
          <a:xfrm>
            <a:off x="-1234116" y="11473293"/>
            <a:ext cx="15894996" cy="15894996"/>
          </a:xfrm>
          <a:prstGeom prst="ellipse">
            <a:avLst/>
          </a:prstGeom>
          <a:solidFill>
            <a:srgbClr val="20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42889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F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9B8EE9EB-D444-988B-566D-2FBC4AEA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007160"/>
            <a:ext cx="24612600" cy="1383673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A80E0DA-EE70-2AD1-6C35-91D9FCEB52B1}"/>
              </a:ext>
            </a:extLst>
          </p:cNvPr>
          <p:cNvSpPr txBox="1"/>
          <p:nvPr/>
        </p:nvSpPr>
        <p:spPr>
          <a:xfrm>
            <a:off x="7189658" y="682207"/>
            <a:ext cx="108520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8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ROLES</a:t>
            </a:r>
            <a:endParaRPr kumimoji="0" lang="sl-SI" sz="4800" b="1" i="0" u="none" strike="noStrike" cap="none" spc="0" normalizeH="0" baseline="0" dirty="0">
              <a:ln>
                <a:noFill/>
              </a:ln>
              <a:solidFill>
                <a:srgbClr val="202657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18E5059B-2401-0485-9452-E0EF0CECF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545538"/>
              </p:ext>
            </p:extLst>
          </p:nvPr>
        </p:nvGraphicFramePr>
        <p:xfrm>
          <a:off x="252919" y="289015"/>
          <a:ext cx="4344419" cy="1627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845243" imgH="706076" progId="CorelDraw.Graphic.21">
                  <p:embed/>
                </p:oleObj>
              </mc:Choice>
              <mc:Fallback>
                <p:oleObj name="CorelDRAW" r:id="rId3" imgW="1845243" imgH="706076" progId="CorelDraw.Graphic.21">
                  <p:embed/>
                  <p:pic>
                    <p:nvPicPr>
                      <p:cNvPr id="12" name="Predme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919" y="289015"/>
                        <a:ext cx="4344419" cy="1627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162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03EB343-365A-A922-6694-ACAE8F2C5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"/>
            <a:ext cx="24384000" cy="137094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E03D8D6-A70E-1AFF-2F63-626D94C46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89" y="582896"/>
            <a:ext cx="4145637" cy="204357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15A8841-5EBC-9A90-A950-5D6921311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35" y="8345234"/>
            <a:ext cx="1208905" cy="17766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A8DADEB-994C-1DEA-7778-8F2B2D5DD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533" y="8706379"/>
            <a:ext cx="1138093" cy="3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638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3"/>
          <p:cNvSpPr/>
          <p:nvPr/>
        </p:nvSpPr>
        <p:spPr>
          <a:xfrm>
            <a:off x="-7271472" y="10487730"/>
            <a:ext cx="15894996" cy="15894996"/>
          </a:xfrm>
          <a:prstGeom prst="ellipse">
            <a:avLst/>
          </a:prstGeom>
          <a:solidFill>
            <a:srgbClr val="202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885E927-E508-1FD1-0B19-2BC71A970838}"/>
              </a:ext>
            </a:extLst>
          </p:cNvPr>
          <p:cNvSpPr txBox="1"/>
          <p:nvPr/>
        </p:nvSpPr>
        <p:spPr>
          <a:xfrm>
            <a:off x="4970847" y="772586"/>
            <a:ext cx="3234907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0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P2</a:t>
            </a:r>
            <a:endParaRPr kumimoji="0" lang="en-GB" sz="11500" b="0" i="0" u="none" strike="noStrike" kern="0" cap="none" spc="0" normalizeH="0" baseline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222BD41-7C36-F2F2-DE1D-B91F82229811}"/>
              </a:ext>
            </a:extLst>
          </p:cNvPr>
          <p:cNvSpPr txBox="1"/>
          <p:nvPr/>
        </p:nvSpPr>
        <p:spPr>
          <a:xfrm>
            <a:off x="7934178" y="1318890"/>
            <a:ext cx="1839151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INCENTIVES FOR</a:t>
            </a:r>
            <a:r>
              <a:rPr lang="sl-SI" sz="44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INNOVATIVE </a:t>
            </a:r>
            <a:r>
              <a:rPr lang="en-GB" sz="44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START-UPS</a:t>
            </a:r>
            <a:endParaRPr kumimoji="0" lang="en-GB" sz="50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je z besedilom 13">
            <a:extLst>
              <a:ext uri="{FF2B5EF4-FFF2-40B4-BE49-F238E27FC236}">
                <a16:creationId xmlns:a16="http://schemas.microsoft.com/office/drawing/2014/main" id="{EAADFD9C-F63F-5B0B-2F87-A3E8C4F6C526}"/>
              </a:ext>
            </a:extLst>
          </p:cNvPr>
          <p:cNvSpPr txBox="1"/>
          <p:nvPr/>
        </p:nvSpPr>
        <p:spPr>
          <a:xfrm>
            <a:off x="4723127" y="2470092"/>
            <a:ext cx="16636714" cy="2058366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4572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non-repayable </a:t>
            </a:r>
            <a:r>
              <a:rPr lang="sl-SI" sz="2800" kern="100" noProof="1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financing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grant) for </a:t>
            </a:r>
            <a:r>
              <a:rPr lang="sl-SI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 start-ups in their earliest stages</a:t>
            </a:r>
          </a:p>
          <a:p>
            <a:pPr marL="457200" marR="0" lvl="0" indent="-457200" defTabSz="825500" eaLnBrk="1" fontAlgn="auto" latinLnBrk="0" hangingPunct="1">
              <a:lnSpc>
                <a:spcPct val="107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co-financing the development of their </a:t>
            </a:r>
            <a:r>
              <a:rPr lang="sl-SI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viable product (MVP) 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</a:t>
            </a:r>
            <a:r>
              <a:rPr lang="sl-SI" sz="2800" b="1" kern="100" dirty="0" err="1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</a:t>
            </a:r>
            <a:r>
              <a:rPr lang="sl-SI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sl-SI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innovative product/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on the market   </a:t>
            </a:r>
            <a:endParaRPr kumimoji="0" lang="en-US" sz="1800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E03758C-28FF-8111-EC29-17FE397712C5}"/>
              </a:ext>
            </a:extLst>
          </p:cNvPr>
          <p:cNvSpPr txBox="1"/>
          <p:nvPr/>
        </p:nvSpPr>
        <p:spPr>
          <a:xfrm>
            <a:off x="3771477" y="5196596"/>
            <a:ext cx="458534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Funding Amount</a:t>
            </a:r>
          </a:p>
        </p:txBody>
      </p:sp>
      <p:sp>
        <p:nvSpPr>
          <p:cNvPr id="13" name="Polje z besedilom 13">
            <a:extLst>
              <a:ext uri="{FF2B5EF4-FFF2-40B4-BE49-F238E27FC236}">
                <a16:creationId xmlns:a16="http://schemas.microsoft.com/office/drawing/2014/main" id="{F18314FE-3511-4B09-CCA1-DD7B36376A1E}"/>
              </a:ext>
            </a:extLst>
          </p:cNvPr>
          <p:cNvSpPr txBox="1"/>
          <p:nvPr/>
        </p:nvSpPr>
        <p:spPr>
          <a:xfrm>
            <a:off x="4276546" y="5927406"/>
            <a:ext cx="7280678" cy="1327556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up to </a:t>
            </a:r>
            <a:r>
              <a:rPr kumimoji="0" lang="sl-SI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72.000 EUR</a:t>
            </a:r>
            <a:r>
              <a:rPr kumimoji="0" lang="sl-SI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grant per start-up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100</a:t>
            </a:r>
            <a:r>
              <a:rPr kumimoji="0" lang="sl-SI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lang="en-GB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GB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aid intensity </a:t>
            </a:r>
            <a:endParaRPr kumimoji="0" lang="en-GB" sz="1800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F6A9A53-FADC-604A-8592-60AF4888FC9B}"/>
              </a:ext>
            </a:extLst>
          </p:cNvPr>
          <p:cNvSpPr txBox="1"/>
          <p:nvPr/>
        </p:nvSpPr>
        <p:spPr>
          <a:xfrm>
            <a:off x="3576800" y="7791766"/>
            <a:ext cx="458534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Funding Period</a:t>
            </a:r>
            <a:endParaRPr kumimoji="0" lang="en-US" sz="3200" b="1" i="0" u="none" strike="noStrike" kern="0" cap="none" spc="0" normalizeH="0" baseline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5" name="Polje z besedilom 13">
            <a:extLst>
              <a:ext uri="{FF2B5EF4-FFF2-40B4-BE49-F238E27FC236}">
                <a16:creationId xmlns:a16="http://schemas.microsoft.com/office/drawing/2014/main" id="{FF47D200-DC85-58A8-8B91-7CB66245A1DB}"/>
              </a:ext>
            </a:extLst>
          </p:cNvPr>
          <p:cNvSpPr txBox="1"/>
          <p:nvPr/>
        </p:nvSpPr>
        <p:spPr>
          <a:xfrm>
            <a:off x="4013567" y="8934084"/>
            <a:ext cx="7280678" cy="1327556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1800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6" name="Polje z besedilom 13">
            <a:extLst>
              <a:ext uri="{FF2B5EF4-FFF2-40B4-BE49-F238E27FC236}">
                <a16:creationId xmlns:a16="http://schemas.microsoft.com/office/drawing/2014/main" id="{EDD0D2F7-21A9-435C-B294-626BD7F9A31B}"/>
              </a:ext>
            </a:extLst>
          </p:cNvPr>
          <p:cNvSpPr txBox="1"/>
          <p:nvPr/>
        </p:nvSpPr>
        <p:spPr>
          <a:xfrm>
            <a:off x="4276546" y="8562583"/>
            <a:ext cx="7280678" cy="2246339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lvl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Payment in </a:t>
            </a:r>
            <a:r>
              <a:rPr kumimoji="0" lang="en-GB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 tranches </a:t>
            </a:r>
            <a:r>
              <a:rPr kumimoji="0" lang="en-GB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over </a:t>
            </a:r>
            <a:r>
              <a:rPr kumimoji="0" lang="en-GB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2,5 years</a:t>
            </a:r>
            <a:r>
              <a:rPr kumimoji="0" lang="en-GB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: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1. tranche: 12.000 EUR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tranche: 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21.000 EUR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3. tranche: </a:t>
            </a:r>
            <a:r>
              <a:rPr lang="sl-SI" sz="2800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39.000 EUR</a:t>
            </a:r>
            <a:endParaRPr kumimoji="0" lang="en-GB" sz="1800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C7B8EF03-9CA6-55DF-632E-1CA2339FBBB3}"/>
              </a:ext>
            </a:extLst>
          </p:cNvPr>
          <p:cNvSpPr txBox="1"/>
          <p:nvPr/>
        </p:nvSpPr>
        <p:spPr>
          <a:xfrm>
            <a:off x="17803906" y="241923"/>
            <a:ext cx="65800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1 </a:t>
            </a:r>
            <a:r>
              <a:rPr kumimoji="0" lang="sl-SI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call for proposals </a:t>
            </a:r>
            <a:r>
              <a:rPr kumimoji="0" lang="en-US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each ye</a:t>
            </a:r>
            <a:r>
              <a:rPr kumimoji="0" lang="sl-SI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</a:t>
            </a:r>
            <a:r>
              <a:rPr kumimoji="0" lang="en-US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A3DF209-93B7-41F2-BFA2-A625301EED69}"/>
              </a:ext>
            </a:extLst>
          </p:cNvPr>
          <p:cNvSpPr txBox="1"/>
          <p:nvPr/>
        </p:nvSpPr>
        <p:spPr>
          <a:xfrm>
            <a:off x="13041484" y="5196596"/>
            <a:ext cx="6989288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Beneficiaries and eligibily criteria</a:t>
            </a:r>
          </a:p>
        </p:txBody>
      </p:sp>
      <p:sp>
        <p:nvSpPr>
          <p:cNvPr id="19" name="Polje z besedilom 13">
            <a:extLst>
              <a:ext uri="{FF2B5EF4-FFF2-40B4-BE49-F238E27FC236}">
                <a16:creationId xmlns:a16="http://schemas.microsoft.com/office/drawing/2014/main" id="{DC32EBD1-6151-9C58-56C5-D4F6F25DCB53}"/>
              </a:ext>
            </a:extLst>
          </p:cNvPr>
          <p:cNvSpPr txBox="1"/>
          <p:nvPr/>
        </p:nvSpPr>
        <p:spPr>
          <a:xfrm>
            <a:off x="13041484" y="5927406"/>
            <a:ext cx="7765716" cy="3475010"/>
          </a:xfrm>
          <a:prstGeom prst="rect">
            <a:avLst/>
          </a:prstGeom>
          <a:noFill/>
          <a:ln w="6350">
            <a:noFill/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micro and small enterprises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registered in Slovenia</a:t>
            </a: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registered as </a:t>
            </a:r>
            <a:r>
              <a:rPr kumimoji="0" lang="en-US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limited liability company</a:t>
            </a:r>
            <a:endParaRPr kumimoji="0" lang="sl-SI" sz="2800" b="1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800" b="1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‚y</a:t>
            </a:r>
            <a:r>
              <a:rPr lang="sl-SI" sz="2800" b="1" kern="100" dirty="0">
                <a:solidFill>
                  <a:srgbClr val="1F25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ounger‘ than approx. 14 months</a:t>
            </a:r>
            <a:endParaRPr kumimoji="0" lang="sl-SI" sz="2800" b="1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00" cap="none" spc="0" normalizeH="0" baseline="0" dirty="0">
                <a:ln>
                  <a:noFill/>
                </a:ln>
                <a:solidFill>
                  <a:srgbClr val="1F25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at least one employee at the time of signing the funding contract</a:t>
            </a:r>
            <a:endParaRPr kumimoji="0" lang="en-GB" sz="1800" i="0" u="none" strike="noStrike" kern="100" cap="none" spc="0" normalizeH="0" baseline="0" dirty="0">
              <a:ln>
                <a:noFill/>
              </a:ln>
              <a:solidFill>
                <a:srgbClr val="1F25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1CB381A0-60E6-2A1E-0812-A68CB4566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484" y="10411515"/>
            <a:ext cx="9241304" cy="834393"/>
          </a:xfrm>
          <a:prstGeom prst="rect">
            <a:avLst/>
          </a:prstGeom>
        </p:spPr>
      </p:pic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E6B72176-3F6E-5549-1778-63DE564C932F}"/>
              </a:ext>
            </a:extLst>
          </p:cNvPr>
          <p:cNvSpPr txBox="1"/>
          <p:nvPr/>
        </p:nvSpPr>
        <p:spPr>
          <a:xfrm>
            <a:off x="0" y="11858098"/>
            <a:ext cx="5212927" cy="15491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6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30</a:t>
            </a:r>
            <a:r>
              <a:rPr kumimoji="0" lang="sl-SI" sz="3600" b="1" i="0" u="none" strike="noStrike" kern="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supported start-ups </a:t>
            </a:r>
            <a:br>
              <a:rPr lang="sl-SI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sl-SI" sz="2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each year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34705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0B3205-2789-B93E-8A7F-8CF7C2AB2FE9}"/>
              </a:ext>
            </a:extLst>
          </p:cNvPr>
          <p:cNvSpPr txBox="1"/>
          <p:nvPr/>
        </p:nvSpPr>
        <p:spPr>
          <a:xfrm>
            <a:off x="-131418" y="-77644"/>
            <a:ext cx="24515418" cy="137936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439258C9-22CC-65FB-8716-1C86FBB76CBD}"/>
              </a:ext>
            </a:extLst>
          </p:cNvPr>
          <p:cNvSpPr/>
          <p:nvPr/>
        </p:nvSpPr>
        <p:spPr>
          <a:xfrm>
            <a:off x="2760453" y="1660850"/>
            <a:ext cx="19374930" cy="261785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8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</a:t>
            </a:r>
            <a:r>
              <a:rPr kumimoji="0" lang="sl-SI" sz="36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sl-SI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163CEE1-25B8-3FB7-A21A-8AE80373439B}"/>
              </a:ext>
            </a:extLst>
          </p:cNvPr>
          <p:cNvSpPr txBox="1"/>
          <p:nvPr/>
        </p:nvSpPr>
        <p:spPr>
          <a:xfrm>
            <a:off x="3597214" y="1918205"/>
            <a:ext cx="1052423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2</a:t>
            </a:r>
            <a:endParaRPr kumimoji="0" lang="sl-SI" sz="1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BEA818-2C29-C728-BEB8-851193B9644E}"/>
              </a:ext>
            </a:extLst>
          </p:cNvPr>
          <p:cNvSpPr txBox="1"/>
          <p:nvPr/>
        </p:nvSpPr>
        <p:spPr>
          <a:xfrm>
            <a:off x="5072331" y="2277055"/>
            <a:ext cx="18391517" cy="2226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OFFERING SPECIFIC INCENTIVES FOR </a:t>
            </a:r>
            <a:r>
              <a:rPr kumimoji="0" lang="sl-SI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THE </a:t>
            </a: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IMPROVEMENT </a:t>
            </a:r>
            <a:endParaRPr kumimoji="0" lang="sl-SI" sz="44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OF BUSINESS AND DEVELOPMENT SKILLS IN SMEs</a:t>
            </a:r>
            <a:endParaRPr kumimoji="0" lang="en-US" sz="4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4CEDBA5-BBA5-6CC1-E606-17E37263DE7F}"/>
              </a:ext>
            </a:extLst>
          </p:cNvPr>
          <p:cNvSpPr/>
          <p:nvPr/>
        </p:nvSpPr>
        <p:spPr>
          <a:xfrm>
            <a:off x="3000824" y="4286303"/>
            <a:ext cx="5944679" cy="24704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VOUCHERS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For co-financing services aimed at improving business skills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37CDF134-6605-E42B-406C-D4C65AAE0B96}"/>
              </a:ext>
            </a:extLst>
          </p:cNvPr>
          <p:cNvSpPr/>
          <p:nvPr/>
        </p:nvSpPr>
        <p:spPr>
          <a:xfrm>
            <a:off x="8945502" y="4277205"/>
            <a:ext cx="6230161" cy="250315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MENTORING PROGRAM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for </a:t>
            </a:r>
            <a:r>
              <a:rPr kumimoji="0" lang="en-US" sz="2400" b="0" i="0" u="none" strike="noStrike" kern="10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start-ups</a:t>
            </a: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b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</a:b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and </a:t>
            </a:r>
            <a:r>
              <a:rPr kumimoji="0" lang="en-US" sz="2400" b="0" i="0" u="none" strike="noStrike" kern="100" cap="none" spc="0" normalizeH="0" baseline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scale-ups</a:t>
            </a:r>
            <a:endParaRPr kumimoji="0" lang="en-US" sz="2400" b="0" i="0" u="none" strike="noStrike" kern="1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7BC4E7D-484E-4DB5-6513-781F77CFC6C8}"/>
              </a:ext>
            </a:extLst>
          </p:cNvPr>
          <p:cNvSpPr/>
          <p:nvPr/>
        </p:nvSpPr>
        <p:spPr>
          <a:xfrm>
            <a:off x="15175664" y="4278700"/>
            <a:ext cx="6700926" cy="250165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TRAINING AND NETWORKING PROGRAMS</a:t>
            </a:r>
            <a:br>
              <a:rPr kumimoji="0" lang="sl-SI" sz="11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</a:br>
            <a:r>
              <a:rPr kumimoji="0" lang="sl-SI" sz="11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for start -ups, scale-ups and innovative SMEs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 </a:t>
            </a: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1" name="Polje z besedilom 13">
            <a:extLst>
              <a:ext uri="{FF2B5EF4-FFF2-40B4-BE49-F238E27FC236}">
                <a16:creationId xmlns:a16="http://schemas.microsoft.com/office/drawing/2014/main" id="{EC147B45-4DD2-4BEE-E228-7AAF3F3611A8}"/>
              </a:ext>
            </a:extLst>
          </p:cNvPr>
          <p:cNvSpPr txBox="1"/>
          <p:nvPr/>
        </p:nvSpPr>
        <p:spPr>
          <a:xfrm>
            <a:off x="3000824" y="6978300"/>
            <a:ext cx="5944677" cy="6185609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AU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and easily accessible grants of small-value for SMEs </a:t>
            </a:r>
            <a:br>
              <a:rPr lang="en-AU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max. 60 % co-financing </a:t>
            </a:r>
            <a:br>
              <a:rPr lang="en-AU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up to 9.999,99 EUR</a:t>
            </a:r>
            <a:endParaRPr kumimoji="0" lang="en-AU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</a:t>
            </a:r>
            <a:r>
              <a:rPr kumimoji="0" lang="sl-SI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sl-SI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LCA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digitalization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internationalization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intellectual property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quality certificates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status transformation of companies 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ownership transfer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5715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Voucher for prototype development for start-ups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2" name="Polje z besedilom 13">
            <a:extLst>
              <a:ext uri="{FF2B5EF4-FFF2-40B4-BE49-F238E27FC236}">
                <a16:creationId xmlns:a16="http://schemas.microsoft.com/office/drawing/2014/main" id="{B6AE0D58-3736-F311-A8A2-42BE402FACFF}"/>
              </a:ext>
            </a:extLst>
          </p:cNvPr>
          <p:cNvSpPr txBox="1"/>
          <p:nvPr/>
        </p:nvSpPr>
        <p:spPr>
          <a:xfrm>
            <a:off x="9148290" y="6935643"/>
            <a:ext cx="6087420" cy="6228266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More than 150 experienced mentors and experts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342900" marR="0" lvl="0" indent="-34290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List of mentors on SEF web page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3" name="Polje z besedilom 13">
            <a:extLst>
              <a:ext uri="{FF2B5EF4-FFF2-40B4-BE49-F238E27FC236}">
                <a16:creationId xmlns:a16="http://schemas.microsoft.com/office/drawing/2014/main" id="{9DB15288-5567-F998-6EC1-CE46497C451F}"/>
              </a:ext>
            </a:extLst>
          </p:cNvPr>
          <p:cNvSpPr txBox="1"/>
          <p:nvPr/>
        </p:nvSpPr>
        <p:spPr>
          <a:xfrm>
            <a:off x="15438499" y="6956970"/>
            <a:ext cx="6438091" cy="6228267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Pre-incubation, incubation and  horizontal </a:t>
            </a:r>
            <a:r>
              <a:rPr kumimoji="0" lang="sl-SI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accelerator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programs </a:t>
            </a: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sl-SI" sz="24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Investment </a:t>
            </a:r>
            <a:r>
              <a:rPr lang="sl-SI" sz="24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 programe</a:t>
            </a:r>
          </a:p>
          <a:p>
            <a:pPr marR="0" lvl="0" defTabSz="825500" eaLnBrk="1" fontAlgn="auto" latinLnBrk="0" hangingPunct="1">
              <a:lnSpc>
                <a:spcPct val="107000"/>
              </a:lnSpc>
              <a:spcBef>
                <a:spcPts val="1200"/>
              </a:spcBef>
              <a:buClrTx/>
              <a:buSzTx/>
              <a:tabLst/>
              <a:defRPr/>
            </a:pPr>
            <a:br>
              <a:rPr lang="sl-SI" sz="22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sl-SI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43DFC10A-8762-3B12-B174-CB15D2F0D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44" y="253594"/>
            <a:ext cx="3165262" cy="11901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E6E2063-6CCF-0415-673B-9BAAED4F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22" y="12457712"/>
            <a:ext cx="5591955" cy="50489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918C8A7-DA6B-C586-2D16-A19170E5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9020" y="12457712"/>
            <a:ext cx="5591955" cy="50489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6416C5A-EFAC-C2A8-ED5E-8B821DAF4485}"/>
              </a:ext>
            </a:extLst>
          </p:cNvPr>
          <p:cNvSpPr txBox="1"/>
          <p:nvPr/>
        </p:nvSpPr>
        <p:spPr>
          <a:xfrm>
            <a:off x="15773532" y="9458268"/>
            <a:ext cx="5768024" cy="2246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sl-SI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Promotional activities</a:t>
            </a: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Networking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sl-SI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Workshops</a:t>
            </a:r>
            <a:r>
              <a:rPr kumimoji="0" lang="sl-SI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, </a:t>
            </a:r>
            <a:r>
              <a:rPr lang="sl-SI" sz="22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raining</a:t>
            </a:r>
            <a:r>
              <a:rPr kumimoji="0" lang="sl-SI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</a:t>
            </a:r>
            <a:r>
              <a:rPr lang="sl-SI" sz="22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200" kern="100" dirty="0" err="1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seminars</a:t>
            </a:r>
            <a:endParaRPr lang="sl-SI" sz="2200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lang="en-GB" sz="22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lang="sl-SI" sz="22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kern="100" dirty="0" err="1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</a:t>
            </a:r>
            <a:endParaRPr lang="en-GB" sz="2200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Study and work visits, group vis</a:t>
            </a:r>
            <a:r>
              <a:rPr kumimoji="0" lang="sl-SI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i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ts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to conferences</a:t>
            </a:r>
            <a:endParaRPr kumimoji="0" lang="en-US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226807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0B3205-2789-B93E-8A7F-8CF7C2AB2FE9}"/>
              </a:ext>
            </a:extLst>
          </p:cNvPr>
          <p:cNvSpPr txBox="1"/>
          <p:nvPr/>
        </p:nvSpPr>
        <p:spPr>
          <a:xfrm>
            <a:off x="0" y="1"/>
            <a:ext cx="24384000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439258C9-22CC-65FB-8716-1C86FBB76CBD}"/>
              </a:ext>
            </a:extLst>
          </p:cNvPr>
          <p:cNvSpPr/>
          <p:nvPr/>
        </p:nvSpPr>
        <p:spPr>
          <a:xfrm>
            <a:off x="2760453" y="1660981"/>
            <a:ext cx="19374930" cy="261785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8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</a:t>
            </a:r>
            <a:r>
              <a:rPr kumimoji="0" lang="sl-SI" sz="36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sl-SI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163CEE1-25B8-3FB7-A21A-8AE80373439B}"/>
              </a:ext>
            </a:extLst>
          </p:cNvPr>
          <p:cNvSpPr txBox="1"/>
          <p:nvPr/>
        </p:nvSpPr>
        <p:spPr>
          <a:xfrm>
            <a:off x="3597214" y="1918205"/>
            <a:ext cx="1052423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3</a:t>
            </a:r>
            <a:endParaRPr kumimoji="0" lang="sl-SI" sz="1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BEA818-2C29-C728-BEB8-851193B9644E}"/>
              </a:ext>
            </a:extLst>
          </p:cNvPr>
          <p:cNvSpPr txBox="1"/>
          <p:nvPr/>
        </p:nvSpPr>
        <p:spPr>
          <a:xfrm>
            <a:off x="4649637" y="1983434"/>
            <a:ext cx="18391517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PROMOTER OF DEVELOPMENT PARTNERSHIPS TO 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INCREASE INNOVATIVE ORIENTATION AND SUSTAINABILITY </a:t>
            </a:r>
            <a:b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en-US" sz="4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START-UP/SCALE-UP COMPANIES AND SMEs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4CEDBA5-BBA5-6CC1-E606-17E37263DE7F}"/>
              </a:ext>
            </a:extLst>
          </p:cNvPr>
          <p:cNvSpPr/>
          <p:nvPr/>
        </p:nvSpPr>
        <p:spPr>
          <a:xfrm>
            <a:off x="3001992" y="4286303"/>
            <a:ext cx="19012619" cy="24704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CREATION AND OPERATION OF DEVELOPMENT PARTNERSHIPS TO INCREASE </a:t>
            </a: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INNOVATIVE ORIENTATION AND SUSTAINABILITY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l-SI" sz="2400" kern="100" dirty="0">
                <a:solidFill>
                  <a:srgbClr val="BE9C5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star</a:t>
            </a: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-ups, scale-ups and SMEs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3" name="Polje z besedilom 13">
            <a:extLst>
              <a:ext uri="{FF2B5EF4-FFF2-40B4-BE49-F238E27FC236}">
                <a16:creationId xmlns:a16="http://schemas.microsoft.com/office/drawing/2014/main" id="{9DB15288-5567-F998-6EC1-CE46497C451F}"/>
              </a:ext>
            </a:extLst>
          </p:cNvPr>
          <p:cNvSpPr txBox="1"/>
          <p:nvPr/>
        </p:nvSpPr>
        <p:spPr>
          <a:xfrm>
            <a:off x="3001992" y="6978299"/>
            <a:ext cx="19012619" cy="6059875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22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Development partnerships – accelerator program</a:t>
            </a:r>
            <a:r>
              <a:rPr lang="sl-SI" sz="2200" b="1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kumimoji="0" lang="en-US" sz="2200" b="1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061B36D1-ECD4-066C-194B-65D070A0A137}"/>
              </a:ext>
            </a:extLst>
          </p:cNvPr>
          <p:cNvSpPr/>
          <p:nvPr/>
        </p:nvSpPr>
        <p:spPr>
          <a:xfrm>
            <a:off x="3597214" y="8003480"/>
            <a:ext cx="11084944" cy="636378"/>
          </a:xfrm>
          <a:prstGeom prst="roundRect">
            <a:avLst/>
          </a:prstGeom>
          <a:solidFill>
            <a:srgbClr val="BE9C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Vertical accelerators</a:t>
            </a:r>
            <a:endParaRPr kumimoji="0" lang="sl-SI" sz="2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4" name="Pravokotnik: zaokroženi vogali 13">
            <a:extLst>
              <a:ext uri="{FF2B5EF4-FFF2-40B4-BE49-F238E27FC236}">
                <a16:creationId xmlns:a16="http://schemas.microsoft.com/office/drawing/2014/main" id="{BABAA87A-7D1E-4A4E-910B-F54F61E71017}"/>
              </a:ext>
            </a:extLst>
          </p:cNvPr>
          <p:cNvSpPr/>
          <p:nvPr/>
        </p:nvSpPr>
        <p:spPr>
          <a:xfrm>
            <a:off x="15518918" y="8003480"/>
            <a:ext cx="5546788" cy="636378"/>
          </a:xfrm>
          <a:prstGeom prst="roundRect">
            <a:avLst/>
          </a:prstGeom>
          <a:solidFill>
            <a:srgbClr val="BE9C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Cross-border accelerators</a:t>
            </a:r>
            <a:endParaRPr kumimoji="0" lang="sl-SI" sz="2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7" name="Polje z besedilom 17">
            <a:extLst>
              <a:ext uri="{FF2B5EF4-FFF2-40B4-BE49-F238E27FC236}">
                <a16:creationId xmlns:a16="http://schemas.microsoft.com/office/drawing/2014/main" id="{B16C577D-9163-B726-209F-C5189AB8B1B0}"/>
              </a:ext>
            </a:extLst>
          </p:cNvPr>
          <p:cNvSpPr txBox="1"/>
          <p:nvPr/>
        </p:nvSpPr>
        <p:spPr>
          <a:xfrm>
            <a:off x="3597214" y="8639859"/>
            <a:ext cx="11077563" cy="1470300"/>
          </a:xfrm>
          <a:prstGeom prst="rect">
            <a:avLst/>
          </a:prstGeom>
          <a:noFill/>
          <a:ln w="6350">
            <a:solidFill>
              <a:srgbClr val="BE9C5A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Hardware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Web 3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.0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Health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-</a:t>
            </a:r>
            <a:r>
              <a:rPr kumimoji="0" lang="sl-SI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tech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Hydrogen </a:t>
            </a:r>
            <a:r>
              <a:rPr lang="sl-SI" sz="2000" kern="100" dirty="0" err="1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l-SI" sz="20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000" kern="100" dirty="0" err="1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chain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8" name="Polje z besedilom 17">
            <a:extLst>
              <a:ext uri="{FF2B5EF4-FFF2-40B4-BE49-F238E27FC236}">
                <a16:creationId xmlns:a16="http://schemas.microsoft.com/office/drawing/2014/main" id="{84E5F65A-35AE-F08F-6A63-F804A7D35318}"/>
              </a:ext>
            </a:extLst>
          </p:cNvPr>
          <p:cNvSpPr txBox="1"/>
          <p:nvPr/>
        </p:nvSpPr>
        <p:spPr>
          <a:xfrm>
            <a:off x="15597801" y="8616416"/>
            <a:ext cx="5449750" cy="2610801"/>
          </a:xfrm>
          <a:prstGeom prst="rect">
            <a:avLst/>
          </a:prstGeom>
          <a:noFill/>
          <a:ln w="6350">
            <a:solidFill>
              <a:srgbClr val="BE9C5A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USA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Austria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Israel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Dubai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45720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 </a:t>
            </a: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E2C1DB31-49C6-9843-26AE-85F0D3DAE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63" y="312004"/>
            <a:ext cx="3165262" cy="11901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1481132-B049-BA92-5BB9-62A60CDE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576" y="10636685"/>
            <a:ext cx="4481820" cy="404661"/>
          </a:xfrm>
          <a:prstGeom prst="rect">
            <a:avLst/>
          </a:prstGeom>
        </p:spPr>
      </p:pic>
      <p:sp>
        <p:nvSpPr>
          <p:cNvPr id="8" name="Polje z besedilom 17">
            <a:extLst>
              <a:ext uri="{FF2B5EF4-FFF2-40B4-BE49-F238E27FC236}">
                <a16:creationId xmlns:a16="http://schemas.microsoft.com/office/drawing/2014/main" id="{6A151619-9E9A-C377-A005-DF8B912FC808}"/>
              </a:ext>
            </a:extLst>
          </p:cNvPr>
          <p:cNvSpPr txBox="1"/>
          <p:nvPr/>
        </p:nvSpPr>
        <p:spPr>
          <a:xfrm>
            <a:off x="3597214" y="10331681"/>
            <a:ext cx="11084944" cy="2487172"/>
          </a:xfrm>
          <a:prstGeom prst="rect">
            <a:avLst/>
          </a:prstGeom>
          <a:noFill/>
          <a:ln w="6350">
            <a:solidFill>
              <a:srgbClr val="BE9C5A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Hardware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International biotechnology cluster 2023/25 (UNIDO)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Strengthening regional and global innovation ecosystems of industry 4.0 in </a:t>
            </a:r>
            <a:b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</a:b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Western Balkans in 2023/25 (UNIDO)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Digital innovation of cultural heritage in Montenegro 2023/25 (UNIDO)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Partnership for sustainable development in hydrogen industry in CEE region in 2023/25 (UNIDO)</a:t>
            </a:r>
            <a:r>
              <a:rPr kumimoji="0" lang="sl-SI" sz="18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 </a:t>
            </a:r>
            <a:endParaRPr kumimoji="0" lang="sl-SI" sz="1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50C9C96-FB17-EC43-2353-275F6740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090" y="9451523"/>
            <a:ext cx="4481820" cy="4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13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0B3205-2789-B93E-8A7F-8CF7C2AB2FE9}"/>
              </a:ext>
            </a:extLst>
          </p:cNvPr>
          <p:cNvSpPr txBox="1"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avokotnik: zaokroženi vogali 1">
            <a:extLst>
              <a:ext uri="{FF2B5EF4-FFF2-40B4-BE49-F238E27FC236}">
                <a16:creationId xmlns:a16="http://schemas.microsoft.com/office/drawing/2014/main" id="{439258C9-22CC-65FB-8716-1C86FBB76CBD}"/>
              </a:ext>
            </a:extLst>
          </p:cNvPr>
          <p:cNvSpPr/>
          <p:nvPr/>
        </p:nvSpPr>
        <p:spPr>
          <a:xfrm>
            <a:off x="2760453" y="1660981"/>
            <a:ext cx="19374930" cy="2617851"/>
          </a:xfrm>
          <a:prstGeom prst="roundRect">
            <a:avLst/>
          </a:prstGeom>
          <a:solidFill>
            <a:srgbClr val="00206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8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</a:t>
            </a:r>
            <a:r>
              <a:rPr kumimoji="0" lang="sl-SI" sz="36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sl-SI" sz="14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sl-SI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163CEE1-25B8-3FB7-A21A-8AE80373439B}"/>
              </a:ext>
            </a:extLst>
          </p:cNvPr>
          <p:cNvSpPr txBox="1"/>
          <p:nvPr/>
        </p:nvSpPr>
        <p:spPr>
          <a:xfrm>
            <a:off x="3597214" y="1918205"/>
            <a:ext cx="1052423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3000" b="1" i="0" u="none" strike="noStrike" kern="100" cap="none" spc="0" normalizeH="0" baseline="0" noProof="0" dirty="0">
                <a:ln>
                  <a:noFill/>
                </a:ln>
                <a:solidFill>
                  <a:srgbClr val="ACB9C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4</a:t>
            </a:r>
            <a:endParaRPr kumimoji="0" lang="sl-SI" sz="1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BEA818-2C29-C728-BEB8-851193B9644E}"/>
              </a:ext>
            </a:extLst>
          </p:cNvPr>
          <p:cNvSpPr txBox="1"/>
          <p:nvPr/>
        </p:nvSpPr>
        <p:spPr>
          <a:xfrm>
            <a:off x="4868174" y="2579924"/>
            <a:ext cx="1839151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PROMOTOR OF ENTREPRENEURSHIP AND INNOVATIVENESS</a:t>
            </a: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4CEDBA5-BBA5-6CC1-E606-17E37263DE7F}"/>
              </a:ext>
            </a:extLst>
          </p:cNvPr>
          <p:cNvSpPr/>
          <p:nvPr/>
        </p:nvSpPr>
        <p:spPr>
          <a:xfrm>
            <a:off x="3001992" y="4286303"/>
            <a:ext cx="19012619" cy="247047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PROMOTING SLOVEN</a:t>
            </a:r>
            <a:r>
              <a:rPr kumimoji="0" lang="sl-SI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IAN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ENTREPRENEURIAL ECOSYSTEM FOR INCREASE OF INNOVATIVENESS OF SMEs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3" name="Polje z besedilom 13">
            <a:extLst>
              <a:ext uri="{FF2B5EF4-FFF2-40B4-BE49-F238E27FC236}">
                <a16:creationId xmlns:a16="http://schemas.microsoft.com/office/drawing/2014/main" id="{9DB15288-5567-F998-6EC1-CE46497C451F}"/>
              </a:ext>
            </a:extLst>
          </p:cNvPr>
          <p:cNvSpPr txBox="1"/>
          <p:nvPr/>
        </p:nvSpPr>
        <p:spPr>
          <a:xfrm>
            <a:off x="3001993" y="6978299"/>
            <a:ext cx="12198741" cy="5530003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Promoting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start-ups/scale-ups and SMEs</a:t>
            </a: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International entrepreneurship conference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National competition for the most prospective start-up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Venture capital investors meet</a:t>
            </a: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-ups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Registry of innovative start-ups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Events, round tables, press conferences, web pages</a:t>
            </a:r>
            <a:r>
              <a:rPr lang="sl-SI" sz="24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e-news, press releases,</a:t>
            </a: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advertising</a:t>
            </a:r>
            <a:r>
              <a:rPr lang="sl-SI" sz="24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8" name="Polje z besedilom 13">
            <a:extLst>
              <a:ext uri="{FF2B5EF4-FFF2-40B4-BE49-F238E27FC236}">
                <a16:creationId xmlns:a16="http://schemas.microsoft.com/office/drawing/2014/main" id="{7DEA49AE-E2D3-09A8-A9B1-5E7EEC481AE4}"/>
              </a:ext>
            </a:extLst>
          </p:cNvPr>
          <p:cNvSpPr txBox="1"/>
          <p:nvPr/>
        </p:nvSpPr>
        <p:spPr>
          <a:xfrm>
            <a:off x="15438408" y="7019138"/>
            <a:ext cx="6576203" cy="5530003"/>
          </a:xfrm>
          <a:prstGeom prst="rect">
            <a:avLst/>
          </a:prstGeom>
          <a:noFill/>
          <a:ln w="6350">
            <a:solidFill>
              <a:srgbClr val="002060"/>
            </a:solidFill>
            <a:prstDash val="dash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  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Other </a:t>
            </a:r>
            <a:r>
              <a:rPr kumimoji="0" lang="sl-SI" sz="2400" b="1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promotional/technical support</a:t>
            </a:r>
            <a:endParaRPr lang="sl-SI" sz="2400" b="1" kern="100" dirty="0">
              <a:solidFill>
                <a:srgbClr val="44546A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"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Specialized digital platforms and tools for skills improvement and/or networking </a:t>
            </a:r>
            <a:endParaRPr kumimoji="0" lang="sl-SI" sz="2400" b="0" i="0" u="none" strike="noStrike" kern="1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ESG</a:t>
            </a:r>
            <a:r>
              <a:rPr kumimoji="0" lang="sl-SI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self-assesment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tool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 marL="342900" marR="0" lvl="0" indent="-342900" algn="just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Application preparation tools (business tools, depreciation schedul</a:t>
            </a:r>
            <a:r>
              <a:rPr lang="sl-SI" sz="2400" kern="100" dirty="0">
                <a:solidFill>
                  <a:srgbClr val="44546A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etc.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)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6988D2F-5482-872A-16E1-A52A46F57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61" y="463347"/>
            <a:ext cx="3165262" cy="11901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C1B45E-8EBB-40C1-FBBC-1DBE1A0A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22" y="11550124"/>
            <a:ext cx="5591955" cy="50489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249FFF8-EE15-67D5-BCB6-00FB1D71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9776" y="11550124"/>
            <a:ext cx="5591955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8809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dlaga za PPT_ENG (Read-Only)" id="{9741AB3F-A44F-D04F-BC2D-1FEBE63F7345}" vid="{B92E740E-22C5-0547-944D-72E0E41FBEDC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0284FCED48548B9B0C20996C68E03" ma:contentTypeVersion="18" ma:contentTypeDescription="Ustvari nov dokument." ma:contentTypeScope="" ma:versionID="28780ffc4611a1ad5c651a55f4ec3daa">
  <xsd:schema xmlns:xsd="http://www.w3.org/2001/XMLSchema" xmlns:xs="http://www.w3.org/2001/XMLSchema" xmlns:p="http://schemas.microsoft.com/office/2006/metadata/properties" xmlns:ns2="f42627c6-e217-499c-b5a7-cf370326ee79" xmlns:ns3="a63e6597-4531-4dc2-bc76-96d4fb27f392" targetNamespace="http://schemas.microsoft.com/office/2006/metadata/properties" ma:root="true" ma:fieldsID="e0eb8a1868784104ddc1492aca4f1d4f" ns2:_="" ns3:_="">
    <xsd:import namespace="f42627c6-e217-499c-b5a7-cf370326ee79"/>
    <xsd:import namespace="a63e6597-4531-4dc2-bc76-96d4fb27f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627c6-e217-499c-b5a7-cf370326e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08d5e401-48a0-48e4-a2c9-359257449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e6597-4531-4dc2-bc76-96d4fb27f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638d2e-464c-49af-b702-1f485c521d94}" ma:internalName="TaxCatchAll" ma:showField="CatchAllData" ma:web="a63e6597-4531-4dc2-bc76-96d4fb27f3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2627c6-e217-499c-b5a7-cf370326ee79">
      <Terms xmlns="http://schemas.microsoft.com/office/infopath/2007/PartnerControls"/>
    </lcf76f155ced4ddcb4097134ff3c332f>
    <TaxCatchAll xmlns="a63e6597-4531-4dc2-bc76-96d4fb27f392" xsi:nil="true"/>
  </documentManagement>
</p:properties>
</file>

<file path=customXml/itemProps1.xml><?xml version="1.0" encoding="utf-8"?>
<ds:datastoreItem xmlns:ds="http://schemas.openxmlformats.org/officeDocument/2006/customXml" ds:itemID="{B4D1FFE0-AC27-4C0B-ACF1-27A76A558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44351-8442-43ED-8553-4531ED736381}"/>
</file>

<file path=customXml/itemProps3.xml><?xml version="1.0" encoding="utf-8"?>
<ds:datastoreItem xmlns:ds="http://schemas.openxmlformats.org/officeDocument/2006/customXml" ds:itemID="{0D4C222C-5E3C-4A90-961C-ED911B21EC7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8a5c3d55-2e01-4a3e-8076-61921d4bc5b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podlaga za PPT_SLO_template</Template>
  <TotalTime>74858</TotalTime>
  <Words>652</Words>
  <Application>Microsoft Office PowerPoint</Application>
  <PresentationFormat>Po meri</PresentationFormat>
  <Paragraphs>136</Paragraphs>
  <Slides>10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2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21" baseType="lpstr">
      <vt:lpstr>Acumin Pro</vt:lpstr>
      <vt:lpstr>Arial</vt:lpstr>
      <vt:lpstr>Avenir Roman</vt:lpstr>
      <vt:lpstr>Calibri</vt:lpstr>
      <vt:lpstr>Calibri Light</vt:lpstr>
      <vt:lpstr>Helvetica Light</vt:lpstr>
      <vt:lpstr>Tahoma</vt:lpstr>
      <vt:lpstr>Wingdings</vt:lpstr>
      <vt:lpstr>1_Office Theme</vt:lpstr>
      <vt:lpstr>2_White</vt:lpstr>
      <vt:lpstr>CorelDRAW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Grobelnik</dc:creator>
  <cp:lastModifiedBy>Ana Vele</cp:lastModifiedBy>
  <cp:revision>1155</cp:revision>
  <cp:lastPrinted>2024-01-23T11:48:17Z</cp:lastPrinted>
  <dcterms:created xsi:type="dcterms:W3CDTF">2018-10-22T11:40:40Z</dcterms:created>
  <dcterms:modified xsi:type="dcterms:W3CDTF">2024-01-23T14:26:00Z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0x01010063019B81BFE5C341B054CD893B6F1BED</vt:lpwstr>
  </property>
</Properties>
</file>