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1" r:id="rId4"/>
  </p:sldMasterIdLst>
  <p:notesMasterIdLst>
    <p:notesMasterId r:id="rId26"/>
  </p:notesMasterIdLst>
  <p:handoutMasterIdLst>
    <p:handoutMasterId r:id="rId27"/>
  </p:handoutMasterIdLst>
  <p:sldIdLst>
    <p:sldId id="1284" r:id="rId5"/>
    <p:sldId id="317" r:id="rId6"/>
    <p:sldId id="279" r:id="rId7"/>
    <p:sldId id="1305" r:id="rId8"/>
    <p:sldId id="419" r:id="rId9"/>
    <p:sldId id="421" r:id="rId10"/>
    <p:sldId id="1313" r:id="rId11"/>
    <p:sldId id="1307" r:id="rId12"/>
    <p:sldId id="1309" r:id="rId13"/>
    <p:sldId id="278" r:id="rId14"/>
    <p:sldId id="1304" r:id="rId15"/>
    <p:sldId id="280" r:id="rId16"/>
    <p:sldId id="1315" r:id="rId17"/>
    <p:sldId id="1306" r:id="rId18"/>
    <p:sldId id="417" r:id="rId19"/>
    <p:sldId id="418" r:id="rId20"/>
    <p:sldId id="1334" r:id="rId21"/>
    <p:sldId id="1310" r:id="rId22"/>
    <p:sldId id="1311" r:id="rId23"/>
    <p:sldId id="1337" r:id="rId24"/>
    <p:sldId id="409" r:id="rId25"/>
  </p:sldIdLst>
  <p:sldSz cx="12192000" cy="6858000"/>
  <p:notesSz cx="6797675" cy="987266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92">
          <p15:clr>
            <a:srgbClr val="A4A3A4"/>
          </p15:clr>
        </p15:guide>
        <p15:guide id="2" pos="3840">
          <p15:clr>
            <a:srgbClr val="A4A3A4"/>
          </p15:clr>
        </p15:guide>
      </p15:sldGuideLst>
    </p:ext>
    <p:ext uri="{2D200454-40CA-4A62-9FC3-DE9A4176ACB9}">
      <p15:notesGuideLst xmlns:p15="http://schemas.microsoft.com/office/powerpoint/2012/main"/>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66" roundtripDataSignature="AMtx7mh3YP3xexYcFoahXa2ehi0H5V4Za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13BA57-EE62-4DAD-8748-5D72BE51680B}" v="1" dt="2024-09-19T13:02:15.3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497" autoAdjust="0"/>
  </p:normalViewPr>
  <p:slideViewPr>
    <p:cSldViewPr snapToGrid="0">
      <p:cViewPr varScale="1">
        <p:scale>
          <a:sx n="82" d="100"/>
          <a:sy n="82" d="100"/>
        </p:scale>
        <p:origin x="1674" y="90"/>
      </p:cViewPr>
      <p:guideLst>
        <p:guide orient="horz" pos="2092"/>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79" d="100"/>
          <a:sy n="79" d="100"/>
        </p:scale>
        <p:origin x="403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68"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67" Type="http://schemas.openxmlformats.org/officeDocument/2006/relationships/presProps" Target="presProps.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66" Type="http://customschemas.google.com/relationships/presentationmetadata" Target="meta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69" Type="http://schemas.openxmlformats.org/officeDocument/2006/relationships/theme" Target="theme/theme1.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814D46-B703-45C6-B2B4-1B82D93AC9B4}"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7CA1BCE5-568E-4E5A-AAF2-E06DEE4F185C}">
      <dgm:prSet/>
      <dgm:spPr>
        <a:solidFill>
          <a:schemeClr val="tx2">
            <a:lumMod val="75000"/>
          </a:schemeClr>
        </a:solidFill>
      </dgm:spPr>
      <dgm:t>
        <a:bodyPr/>
        <a:lstStyle/>
        <a:p>
          <a:r>
            <a:rPr lang="fr-BE" dirty="0"/>
            <a:t>EU Algae Initiative – a set of </a:t>
          </a:r>
          <a:r>
            <a:rPr lang="fr-BE" dirty="0" err="1"/>
            <a:t>well-advancing</a:t>
          </a:r>
          <a:r>
            <a:rPr lang="fr-BE" dirty="0"/>
            <a:t> </a:t>
          </a:r>
          <a:r>
            <a:rPr lang="fr-BE" dirty="0" err="1"/>
            <a:t>coordinated</a:t>
          </a:r>
          <a:r>
            <a:rPr lang="fr-BE" dirty="0"/>
            <a:t> actions to </a:t>
          </a:r>
          <a:r>
            <a:rPr lang="fr-BE" dirty="0" err="1"/>
            <a:t>unlock</a:t>
          </a:r>
          <a:r>
            <a:rPr lang="fr-BE" dirty="0"/>
            <a:t> </a:t>
          </a:r>
          <a:r>
            <a:rPr lang="fr-BE" dirty="0" err="1"/>
            <a:t>algae</a:t>
          </a:r>
          <a:r>
            <a:rPr lang="fr-BE" dirty="0"/>
            <a:t> </a:t>
          </a:r>
          <a:r>
            <a:rPr lang="fr-BE" dirty="0" err="1"/>
            <a:t>potential</a:t>
          </a:r>
          <a:r>
            <a:rPr lang="fr-BE" dirty="0"/>
            <a:t> in the EU</a:t>
          </a:r>
          <a:endParaRPr lang="en-US" dirty="0"/>
        </a:p>
      </dgm:t>
    </dgm:pt>
    <dgm:pt modelId="{8425A057-D2B0-434B-ABA7-0F549404CAFC}" type="parTrans" cxnId="{75A96999-E02F-44F2-9148-F596846C8600}">
      <dgm:prSet/>
      <dgm:spPr/>
      <dgm:t>
        <a:bodyPr/>
        <a:lstStyle/>
        <a:p>
          <a:endParaRPr lang="en-US"/>
        </a:p>
      </dgm:t>
    </dgm:pt>
    <dgm:pt modelId="{3C8D3F2E-26FE-4904-A2CE-D53EDDB975CA}" type="sibTrans" cxnId="{75A96999-E02F-44F2-9148-F596846C8600}">
      <dgm:prSet/>
      <dgm:spPr/>
      <dgm:t>
        <a:bodyPr/>
        <a:lstStyle/>
        <a:p>
          <a:endParaRPr lang="en-US"/>
        </a:p>
      </dgm:t>
    </dgm:pt>
    <dgm:pt modelId="{248F0B7D-4D02-48FA-97EB-AF0ECE780CB9}">
      <dgm:prSet/>
      <dgm:spPr>
        <a:solidFill>
          <a:schemeClr val="tx2">
            <a:lumMod val="75000"/>
          </a:schemeClr>
        </a:solidFill>
      </dgm:spPr>
      <dgm:t>
        <a:bodyPr/>
        <a:lstStyle/>
        <a:p>
          <a:r>
            <a:rPr lang="fr-BE"/>
            <a:t>MS </a:t>
          </a:r>
          <a:r>
            <a:rPr lang="fr-BE" err="1"/>
            <a:t>authorities</a:t>
          </a:r>
          <a:r>
            <a:rPr lang="fr-BE"/>
            <a:t> support to </a:t>
          </a:r>
          <a:r>
            <a:rPr lang="fr-BE" err="1"/>
            <a:t>algae</a:t>
          </a:r>
          <a:r>
            <a:rPr lang="fr-BE"/>
            <a:t> </a:t>
          </a:r>
          <a:r>
            <a:rPr lang="fr-BE" err="1"/>
            <a:t>sector</a:t>
          </a:r>
          <a:r>
            <a:rPr lang="fr-BE"/>
            <a:t> </a:t>
          </a:r>
          <a:r>
            <a:rPr lang="fr-BE" err="1"/>
            <a:t>is</a:t>
          </a:r>
          <a:r>
            <a:rPr lang="fr-BE"/>
            <a:t> crucial to </a:t>
          </a:r>
          <a:r>
            <a:rPr lang="fr-BE" err="1"/>
            <a:t>unlock</a:t>
          </a:r>
          <a:r>
            <a:rPr lang="fr-BE"/>
            <a:t> </a:t>
          </a:r>
          <a:r>
            <a:rPr lang="fr-BE" err="1"/>
            <a:t>algae</a:t>
          </a:r>
          <a:r>
            <a:rPr lang="fr-BE"/>
            <a:t> </a:t>
          </a:r>
          <a:r>
            <a:rPr lang="fr-BE" err="1"/>
            <a:t>sector’s</a:t>
          </a:r>
          <a:r>
            <a:rPr lang="fr-BE"/>
            <a:t> </a:t>
          </a:r>
          <a:r>
            <a:rPr lang="fr-BE" err="1"/>
            <a:t>potential</a:t>
          </a:r>
          <a:r>
            <a:rPr lang="fr-BE"/>
            <a:t> in EU e.g. by </a:t>
          </a:r>
          <a:r>
            <a:rPr lang="fr-BE" err="1"/>
            <a:t>improving</a:t>
          </a:r>
          <a:r>
            <a:rPr lang="fr-BE"/>
            <a:t> </a:t>
          </a:r>
          <a:r>
            <a:rPr lang="fr-BE" err="1"/>
            <a:t>governance</a:t>
          </a:r>
          <a:r>
            <a:rPr lang="fr-BE"/>
            <a:t>, </a:t>
          </a:r>
          <a:r>
            <a:rPr lang="fr-BE" err="1"/>
            <a:t>access</a:t>
          </a:r>
          <a:r>
            <a:rPr lang="fr-BE"/>
            <a:t> to </a:t>
          </a:r>
          <a:r>
            <a:rPr lang="fr-BE" err="1"/>
            <a:t>space</a:t>
          </a:r>
          <a:r>
            <a:rPr lang="fr-BE"/>
            <a:t> </a:t>
          </a:r>
          <a:endParaRPr lang="en-US"/>
        </a:p>
      </dgm:t>
    </dgm:pt>
    <dgm:pt modelId="{B2DE6644-E69F-4EDF-8A9E-EFC6641D2AB6}" type="parTrans" cxnId="{F58FA363-F26C-4590-B7FD-8793B12CB98A}">
      <dgm:prSet/>
      <dgm:spPr/>
      <dgm:t>
        <a:bodyPr/>
        <a:lstStyle/>
        <a:p>
          <a:endParaRPr lang="en-US"/>
        </a:p>
      </dgm:t>
    </dgm:pt>
    <dgm:pt modelId="{C5A8F572-F61E-4E6B-9A9F-5E5A8FC63BE6}" type="sibTrans" cxnId="{F58FA363-F26C-4590-B7FD-8793B12CB98A}">
      <dgm:prSet/>
      <dgm:spPr/>
      <dgm:t>
        <a:bodyPr/>
        <a:lstStyle/>
        <a:p>
          <a:endParaRPr lang="en-US"/>
        </a:p>
      </dgm:t>
    </dgm:pt>
    <dgm:pt modelId="{7C0A92B5-484D-4016-95AD-0FEFE2606ACA}">
      <dgm:prSet/>
      <dgm:spPr>
        <a:solidFill>
          <a:schemeClr val="tx2">
            <a:lumMod val="75000"/>
          </a:schemeClr>
        </a:solidFill>
      </dgm:spPr>
      <dgm:t>
        <a:bodyPr/>
        <a:lstStyle/>
        <a:p>
          <a:r>
            <a:rPr lang="fr-BE" dirty="0"/>
            <a:t>EU4Algae – a </a:t>
          </a:r>
          <a:r>
            <a:rPr lang="fr-BE" dirty="0" err="1"/>
            <a:t>continuous</a:t>
          </a:r>
          <a:r>
            <a:rPr lang="fr-BE" dirty="0"/>
            <a:t> EU flagship </a:t>
          </a:r>
          <a:r>
            <a:rPr lang="fr-BE" dirty="0" err="1"/>
            <a:t>project</a:t>
          </a:r>
          <a:r>
            <a:rPr lang="fr-BE" dirty="0"/>
            <a:t> for </a:t>
          </a:r>
          <a:r>
            <a:rPr lang="fr-BE" dirty="0" err="1"/>
            <a:t>algae</a:t>
          </a:r>
          <a:r>
            <a:rPr lang="fr-BE" dirty="0"/>
            <a:t> </a:t>
          </a:r>
          <a:r>
            <a:rPr lang="fr-BE" dirty="0" err="1"/>
            <a:t>sector</a:t>
          </a:r>
          <a:r>
            <a:rPr lang="fr-BE" dirty="0"/>
            <a:t>, one-stop-shop for </a:t>
          </a:r>
          <a:r>
            <a:rPr lang="fr-BE" dirty="0" err="1"/>
            <a:t>industry</a:t>
          </a:r>
          <a:r>
            <a:rPr lang="fr-BE" dirty="0"/>
            <a:t>, </a:t>
          </a:r>
          <a:r>
            <a:rPr lang="fr-BE" dirty="0" err="1"/>
            <a:t>contributes</a:t>
          </a:r>
          <a:r>
            <a:rPr lang="fr-BE" dirty="0"/>
            <a:t> to the </a:t>
          </a:r>
          <a:r>
            <a:rPr lang="fr-BE" dirty="0" err="1"/>
            <a:t>implementation</a:t>
          </a:r>
          <a:r>
            <a:rPr lang="fr-BE" dirty="0"/>
            <a:t> of the EU </a:t>
          </a:r>
          <a:r>
            <a:rPr lang="fr-BE" dirty="0" err="1"/>
            <a:t>Algae</a:t>
          </a:r>
          <a:r>
            <a:rPr lang="fr-BE" dirty="0"/>
            <a:t> Initiative</a:t>
          </a:r>
          <a:endParaRPr lang="en-US" dirty="0"/>
        </a:p>
      </dgm:t>
    </dgm:pt>
    <dgm:pt modelId="{18FDA27D-4BDA-425B-874C-E1F4D07C2AD8}" type="parTrans" cxnId="{723B24FE-5B5D-4DA8-9E7F-2360722D3CD8}">
      <dgm:prSet/>
      <dgm:spPr/>
      <dgm:t>
        <a:bodyPr/>
        <a:lstStyle/>
        <a:p>
          <a:endParaRPr lang="en-US"/>
        </a:p>
      </dgm:t>
    </dgm:pt>
    <dgm:pt modelId="{800B79B6-637C-4957-B184-EBD9F1BC995D}" type="sibTrans" cxnId="{723B24FE-5B5D-4DA8-9E7F-2360722D3CD8}">
      <dgm:prSet/>
      <dgm:spPr/>
      <dgm:t>
        <a:bodyPr/>
        <a:lstStyle/>
        <a:p>
          <a:endParaRPr lang="en-US"/>
        </a:p>
      </dgm:t>
    </dgm:pt>
    <dgm:pt modelId="{7F0BC864-5B7F-4709-812C-130540E76321}">
      <dgm:prSet/>
      <dgm:spPr>
        <a:solidFill>
          <a:schemeClr val="tx2">
            <a:lumMod val="75000"/>
          </a:schemeClr>
        </a:solidFill>
      </dgm:spPr>
      <dgm:t>
        <a:bodyPr/>
        <a:lstStyle/>
        <a:p>
          <a:r>
            <a:rPr lang="fr-BE"/>
            <a:t>Investments + research/innovation funding – instrumental for emerging sector to derisk investments</a:t>
          </a:r>
          <a:endParaRPr lang="en-US"/>
        </a:p>
      </dgm:t>
    </dgm:pt>
    <dgm:pt modelId="{AFB8648D-16CA-4982-876D-37824A4EC4CA}" type="parTrans" cxnId="{07ACB0F5-8841-4473-BE03-F6F30B4FCAB2}">
      <dgm:prSet/>
      <dgm:spPr/>
      <dgm:t>
        <a:bodyPr/>
        <a:lstStyle/>
        <a:p>
          <a:endParaRPr lang="en-US"/>
        </a:p>
      </dgm:t>
    </dgm:pt>
    <dgm:pt modelId="{F037ECCE-3CD2-45CE-9AE7-90162EEEA823}" type="sibTrans" cxnId="{07ACB0F5-8841-4473-BE03-F6F30B4FCAB2}">
      <dgm:prSet/>
      <dgm:spPr/>
      <dgm:t>
        <a:bodyPr/>
        <a:lstStyle/>
        <a:p>
          <a:endParaRPr lang="en-US"/>
        </a:p>
      </dgm:t>
    </dgm:pt>
    <dgm:pt modelId="{EC504A9E-FF55-4F36-BD3D-8011566BB9A1}">
      <dgm:prSet/>
      <dgm:spPr>
        <a:solidFill>
          <a:schemeClr val="tx2">
            <a:lumMod val="75000"/>
          </a:schemeClr>
        </a:solidFill>
      </dgm:spPr>
      <dgm:t>
        <a:bodyPr/>
        <a:lstStyle/>
        <a:p>
          <a:r>
            <a:rPr lang="fr-BE" dirty="0" err="1"/>
            <a:t>European</a:t>
          </a:r>
          <a:r>
            <a:rPr lang="fr-BE" dirty="0"/>
            <a:t> Commission </a:t>
          </a:r>
          <a:r>
            <a:rPr lang="fr-BE" dirty="0" err="1"/>
            <a:t>is</a:t>
          </a:r>
          <a:r>
            <a:rPr lang="fr-BE" dirty="0"/>
            <a:t> </a:t>
          </a:r>
          <a:r>
            <a:rPr lang="fr-BE" dirty="0" err="1"/>
            <a:t>here</a:t>
          </a:r>
          <a:r>
            <a:rPr lang="fr-BE" dirty="0"/>
            <a:t> to help: assistance </a:t>
          </a:r>
          <a:r>
            <a:rPr lang="fr-BE" dirty="0" err="1"/>
            <a:t>mechanisms</a:t>
          </a:r>
          <a:r>
            <a:rPr lang="fr-BE" dirty="0"/>
            <a:t>, </a:t>
          </a:r>
          <a:r>
            <a:rPr lang="fr-BE" dirty="0" err="1"/>
            <a:t>funds</a:t>
          </a:r>
          <a:r>
            <a:rPr lang="fr-BE" dirty="0"/>
            <a:t>, guidelines, </a:t>
          </a:r>
          <a:r>
            <a:rPr lang="fr-BE" dirty="0" err="1"/>
            <a:t>events</a:t>
          </a:r>
          <a:r>
            <a:rPr lang="fr-BE" dirty="0"/>
            <a:t> </a:t>
          </a:r>
          <a:r>
            <a:rPr lang="fr-BE" dirty="0" err="1"/>
            <a:t>etc</a:t>
          </a:r>
          <a:endParaRPr lang="en-US" dirty="0"/>
        </a:p>
      </dgm:t>
    </dgm:pt>
    <dgm:pt modelId="{7DED4A43-8B87-4C6B-92C8-20F3DA1E76F9}" type="parTrans" cxnId="{CBF0A7D9-5386-4D3E-A5D4-2B5E340440B8}">
      <dgm:prSet/>
      <dgm:spPr/>
      <dgm:t>
        <a:bodyPr/>
        <a:lstStyle/>
        <a:p>
          <a:endParaRPr lang="en-US"/>
        </a:p>
      </dgm:t>
    </dgm:pt>
    <dgm:pt modelId="{52D3B312-E8D8-456C-8D39-18BA55F8670D}" type="sibTrans" cxnId="{CBF0A7D9-5386-4D3E-A5D4-2B5E340440B8}">
      <dgm:prSet/>
      <dgm:spPr/>
      <dgm:t>
        <a:bodyPr/>
        <a:lstStyle/>
        <a:p>
          <a:endParaRPr lang="en-US"/>
        </a:p>
      </dgm:t>
    </dgm:pt>
    <dgm:pt modelId="{D6227DDD-B3F5-44E4-A407-6713DD6B8196}" type="pres">
      <dgm:prSet presAssocID="{7D814D46-B703-45C6-B2B4-1B82D93AC9B4}" presName="linear" presStyleCnt="0">
        <dgm:presLayoutVars>
          <dgm:animLvl val="lvl"/>
          <dgm:resizeHandles val="exact"/>
        </dgm:presLayoutVars>
      </dgm:prSet>
      <dgm:spPr/>
    </dgm:pt>
    <dgm:pt modelId="{B2CE6E7A-879C-4155-87B7-A6EAC8000EFC}" type="pres">
      <dgm:prSet presAssocID="{7CA1BCE5-568E-4E5A-AAF2-E06DEE4F185C}" presName="parentText" presStyleLbl="node1" presStyleIdx="0" presStyleCnt="5" custScaleY="110287">
        <dgm:presLayoutVars>
          <dgm:chMax val="0"/>
          <dgm:bulletEnabled val="1"/>
        </dgm:presLayoutVars>
      </dgm:prSet>
      <dgm:spPr/>
    </dgm:pt>
    <dgm:pt modelId="{B5F4B7E4-DD1E-4EFE-9E6C-441010007975}" type="pres">
      <dgm:prSet presAssocID="{3C8D3F2E-26FE-4904-A2CE-D53EDDB975CA}" presName="spacer" presStyleCnt="0"/>
      <dgm:spPr/>
    </dgm:pt>
    <dgm:pt modelId="{83236227-CC04-4031-A124-9AA04357045B}" type="pres">
      <dgm:prSet presAssocID="{248F0B7D-4D02-48FA-97EB-AF0ECE780CB9}" presName="parentText" presStyleLbl="node1" presStyleIdx="1" presStyleCnt="5">
        <dgm:presLayoutVars>
          <dgm:chMax val="0"/>
          <dgm:bulletEnabled val="1"/>
        </dgm:presLayoutVars>
      </dgm:prSet>
      <dgm:spPr/>
    </dgm:pt>
    <dgm:pt modelId="{23388515-9534-46A2-9AEE-60677717ACCF}" type="pres">
      <dgm:prSet presAssocID="{C5A8F572-F61E-4E6B-9A9F-5E5A8FC63BE6}" presName="spacer" presStyleCnt="0"/>
      <dgm:spPr/>
    </dgm:pt>
    <dgm:pt modelId="{6E55053F-C8AA-46AB-B246-BBD62BEAB626}" type="pres">
      <dgm:prSet presAssocID="{7C0A92B5-484D-4016-95AD-0FEFE2606ACA}" presName="parentText" presStyleLbl="node1" presStyleIdx="2" presStyleCnt="5">
        <dgm:presLayoutVars>
          <dgm:chMax val="0"/>
          <dgm:bulletEnabled val="1"/>
        </dgm:presLayoutVars>
      </dgm:prSet>
      <dgm:spPr/>
    </dgm:pt>
    <dgm:pt modelId="{D8FB5AEE-6065-430D-84B6-9BD8E53CB944}" type="pres">
      <dgm:prSet presAssocID="{800B79B6-637C-4957-B184-EBD9F1BC995D}" presName="spacer" presStyleCnt="0"/>
      <dgm:spPr/>
    </dgm:pt>
    <dgm:pt modelId="{08F604EF-3BEB-440B-A0B7-CBD5E5EAF77C}" type="pres">
      <dgm:prSet presAssocID="{7F0BC864-5B7F-4709-812C-130540E76321}" presName="parentText" presStyleLbl="node1" presStyleIdx="3" presStyleCnt="5">
        <dgm:presLayoutVars>
          <dgm:chMax val="0"/>
          <dgm:bulletEnabled val="1"/>
        </dgm:presLayoutVars>
      </dgm:prSet>
      <dgm:spPr/>
    </dgm:pt>
    <dgm:pt modelId="{C84C7C8B-0F80-4970-BD2A-9C843B1030FB}" type="pres">
      <dgm:prSet presAssocID="{F037ECCE-3CD2-45CE-9AE7-90162EEEA823}" presName="spacer" presStyleCnt="0"/>
      <dgm:spPr/>
    </dgm:pt>
    <dgm:pt modelId="{9F927F0F-4BAF-46A7-A8D1-1CA9A83B1F89}" type="pres">
      <dgm:prSet presAssocID="{EC504A9E-FF55-4F36-BD3D-8011566BB9A1}" presName="parentText" presStyleLbl="node1" presStyleIdx="4" presStyleCnt="5">
        <dgm:presLayoutVars>
          <dgm:chMax val="0"/>
          <dgm:bulletEnabled val="1"/>
        </dgm:presLayoutVars>
      </dgm:prSet>
      <dgm:spPr/>
    </dgm:pt>
  </dgm:ptLst>
  <dgm:cxnLst>
    <dgm:cxn modelId="{0737B116-9802-4D70-BBF4-DC9ECEB3EA79}" type="presOf" srcId="{EC504A9E-FF55-4F36-BD3D-8011566BB9A1}" destId="{9F927F0F-4BAF-46A7-A8D1-1CA9A83B1F89}" srcOrd="0" destOrd="0" presId="urn:microsoft.com/office/officeart/2005/8/layout/vList2"/>
    <dgm:cxn modelId="{966F7225-10D6-444D-A158-9B83E57A245D}" type="presOf" srcId="{7C0A92B5-484D-4016-95AD-0FEFE2606ACA}" destId="{6E55053F-C8AA-46AB-B246-BBD62BEAB626}" srcOrd="0" destOrd="0" presId="urn:microsoft.com/office/officeart/2005/8/layout/vList2"/>
    <dgm:cxn modelId="{41C0ED28-DA4B-4DD2-818D-93661A99D42F}" type="presOf" srcId="{248F0B7D-4D02-48FA-97EB-AF0ECE780CB9}" destId="{83236227-CC04-4031-A124-9AA04357045B}" srcOrd="0" destOrd="0" presId="urn:microsoft.com/office/officeart/2005/8/layout/vList2"/>
    <dgm:cxn modelId="{F58FA363-F26C-4590-B7FD-8793B12CB98A}" srcId="{7D814D46-B703-45C6-B2B4-1B82D93AC9B4}" destId="{248F0B7D-4D02-48FA-97EB-AF0ECE780CB9}" srcOrd="1" destOrd="0" parTransId="{B2DE6644-E69F-4EDF-8A9E-EFC6641D2AB6}" sibTransId="{C5A8F572-F61E-4E6B-9A9F-5E5A8FC63BE6}"/>
    <dgm:cxn modelId="{75A96999-E02F-44F2-9148-F596846C8600}" srcId="{7D814D46-B703-45C6-B2B4-1B82D93AC9B4}" destId="{7CA1BCE5-568E-4E5A-AAF2-E06DEE4F185C}" srcOrd="0" destOrd="0" parTransId="{8425A057-D2B0-434B-ABA7-0F549404CAFC}" sibTransId="{3C8D3F2E-26FE-4904-A2CE-D53EDDB975CA}"/>
    <dgm:cxn modelId="{645CF8A3-C8A8-4282-B3B4-331517C8AD3F}" type="presOf" srcId="{7CA1BCE5-568E-4E5A-AAF2-E06DEE4F185C}" destId="{B2CE6E7A-879C-4155-87B7-A6EAC8000EFC}" srcOrd="0" destOrd="0" presId="urn:microsoft.com/office/officeart/2005/8/layout/vList2"/>
    <dgm:cxn modelId="{83EA94A7-4443-4479-822B-3C9A1093B13B}" type="presOf" srcId="{7D814D46-B703-45C6-B2B4-1B82D93AC9B4}" destId="{D6227DDD-B3F5-44E4-A407-6713DD6B8196}" srcOrd="0" destOrd="0" presId="urn:microsoft.com/office/officeart/2005/8/layout/vList2"/>
    <dgm:cxn modelId="{CBF0A7D9-5386-4D3E-A5D4-2B5E340440B8}" srcId="{7D814D46-B703-45C6-B2B4-1B82D93AC9B4}" destId="{EC504A9E-FF55-4F36-BD3D-8011566BB9A1}" srcOrd="4" destOrd="0" parTransId="{7DED4A43-8B87-4C6B-92C8-20F3DA1E76F9}" sibTransId="{52D3B312-E8D8-456C-8D39-18BA55F8670D}"/>
    <dgm:cxn modelId="{7E1DCFDB-4999-488A-9439-8AB62ECD5653}" type="presOf" srcId="{7F0BC864-5B7F-4709-812C-130540E76321}" destId="{08F604EF-3BEB-440B-A0B7-CBD5E5EAF77C}" srcOrd="0" destOrd="0" presId="urn:microsoft.com/office/officeart/2005/8/layout/vList2"/>
    <dgm:cxn modelId="{07ACB0F5-8841-4473-BE03-F6F30B4FCAB2}" srcId="{7D814D46-B703-45C6-B2B4-1B82D93AC9B4}" destId="{7F0BC864-5B7F-4709-812C-130540E76321}" srcOrd="3" destOrd="0" parTransId="{AFB8648D-16CA-4982-876D-37824A4EC4CA}" sibTransId="{F037ECCE-3CD2-45CE-9AE7-90162EEEA823}"/>
    <dgm:cxn modelId="{723B24FE-5B5D-4DA8-9E7F-2360722D3CD8}" srcId="{7D814D46-B703-45C6-B2B4-1B82D93AC9B4}" destId="{7C0A92B5-484D-4016-95AD-0FEFE2606ACA}" srcOrd="2" destOrd="0" parTransId="{18FDA27D-4BDA-425B-874C-E1F4D07C2AD8}" sibTransId="{800B79B6-637C-4957-B184-EBD9F1BC995D}"/>
    <dgm:cxn modelId="{E311838E-25B5-414A-84CA-BE87A77EE2D0}" type="presParOf" srcId="{D6227DDD-B3F5-44E4-A407-6713DD6B8196}" destId="{B2CE6E7A-879C-4155-87B7-A6EAC8000EFC}" srcOrd="0" destOrd="0" presId="urn:microsoft.com/office/officeart/2005/8/layout/vList2"/>
    <dgm:cxn modelId="{D1D640D9-C8D9-4CB2-8D56-485C88680214}" type="presParOf" srcId="{D6227DDD-B3F5-44E4-A407-6713DD6B8196}" destId="{B5F4B7E4-DD1E-4EFE-9E6C-441010007975}" srcOrd="1" destOrd="0" presId="urn:microsoft.com/office/officeart/2005/8/layout/vList2"/>
    <dgm:cxn modelId="{EB8323DE-3110-43A3-8987-E7ED54603D08}" type="presParOf" srcId="{D6227DDD-B3F5-44E4-A407-6713DD6B8196}" destId="{83236227-CC04-4031-A124-9AA04357045B}" srcOrd="2" destOrd="0" presId="urn:microsoft.com/office/officeart/2005/8/layout/vList2"/>
    <dgm:cxn modelId="{5053F150-9A88-461F-9E83-F996D2BDBE8D}" type="presParOf" srcId="{D6227DDD-B3F5-44E4-A407-6713DD6B8196}" destId="{23388515-9534-46A2-9AEE-60677717ACCF}" srcOrd="3" destOrd="0" presId="urn:microsoft.com/office/officeart/2005/8/layout/vList2"/>
    <dgm:cxn modelId="{4A10D525-B609-42CE-85AE-365EB76BED11}" type="presParOf" srcId="{D6227DDD-B3F5-44E4-A407-6713DD6B8196}" destId="{6E55053F-C8AA-46AB-B246-BBD62BEAB626}" srcOrd="4" destOrd="0" presId="urn:microsoft.com/office/officeart/2005/8/layout/vList2"/>
    <dgm:cxn modelId="{4FC2EB1C-56A7-4EA0-AFFB-134700E66AF3}" type="presParOf" srcId="{D6227DDD-B3F5-44E4-A407-6713DD6B8196}" destId="{D8FB5AEE-6065-430D-84B6-9BD8E53CB944}" srcOrd="5" destOrd="0" presId="urn:microsoft.com/office/officeart/2005/8/layout/vList2"/>
    <dgm:cxn modelId="{DB39986F-D33B-4DBB-A0D6-F63D0CE7F491}" type="presParOf" srcId="{D6227DDD-B3F5-44E4-A407-6713DD6B8196}" destId="{08F604EF-3BEB-440B-A0B7-CBD5E5EAF77C}" srcOrd="6" destOrd="0" presId="urn:microsoft.com/office/officeart/2005/8/layout/vList2"/>
    <dgm:cxn modelId="{FEECBBD1-0142-41CB-93F8-E49F16887E16}" type="presParOf" srcId="{D6227DDD-B3F5-44E4-A407-6713DD6B8196}" destId="{C84C7C8B-0F80-4970-BD2A-9C843B1030FB}" srcOrd="7" destOrd="0" presId="urn:microsoft.com/office/officeart/2005/8/layout/vList2"/>
    <dgm:cxn modelId="{D6855F53-F4E0-42EA-84A6-171FAB58817F}" type="presParOf" srcId="{D6227DDD-B3F5-44E4-A407-6713DD6B8196}" destId="{9F927F0F-4BAF-46A7-A8D1-1CA9A83B1F89}"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CE6E7A-879C-4155-87B7-A6EAC8000EFC}">
      <dsp:nvSpPr>
        <dsp:cNvPr id="0" name=""/>
        <dsp:cNvSpPr/>
      </dsp:nvSpPr>
      <dsp:spPr>
        <a:xfrm>
          <a:off x="0" y="451236"/>
          <a:ext cx="10905699" cy="1021963"/>
        </a:xfrm>
        <a:prstGeom prst="roundRect">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r-BE" sz="2400" kern="1200" dirty="0"/>
            <a:t>EU Algae Initiative – a set of </a:t>
          </a:r>
          <a:r>
            <a:rPr lang="fr-BE" sz="2400" kern="1200" dirty="0" err="1"/>
            <a:t>well-advancing</a:t>
          </a:r>
          <a:r>
            <a:rPr lang="fr-BE" sz="2400" kern="1200" dirty="0"/>
            <a:t> </a:t>
          </a:r>
          <a:r>
            <a:rPr lang="fr-BE" sz="2400" kern="1200" dirty="0" err="1"/>
            <a:t>coordinated</a:t>
          </a:r>
          <a:r>
            <a:rPr lang="fr-BE" sz="2400" kern="1200" dirty="0"/>
            <a:t> actions to </a:t>
          </a:r>
          <a:r>
            <a:rPr lang="fr-BE" sz="2400" kern="1200" dirty="0" err="1"/>
            <a:t>unlock</a:t>
          </a:r>
          <a:r>
            <a:rPr lang="fr-BE" sz="2400" kern="1200" dirty="0"/>
            <a:t> </a:t>
          </a:r>
          <a:r>
            <a:rPr lang="fr-BE" sz="2400" kern="1200" dirty="0" err="1"/>
            <a:t>algae</a:t>
          </a:r>
          <a:r>
            <a:rPr lang="fr-BE" sz="2400" kern="1200" dirty="0"/>
            <a:t> </a:t>
          </a:r>
          <a:r>
            <a:rPr lang="fr-BE" sz="2400" kern="1200" dirty="0" err="1"/>
            <a:t>potential</a:t>
          </a:r>
          <a:r>
            <a:rPr lang="fr-BE" sz="2400" kern="1200" dirty="0"/>
            <a:t> in the EU</a:t>
          </a:r>
          <a:endParaRPr lang="en-US" sz="2400" kern="1200" dirty="0"/>
        </a:p>
      </dsp:txBody>
      <dsp:txXfrm>
        <a:off x="49888" y="501124"/>
        <a:ext cx="10805923" cy="922187"/>
      </dsp:txXfrm>
    </dsp:sp>
    <dsp:sp modelId="{83236227-CC04-4031-A124-9AA04357045B}">
      <dsp:nvSpPr>
        <dsp:cNvPr id="0" name=""/>
        <dsp:cNvSpPr/>
      </dsp:nvSpPr>
      <dsp:spPr>
        <a:xfrm>
          <a:off x="0" y="1542319"/>
          <a:ext cx="10905699" cy="926639"/>
        </a:xfrm>
        <a:prstGeom prst="roundRect">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r-BE" sz="2400" kern="1200"/>
            <a:t>MS </a:t>
          </a:r>
          <a:r>
            <a:rPr lang="fr-BE" sz="2400" kern="1200" err="1"/>
            <a:t>authorities</a:t>
          </a:r>
          <a:r>
            <a:rPr lang="fr-BE" sz="2400" kern="1200"/>
            <a:t> support to </a:t>
          </a:r>
          <a:r>
            <a:rPr lang="fr-BE" sz="2400" kern="1200" err="1"/>
            <a:t>algae</a:t>
          </a:r>
          <a:r>
            <a:rPr lang="fr-BE" sz="2400" kern="1200"/>
            <a:t> </a:t>
          </a:r>
          <a:r>
            <a:rPr lang="fr-BE" sz="2400" kern="1200" err="1"/>
            <a:t>sector</a:t>
          </a:r>
          <a:r>
            <a:rPr lang="fr-BE" sz="2400" kern="1200"/>
            <a:t> </a:t>
          </a:r>
          <a:r>
            <a:rPr lang="fr-BE" sz="2400" kern="1200" err="1"/>
            <a:t>is</a:t>
          </a:r>
          <a:r>
            <a:rPr lang="fr-BE" sz="2400" kern="1200"/>
            <a:t> crucial to </a:t>
          </a:r>
          <a:r>
            <a:rPr lang="fr-BE" sz="2400" kern="1200" err="1"/>
            <a:t>unlock</a:t>
          </a:r>
          <a:r>
            <a:rPr lang="fr-BE" sz="2400" kern="1200"/>
            <a:t> </a:t>
          </a:r>
          <a:r>
            <a:rPr lang="fr-BE" sz="2400" kern="1200" err="1"/>
            <a:t>algae</a:t>
          </a:r>
          <a:r>
            <a:rPr lang="fr-BE" sz="2400" kern="1200"/>
            <a:t> </a:t>
          </a:r>
          <a:r>
            <a:rPr lang="fr-BE" sz="2400" kern="1200" err="1"/>
            <a:t>sector’s</a:t>
          </a:r>
          <a:r>
            <a:rPr lang="fr-BE" sz="2400" kern="1200"/>
            <a:t> </a:t>
          </a:r>
          <a:r>
            <a:rPr lang="fr-BE" sz="2400" kern="1200" err="1"/>
            <a:t>potential</a:t>
          </a:r>
          <a:r>
            <a:rPr lang="fr-BE" sz="2400" kern="1200"/>
            <a:t> in EU e.g. by </a:t>
          </a:r>
          <a:r>
            <a:rPr lang="fr-BE" sz="2400" kern="1200" err="1"/>
            <a:t>improving</a:t>
          </a:r>
          <a:r>
            <a:rPr lang="fr-BE" sz="2400" kern="1200"/>
            <a:t> </a:t>
          </a:r>
          <a:r>
            <a:rPr lang="fr-BE" sz="2400" kern="1200" err="1"/>
            <a:t>governance</a:t>
          </a:r>
          <a:r>
            <a:rPr lang="fr-BE" sz="2400" kern="1200"/>
            <a:t>, </a:t>
          </a:r>
          <a:r>
            <a:rPr lang="fr-BE" sz="2400" kern="1200" err="1"/>
            <a:t>access</a:t>
          </a:r>
          <a:r>
            <a:rPr lang="fr-BE" sz="2400" kern="1200"/>
            <a:t> to </a:t>
          </a:r>
          <a:r>
            <a:rPr lang="fr-BE" sz="2400" kern="1200" err="1"/>
            <a:t>space</a:t>
          </a:r>
          <a:r>
            <a:rPr lang="fr-BE" sz="2400" kern="1200"/>
            <a:t> </a:t>
          </a:r>
          <a:endParaRPr lang="en-US" sz="2400" kern="1200"/>
        </a:p>
      </dsp:txBody>
      <dsp:txXfrm>
        <a:off x="45235" y="1587554"/>
        <a:ext cx="10815229" cy="836169"/>
      </dsp:txXfrm>
    </dsp:sp>
    <dsp:sp modelId="{6E55053F-C8AA-46AB-B246-BBD62BEAB626}">
      <dsp:nvSpPr>
        <dsp:cNvPr id="0" name=""/>
        <dsp:cNvSpPr/>
      </dsp:nvSpPr>
      <dsp:spPr>
        <a:xfrm>
          <a:off x="0" y="2538079"/>
          <a:ext cx="10905699" cy="926639"/>
        </a:xfrm>
        <a:prstGeom prst="roundRect">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r-BE" sz="2400" kern="1200" dirty="0"/>
            <a:t>EU4Algae – a </a:t>
          </a:r>
          <a:r>
            <a:rPr lang="fr-BE" sz="2400" kern="1200" dirty="0" err="1"/>
            <a:t>continuous</a:t>
          </a:r>
          <a:r>
            <a:rPr lang="fr-BE" sz="2400" kern="1200" dirty="0"/>
            <a:t> EU flagship </a:t>
          </a:r>
          <a:r>
            <a:rPr lang="fr-BE" sz="2400" kern="1200" dirty="0" err="1"/>
            <a:t>project</a:t>
          </a:r>
          <a:r>
            <a:rPr lang="fr-BE" sz="2400" kern="1200" dirty="0"/>
            <a:t> for </a:t>
          </a:r>
          <a:r>
            <a:rPr lang="fr-BE" sz="2400" kern="1200" dirty="0" err="1"/>
            <a:t>algae</a:t>
          </a:r>
          <a:r>
            <a:rPr lang="fr-BE" sz="2400" kern="1200" dirty="0"/>
            <a:t> </a:t>
          </a:r>
          <a:r>
            <a:rPr lang="fr-BE" sz="2400" kern="1200" dirty="0" err="1"/>
            <a:t>sector</a:t>
          </a:r>
          <a:r>
            <a:rPr lang="fr-BE" sz="2400" kern="1200" dirty="0"/>
            <a:t>, one-stop-shop for </a:t>
          </a:r>
          <a:r>
            <a:rPr lang="fr-BE" sz="2400" kern="1200" dirty="0" err="1"/>
            <a:t>industry</a:t>
          </a:r>
          <a:r>
            <a:rPr lang="fr-BE" sz="2400" kern="1200" dirty="0"/>
            <a:t>, </a:t>
          </a:r>
          <a:r>
            <a:rPr lang="fr-BE" sz="2400" kern="1200" dirty="0" err="1"/>
            <a:t>contributes</a:t>
          </a:r>
          <a:r>
            <a:rPr lang="fr-BE" sz="2400" kern="1200" dirty="0"/>
            <a:t> to the </a:t>
          </a:r>
          <a:r>
            <a:rPr lang="fr-BE" sz="2400" kern="1200" dirty="0" err="1"/>
            <a:t>implementation</a:t>
          </a:r>
          <a:r>
            <a:rPr lang="fr-BE" sz="2400" kern="1200" dirty="0"/>
            <a:t> of the EU </a:t>
          </a:r>
          <a:r>
            <a:rPr lang="fr-BE" sz="2400" kern="1200" dirty="0" err="1"/>
            <a:t>Algae</a:t>
          </a:r>
          <a:r>
            <a:rPr lang="fr-BE" sz="2400" kern="1200" dirty="0"/>
            <a:t> Initiative</a:t>
          </a:r>
          <a:endParaRPr lang="en-US" sz="2400" kern="1200" dirty="0"/>
        </a:p>
      </dsp:txBody>
      <dsp:txXfrm>
        <a:off x="45235" y="2583314"/>
        <a:ext cx="10815229" cy="836169"/>
      </dsp:txXfrm>
    </dsp:sp>
    <dsp:sp modelId="{08F604EF-3BEB-440B-A0B7-CBD5E5EAF77C}">
      <dsp:nvSpPr>
        <dsp:cNvPr id="0" name=""/>
        <dsp:cNvSpPr/>
      </dsp:nvSpPr>
      <dsp:spPr>
        <a:xfrm>
          <a:off x="0" y="3533839"/>
          <a:ext cx="10905699" cy="926639"/>
        </a:xfrm>
        <a:prstGeom prst="roundRect">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r-BE" sz="2400" kern="1200"/>
            <a:t>Investments + research/innovation funding – instrumental for emerging sector to derisk investments</a:t>
          </a:r>
          <a:endParaRPr lang="en-US" sz="2400" kern="1200"/>
        </a:p>
      </dsp:txBody>
      <dsp:txXfrm>
        <a:off x="45235" y="3579074"/>
        <a:ext cx="10815229" cy="836169"/>
      </dsp:txXfrm>
    </dsp:sp>
    <dsp:sp modelId="{9F927F0F-4BAF-46A7-A8D1-1CA9A83B1F89}">
      <dsp:nvSpPr>
        <dsp:cNvPr id="0" name=""/>
        <dsp:cNvSpPr/>
      </dsp:nvSpPr>
      <dsp:spPr>
        <a:xfrm>
          <a:off x="0" y="4529599"/>
          <a:ext cx="10905699" cy="926639"/>
        </a:xfrm>
        <a:prstGeom prst="roundRect">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r-BE" sz="2400" kern="1200" dirty="0" err="1"/>
            <a:t>European</a:t>
          </a:r>
          <a:r>
            <a:rPr lang="fr-BE" sz="2400" kern="1200" dirty="0"/>
            <a:t> Commission </a:t>
          </a:r>
          <a:r>
            <a:rPr lang="fr-BE" sz="2400" kern="1200" dirty="0" err="1"/>
            <a:t>is</a:t>
          </a:r>
          <a:r>
            <a:rPr lang="fr-BE" sz="2400" kern="1200" dirty="0"/>
            <a:t> </a:t>
          </a:r>
          <a:r>
            <a:rPr lang="fr-BE" sz="2400" kern="1200" dirty="0" err="1"/>
            <a:t>here</a:t>
          </a:r>
          <a:r>
            <a:rPr lang="fr-BE" sz="2400" kern="1200" dirty="0"/>
            <a:t> to help: assistance </a:t>
          </a:r>
          <a:r>
            <a:rPr lang="fr-BE" sz="2400" kern="1200" dirty="0" err="1"/>
            <a:t>mechanisms</a:t>
          </a:r>
          <a:r>
            <a:rPr lang="fr-BE" sz="2400" kern="1200" dirty="0"/>
            <a:t>, </a:t>
          </a:r>
          <a:r>
            <a:rPr lang="fr-BE" sz="2400" kern="1200" dirty="0" err="1"/>
            <a:t>funds</a:t>
          </a:r>
          <a:r>
            <a:rPr lang="fr-BE" sz="2400" kern="1200" dirty="0"/>
            <a:t>, guidelines, </a:t>
          </a:r>
          <a:r>
            <a:rPr lang="fr-BE" sz="2400" kern="1200" dirty="0" err="1"/>
            <a:t>events</a:t>
          </a:r>
          <a:r>
            <a:rPr lang="fr-BE" sz="2400" kern="1200" dirty="0"/>
            <a:t> </a:t>
          </a:r>
          <a:r>
            <a:rPr lang="fr-BE" sz="2400" kern="1200" dirty="0" err="1"/>
            <a:t>etc</a:t>
          </a:r>
          <a:endParaRPr lang="en-US" sz="2400" kern="1200" dirty="0"/>
        </a:p>
      </dsp:txBody>
      <dsp:txXfrm>
        <a:off x="45235" y="4574834"/>
        <a:ext cx="10815229" cy="83616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031C312-0A26-604D-A58F-C0F13E19C3EF}"/>
              </a:ext>
            </a:extLst>
          </p:cNvPr>
          <p:cNvSpPr>
            <a:spLocks noGrp="1"/>
          </p:cNvSpPr>
          <p:nvPr>
            <p:ph type="hdr" sz="quarter"/>
          </p:nvPr>
        </p:nvSpPr>
        <p:spPr>
          <a:xfrm>
            <a:off x="0" y="1"/>
            <a:ext cx="2945769" cy="495709"/>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34ECA733-FF32-E494-9663-1C1CDFC79843}"/>
              </a:ext>
            </a:extLst>
          </p:cNvPr>
          <p:cNvSpPr>
            <a:spLocks noGrp="1"/>
          </p:cNvSpPr>
          <p:nvPr>
            <p:ph type="dt" sz="quarter" idx="1"/>
          </p:nvPr>
        </p:nvSpPr>
        <p:spPr>
          <a:xfrm>
            <a:off x="3850814" y="1"/>
            <a:ext cx="2945768" cy="495709"/>
          </a:xfrm>
          <a:prstGeom prst="rect">
            <a:avLst/>
          </a:prstGeom>
        </p:spPr>
        <p:txBody>
          <a:bodyPr vert="horz" lIns="91440" tIns="45720" rIns="91440" bIns="45720" rtlCol="0"/>
          <a:lstStyle>
            <a:lvl1pPr algn="r">
              <a:defRPr sz="1200"/>
            </a:lvl1pPr>
          </a:lstStyle>
          <a:p>
            <a:fld id="{DE1AABB1-6148-42F8-A5FC-48ED79DB745D}" type="datetimeFigureOut">
              <a:rPr lang="en-IE" smtClean="0"/>
              <a:t>30/09/2024</a:t>
            </a:fld>
            <a:endParaRPr lang="en-IE"/>
          </a:p>
        </p:txBody>
      </p:sp>
      <p:sp>
        <p:nvSpPr>
          <p:cNvPr id="4" name="Footer Placeholder 3">
            <a:extLst>
              <a:ext uri="{FF2B5EF4-FFF2-40B4-BE49-F238E27FC236}">
                <a16:creationId xmlns:a16="http://schemas.microsoft.com/office/drawing/2014/main" id="{A045FBE8-47C2-4733-C50F-A1062C247CD8}"/>
              </a:ext>
            </a:extLst>
          </p:cNvPr>
          <p:cNvSpPr>
            <a:spLocks noGrp="1"/>
          </p:cNvSpPr>
          <p:nvPr>
            <p:ph type="ftr" sz="quarter" idx="2"/>
          </p:nvPr>
        </p:nvSpPr>
        <p:spPr>
          <a:xfrm>
            <a:off x="0" y="9376956"/>
            <a:ext cx="2945769" cy="49570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5A203739-3F2B-6F27-3B18-291DCC119B3A}"/>
              </a:ext>
            </a:extLst>
          </p:cNvPr>
          <p:cNvSpPr>
            <a:spLocks noGrp="1"/>
          </p:cNvSpPr>
          <p:nvPr>
            <p:ph type="sldNum" sz="quarter" idx="3"/>
          </p:nvPr>
        </p:nvSpPr>
        <p:spPr>
          <a:xfrm>
            <a:off x="3850814" y="9376956"/>
            <a:ext cx="2945768" cy="495707"/>
          </a:xfrm>
          <a:prstGeom prst="rect">
            <a:avLst/>
          </a:prstGeom>
        </p:spPr>
        <p:txBody>
          <a:bodyPr vert="horz" lIns="91440" tIns="45720" rIns="91440" bIns="45720" rtlCol="0" anchor="b"/>
          <a:lstStyle>
            <a:lvl1pPr algn="r">
              <a:defRPr sz="1200"/>
            </a:lvl1pPr>
          </a:lstStyle>
          <a:p>
            <a:fld id="{0C1B1F21-F785-4A8A-BC4E-6C752C4FE09C}" type="slidenum">
              <a:rPr lang="en-IE" smtClean="0"/>
              <a:t>‹nr.›</a:t>
            </a:fld>
            <a:endParaRPr lang="en-IE"/>
          </a:p>
        </p:txBody>
      </p:sp>
    </p:spTree>
    <p:extLst>
      <p:ext uri="{BB962C8B-B14F-4D97-AF65-F5344CB8AC3E}">
        <p14:creationId xmlns:p14="http://schemas.microsoft.com/office/powerpoint/2010/main" val="17579122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2945659" cy="495349"/>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1"/>
            <a:ext cx="2945659" cy="495349"/>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38150" y="1233488"/>
            <a:ext cx="5921375" cy="33321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51220"/>
            <a:ext cx="5438140" cy="388736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377317"/>
            <a:ext cx="2945659" cy="49534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377317"/>
            <a:ext cx="2945659" cy="49534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Font typeface="Arial" panose="020B0604020202020204" pitchFamily="34" charset="0"/>
              <a:buNone/>
            </a:pPr>
            <a:endParaRPr lang="fr-BE" sz="1400">
              <a:latin typeface="EC Square Sans Cond Pro" panose="020B0506040000020004" pitchFamily="34" charset="0"/>
            </a:endParaRPr>
          </a:p>
        </p:txBody>
      </p:sp>
      <p:sp>
        <p:nvSpPr>
          <p:cNvPr id="4" name="Slide Number Placeholder 3"/>
          <p:cNvSpPr>
            <a:spLocks noGrp="1"/>
          </p:cNvSpPr>
          <p:nvPr>
            <p:ph type="sldNum" sz="quarter" idx="5"/>
          </p:nvPr>
        </p:nvSpPr>
        <p:spPr/>
        <p:txBody>
          <a:bodyPr/>
          <a:lstStyle/>
          <a:p>
            <a:fld id="{59CF2995-AB43-4B7C-B8CD-9DC7C3692A9C}" type="slidenum">
              <a:rPr lang="en-GB" smtClean="0"/>
              <a:t>1</a:t>
            </a:fld>
            <a:endParaRPr lang="en-GB"/>
          </a:p>
        </p:txBody>
      </p:sp>
    </p:spTree>
    <p:extLst>
      <p:ext uri="{BB962C8B-B14F-4D97-AF65-F5344CB8AC3E}">
        <p14:creationId xmlns:p14="http://schemas.microsoft.com/office/powerpoint/2010/main" val="268077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BE" dirty="0">
                <a:cs typeface="Times New Roman" panose="02020603050405020304" pitchFamily="18" charset="0"/>
              </a:rPr>
              <a:t>As </a:t>
            </a:r>
            <a:r>
              <a:rPr lang="fr-BE" dirty="0" err="1">
                <a:cs typeface="Times New Roman" panose="02020603050405020304" pitchFamily="18" charset="0"/>
              </a:rPr>
              <a:t>we</a:t>
            </a:r>
            <a:r>
              <a:rPr lang="fr-BE" dirty="0">
                <a:cs typeface="Times New Roman" panose="02020603050405020304" pitchFamily="18" charset="0"/>
              </a:rPr>
              <a:t> know </a:t>
            </a:r>
            <a:r>
              <a:rPr lang="fr-BE" dirty="0" err="1">
                <a:cs typeface="Times New Roman" panose="02020603050405020304" pitchFamily="18" charset="0"/>
              </a:rPr>
              <a:t>well</a:t>
            </a:r>
            <a:r>
              <a:rPr lang="fr-BE" dirty="0">
                <a:cs typeface="Times New Roman" panose="02020603050405020304" pitchFamily="18" charset="0"/>
              </a:rPr>
              <a:t>, </a:t>
            </a:r>
            <a:r>
              <a:rPr lang="fr-BE" dirty="0" err="1">
                <a:cs typeface="Times New Roman" panose="02020603050405020304" pitchFamily="18" charset="0"/>
              </a:rPr>
              <a:t>fishers</a:t>
            </a:r>
            <a:r>
              <a:rPr lang="fr-BE" dirty="0">
                <a:cs typeface="Times New Roman" panose="02020603050405020304" pitchFamily="18" charset="0"/>
              </a:rPr>
              <a:t> are </a:t>
            </a:r>
            <a:r>
              <a:rPr lang="fr-BE" dirty="0" err="1">
                <a:cs typeface="Times New Roman" panose="02020603050405020304" pitchFamily="18" charset="0"/>
              </a:rPr>
              <a:t>facing</a:t>
            </a:r>
            <a:r>
              <a:rPr lang="fr-BE" dirty="0">
                <a:cs typeface="Times New Roman" panose="02020603050405020304" pitchFamily="18" charset="0"/>
              </a:rPr>
              <a:t> </a:t>
            </a:r>
            <a:r>
              <a:rPr lang="fr-BE" dirty="0" err="1">
                <a:cs typeface="Times New Roman" panose="02020603050405020304" pitchFamily="18" charset="0"/>
              </a:rPr>
              <a:t>huge</a:t>
            </a:r>
            <a:r>
              <a:rPr lang="fr-BE" dirty="0">
                <a:cs typeface="Times New Roman" panose="02020603050405020304" pitchFamily="18" charset="0"/>
              </a:rPr>
              <a:t> challenges to </a:t>
            </a:r>
            <a:r>
              <a:rPr lang="fr-BE" dirty="0" err="1">
                <a:cs typeface="Times New Roman" panose="02020603050405020304" pitchFamily="18" charset="0"/>
              </a:rPr>
              <a:t>mainatin</a:t>
            </a:r>
            <a:r>
              <a:rPr lang="fr-BE" dirty="0">
                <a:cs typeface="Times New Roman" panose="02020603050405020304" pitchFamily="18" charset="0"/>
              </a:rPr>
              <a:t> </a:t>
            </a:r>
            <a:r>
              <a:rPr lang="fr-BE" dirty="0" err="1">
                <a:cs typeface="Times New Roman" panose="02020603050405020304" pitchFamily="18" charset="0"/>
              </a:rPr>
              <a:t>their</a:t>
            </a:r>
            <a:r>
              <a:rPr lang="fr-BE" dirty="0">
                <a:cs typeface="Times New Roman" panose="02020603050405020304" pitchFamily="18" charset="0"/>
              </a:rPr>
              <a:t> </a:t>
            </a:r>
            <a:r>
              <a:rPr lang="fr-BE" dirty="0" err="1">
                <a:cs typeface="Times New Roman" panose="02020603050405020304" pitchFamily="18" charset="0"/>
              </a:rPr>
              <a:t>livelihoods</a:t>
            </a:r>
            <a:r>
              <a:rPr lang="fr-BE" dirty="0">
                <a:cs typeface="Times New Roman" panose="02020603050405020304" pitchFamily="18" charset="0"/>
              </a:rPr>
              <a:t> due to </a:t>
            </a:r>
            <a:r>
              <a:rPr lang="fr-BE" dirty="0" err="1">
                <a:cs typeface="Times New Roman" panose="02020603050405020304" pitchFamily="18" charset="0"/>
              </a:rPr>
              <a:t>declining</a:t>
            </a:r>
            <a:r>
              <a:rPr lang="fr-BE" dirty="0">
                <a:cs typeface="Times New Roman" panose="02020603050405020304" pitchFamily="18" charset="0"/>
              </a:rPr>
              <a:t> </a:t>
            </a:r>
            <a:r>
              <a:rPr lang="fr-BE" dirty="0" err="1">
                <a:cs typeface="Times New Roman" panose="02020603050405020304" pitchFamily="18" charset="0"/>
              </a:rPr>
              <a:t>fishing</a:t>
            </a:r>
            <a:r>
              <a:rPr lang="fr-BE" dirty="0">
                <a:cs typeface="Times New Roman" panose="02020603050405020304" pitchFamily="18" charset="0"/>
              </a:rPr>
              <a:t> stocks, </a:t>
            </a:r>
            <a:r>
              <a:rPr lang="fr-BE" dirty="0" err="1">
                <a:cs typeface="Times New Roman" panose="02020603050405020304" pitchFamily="18" charset="0"/>
              </a:rPr>
              <a:t>climate</a:t>
            </a:r>
            <a:r>
              <a:rPr lang="fr-BE" dirty="0">
                <a:cs typeface="Times New Roman" panose="02020603050405020304" pitchFamily="18" charset="0"/>
              </a:rPr>
              <a:t> change, </a:t>
            </a:r>
            <a:r>
              <a:rPr lang="fr-BE" dirty="0" err="1">
                <a:cs typeface="Times New Roman" panose="02020603050405020304" pitchFamily="18" charset="0"/>
              </a:rPr>
              <a:t>coastal</a:t>
            </a:r>
            <a:r>
              <a:rPr lang="fr-BE" dirty="0">
                <a:cs typeface="Times New Roman" panose="02020603050405020304" pitchFamily="18" charset="0"/>
              </a:rPr>
              <a:t> </a:t>
            </a:r>
            <a:r>
              <a:rPr lang="fr-BE" dirty="0" err="1">
                <a:cs typeface="Times New Roman" panose="02020603050405020304" pitchFamily="18" charset="0"/>
              </a:rPr>
              <a:t>ecosystems</a:t>
            </a:r>
            <a:r>
              <a:rPr lang="fr-BE" dirty="0">
                <a:cs typeface="Times New Roman" panose="02020603050405020304" pitchFamily="18" charset="0"/>
              </a:rPr>
              <a:t> </a:t>
            </a:r>
            <a:r>
              <a:rPr lang="fr-BE" dirty="0" err="1">
                <a:cs typeface="Times New Roman" panose="02020603050405020304" pitchFamily="18" charset="0"/>
              </a:rPr>
              <a:t>degradation</a:t>
            </a:r>
            <a:r>
              <a:rPr lang="fr-BE" dirty="0">
                <a:cs typeface="Times New Roman" panose="02020603050405020304" pitchFamily="18" charset="0"/>
              </a:rPr>
              <a:t> and </a:t>
            </a:r>
            <a:r>
              <a:rPr lang="fr-BE" dirty="0" err="1">
                <a:cs typeface="Times New Roman" panose="02020603050405020304" pitchFamily="18" charset="0"/>
              </a:rPr>
              <a:t>external</a:t>
            </a:r>
            <a:r>
              <a:rPr lang="fr-BE" dirty="0">
                <a:cs typeface="Times New Roman" panose="02020603050405020304" pitchFamily="18" charset="0"/>
              </a:rPr>
              <a:t> challenges like </a:t>
            </a:r>
            <a:r>
              <a:rPr lang="fr-BE" dirty="0" err="1">
                <a:cs typeface="Times New Roman" panose="02020603050405020304" pitchFamily="18" charset="0"/>
              </a:rPr>
              <a:t>rising</a:t>
            </a:r>
            <a:r>
              <a:rPr lang="fr-BE" dirty="0">
                <a:cs typeface="Times New Roman" panose="02020603050405020304" pitchFamily="18" charset="0"/>
              </a:rPr>
              <a:t> fuel </a:t>
            </a:r>
            <a:r>
              <a:rPr lang="fr-BE" dirty="0" err="1">
                <a:cs typeface="Times New Roman" panose="02020603050405020304" pitchFamily="18" charset="0"/>
              </a:rPr>
              <a:t>pices</a:t>
            </a:r>
            <a:r>
              <a:rPr lang="fr-BE" dirty="0">
                <a:cs typeface="Times New Roman" panose="02020603050405020304" pitchFamily="18" charset="0"/>
              </a:rPr>
              <a:t> . </a:t>
            </a:r>
          </a:p>
          <a:p>
            <a:pPr marL="171450" indent="-171450">
              <a:buFont typeface="Arial" panose="020B0604020202020204" pitchFamily="34" charset="0"/>
              <a:buChar char="•"/>
            </a:pPr>
            <a:r>
              <a:rPr lang="fr-BE" dirty="0">
                <a:cs typeface="Times New Roman" panose="02020603050405020304" pitchFamily="18" charset="0"/>
              </a:rPr>
              <a:t>The </a:t>
            </a:r>
            <a:r>
              <a:rPr lang="fr-BE" dirty="0" err="1">
                <a:cs typeface="Times New Roman" panose="02020603050405020304" pitchFamily="18" charset="0"/>
              </a:rPr>
              <a:t>Algae</a:t>
            </a:r>
            <a:r>
              <a:rPr lang="fr-BE" dirty="0">
                <a:cs typeface="Times New Roman" panose="02020603050405020304" pitchFamily="18" charset="0"/>
              </a:rPr>
              <a:t> initiative </a:t>
            </a:r>
            <a:r>
              <a:rPr lang="fr-BE" dirty="0" err="1">
                <a:cs typeface="Times New Roman" panose="02020603050405020304" pitchFamily="18" charset="0"/>
              </a:rPr>
              <a:t>aims</a:t>
            </a:r>
            <a:r>
              <a:rPr lang="fr-BE" dirty="0">
                <a:cs typeface="Times New Roman" panose="02020603050405020304" pitchFamily="18" charset="0"/>
              </a:rPr>
              <a:t> to explore the </a:t>
            </a:r>
            <a:r>
              <a:rPr lang="fr-BE" dirty="0" err="1">
                <a:cs typeface="Times New Roman" panose="02020603050405020304" pitchFamily="18" charset="0"/>
              </a:rPr>
              <a:t>ground</a:t>
            </a:r>
            <a:r>
              <a:rPr lang="fr-BE" dirty="0">
                <a:cs typeface="Times New Roman" panose="02020603050405020304" pitchFamily="18" charset="0"/>
              </a:rPr>
              <a:t> for </a:t>
            </a:r>
            <a:r>
              <a:rPr lang="fr-BE" dirty="0" err="1">
                <a:cs typeface="Times New Roman" panose="02020603050405020304" pitchFamily="18" charset="0"/>
              </a:rPr>
              <a:t>providing</a:t>
            </a:r>
            <a:r>
              <a:rPr lang="fr-BE" dirty="0">
                <a:cs typeface="Times New Roman" panose="02020603050405020304" pitchFamily="18" charset="0"/>
              </a:rPr>
              <a:t> </a:t>
            </a:r>
            <a:r>
              <a:rPr lang="fr-BE" dirty="0" err="1">
                <a:cs typeface="Times New Roman" panose="02020603050405020304" pitchFamily="18" charset="0"/>
              </a:rPr>
              <a:t>opportunities</a:t>
            </a:r>
            <a:r>
              <a:rPr lang="fr-BE" dirty="0">
                <a:cs typeface="Times New Roman" panose="02020603050405020304" pitchFamily="18" charset="0"/>
              </a:rPr>
              <a:t> to </a:t>
            </a:r>
            <a:r>
              <a:rPr lang="fr-BE" dirty="0" err="1">
                <a:cs typeface="Times New Roman" panose="02020603050405020304" pitchFamily="18" charset="0"/>
              </a:rPr>
              <a:t>fishers</a:t>
            </a:r>
            <a:r>
              <a:rPr lang="fr-BE" dirty="0">
                <a:cs typeface="Times New Roman" panose="02020603050405020304" pitchFamily="18" charset="0"/>
              </a:rPr>
              <a:t> (and local </a:t>
            </a:r>
            <a:r>
              <a:rPr lang="fr-BE" dirty="0" err="1">
                <a:cs typeface="Times New Roman" panose="02020603050405020304" pitchFamily="18" charset="0"/>
              </a:rPr>
              <a:t>communities</a:t>
            </a:r>
            <a:r>
              <a:rPr lang="fr-BE" dirty="0">
                <a:cs typeface="Times New Roman" panose="02020603050405020304" pitchFamily="18" charset="0"/>
              </a:rPr>
              <a:t>) to have a new or </a:t>
            </a:r>
            <a:r>
              <a:rPr lang="fr-BE" dirty="0" err="1">
                <a:cs typeface="Times New Roman" panose="02020603050405020304" pitchFamily="18" charset="0"/>
              </a:rPr>
              <a:t>additional</a:t>
            </a:r>
            <a:r>
              <a:rPr lang="fr-BE" dirty="0">
                <a:cs typeface="Times New Roman" panose="02020603050405020304" pitchFamily="18" charset="0"/>
              </a:rPr>
              <a:t> </a:t>
            </a:r>
            <a:r>
              <a:rPr lang="fr-BE" dirty="0" err="1">
                <a:cs typeface="Times New Roman" panose="02020603050405020304" pitchFamily="18" charset="0"/>
              </a:rPr>
              <a:t>activity</a:t>
            </a:r>
            <a:r>
              <a:rPr lang="fr-BE" dirty="0">
                <a:cs typeface="Times New Roman" panose="02020603050405020304" pitchFamily="18" charset="0"/>
              </a:rPr>
              <a:t> at </a:t>
            </a:r>
            <a:r>
              <a:rPr lang="fr-BE" dirty="0" err="1">
                <a:cs typeface="Times New Roman" panose="02020603050405020304" pitchFamily="18" charset="0"/>
              </a:rPr>
              <a:t>sea</a:t>
            </a:r>
            <a:r>
              <a:rPr lang="fr-BE" dirty="0">
                <a:cs typeface="Times New Roman" panose="02020603050405020304" pitchFamily="18" charset="0"/>
              </a:rPr>
              <a:t> </a:t>
            </a:r>
            <a:r>
              <a:rPr lang="fr-BE" dirty="0" err="1">
                <a:cs typeface="Times New Roman" panose="02020603050405020304" pitchFamily="18" charset="0"/>
              </a:rPr>
              <a:t>using</a:t>
            </a:r>
            <a:r>
              <a:rPr lang="fr-BE" dirty="0">
                <a:cs typeface="Times New Roman" panose="02020603050405020304" pitchFamily="18" charset="0"/>
              </a:rPr>
              <a:t> </a:t>
            </a:r>
            <a:r>
              <a:rPr lang="fr-BE" dirty="0" err="1">
                <a:cs typeface="Times New Roman" panose="02020603050405020304" pitchFamily="18" charset="0"/>
              </a:rPr>
              <a:t>their</a:t>
            </a:r>
            <a:r>
              <a:rPr lang="fr-BE" dirty="0">
                <a:cs typeface="Times New Roman" panose="02020603050405020304" pitchFamily="18" charset="0"/>
              </a:rPr>
              <a:t> </a:t>
            </a:r>
            <a:r>
              <a:rPr lang="fr-BE" dirty="0" err="1">
                <a:cs typeface="Times New Roman" panose="02020603050405020304" pitchFamily="18" charset="0"/>
              </a:rPr>
              <a:t>own</a:t>
            </a:r>
            <a:r>
              <a:rPr lang="fr-BE" dirty="0">
                <a:cs typeface="Times New Roman" panose="02020603050405020304" pitchFamily="18" charset="0"/>
              </a:rPr>
              <a:t> boat, </a:t>
            </a:r>
            <a:r>
              <a:rPr lang="fr-BE" dirty="0" err="1">
                <a:cs typeface="Times New Roman" panose="02020603050405020304" pitchFamily="18" charset="0"/>
              </a:rPr>
              <a:t>experience</a:t>
            </a:r>
            <a:r>
              <a:rPr lang="fr-BE" dirty="0">
                <a:cs typeface="Times New Roman" panose="02020603050405020304" pitchFamily="18" charset="0"/>
              </a:rPr>
              <a:t>, marketing channels etc. </a:t>
            </a:r>
            <a:r>
              <a:rPr lang="fr-BE" dirty="0" err="1">
                <a:cs typeface="Times New Roman" panose="02020603050405020304" pitchFamily="18" charset="0"/>
              </a:rPr>
              <a:t>Such</a:t>
            </a:r>
            <a:r>
              <a:rPr lang="fr-BE" dirty="0">
                <a:cs typeface="Times New Roman" panose="02020603050405020304" pitchFamily="18" charset="0"/>
              </a:rPr>
              <a:t> </a:t>
            </a:r>
            <a:r>
              <a:rPr lang="fr-BE" dirty="0" err="1">
                <a:cs typeface="Times New Roman" panose="02020603050405020304" pitchFamily="18" charset="0"/>
              </a:rPr>
              <a:t>activities</a:t>
            </a:r>
            <a:r>
              <a:rPr lang="fr-BE" dirty="0">
                <a:cs typeface="Times New Roman" panose="02020603050405020304" pitchFamily="18" charset="0"/>
              </a:rPr>
              <a:t> </a:t>
            </a:r>
            <a:r>
              <a:rPr lang="fr-BE" dirty="0" err="1">
                <a:cs typeface="Times New Roman" panose="02020603050405020304" pitchFamily="18" charset="0"/>
              </a:rPr>
              <a:t>include</a:t>
            </a:r>
            <a:r>
              <a:rPr lang="fr-BE" dirty="0">
                <a:cs typeface="Times New Roman" panose="02020603050405020304" pitchFamily="18" charset="0"/>
              </a:rPr>
              <a:t> </a:t>
            </a:r>
            <a:r>
              <a:rPr lang="fr-BE" dirty="0" err="1">
                <a:cs typeface="Times New Roman" panose="02020603050405020304" pitchFamily="18" charset="0"/>
              </a:rPr>
              <a:t>regenerative</a:t>
            </a:r>
            <a:r>
              <a:rPr lang="fr-BE" dirty="0">
                <a:cs typeface="Times New Roman" panose="02020603050405020304" pitchFamily="18" charset="0"/>
              </a:rPr>
              <a:t> </a:t>
            </a:r>
            <a:r>
              <a:rPr lang="fr-BE" dirty="0" err="1">
                <a:cs typeface="Times New Roman" panose="02020603050405020304" pitchFamily="18" charset="0"/>
              </a:rPr>
              <a:t>ocean</a:t>
            </a:r>
            <a:r>
              <a:rPr lang="fr-BE" dirty="0">
                <a:cs typeface="Times New Roman" panose="02020603050405020304" pitchFamily="18" charset="0"/>
              </a:rPr>
              <a:t> </a:t>
            </a:r>
            <a:r>
              <a:rPr lang="fr-BE" dirty="0" err="1">
                <a:cs typeface="Times New Roman" panose="02020603050405020304" pitchFamily="18" charset="0"/>
              </a:rPr>
              <a:t>farming</a:t>
            </a:r>
            <a:r>
              <a:rPr lang="fr-BE" dirty="0">
                <a:cs typeface="Times New Roman" panose="02020603050405020304" pitchFamily="18" charset="0"/>
              </a:rPr>
              <a:t> or </a:t>
            </a:r>
            <a:r>
              <a:rPr lang="fr-BE" dirty="0" err="1">
                <a:cs typeface="Times New Roman" panose="02020603050405020304" pitchFamily="18" charset="0"/>
              </a:rPr>
              <a:t>coastal</a:t>
            </a:r>
            <a:r>
              <a:rPr lang="fr-BE" dirty="0">
                <a:cs typeface="Times New Roman" panose="02020603050405020304" pitchFamily="18" charset="0"/>
              </a:rPr>
              <a:t> marine </a:t>
            </a:r>
            <a:r>
              <a:rPr lang="fr-BE" dirty="0" err="1">
                <a:cs typeface="Times New Roman" panose="02020603050405020304" pitchFamily="18" charset="0"/>
              </a:rPr>
              <a:t>ecosystem</a:t>
            </a:r>
            <a:r>
              <a:rPr lang="fr-BE" dirty="0">
                <a:cs typeface="Times New Roman" panose="02020603050405020304" pitchFamily="18" charset="0"/>
              </a:rPr>
              <a:t> (</a:t>
            </a:r>
            <a:r>
              <a:rPr lang="fr-BE" dirty="0" err="1">
                <a:cs typeface="Times New Roman" panose="02020603050405020304" pitchFamily="18" charset="0"/>
              </a:rPr>
              <a:t>fish</a:t>
            </a:r>
            <a:r>
              <a:rPr lang="fr-BE" dirty="0">
                <a:cs typeface="Times New Roman" panose="02020603050405020304" pitchFamily="18" charset="0"/>
              </a:rPr>
              <a:t> habitats) </a:t>
            </a:r>
            <a:r>
              <a:rPr lang="fr-BE" dirty="0" err="1">
                <a:cs typeface="Times New Roman" panose="02020603050405020304" pitchFamily="18" charset="0"/>
              </a:rPr>
              <a:t>restoration</a:t>
            </a:r>
            <a:r>
              <a:rPr lang="fr-BE" dirty="0">
                <a:cs typeface="Times New Roman" panose="02020603050405020304" pitchFamily="18" charset="0"/>
              </a:rPr>
              <a:t>.</a:t>
            </a:r>
          </a:p>
          <a:p>
            <a:pPr marL="171450" indent="-171450">
              <a:buFont typeface="Arial" panose="020B0604020202020204" pitchFamily="34" charset="0"/>
              <a:buChar char="•"/>
            </a:pPr>
            <a:r>
              <a:rPr lang="fr-BE" dirty="0">
                <a:cs typeface="Times New Roman" panose="02020603050405020304" pitchFamily="18" charset="0"/>
              </a:rPr>
              <a:t>As </a:t>
            </a:r>
            <a:r>
              <a:rPr lang="fr-BE" dirty="0" err="1">
                <a:cs typeface="Times New Roman" panose="02020603050405020304" pitchFamily="18" charset="0"/>
              </a:rPr>
              <a:t>you</a:t>
            </a:r>
            <a:r>
              <a:rPr lang="fr-BE" dirty="0">
                <a:cs typeface="Times New Roman" panose="02020603050405020304" pitchFamily="18" charset="0"/>
              </a:rPr>
              <a:t> can </a:t>
            </a:r>
            <a:r>
              <a:rPr lang="fr-BE" dirty="0" err="1">
                <a:cs typeface="Times New Roman" panose="02020603050405020304" pitchFamily="18" charset="0"/>
              </a:rPr>
              <a:t>see</a:t>
            </a:r>
            <a:r>
              <a:rPr lang="fr-BE" dirty="0">
                <a:cs typeface="Times New Roman" panose="02020603050405020304" pitchFamily="18" charset="0"/>
              </a:rPr>
              <a:t> on the slide, </a:t>
            </a:r>
            <a:r>
              <a:rPr lang="fr-BE" dirty="0" err="1">
                <a:cs typeface="Times New Roman" panose="02020603050405020304" pitchFamily="18" charset="0"/>
              </a:rPr>
              <a:t>there</a:t>
            </a:r>
            <a:r>
              <a:rPr lang="fr-BE" dirty="0">
                <a:cs typeface="Times New Roman" panose="02020603050405020304" pitchFamily="18" charset="0"/>
              </a:rPr>
              <a:t> are </a:t>
            </a:r>
            <a:r>
              <a:rPr lang="fr-BE" dirty="0" err="1">
                <a:cs typeface="Times New Roman" panose="02020603050405020304" pitchFamily="18" charset="0"/>
              </a:rPr>
              <a:t>already</a:t>
            </a:r>
            <a:r>
              <a:rPr lang="fr-BE" dirty="0">
                <a:cs typeface="Times New Roman" panose="02020603050405020304" pitchFamily="18" charset="0"/>
              </a:rPr>
              <a:t> 2 </a:t>
            </a:r>
            <a:r>
              <a:rPr lang="fr-BE" dirty="0" err="1">
                <a:cs typeface="Times New Roman" panose="02020603050405020304" pitchFamily="18" charset="0"/>
              </a:rPr>
              <a:t>projects</a:t>
            </a:r>
            <a:r>
              <a:rPr lang="fr-BE" dirty="0">
                <a:cs typeface="Times New Roman" panose="02020603050405020304" pitchFamily="18" charset="0"/>
              </a:rPr>
              <a:t> </a:t>
            </a:r>
            <a:r>
              <a:rPr lang="fr-BE" dirty="0" err="1">
                <a:cs typeface="Times New Roman" panose="02020603050405020304" pitchFamily="18" charset="0"/>
              </a:rPr>
              <a:t>that</a:t>
            </a:r>
            <a:r>
              <a:rPr lang="fr-BE" dirty="0">
                <a:cs typeface="Times New Roman" panose="02020603050405020304" pitchFamily="18" charset="0"/>
              </a:rPr>
              <a:t> have been </a:t>
            </a:r>
            <a:r>
              <a:rPr lang="fr-BE" dirty="0" err="1">
                <a:cs typeface="Times New Roman" panose="02020603050405020304" pitchFamily="18" charset="0"/>
              </a:rPr>
              <a:t>launched</a:t>
            </a:r>
            <a:r>
              <a:rPr lang="fr-BE" dirty="0">
                <a:cs typeface="Times New Roman" panose="02020603050405020304" pitchFamily="18" charset="0"/>
              </a:rPr>
              <a:t> to </a:t>
            </a:r>
            <a:r>
              <a:rPr lang="fr-BE" dirty="0" err="1">
                <a:cs typeface="Times New Roman" panose="02020603050405020304" pitchFamily="18" charset="0"/>
              </a:rPr>
              <a:t>implement</a:t>
            </a:r>
            <a:r>
              <a:rPr lang="fr-BE" dirty="0">
                <a:cs typeface="Times New Roman" panose="02020603050405020304" pitchFamily="18" charset="0"/>
              </a:rPr>
              <a:t> the </a:t>
            </a:r>
            <a:r>
              <a:rPr lang="fr-BE" dirty="0" err="1">
                <a:cs typeface="Times New Roman" panose="02020603050405020304" pitchFamily="18" charset="0"/>
              </a:rPr>
              <a:t>Algae</a:t>
            </a:r>
            <a:r>
              <a:rPr lang="fr-BE" dirty="0">
                <a:cs typeface="Times New Roman" panose="02020603050405020304" pitchFamily="18" charset="0"/>
              </a:rPr>
              <a:t> </a:t>
            </a:r>
            <a:r>
              <a:rPr lang="fr-BE" dirty="0" err="1">
                <a:cs typeface="Times New Roman" panose="02020603050405020304" pitchFamily="18" charset="0"/>
              </a:rPr>
              <a:t>initative</a:t>
            </a:r>
            <a:r>
              <a:rPr lang="fr-BE" dirty="0">
                <a:cs typeface="Times New Roman" panose="02020603050405020304" pitchFamily="18" charset="0"/>
              </a:rPr>
              <a:t> and to test the </a:t>
            </a:r>
            <a:r>
              <a:rPr lang="fr-BE" dirty="0" err="1">
                <a:cs typeface="Times New Roman" panose="02020603050405020304" pitchFamily="18" charset="0"/>
              </a:rPr>
              <a:t>idea</a:t>
            </a:r>
            <a:r>
              <a:rPr lang="fr-BE" dirty="0">
                <a:cs typeface="Times New Roman" panose="02020603050405020304" pitchFamily="18" charset="0"/>
              </a:rPr>
              <a:t> </a:t>
            </a:r>
            <a:r>
              <a:rPr lang="fr-BE" dirty="0" err="1">
                <a:cs typeface="Times New Roman" panose="02020603050405020304" pitchFamily="18" charset="0"/>
              </a:rPr>
              <a:t>with</a:t>
            </a:r>
            <a:r>
              <a:rPr lang="fr-BE" dirty="0">
                <a:cs typeface="Times New Roman" panose="02020603050405020304" pitchFamily="18" charset="0"/>
              </a:rPr>
              <a:t> local </a:t>
            </a:r>
            <a:r>
              <a:rPr lang="fr-BE" dirty="0" err="1">
                <a:cs typeface="Times New Roman" panose="02020603050405020304" pitchFamily="18" charset="0"/>
              </a:rPr>
              <a:t>communities</a:t>
            </a:r>
            <a:r>
              <a:rPr lang="fr-BE" dirty="0">
                <a:cs typeface="Times New Roman" panose="02020603050405020304" pitchFamily="18" charset="0"/>
              </a:rPr>
              <a:t> and </a:t>
            </a:r>
            <a:r>
              <a:rPr lang="fr-BE" dirty="0" err="1">
                <a:cs typeface="Times New Roman" panose="02020603050405020304" pitchFamily="18" charset="0"/>
              </a:rPr>
              <a:t>fishers</a:t>
            </a:r>
            <a:r>
              <a:rPr lang="fr-BE" dirty="0">
                <a:cs typeface="Times New Roman" panose="02020603050405020304" pitchFamily="18" charset="0"/>
              </a:rPr>
              <a:t>. </a:t>
            </a:r>
            <a:r>
              <a:rPr lang="fr-BE" dirty="0" err="1">
                <a:cs typeface="Times New Roman" panose="02020603050405020304" pitchFamily="18" charset="0"/>
              </a:rPr>
              <a:t>We</a:t>
            </a:r>
            <a:r>
              <a:rPr lang="fr-BE" dirty="0">
                <a:cs typeface="Times New Roman" panose="02020603050405020304" pitchFamily="18" charset="0"/>
              </a:rPr>
              <a:t> encourage national </a:t>
            </a:r>
            <a:r>
              <a:rPr lang="fr-BE" dirty="0" err="1">
                <a:cs typeface="Times New Roman" panose="02020603050405020304" pitchFamily="18" charset="0"/>
              </a:rPr>
              <a:t>authorities</a:t>
            </a:r>
            <a:r>
              <a:rPr lang="fr-BE" dirty="0">
                <a:cs typeface="Times New Roman" panose="02020603050405020304" pitchFamily="18" charset="0"/>
              </a:rPr>
              <a:t> to plan and support </a:t>
            </a:r>
            <a:r>
              <a:rPr lang="fr-BE" dirty="0" err="1">
                <a:cs typeface="Times New Roman" panose="02020603050405020304" pitchFamily="18" charset="0"/>
              </a:rPr>
              <a:t>such</a:t>
            </a:r>
            <a:r>
              <a:rPr lang="fr-BE" dirty="0">
                <a:cs typeface="Times New Roman" panose="02020603050405020304" pitchFamily="18" charset="0"/>
              </a:rPr>
              <a:t> </a:t>
            </a:r>
            <a:r>
              <a:rPr lang="fr-BE" dirty="0" err="1">
                <a:cs typeface="Times New Roman" panose="02020603050405020304" pitchFamily="18" charset="0"/>
              </a:rPr>
              <a:t>projects</a:t>
            </a:r>
            <a:r>
              <a:rPr lang="fr-BE" dirty="0">
                <a:cs typeface="Times New Roman" panose="02020603050405020304" pitchFamily="18" charset="0"/>
              </a:rPr>
              <a:t> </a:t>
            </a:r>
            <a:r>
              <a:rPr lang="fr-BE" dirty="0" err="1">
                <a:cs typeface="Times New Roman" panose="02020603050405020304" pitchFamily="18" charset="0"/>
              </a:rPr>
              <a:t>from</a:t>
            </a:r>
            <a:r>
              <a:rPr lang="fr-BE" dirty="0">
                <a:cs typeface="Times New Roman" panose="02020603050405020304" pitchFamily="18" charset="0"/>
              </a:rPr>
              <a:t> EMFAF and </a:t>
            </a:r>
            <a:r>
              <a:rPr lang="fr-BE" dirty="0" err="1">
                <a:cs typeface="Times New Roman" panose="02020603050405020304" pitchFamily="18" charset="0"/>
              </a:rPr>
              <a:t>other</a:t>
            </a:r>
            <a:r>
              <a:rPr lang="fr-BE" dirty="0">
                <a:cs typeface="Times New Roman" panose="02020603050405020304" pitchFamily="18" charset="0"/>
              </a:rPr>
              <a:t> national </a:t>
            </a:r>
            <a:r>
              <a:rPr lang="fr-BE" dirty="0" err="1">
                <a:cs typeface="Times New Roman" panose="02020603050405020304" pitchFamily="18" charset="0"/>
              </a:rPr>
              <a:t>funds</a:t>
            </a:r>
            <a:r>
              <a:rPr lang="fr-BE" dirty="0">
                <a:cs typeface="Times New Roman" panose="02020603050405020304" pitchFamily="18" charset="0"/>
              </a:rPr>
              <a:t>.</a:t>
            </a:r>
          </a:p>
          <a:p>
            <a:endParaRPr lang="en-IE"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34822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6296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BE" sz="1200" b="0" dirty="0">
                <a:cs typeface="Times New Roman" panose="02020603050405020304" pitchFamily="18" charset="0"/>
              </a:rPr>
              <a:t>The EU4Algae has been set up as a stakeholder Platform and can </a:t>
            </a:r>
            <a:r>
              <a:rPr lang="fr-BE" sz="1200" b="0" dirty="0" err="1">
                <a:cs typeface="Times New Roman" panose="02020603050405020304" pitchFamily="18" charset="0"/>
              </a:rPr>
              <a:t>already</a:t>
            </a:r>
            <a:r>
              <a:rPr lang="fr-BE" sz="1200" b="0" dirty="0">
                <a:cs typeface="Times New Roman" panose="02020603050405020304" pitchFamily="18" charset="0"/>
              </a:rPr>
              <a:t> </a:t>
            </a:r>
            <a:r>
              <a:rPr lang="fr-BE" sz="1200" b="0" dirty="0" err="1">
                <a:cs typeface="Times New Roman" panose="02020603050405020304" pitchFamily="18" charset="0"/>
              </a:rPr>
              <a:t>be</a:t>
            </a:r>
            <a:r>
              <a:rPr lang="fr-BE" sz="1200" b="0" dirty="0">
                <a:cs typeface="Times New Roman" panose="02020603050405020304" pitchFamily="18" charset="0"/>
              </a:rPr>
              <a:t> </a:t>
            </a:r>
            <a:r>
              <a:rPr lang="fr-BE" sz="1200" b="0" dirty="0" err="1">
                <a:cs typeface="Times New Roman" panose="02020603050405020304" pitchFamily="18" charset="0"/>
              </a:rPr>
              <a:t>considered</a:t>
            </a:r>
            <a:r>
              <a:rPr lang="fr-BE" sz="1200" b="0" dirty="0">
                <a:cs typeface="Times New Roman" panose="02020603050405020304" pitchFamily="18" charset="0"/>
              </a:rPr>
              <a:t> a </a:t>
            </a:r>
            <a:r>
              <a:rPr lang="fr-BE" sz="1200" b="0" dirty="0" err="1">
                <a:cs typeface="Times New Roman" panose="02020603050405020304" pitchFamily="18" charset="0"/>
              </a:rPr>
              <a:t>success</a:t>
            </a:r>
            <a:r>
              <a:rPr lang="fr-BE" sz="1200" b="0" dirty="0">
                <a:cs typeface="Times New Roman" panose="02020603050405020304" pitchFamily="18" charset="0"/>
              </a:rPr>
              <a:t> story </a:t>
            </a:r>
            <a:r>
              <a:rPr lang="fr-BE" sz="1200" b="0" dirty="0" err="1">
                <a:cs typeface="Times New Roman" panose="02020603050405020304" pitchFamily="18" charset="0"/>
              </a:rPr>
              <a:t>with</a:t>
            </a:r>
            <a:r>
              <a:rPr lang="fr-BE" sz="1200" b="0" dirty="0">
                <a:cs typeface="Times New Roman" panose="02020603050405020304" pitchFamily="18" charset="0"/>
              </a:rPr>
              <a:t> more </a:t>
            </a:r>
            <a:r>
              <a:rPr lang="fr-BE" sz="1200" b="0" dirty="0" err="1">
                <a:cs typeface="Times New Roman" panose="02020603050405020304" pitchFamily="18" charset="0"/>
              </a:rPr>
              <a:t>than</a:t>
            </a:r>
            <a:r>
              <a:rPr lang="fr-BE" sz="1200" b="0" dirty="0">
                <a:cs typeface="Times New Roman" panose="02020603050405020304" pitchFamily="18" charset="0"/>
              </a:rPr>
              <a:t> 1000 </a:t>
            </a:r>
            <a:r>
              <a:rPr lang="fr-BE" sz="1200" b="0" dirty="0" err="1">
                <a:cs typeface="Times New Roman" panose="02020603050405020304" pitchFamily="18" charset="0"/>
              </a:rPr>
              <a:t>registered</a:t>
            </a:r>
            <a:r>
              <a:rPr lang="fr-BE" sz="1200" b="0" dirty="0">
                <a:cs typeface="Times New Roman" panose="02020603050405020304" pitchFamily="18" charset="0"/>
              </a:rPr>
              <a:t> </a:t>
            </a:r>
            <a:r>
              <a:rPr lang="fr-BE" sz="1200" b="0" dirty="0" err="1">
                <a:cs typeface="Times New Roman" panose="02020603050405020304" pitchFamily="18" charset="0"/>
              </a:rPr>
              <a:t>members</a:t>
            </a:r>
            <a:r>
              <a:rPr lang="fr-BE" sz="1200" b="0" dirty="0">
                <a:cs typeface="Times New Roman" panose="02020603050405020304" pitchFamily="18" charset="0"/>
              </a:rPr>
              <a:t> and </a:t>
            </a:r>
            <a:r>
              <a:rPr lang="fr-BE" sz="1200" b="0" dirty="0" err="1">
                <a:cs typeface="Times New Roman" panose="02020603050405020304" pitchFamily="18" charset="0"/>
              </a:rPr>
              <a:t>many</a:t>
            </a:r>
            <a:r>
              <a:rPr lang="fr-BE" sz="1200" b="0" dirty="0">
                <a:cs typeface="Times New Roman" panose="02020603050405020304" pitchFamily="18" charset="0"/>
              </a:rPr>
              <a:t> </a:t>
            </a:r>
            <a:r>
              <a:rPr lang="fr-BE" sz="1200" b="0" dirty="0" err="1">
                <a:cs typeface="Times New Roman" panose="02020603050405020304" pitchFamily="18" charset="0"/>
              </a:rPr>
              <a:t>useful</a:t>
            </a:r>
            <a:r>
              <a:rPr lang="fr-BE" sz="1200" b="0" dirty="0">
                <a:cs typeface="Times New Roman" panose="02020603050405020304" pitchFamily="18" charset="0"/>
              </a:rPr>
              <a:t> </a:t>
            </a:r>
            <a:r>
              <a:rPr lang="fr-BE" sz="1200" b="0" dirty="0" err="1">
                <a:cs typeface="Times New Roman" panose="02020603050405020304" pitchFamily="18" charset="0"/>
              </a:rPr>
              <a:t>deliverables</a:t>
            </a:r>
            <a:r>
              <a:rPr lang="fr-BE" sz="1200" b="0" dirty="0">
                <a:cs typeface="Times New Roman" panose="02020603050405020304" pitchFamily="18" charset="0"/>
              </a:rPr>
              <a:t> to </a:t>
            </a:r>
            <a:r>
              <a:rPr lang="fr-BE" sz="1200" b="0" dirty="0" err="1">
                <a:cs typeface="Times New Roman" panose="02020603050405020304" pitchFamily="18" charset="0"/>
              </a:rPr>
              <a:t>be</a:t>
            </a:r>
            <a:r>
              <a:rPr lang="fr-BE" sz="1200" b="0" dirty="0">
                <a:cs typeface="Times New Roman" panose="02020603050405020304" pitchFamily="18" charset="0"/>
              </a:rPr>
              <a:t> </a:t>
            </a:r>
            <a:r>
              <a:rPr lang="fr-BE" sz="1200" b="0" dirty="0" err="1">
                <a:cs typeface="Times New Roman" panose="02020603050405020304" pitchFamily="18" charset="0"/>
              </a:rPr>
              <a:t>used</a:t>
            </a:r>
            <a:r>
              <a:rPr lang="fr-BE" sz="1200" b="0" dirty="0">
                <a:cs typeface="Times New Roman" panose="02020603050405020304" pitchFamily="18" charset="0"/>
              </a:rPr>
              <a:t> by </a:t>
            </a:r>
            <a:r>
              <a:rPr lang="fr-BE" sz="1200" b="0" dirty="0" err="1">
                <a:cs typeface="Times New Roman" panose="02020603050405020304" pitchFamily="18" charset="0"/>
              </a:rPr>
              <a:t>entire</a:t>
            </a:r>
            <a:r>
              <a:rPr lang="fr-BE" sz="1200" b="0" dirty="0">
                <a:cs typeface="Times New Roman" panose="02020603050405020304" pitchFamily="18" charset="0"/>
              </a:rPr>
              <a:t> EU </a:t>
            </a:r>
            <a:r>
              <a:rPr lang="fr-BE" sz="1200" b="0" dirty="0" err="1">
                <a:cs typeface="Times New Roman" panose="02020603050405020304" pitchFamily="18" charset="0"/>
              </a:rPr>
              <a:t>algae</a:t>
            </a:r>
            <a:r>
              <a:rPr lang="fr-BE" sz="1200" b="0" dirty="0">
                <a:cs typeface="Times New Roman" panose="02020603050405020304" pitchFamily="18" charset="0"/>
              </a:rPr>
              <a:t> </a:t>
            </a:r>
            <a:r>
              <a:rPr lang="fr-BE" sz="1200" b="0" dirty="0" err="1">
                <a:cs typeface="Times New Roman" panose="02020603050405020304" pitchFamily="18" charset="0"/>
              </a:rPr>
              <a:t>sector</a:t>
            </a:r>
            <a:r>
              <a:rPr lang="fr-BE" sz="1200" b="0" dirty="0">
                <a:cs typeface="Times New Roman" panose="02020603050405020304" pitchFamily="18" charset="0"/>
              </a:rPr>
              <a:t>.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fr-BE" sz="1200" b="0" dirty="0">
                <a:cs typeface="Times New Roman" panose="02020603050405020304" pitchFamily="18" charset="0"/>
              </a:rPr>
              <a:t>The main </a:t>
            </a:r>
            <a:r>
              <a:rPr lang="fr-BE" sz="1200" b="0" dirty="0" err="1">
                <a:cs typeface="Times New Roman" panose="02020603050405020304" pitchFamily="18" charset="0"/>
              </a:rPr>
              <a:t>purpose</a:t>
            </a:r>
            <a:r>
              <a:rPr lang="fr-BE" sz="1200" b="0" dirty="0">
                <a:cs typeface="Times New Roman" panose="02020603050405020304" pitchFamily="18" charset="0"/>
              </a:rPr>
              <a:t> of the platform </a:t>
            </a:r>
            <a:r>
              <a:rPr lang="fr-BE" sz="1200" b="0" dirty="0" err="1">
                <a:cs typeface="Times New Roman" panose="02020603050405020304" pitchFamily="18" charset="0"/>
              </a:rPr>
              <a:t>is</a:t>
            </a:r>
            <a:r>
              <a:rPr lang="fr-BE" sz="1200" b="0" dirty="0">
                <a:cs typeface="Times New Roman" panose="02020603050405020304" pitchFamily="18" charset="0"/>
              </a:rPr>
              <a:t> to </a:t>
            </a:r>
            <a:r>
              <a:rPr lang="en-GB" sz="1200" dirty="0">
                <a:latin typeface="+mj-lt"/>
              </a:rPr>
              <a:t>Share business-related information, access funding calls and events, collaborative space for algae stakeholders, share best practices</a:t>
            </a:r>
            <a:endParaRPr lang="fr-BE" sz="1200" b="0" dirty="0">
              <a:cs typeface="Times New Roman" panose="02020603050405020304" pitchFamily="18" charset="0"/>
            </a:endParaRPr>
          </a:p>
          <a:p>
            <a:pPr marL="171450" indent="-171450">
              <a:buFont typeface="Arial" panose="020B0604020202020204" pitchFamily="34" charset="0"/>
              <a:buChar char="•"/>
            </a:pPr>
            <a:r>
              <a:rPr lang="fr-BE" sz="1200" b="0" dirty="0" err="1">
                <a:cs typeface="Times New Roman" panose="02020603050405020304" pitchFamily="18" charset="0"/>
              </a:rPr>
              <a:t>They</a:t>
            </a:r>
            <a:r>
              <a:rPr lang="fr-BE" sz="1200" b="0" dirty="0">
                <a:cs typeface="Times New Roman" panose="02020603050405020304" pitchFamily="18" charset="0"/>
              </a:rPr>
              <a:t> have 7 active </a:t>
            </a:r>
            <a:r>
              <a:rPr lang="fr-BE" sz="1200" b="0" dirty="0" err="1">
                <a:cs typeface="Times New Roman" panose="02020603050405020304" pitchFamily="18" charset="0"/>
              </a:rPr>
              <a:t>working</a:t>
            </a:r>
            <a:r>
              <a:rPr lang="fr-BE" sz="1200" b="0" dirty="0">
                <a:cs typeface="Times New Roman" panose="02020603050405020304" pitchFamily="18" charset="0"/>
              </a:rPr>
              <a:t> groups, operating </a:t>
            </a:r>
            <a:r>
              <a:rPr lang="fr-BE" sz="1200" b="0" dirty="0" err="1">
                <a:cs typeface="Times New Roman" panose="02020603050405020304" pitchFamily="18" charset="0"/>
              </a:rPr>
              <a:t>bottom</a:t>
            </a:r>
            <a:r>
              <a:rPr lang="fr-BE" sz="1200" b="0" dirty="0">
                <a:cs typeface="Times New Roman" panose="02020603050405020304" pitchFamily="18" charset="0"/>
              </a:rPr>
              <a:t> up </a:t>
            </a:r>
            <a:r>
              <a:rPr lang="fr-BE" sz="1200" b="0" dirty="0" err="1">
                <a:cs typeface="Times New Roman" panose="02020603050405020304" pitchFamily="18" charset="0"/>
              </a:rPr>
              <a:t>that</a:t>
            </a:r>
            <a:r>
              <a:rPr lang="fr-BE" sz="1200" b="0" dirty="0">
                <a:cs typeface="Times New Roman" panose="02020603050405020304" pitchFamily="18" charset="0"/>
              </a:rPr>
              <a:t> are </a:t>
            </a:r>
            <a:r>
              <a:rPr lang="fr-BE" sz="1200" b="0" dirty="0" err="1">
                <a:cs typeface="Times New Roman" panose="02020603050405020304" pitchFamily="18" charset="0"/>
              </a:rPr>
              <a:t>led</a:t>
            </a:r>
            <a:r>
              <a:rPr lang="fr-BE" sz="1200" b="0" dirty="0">
                <a:cs typeface="Times New Roman" panose="02020603050405020304" pitchFamily="18" charset="0"/>
              </a:rPr>
              <a:t> by </a:t>
            </a:r>
            <a:r>
              <a:rPr lang="fr-BE" sz="1200" b="0" dirty="0" err="1">
                <a:cs typeface="Times New Roman" panose="02020603050405020304" pitchFamily="18" charset="0"/>
              </a:rPr>
              <a:t>leading</a:t>
            </a:r>
            <a:r>
              <a:rPr lang="fr-BE" sz="1200" b="0" dirty="0">
                <a:cs typeface="Times New Roman" panose="02020603050405020304" pitchFamily="18" charset="0"/>
              </a:rPr>
              <a:t> EU </a:t>
            </a:r>
            <a:r>
              <a:rPr lang="fr-BE" sz="1200" b="0" dirty="0" err="1">
                <a:cs typeface="Times New Roman" panose="02020603050405020304" pitchFamily="18" charset="0"/>
              </a:rPr>
              <a:t>algae</a:t>
            </a:r>
            <a:r>
              <a:rPr lang="fr-BE" sz="1200" b="0" dirty="0">
                <a:cs typeface="Times New Roman" panose="02020603050405020304" pitchFamily="18" charset="0"/>
              </a:rPr>
              <a:t> </a:t>
            </a:r>
            <a:r>
              <a:rPr lang="fr-BE" sz="1200" b="0" dirty="0" err="1">
                <a:cs typeface="Times New Roman" panose="02020603050405020304" pitchFamily="18" charset="0"/>
              </a:rPr>
              <a:t>sector</a:t>
            </a:r>
            <a:r>
              <a:rPr lang="fr-BE" sz="1200" b="0" dirty="0">
                <a:cs typeface="Times New Roman" panose="02020603050405020304" pitchFamily="18" charset="0"/>
              </a:rPr>
              <a:t> </a:t>
            </a:r>
            <a:r>
              <a:rPr lang="fr-BE" sz="1200" b="0" dirty="0" err="1">
                <a:cs typeface="Times New Roman" panose="02020603050405020304" pitchFamily="18" charset="0"/>
              </a:rPr>
              <a:t>professionals</a:t>
            </a:r>
            <a:r>
              <a:rPr lang="fr-BE" sz="1200" b="0" dirty="0">
                <a:cs typeface="Times New Roman" panose="02020603050405020304" pitchFamily="18" charset="0"/>
              </a:rPr>
              <a:t>.</a:t>
            </a:r>
          </a:p>
          <a:p>
            <a:endParaRPr lang="en-IE"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57552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7518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11144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GB" dirty="0">
                <a:solidFill>
                  <a:srgbClr val="000000"/>
                </a:solidFill>
                <a:effectLst/>
                <a:latin typeface="+mn-lt"/>
                <a:ea typeface="Times New Roman" panose="02020603050405020304" pitchFamily="18" charset="0"/>
              </a:rPr>
              <a:t>As regards </a:t>
            </a:r>
            <a:r>
              <a:rPr lang="en-GB" b="1" dirty="0">
                <a:solidFill>
                  <a:srgbClr val="000000"/>
                </a:solidFill>
                <a:effectLst/>
                <a:latin typeface="+mn-lt"/>
                <a:ea typeface="Times New Roman" panose="02020603050405020304" pitchFamily="18" charset="0"/>
              </a:rPr>
              <a:t>funding</a:t>
            </a:r>
            <a:r>
              <a:rPr lang="en-GB" dirty="0">
                <a:solidFill>
                  <a:srgbClr val="000000"/>
                </a:solidFill>
                <a:effectLst/>
                <a:latin typeface="+mn-lt"/>
                <a:ea typeface="Times New Roman" panose="02020603050405020304" pitchFamily="18" charset="0"/>
              </a:rPr>
              <a:t>, the European Commission makes sure that algae are adequately covered in various EU funding instruments, including EMFAF managed directly by the Commission</a:t>
            </a:r>
            <a:r>
              <a:rPr lang="en-GB" baseline="30000" dirty="0">
                <a:solidFill>
                  <a:srgbClr val="000000"/>
                </a:solidFill>
                <a:effectLst/>
                <a:latin typeface="+mn-lt"/>
                <a:ea typeface="Times New Roman" panose="02020603050405020304" pitchFamily="18" charset="0"/>
              </a:rPr>
              <a:t>6</a:t>
            </a:r>
            <a:r>
              <a:rPr lang="en-GB" dirty="0">
                <a:solidFill>
                  <a:srgbClr val="000000"/>
                </a:solidFill>
                <a:effectLst/>
                <a:latin typeface="+mn-lt"/>
                <a:ea typeface="Times New Roman" panose="02020603050405020304" pitchFamily="18" charset="0"/>
              </a:rPr>
              <a:t>, Horizon Europe</a:t>
            </a:r>
            <a:r>
              <a:rPr lang="en-GB" baseline="30000" dirty="0">
                <a:solidFill>
                  <a:srgbClr val="000000"/>
                </a:solidFill>
                <a:effectLst/>
                <a:latin typeface="+mn-lt"/>
                <a:ea typeface="Times New Roman" panose="02020603050405020304" pitchFamily="18" charset="0"/>
              </a:rPr>
              <a:t>7</a:t>
            </a:r>
            <a:r>
              <a:rPr lang="en-GB" dirty="0">
                <a:solidFill>
                  <a:srgbClr val="000000"/>
                </a:solidFill>
                <a:effectLst/>
                <a:latin typeface="+mn-lt"/>
                <a:ea typeface="Times New Roman" panose="02020603050405020304" pitchFamily="18" charset="0"/>
              </a:rPr>
              <a:t> (notably through the EU Mission: Restore our Ocean and Waters</a:t>
            </a:r>
            <a:r>
              <a:rPr lang="en-GB" baseline="30000" dirty="0">
                <a:solidFill>
                  <a:srgbClr val="000000"/>
                </a:solidFill>
                <a:effectLst/>
                <a:latin typeface="+mn-lt"/>
                <a:ea typeface="Times New Roman" panose="02020603050405020304" pitchFamily="18" charset="0"/>
              </a:rPr>
              <a:t>8</a:t>
            </a:r>
            <a:r>
              <a:rPr lang="en-GB" dirty="0">
                <a:solidFill>
                  <a:srgbClr val="000000"/>
                </a:solidFill>
                <a:effectLst/>
                <a:latin typeface="+mn-lt"/>
                <a:ea typeface="Times New Roman" panose="02020603050405020304" pitchFamily="18" charset="0"/>
              </a:rPr>
              <a:t>), the Circular Bio-Based Europe Joint Undertaking, EIT Food, EIT Climate-KIC. EU4Algae facilitates access to algae related funding opportunities by placing them regularly on the EU4Algae website.</a:t>
            </a:r>
            <a:endParaRPr lang="en-IE" dirty="0">
              <a:effectLst/>
              <a:latin typeface="+mn-lt"/>
              <a:ea typeface="Times New Roman" panose="02020603050405020304" pitchFamily="18" charset="0"/>
            </a:endParaRPr>
          </a:p>
          <a:p>
            <a:pPr marL="0" indent="0">
              <a:buFont typeface="Arial" panose="020B0604020202020204" pitchFamily="34" charset="0"/>
              <a:buNone/>
            </a:pPr>
            <a:endParaRPr lang="fr-BE" dirty="0">
              <a:latin typeface="+mn-lt"/>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7308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9CF2995-AB43-4B7C-B8CD-9DC7C3692A9C}" type="slidenum">
              <a:rPr lang="en-GB" smtClean="0"/>
              <a:t>16</a:t>
            </a:fld>
            <a:endParaRPr lang="en-GB"/>
          </a:p>
        </p:txBody>
      </p:sp>
    </p:spTree>
    <p:extLst>
      <p:ext uri="{BB962C8B-B14F-4D97-AF65-F5344CB8AC3E}">
        <p14:creationId xmlns:p14="http://schemas.microsoft.com/office/powerpoint/2010/main" val="36586272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7012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7346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20928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fontAlgn="base">
              <a:spcBef>
                <a:spcPts val="600"/>
              </a:spcBef>
              <a:spcAft>
                <a:spcPts val="600"/>
              </a:spcAft>
              <a:buFont typeface="Symbol" panose="05050102010706020507" pitchFamily="18" charset="2"/>
              <a:buChar char=""/>
            </a:pPr>
            <a:r>
              <a:rPr lang="en-IE" sz="1100" dirty="0">
                <a:effectLst/>
                <a:latin typeface="+mn-lt"/>
                <a:ea typeface="Times New Roman" panose="02020603050405020304" pitchFamily="18" charset="0"/>
              </a:rPr>
              <a:t>The EU Algae initiative was adopted 15 November 2022. With the aim to unlock the algae potential in Europe by increasing sustainable production, ensuring safe consumption and boosting innovative use of algae and algae-based products. </a:t>
            </a:r>
          </a:p>
          <a:p>
            <a:pPr marL="342900" lvl="0" indent="-342900" algn="just" fontAlgn="base">
              <a:spcBef>
                <a:spcPts val="600"/>
              </a:spcBef>
              <a:spcAft>
                <a:spcPts val="600"/>
              </a:spcAft>
              <a:buFont typeface="Symbol" panose="05050102010706020507" pitchFamily="18" charset="2"/>
              <a:buChar char=""/>
            </a:pPr>
            <a:r>
              <a:rPr lang="en-IE" sz="1100" dirty="0">
                <a:effectLst/>
                <a:latin typeface="+mn-lt"/>
                <a:ea typeface="Times New Roman" panose="02020603050405020304" pitchFamily="18" charset="0"/>
              </a:rPr>
              <a:t>This also to help to achieve the objectives of the European Green Deal, and the transition to a green, circular self-sufficient and carbon neutral EU. The Algae sector, as part of the EU Blue Bioeconomy, has a unique opportunity to contribute to climate action through decarbonisation and ocean regeneration actions.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5293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71720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To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conclude</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I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would</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like to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emphasize</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main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features</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of the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continuous</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EU support to the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algae</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sector</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EU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Algae</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initiative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is</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a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coordinated</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EU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strategy</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to support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algae</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sector</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developements</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via 23 actions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Algae</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sector</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developments</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would</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be</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much</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slower</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less</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effective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without</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a support of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Member</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States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authorities</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so</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authorities</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are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encouraged</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recognize</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sector’s</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potential</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provide</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a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broad</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support to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it</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EU4Algae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is</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already</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a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success</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story but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lets</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make</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together</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EU4Algae a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cornerstone</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for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unlocking</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algae</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sector</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potential</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in the EU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Funding</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is</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crucial to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derisk</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investments</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fund</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projects</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ideas</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develop</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cultivation and production. Commission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will</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further</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work</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integrate</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algae</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sector</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related</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funding</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into</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various</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EU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funding</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streams</a:t>
            </a:r>
            <a:endPar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And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finally</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Commission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will</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ensure</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its</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continuous</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support and help to the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sector</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via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various</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EU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tools</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mechanisms</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or </a:t>
            </a:r>
            <a:r>
              <a:rPr kumimoji="0" lang="fr-BE" sz="1200" b="0" i="0" u="none" strike="noStrike" kern="1200" cap="none" spc="0" normalizeH="0" baseline="0" noProof="0" dirty="0" err="1">
                <a:ln>
                  <a:noFill/>
                </a:ln>
                <a:solidFill>
                  <a:prstClr val="black"/>
                </a:solidFill>
                <a:effectLst/>
                <a:uLnTx/>
                <a:uFillTx/>
                <a:latin typeface="Calibri" panose="020F0502020204030204"/>
                <a:ea typeface="+mn-ea"/>
                <a:cs typeface="+mn-cs"/>
              </a:rPr>
              <a:t>policy</a:t>
            </a:r>
            <a:r>
              <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rPr>
              <a:t> initiatives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BE"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IE" dirty="0"/>
          </a:p>
        </p:txBody>
      </p:sp>
      <p:sp>
        <p:nvSpPr>
          <p:cNvPr id="4" name="Slide Number Placeholder 3"/>
          <p:cNvSpPr>
            <a:spLocks noGrp="1"/>
          </p:cNvSpPr>
          <p:nvPr>
            <p:ph type="sldNum" sz="quarter" idx="5"/>
          </p:nvPr>
        </p:nvSpPr>
        <p:spPr/>
        <p:txBody>
          <a:bodyPr/>
          <a:lstStyle/>
          <a:p>
            <a:fld id="{59CF2995-AB43-4B7C-B8CD-9DC7C3692A9C}" type="slidenum">
              <a:rPr lang="en-GB" smtClean="0"/>
              <a:t>21</a:t>
            </a:fld>
            <a:endParaRPr lang="en-GB"/>
          </a:p>
        </p:txBody>
      </p:sp>
    </p:spTree>
    <p:extLst>
      <p:ext uri="{BB962C8B-B14F-4D97-AF65-F5344CB8AC3E}">
        <p14:creationId xmlns:p14="http://schemas.microsoft.com/office/powerpoint/2010/main" val="3608866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just" fontAlgn="base">
              <a:spcBef>
                <a:spcPts val="600"/>
              </a:spcBef>
              <a:spcAft>
                <a:spcPts val="600"/>
              </a:spcAft>
            </a:pPr>
            <a:r>
              <a:rPr lang="en-IE" sz="1100" dirty="0">
                <a:effectLst/>
                <a:latin typeface="+mn-lt"/>
                <a:ea typeface="Times New Roman" panose="02020603050405020304" pitchFamily="18" charset="0"/>
              </a:rPr>
              <a:t>With the EU Algae initiative, the Commission approaches the EU algae sector in a more holistic way than ever before. The initiative identifies 23 actions aimed at: </a:t>
            </a:r>
          </a:p>
          <a:p>
            <a:pPr marL="342900" indent="-342900" algn="just" fontAlgn="base">
              <a:spcBef>
                <a:spcPts val="600"/>
              </a:spcBef>
              <a:spcAft>
                <a:spcPts val="600"/>
              </a:spcAft>
              <a:buFont typeface="Times New Roman" panose="02020603050405020304" pitchFamily="18" charset="0"/>
              <a:buChar char="-"/>
            </a:pPr>
            <a:r>
              <a:rPr lang="en-IE" sz="1100" dirty="0">
                <a:effectLst/>
                <a:latin typeface="+mn-lt"/>
                <a:ea typeface="Times New Roman" panose="02020603050405020304" pitchFamily="18" charset="0"/>
              </a:rPr>
              <a:t>Improving the governance framework and the legislation; </a:t>
            </a:r>
          </a:p>
          <a:p>
            <a:pPr marL="342900" indent="-342900" algn="just" fontAlgn="base">
              <a:spcBef>
                <a:spcPts val="600"/>
              </a:spcBef>
              <a:spcAft>
                <a:spcPts val="600"/>
              </a:spcAft>
              <a:buFont typeface="Times New Roman" panose="02020603050405020304" pitchFamily="18" charset="0"/>
              <a:buChar char="-"/>
            </a:pPr>
            <a:r>
              <a:rPr lang="en-IE" sz="1100" dirty="0">
                <a:effectLst/>
                <a:latin typeface="+mn-lt"/>
                <a:ea typeface="Times New Roman" panose="02020603050405020304" pitchFamily="18" charset="0"/>
              </a:rPr>
              <a:t>Improving the business environment; </a:t>
            </a:r>
          </a:p>
          <a:p>
            <a:pPr marL="342900" indent="-342900" algn="just" fontAlgn="base">
              <a:spcBef>
                <a:spcPts val="600"/>
              </a:spcBef>
              <a:spcAft>
                <a:spcPts val="600"/>
              </a:spcAft>
              <a:buFont typeface="Times New Roman" panose="02020603050405020304" pitchFamily="18" charset="0"/>
              <a:buChar char="-"/>
            </a:pPr>
            <a:r>
              <a:rPr lang="en-IE" sz="1100" dirty="0">
                <a:effectLst/>
                <a:latin typeface="+mn-lt"/>
                <a:ea typeface="Times New Roman" panose="02020603050405020304" pitchFamily="18" charset="0"/>
              </a:rPr>
              <a:t>Closing knowledge, research, technological and innovation gaps; </a:t>
            </a:r>
          </a:p>
          <a:p>
            <a:pPr marL="342900" indent="-342900" algn="just" fontAlgn="base">
              <a:spcBef>
                <a:spcPts val="600"/>
              </a:spcBef>
              <a:spcAft>
                <a:spcPts val="600"/>
              </a:spcAft>
              <a:buFont typeface="Times New Roman" panose="02020603050405020304" pitchFamily="18" charset="0"/>
              <a:buChar char="-"/>
            </a:pPr>
            <a:r>
              <a:rPr lang="en-IE" sz="1100" dirty="0">
                <a:effectLst/>
                <a:latin typeface="+mn-lt"/>
                <a:ea typeface="Times New Roman" panose="02020603050405020304" pitchFamily="18" charset="0"/>
              </a:rPr>
              <a:t>Increasing social awareness and market acceptance of algae in the EU.</a:t>
            </a:r>
          </a:p>
          <a:p>
            <a:pPr marL="0" lvl="0" indent="0" algn="just">
              <a:spcBef>
                <a:spcPts val="600"/>
              </a:spcBef>
              <a:spcAft>
                <a:spcPts val="600"/>
              </a:spcAft>
            </a:pPr>
            <a:r>
              <a:rPr lang="en-IE" sz="1100" dirty="0">
                <a:solidFill>
                  <a:srgbClr val="000000"/>
                </a:solidFill>
                <a:effectLst/>
                <a:latin typeface="+mn-lt"/>
                <a:ea typeface="Times New Roman" panose="02020603050405020304" pitchFamily="18" charset="0"/>
              </a:rPr>
              <a:t>The European Commission is currently working on the implementation of these 23 actions, in close collaboration with all the relevant stakeholders (Member States authorities, other EU services, industry, scientific institutions, academia, NGOs, etc.). </a:t>
            </a:r>
          </a:p>
          <a:p>
            <a:endParaRPr lang="en-IE" sz="1100" dirty="0">
              <a:latin typeface="+mn-lt"/>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4058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3643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fr-BE" sz="1100" dirty="0">
                <a:latin typeface="+mn-lt"/>
              </a:rPr>
              <a:t>The EU </a:t>
            </a:r>
            <a:r>
              <a:rPr lang="fr-BE" sz="1100" dirty="0" err="1">
                <a:latin typeface="+mn-lt"/>
              </a:rPr>
              <a:t>Algae</a:t>
            </a:r>
            <a:r>
              <a:rPr lang="fr-BE" sz="1100" dirty="0">
                <a:latin typeface="+mn-lt"/>
              </a:rPr>
              <a:t> Initiative </a:t>
            </a:r>
            <a:r>
              <a:rPr lang="fr-BE" sz="1100" dirty="0" err="1">
                <a:latin typeface="+mn-lt"/>
              </a:rPr>
              <a:t>is</a:t>
            </a:r>
            <a:r>
              <a:rPr lang="fr-BE" sz="1100" dirty="0">
                <a:latin typeface="+mn-lt"/>
              </a:rPr>
              <a:t> not an </a:t>
            </a:r>
            <a:r>
              <a:rPr lang="fr-BE" sz="1100" dirty="0" err="1">
                <a:latin typeface="+mn-lt"/>
              </a:rPr>
              <a:t>isolated</a:t>
            </a:r>
            <a:r>
              <a:rPr lang="fr-BE" sz="1100" dirty="0">
                <a:latin typeface="+mn-lt"/>
              </a:rPr>
              <a:t> </a:t>
            </a:r>
            <a:r>
              <a:rPr lang="fr-BE" sz="1100" dirty="0" err="1">
                <a:latin typeface="+mn-lt"/>
              </a:rPr>
              <a:t>policy</a:t>
            </a:r>
            <a:r>
              <a:rPr lang="fr-BE" sz="1100" dirty="0">
                <a:latin typeface="+mn-lt"/>
              </a:rPr>
              <a:t> initiative. It </a:t>
            </a:r>
            <a:r>
              <a:rPr lang="fr-BE" sz="1100" dirty="0" err="1">
                <a:latin typeface="+mn-lt"/>
              </a:rPr>
              <a:t>contributes</a:t>
            </a:r>
            <a:r>
              <a:rPr lang="fr-BE" sz="1100" dirty="0">
                <a:latin typeface="+mn-lt"/>
              </a:rPr>
              <a:t> to </a:t>
            </a:r>
            <a:r>
              <a:rPr lang="fr-BE" sz="1100" dirty="0" err="1">
                <a:latin typeface="+mn-lt"/>
              </a:rPr>
              <a:t>several</a:t>
            </a:r>
            <a:r>
              <a:rPr lang="fr-BE" sz="1100" dirty="0">
                <a:latin typeface="+mn-lt"/>
              </a:rPr>
              <a:t> flagship initiatives of the EU Green Deal (e.g. </a:t>
            </a:r>
            <a:r>
              <a:rPr lang="fr-BE" sz="1100" dirty="0" err="1">
                <a:latin typeface="+mn-lt"/>
              </a:rPr>
              <a:t>restoring</a:t>
            </a:r>
            <a:r>
              <a:rPr lang="fr-BE" sz="1100" dirty="0">
                <a:latin typeface="+mn-lt"/>
              </a:rPr>
              <a:t> and </a:t>
            </a:r>
            <a:r>
              <a:rPr lang="fr-BE" sz="1100" dirty="0" err="1">
                <a:latin typeface="+mn-lt"/>
              </a:rPr>
              <a:t>preserving</a:t>
            </a:r>
            <a:r>
              <a:rPr lang="fr-BE" sz="1100" dirty="0">
                <a:latin typeface="+mn-lt"/>
              </a:rPr>
              <a:t> </a:t>
            </a:r>
            <a:r>
              <a:rPr lang="fr-BE" sz="1100" dirty="0" err="1">
                <a:latin typeface="+mn-lt"/>
              </a:rPr>
              <a:t>ecosystems</a:t>
            </a:r>
            <a:r>
              <a:rPr lang="fr-BE" sz="1100" dirty="0">
                <a:latin typeface="+mn-lt"/>
              </a:rPr>
              <a:t>, </a:t>
            </a:r>
            <a:r>
              <a:rPr lang="fr-BE" sz="1100" dirty="0" err="1">
                <a:latin typeface="+mn-lt"/>
              </a:rPr>
              <a:t>Farm</a:t>
            </a:r>
            <a:r>
              <a:rPr lang="fr-BE" sz="1100" dirty="0">
                <a:latin typeface="+mn-lt"/>
              </a:rPr>
              <a:t> to Fork, </a:t>
            </a:r>
            <a:r>
              <a:rPr lang="fr-BE" sz="1100" dirty="0" err="1">
                <a:latin typeface="+mn-lt"/>
              </a:rPr>
              <a:t>circular</a:t>
            </a:r>
            <a:r>
              <a:rPr lang="fr-BE" sz="1100" dirty="0">
                <a:latin typeface="+mn-lt"/>
              </a:rPr>
              <a:t> </a:t>
            </a:r>
            <a:r>
              <a:rPr lang="fr-BE" sz="1100" dirty="0" err="1">
                <a:latin typeface="+mn-lt"/>
              </a:rPr>
              <a:t>economy</a:t>
            </a:r>
            <a:r>
              <a:rPr lang="fr-BE" sz="1100" dirty="0">
                <a:latin typeface="+mn-lt"/>
              </a:rPr>
              <a:t>).</a:t>
            </a:r>
          </a:p>
          <a:p>
            <a:pPr marL="0" indent="0"/>
            <a:endParaRPr lang="fr-BE" sz="1100" dirty="0">
              <a:latin typeface="+mn-lt"/>
            </a:endParaRPr>
          </a:p>
          <a:p>
            <a:pPr marL="0" indent="0"/>
            <a:r>
              <a:rPr lang="fr-BE" sz="1100" dirty="0">
                <a:latin typeface="+mn-lt"/>
              </a:rPr>
              <a:t>The </a:t>
            </a:r>
            <a:r>
              <a:rPr lang="fr-BE" sz="1100" dirty="0" err="1">
                <a:latin typeface="+mn-lt"/>
              </a:rPr>
              <a:t>initaitive</a:t>
            </a:r>
            <a:r>
              <a:rPr lang="fr-BE" sz="1100" dirty="0">
                <a:latin typeface="+mn-lt"/>
              </a:rPr>
              <a:t> has links </a:t>
            </a:r>
            <a:r>
              <a:rPr lang="fr-BE" sz="1100" dirty="0" err="1">
                <a:latin typeface="+mn-lt"/>
              </a:rPr>
              <a:t>with</a:t>
            </a:r>
            <a:r>
              <a:rPr lang="fr-BE" sz="1100" dirty="0">
                <a:latin typeface="+mn-lt"/>
              </a:rPr>
              <a:t> </a:t>
            </a:r>
            <a:r>
              <a:rPr lang="fr-BE" sz="1100" dirty="0" err="1">
                <a:latin typeface="+mn-lt"/>
              </a:rPr>
              <a:t>various</a:t>
            </a:r>
            <a:r>
              <a:rPr lang="fr-BE" sz="1100" dirty="0">
                <a:latin typeface="+mn-lt"/>
              </a:rPr>
              <a:t> EU </a:t>
            </a:r>
            <a:r>
              <a:rPr lang="fr-BE" sz="1100" dirty="0" err="1">
                <a:latin typeface="+mn-lt"/>
              </a:rPr>
              <a:t>policy</a:t>
            </a:r>
            <a:r>
              <a:rPr lang="fr-BE" sz="1100" dirty="0">
                <a:latin typeface="+mn-lt"/>
              </a:rPr>
              <a:t> and </a:t>
            </a:r>
            <a:r>
              <a:rPr lang="fr-BE" sz="1100" dirty="0" err="1">
                <a:latin typeface="+mn-lt"/>
              </a:rPr>
              <a:t>legal</a:t>
            </a:r>
            <a:r>
              <a:rPr lang="fr-BE" sz="1100" dirty="0">
                <a:latin typeface="+mn-lt"/>
              </a:rPr>
              <a:t> initiatives, for instance </a:t>
            </a:r>
          </a:p>
          <a:p>
            <a:pPr marL="171450" indent="-171450">
              <a:buFont typeface="Arial" panose="020B0604020202020204" pitchFamily="34" charset="0"/>
              <a:buChar char="•"/>
            </a:pPr>
            <a:r>
              <a:rPr lang="fr-BE" sz="1100" dirty="0">
                <a:latin typeface="+mn-lt"/>
              </a:rPr>
              <a:t>Water </a:t>
            </a:r>
            <a:r>
              <a:rPr lang="fr-BE" sz="1100" dirty="0" err="1">
                <a:latin typeface="+mn-lt"/>
              </a:rPr>
              <a:t>framework</a:t>
            </a:r>
            <a:r>
              <a:rPr lang="fr-BE" sz="1100" dirty="0">
                <a:latin typeface="+mn-lt"/>
              </a:rPr>
              <a:t> directive (</a:t>
            </a:r>
            <a:r>
              <a:rPr lang="fr-BE" sz="1100" dirty="0" err="1">
                <a:latin typeface="+mn-lt"/>
              </a:rPr>
              <a:t>contribute</a:t>
            </a:r>
            <a:r>
              <a:rPr lang="fr-BE" sz="1100" dirty="0">
                <a:latin typeface="+mn-lt"/>
              </a:rPr>
              <a:t> to </a:t>
            </a:r>
            <a:r>
              <a:rPr lang="fr-BE" sz="1100" dirty="0" err="1">
                <a:latin typeface="+mn-lt"/>
              </a:rPr>
              <a:t>cleaner</a:t>
            </a:r>
            <a:r>
              <a:rPr lang="fr-BE" sz="1100" dirty="0">
                <a:latin typeface="+mn-lt"/>
              </a:rPr>
              <a:t> marine waters), </a:t>
            </a:r>
          </a:p>
          <a:p>
            <a:pPr marL="171450" indent="-171450">
              <a:buFont typeface="Arial" panose="020B0604020202020204" pitchFamily="34" charset="0"/>
              <a:buChar char="•"/>
            </a:pPr>
            <a:r>
              <a:rPr lang="fr-BE" sz="1100" dirty="0">
                <a:latin typeface="+mn-lt"/>
              </a:rPr>
              <a:t>Nitrates directive (nitrates </a:t>
            </a:r>
            <a:r>
              <a:rPr lang="fr-BE" sz="1100" dirty="0" err="1">
                <a:latin typeface="+mn-lt"/>
              </a:rPr>
              <a:t>removal</a:t>
            </a:r>
            <a:r>
              <a:rPr lang="fr-BE" sz="1100" dirty="0">
                <a:latin typeface="+mn-lt"/>
              </a:rPr>
              <a:t> by </a:t>
            </a:r>
            <a:r>
              <a:rPr lang="fr-BE" sz="1100" dirty="0" err="1">
                <a:latin typeface="+mn-lt"/>
              </a:rPr>
              <a:t>seaweed</a:t>
            </a:r>
            <a:r>
              <a:rPr lang="fr-BE" sz="1100" dirty="0">
                <a:latin typeface="+mn-lt"/>
              </a:rPr>
              <a:t> at </a:t>
            </a:r>
            <a:r>
              <a:rPr lang="fr-BE" sz="1100" dirty="0" err="1">
                <a:latin typeface="+mn-lt"/>
              </a:rPr>
              <a:t>sea</a:t>
            </a:r>
            <a:r>
              <a:rPr lang="fr-BE" sz="1100" dirty="0">
                <a:latin typeface="+mn-lt"/>
              </a:rPr>
              <a:t>), </a:t>
            </a:r>
          </a:p>
          <a:p>
            <a:pPr marL="171450" indent="-171450">
              <a:buFont typeface="Arial" panose="020B0604020202020204" pitchFamily="34" charset="0"/>
              <a:buChar char="•"/>
            </a:pPr>
            <a:r>
              <a:rPr lang="fr-BE" sz="1100" dirty="0">
                <a:latin typeface="+mn-lt"/>
              </a:rPr>
              <a:t>Green claims directive (to </a:t>
            </a:r>
            <a:r>
              <a:rPr lang="fr-BE" sz="1100" dirty="0" err="1">
                <a:latin typeface="+mn-lt"/>
              </a:rPr>
              <a:t>ensure</a:t>
            </a:r>
            <a:r>
              <a:rPr lang="fr-BE" sz="1100" dirty="0">
                <a:latin typeface="+mn-lt"/>
              </a:rPr>
              <a:t> </a:t>
            </a:r>
            <a:r>
              <a:rPr lang="fr-BE" sz="1100" dirty="0" err="1">
                <a:latin typeface="+mn-lt"/>
              </a:rPr>
              <a:t>algae</a:t>
            </a:r>
            <a:r>
              <a:rPr lang="fr-BE" sz="1100" dirty="0">
                <a:latin typeface="+mn-lt"/>
              </a:rPr>
              <a:t> </a:t>
            </a:r>
            <a:r>
              <a:rPr lang="fr-BE" sz="1100" dirty="0" err="1">
                <a:latin typeface="+mn-lt"/>
              </a:rPr>
              <a:t>sector</a:t>
            </a:r>
            <a:r>
              <a:rPr lang="fr-BE" sz="1100" dirty="0">
                <a:latin typeface="+mn-lt"/>
              </a:rPr>
              <a:t> </a:t>
            </a:r>
            <a:r>
              <a:rPr lang="fr-BE" sz="1100" dirty="0" err="1">
                <a:latin typeface="+mn-lt"/>
              </a:rPr>
              <a:t>provides</a:t>
            </a:r>
            <a:r>
              <a:rPr lang="fr-BE" sz="1100" dirty="0">
                <a:latin typeface="+mn-lt"/>
              </a:rPr>
              <a:t> correct green claims of </a:t>
            </a:r>
            <a:r>
              <a:rPr lang="fr-BE" sz="1100" dirty="0" err="1">
                <a:latin typeface="+mn-lt"/>
              </a:rPr>
              <a:t>algae</a:t>
            </a:r>
            <a:r>
              <a:rPr lang="fr-BE" sz="1100" dirty="0">
                <a:latin typeface="+mn-lt"/>
              </a:rPr>
              <a:t> </a:t>
            </a:r>
            <a:r>
              <a:rPr lang="fr-BE" sz="1100" dirty="0" err="1">
                <a:latin typeface="+mn-lt"/>
              </a:rPr>
              <a:t>products</a:t>
            </a:r>
            <a:r>
              <a:rPr lang="fr-BE" sz="1100" dirty="0">
                <a:latin typeface="+mn-lt"/>
              </a:rPr>
              <a:t>), </a:t>
            </a:r>
          </a:p>
          <a:p>
            <a:pPr marL="171450" indent="-171450">
              <a:buFont typeface="Arial" panose="020B0604020202020204" pitchFamily="34" charset="0"/>
              <a:buChar char="•"/>
            </a:pPr>
            <a:r>
              <a:rPr lang="fr-BE" sz="1100" dirty="0" err="1">
                <a:latin typeface="+mn-lt"/>
              </a:rPr>
              <a:t>sustainable</a:t>
            </a:r>
            <a:r>
              <a:rPr lang="fr-BE" sz="1100" dirty="0">
                <a:latin typeface="+mn-lt"/>
              </a:rPr>
              <a:t> </a:t>
            </a:r>
            <a:r>
              <a:rPr lang="fr-BE" sz="1100" dirty="0" err="1">
                <a:latin typeface="+mn-lt"/>
              </a:rPr>
              <a:t>carbon</a:t>
            </a:r>
            <a:r>
              <a:rPr lang="fr-BE" sz="1100" dirty="0">
                <a:latin typeface="+mn-lt"/>
              </a:rPr>
              <a:t> cycles communication (to explore </a:t>
            </a:r>
            <a:r>
              <a:rPr lang="fr-BE" sz="1100" dirty="0" err="1">
                <a:latin typeface="+mn-lt"/>
              </a:rPr>
              <a:t>role</a:t>
            </a:r>
            <a:r>
              <a:rPr lang="fr-BE" sz="1100" dirty="0">
                <a:latin typeface="+mn-lt"/>
              </a:rPr>
              <a:t> of </a:t>
            </a:r>
            <a:r>
              <a:rPr lang="fr-BE" sz="1100" dirty="0" err="1">
                <a:latin typeface="+mn-lt"/>
              </a:rPr>
              <a:t>blue</a:t>
            </a:r>
            <a:r>
              <a:rPr lang="fr-BE" sz="1100" dirty="0">
                <a:latin typeface="+mn-lt"/>
              </a:rPr>
              <a:t> </a:t>
            </a:r>
            <a:r>
              <a:rPr lang="fr-BE" sz="1100" dirty="0" err="1">
                <a:latin typeface="+mn-lt"/>
              </a:rPr>
              <a:t>carbon</a:t>
            </a:r>
            <a:r>
              <a:rPr lang="fr-BE" sz="1100" dirty="0">
                <a:latin typeface="+mn-lt"/>
              </a:rPr>
              <a:t> in </a:t>
            </a:r>
            <a:r>
              <a:rPr lang="fr-BE" sz="1100" dirty="0" err="1">
                <a:latin typeface="+mn-lt"/>
              </a:rPr>
              <a:t>carbon</a:t>
            </a:r>
            <a:r>
              <a:rPr lang="fr-BE" sz="1100" dirty="0">
                <a:latin typeface="+mn-lt"/>
              </a:rPr>
              <a:t> cycles)</a:t>
            </a:r>
          </a:p>
          <a:p>
            <a:pPr marL="171450" indent="-171450">
              <a:buFont typeface="Arial" panose="020B0604020202020204" pitchFamily="34" charset="0"/>
              <a:buChar char="•"/>
            </a:pPr>
            <a:r>
              <a:rPr lang="fr-BE" sz="1100" dirty="0" err="1">
                <a:latin typeface="+mn-lt"/>
              </a:rPr>
              <a:t>etc</a:t>
            </a:r>
            <a:r>
              <a:rPr lang="fr-BE" sz="1100" dirty="0">
                <a:latin typeface="+mn-lt"/>
              </a:rPr>
              <a:t> </a:t>
            </a:r>
            <a:endParaRPr lang="en-IE" sz="1100" dirty="0">
              <a:latin typeface="+mn-lt"/>
            </a:endParaRPr>
          </a:p>
          <a:p>
            <a:pPr>
              <a:buFont typeface="Arial" panose="020B0604020202020204" pitchFamily="34" charset="0"/>
              <a:buChar char="•"/>
            </a:pPr>
            <a:endParaRPr lang="en-IE" sz="1100" dirty="0">
              <a:latin typeface="+mn-lt"/>
            </a:endParaRPr>
          </a:p>
        </p:txBody>
      </p:sp>
      <p:sp>
        <p:nvSpPr>
          <p:cNvPr id="4" name="Slide Number Placeholder 3"/>
          <p:cNvSpPr>
            <a:spLocks noGrp="1"/>
          </p:cNvSpPr>
          <p:nvPr>
            <p:ph type="sldNum" sz="quarter" idx="5"/>
          </p:nvPr>
        </p:nvSpPr>
        <p:spPr/>
        <p:txBody>
          <a:bodyPr/>
          <a:lstStyle/>
          <a:p>
            <a:fld id="{59CF2995-AB43-4B7C-B8CD-9DC7C3692A9C}" type="slidenum">
              <a:rPr lang="en-GB" smtClean="0"/>
              <a:t>5</a:t>
            </a:fld>
            <a:endParaRPr lang="en-GB"/>
          </a:p>
        </p:txBody>
      </p:sp>
    </p:spTree>
    <p:extLst>
      <p:ext uri="{BB962C8B-B14F-4D97-AF65-F5344CB8AC3E}">
        <p14:creationId xmlns:p14="http://schemas.microsoft.com/office/powerpoint/2010/main" val="3803532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100" dirty="0">
                <a:solidFill>
                  <a:srgbClr val="000000"/>
                </a:solidFill>
                <a:effectLst/>
                <a:latin typeface="+mn-lt"/>
                <a:ea typeface="Times New Roman" panose="02020603050405020304" pitchFamily="18" charset="0"/>
              </a:rPr>
              <a:t>The Commission regularly meets with EU </a:t>
            </a:r>
            <a:r>
              <a:rPr lang="en-GB" sz="1100" b="1" dirty="0">
                <a:solidFill>
                  <a:srgbClr val="000000"/>
                </a:solidFill>
                <a:effectLst/>
                <a:latin typeface="+mn-lt"/>
                <a:ea typeface="Times New Roman" panose="02020603050405020304" pitchFamily="18" charset="0"/>
              </a:rPr>
              <a:t>national authorities</a:t>
            </a:r>
            <a:r>
              <a:rPr lang="en-GB" sz="1100" dirty="0">
                <a:solidFill>
                  <a:srgbClr val="000000"/>
                </a:solidFill>
                <a:effectLst/>
                <a:latin typeface="+mn-lt"/>
                <a:ea typeface="Times New Roman" panose="02020603050405020304" pitchFamily="18" charset="0"/>
              </a:rPr>
              <a:t> to encourage and inspire them to streamline allocation of licences and maritime space at sea for algae cultivation as well as to include algae cultivation into their Maritime Spatial Plans, Multiannual National Strategic Aquaculture Plans and into their European Maritime, Fisheries and Aquaculture Fund (EMFAF) programmes. </a:t>
            </a:r>
            <a:endParaRPr lang="en-IE" sz="1100" dirty="0">
              <a:effectLst/>
              <a:latin typeface="+mn-lt"/>
              <a:ea typeface="Times New Roman" panose="02020603050405020304" pitchFamily="18" charset="0"/>
            </a:endParaRPr>
          </a:p>
          <a:p>
            <a:pPr marL="0" indent="0"/>
            <a:endParaRPr lang="en-IE" sz="1100" dirty="0">
              <a:latin typeface="+mn-lt"/>
            </a:endParaRPr>
          </a:p>
        </p:txBody>
      </p:sp>
      <p:sp>
        <p:nvSpPr>
          <p:cNvPr id="4" name="Slide Number Placeholder 3"/>
          <p:cNvSpPr>
            <a:spLocks noGrp="1"/>
          </p:cNvSpPr>
          <p:nvPr>
            <p:ph type="sldNum" sz="quarter" idx="5"/>
          </p:nvPr>
        </p:nvSpPr>
        <p:spPr/>
        <p:txBody>
          <a:bodyPr/>
          <a:lstStyle/>
          <a:p>
            <a:fld id="{59CF2995-AB43-4B7C-B8CD-9DC7C3692A9C}" type="slidenum">
              <a:rPr lang="en-GB" smtClean="0"/>
              <a:t>6</a:t>
            </a:fld>
            <a:endParaRPr lang="en-GB"/>
          </a:p>
        </p:txBody>
      </p:sp>
    </p:spTree>
    <p:extLst>
      <p:ext uri="{BB962C8B-B14F-4D97-AF65-F5344CB8AC3E}">
        <p14:creationId xmlns:p14="http://schemas.microsoft.com/office/powerpoint/2010/main" val="1237358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IE" sz="1100" dirty="0">
                <a:solidFill>
                  <a:srgbClr val="000000"/>
                </a:solidFill>
                <a:effectLst/>
                <a:latin typeface="+mn-lt"/>
                <a:ea typeface="Times New Roman" panose="02020603050405020304" pitchFamily="18" charset="0"/>
              </a:rPr>
              <a:t>DG MARE is also working closely with other DGs on specific actions, such as</a:t>
            </a:r>
            <a:r>
              <a:rPr lang="en-IE" sz="1100" b="1" kern="1200" dirty="0">
                <a:solidFill>
                  <a:srgbClr val="000000"/>
                </a:solidFill>
                <a:effectLst/>
                <a:latin typeface="+mn-lt"/>
                <a:ea typeface="Times New Roman" panose="02020603050405020304" pitchFamily="18" charset="0"/>
                <a:cs typeface="Times New Roman" panose="02020603050405020304" pitchFamily="18" charset="0"/>
              </a:rPr>
              <a:t> </a:t>
            </a:r>
            <a:r>
              <a:rPr lang="en-IE" sz="1100" b="1" dirty="0">
                <a:solidFill>
                  <a:srgbClr val="000000"/>
                </a:solidFill>
                <a:effectLst/>
                <a:latin typeface="+mn-lt"/>
                <a:ea typeface="Times New Roman" panose="02020603050405020304" pitchFamily="18" charset="0"/>
              </a:rPr>
              <a:t>Actions 3 and 4:</a:t>
            </a:r>
            <a:r>
              <a:rPr lang="en-IE" sz="1100" dirty="0">
                <a:solidFill>
                  <a:srgbClr val="000000"/>
                </a:solidFill>
                <a:effectLst/>
                <a:latin typeface="+mn-lt"/>
                <a:ea typeface="Times New Roman" panose="02020603050405020304" pitchFamily="18" charset="0"/>
              </a:rPr>
              <a:t> development of algae industry standards with DG ENER &amp; DG GROW. </a:t>
            </a:r>
            <a:r>
              <a:rPr lang="en-IE" sz="1100" b="1" dirty="0">
                <a:solidFill>
                  <a:srgbClr val="000000"/>
                </a:solidFill>
                <a:effectLst/>
                <a:latin typeface="+mn-lt"/>
                <a:ea typeface="Times New Roman" panose="02020603050405020304" pitchFamily="18" charset="0"/>
              </a:rPr>
              <a:t>Action 5: </a:t>
            </a:r>
            <a:r>
              <a:rPr lang="en-IE" sz="1100" dirty="0">
                <a:solidFill>
                  <a:srgbClr val="000000"/>
                </a:solidFill>
                <a:effectLst/>
                <a:latin typeface="+mn-lt"/>
                <a:ea typeface="Times New Roman" panose="02020603050405020304" pitchFamily="18" charset="0"/>
              </a:rPr>
              <a:t>assessment of the market potential, efficiency and safety of algae-based materials when used in fertilising products with DG GROW. </a:t>
            </a:r>
            <a:r>
              <a:rPr lang="en-IE" sz="1100" b="1" dirty="0">
                <a:solidFill>
                  <a:srgbClr val="000000"/>
                </a:solidFill>
                <a:effectLst/>
                <a:latin typeface="+mn-lt"/>
                <a:ea typeface="Times New Roman" panose="02020603050405020304" pitchFamily="18" charset="0"/>
              </a:rPr>
              <a:t>Action 11:</a:t>
            </a:r>
            <a:r>
              <a:rPr lang="en-IE" sz="1100" dirty="0">
                <a:solidFill>
                  <a:srgbClr val="000000"/>
                </a:solidFill>
                <a:effectLst/>
                <a:latin typeface="+mn-lt"/>
                <a:ea typeface="Times New Roman" panose="02020603050405020304" pitchFamily="18" charset="0"/>
              </a:rPr>
              <a:t> facilitation of the sea basin and macroregional cooperation by promoting innovative interregional partnership with DG MARE A.</a:t>
            </a:r>
          </a:p>
          <a:p>
            <a:pPr marL="0" indent="0"/>
            <a:endParaRPr lang="en-IE" sz="1100" dirty="0">
              <a:latin typeface="+mn-lt"/>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80201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2670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IE" sz="1100" dirty="0">
                <a:effectLst/>
                <a:latin typeface="+mn-lt"/>
                <a:ea typeface="Times New Roman" panose="02020603050405020304" pitchFamily="18" charset="0"/>
              </a:rPr>
              <a:t>An algae industry study has kicked off 15 January 2024. The study deliverables will contribute to the implementation of 7 actions of the Initiative e.g. </a:t>
            </a:r>
          </a:p>
          <a:p>
            <a:pPr marL="6286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IE" sz="1100" dirty="0">
                <a:effectLst/>
                <a:latin typeface="+mn-lt"/>
                <a:ea typeface="Times New Roman" panose="02020603050405020304" pitchFamily="18" charset="0"/>
              </a:rPr>
              <a:t>to gather knowledge and promote use of algae as fish feed, fertilizers, and waste-water cleaning as well </a:t>
            </a:r>
            <a:r>
              <a:rPr lang="en-GB" sz="1100" dirty="0">
                <a:solidFill>
                  <a:srgbClr val="000000"/>
                </a:solidFill>
                <a:effectLst/>
                <a:latin typeface="+mn-lt"/>
                <a:ea typeface="Times New Roman" panose="02020603050405020304" pitchFamily="18" charset="0"/>
              </a:rPr>
              <a:t>as </a:t>
            </a:r>
          </a:p>
          <a:p>
            <a:pPr marL="6286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100" dirty="0">
                <a:solidFill>
                  <a:srgbClr val="000000"/>
                </a:solidFill>
                <a:effectLst/>
                <a:latin typeface="+mn-lt"/>
                <a:ea typeface="Times New Roman" panose="02020603050405020304" pitchFamily="18" charset="0"/>
              </a:rPr>
              <a:t>gain better knowledge of algae as blue carbon sinks and</a:t>
            </a:r>
          </a:p>
          <a:p>
            <a:pPr marL="6286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GB" sz="1100" dirty="0">
                <a:solidFill>
                  <a:srgbClr val="000000"/>
                </a:solidFill>
                <a:effectLst/>
                <a:latin typeface="+mn-lt"/>
                <a:ea typeface="Times New Roman" panose="02020603050405020304" pitchFamily="18" charset="0"/>
              </a:rPr>
              <a:t>market potential of beach cast algae.</a:t>
            </a:r>
            <a:endParaRPr lang="en-IE" sz="1100" dirty="0">
              <a:effectLst/>
              <a:latin typeface="+mn-lt"/>
              <a:ea typeface="Times New Roman" panose="02020603050405020304" pitchFamily="18" charset="0"/>
            </a:endParaRPr>
          </a:p>
          <a:p>
            <a:pPr indent="0"/>
            <a:endParaRPr lang="en-IE" sz="1100" dirty="0">
              <a:latin typeface="+mn-lt"/>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85374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‹nr.›</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3"/>
            <a:ext cx="12192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4418049"/>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9" name="Text Placeholder 18"/>
          <p:cNvSpPr>
            <a:spLocks noGrp="1"/>
          </p:cNvSpPr>
          <p:nvPr>
            <p:ph type="body" sz="quarter" idx="13"/>
          </p:nvPr>
        </p:nvSpPr>
        <p:spPr>
          <a:xfrm>
            <a:off x="6096000" y="5557903"/>
            <a:ext cx="5040313" cy="528998"/>
          </a:xfrm>
        </p:spPr>
        <p:txBody>
          <a:bodyPr>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34857854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noFill/>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‹nr.›</a:t>
            </a:fld>
            <a:endParaRPr lang="en-GB"/>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038341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6817056" y="1825625"/>
            <a:ext cx="492684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t>‹nr.›</a:t>
            </a:fld>
            <a:endParaRPr lang="en-GB"/>
          </a:p>
        </p:txBody>
      </p:sp>
      <p:sp>
        <p:nvSpPr>
          <p:cNvPr id="10" name="Title Placeholder 1"/>
          <p:cNvSpPr>
            <a:spLocks noGrp="1"/>
          </p:cNvSpPr>
          <p:nvPr>
            <p:ph type="title"/>
          </p:nvPr>
        </p:nvSpPr>
        <p:spPr>
          <a:xfrm>
            <a:off x="6817056" y="482860"/>
            <a:ext cx="4669266"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7" name="Picture Placeholder 4"/>
          <p:cNvSpPr>
            <a:spLocks noGrp="1"/>
          </p:cNvSpPr>
          <p:nvPr>
            <p:ph type="pic" sz="quarter" idx="13"/>
          </p:nvPr>
        </p:nvSpPr>
        <p:spPr>
          <a:xfrm>
            <a:off x="-46383" y="-46383"/>
            <a:ext cx="6142383" cy="6964017"/>
          </a:xfrm>
          <a:ln w="28575">
            <a:solidFill>
              <a:schemeClr val="accent5"/>
            </a:solidFill>
          </a:ln>
        </p:spPr>
        <p:txBody>
          <a:bodyPr/>
          <a:lstStyle/>
          <a:p>
            <a:endParaRPr lang="en-GB"/>
          </a:p>
        </p:txBody>
      </p:sp>
    </p:spTree>
    <p:extLst>
      <p:ext uri="{BB962C8B-B14F-4D97-AF65-F5344CB8AC3E}">
        <p14:creationId xmlns:p14="http://schemas.microsoft.com/office/powerpoint/2010/main" val="37604509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galler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46C79FD-C571-418B-AB0F-5EE936C85276}" type="slidenum">
              <a:rPr lang="en-GB" smtClean="0"/>
              <a:pPr/>
              <a:t>‹nr.›</a:t>
            </a:fld>
            <a:endParaRPr lang="en-GB"/>
          </a:p>
        </p:txBody>
      </p:sp>
      <p:cxnSp>
        <p:nvCxnSpPr>
          <p:cNvPr id="4" name="Straight Connector 3"/>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1"/>
          </p:nvPr>
        </p:nvSpPr>
        <p:spPr>
          <a:xfrm>
            <a:off x="838199" y="1748079"/>
            <a:ext cx="1896289" cy="1896289"/>
          </a:xfrm>
        </p:spPr>
        <p:txBody>
          <a:bodyPr/>
          <a:lstStyle/>
          <a:p>
            <a:endParaRPr lang="en-GB"/>
          </a:p>
        </p:txBody>
      </p:sp>
      <p:sp>
        <p:nvSpPr>
          <p:cNvPr id="7" name="Picture Placeholder 5"/>
          <p:cNvSpPr>
            <a:spLocks noGrp="1"/>
          </p:cNvSpPr>
          <p:nvPr>
            <p:ph type="pic" sz="quarter" idx="12"/>
          </p:nvPr>
        </p:nvSpPr>
        <p:spPr>
          <a:xfrm>
            <a:off x="2993027" y="1748079"/>
            <a:ext cx="1896289" cy="1896289"/>
          </a:xfrm>
        </p:spPr>
        <p:txBody>
          <a:bodyPr/>
          <a:lstStyle/>
          <a:p>
            <a:endParaRPr lang="en-GB"/>
          </a:p>
        </p:txBody>
      </p:sp>
      <p:sp>
        <p:nvSpPr>
          <p:cNvPr id="8" name="Picture Placeholder 5"/>
          <p:cNvSpPr>
            <a:spLocks noGrp="1"/>
          </p:cNvSpPr>
          <p:nvPr>
            <p:ph type="pic" sz="quarter" idx="13"/>
          </p:nvPr>
        </p:nvSpPr>
        <p:spPr>
          <a:xfrm>
            <a:off x="5147855" y="1748078"/>
            <a:ext cx="1896289" cy="1896289"/>
          </a:xfrm>
        </p:spPr>
        <p:txBody>
          <a:bodyPr/>
          <a:lstStyle/>
          <a:p>
            <a:endParaRPr lang="en-GB"/>
          </a:p>
        </p:txBody>
      </p:sp>
      <p:sp>
        <p:nvSpPr>
          <p:cNvPr id="9" name="Picture Placeholder 5"/>
          <p:cNvSpPr>
            <a:spLocks noGrp="1"/>
          </p:cNvSpPr>
          <p:nvPr>
            <p:ph type="pic" sz="quarter" idx="14"/>
          </p:nvPr>
        </p:nvSpPr>
        <p:spPr>
          <a:xfrm>
            <a:off x="7302683" y="1748077"/>
            <a:ext cx="1896289" cy="1896289"/>
          </a:xfrm>
        </p:spPr>
        <p:txBody>
          <a:bodyPr/>
          <a:lstStyle/>
          <a:p>
            <a:endParaRPr lang="en-GB"/>
          </a:p>
        </p:txBody>
      </p:sp>
      <p:sp>
        <p:nvSpPr>
          <p:cNvPr id="10" name="Picture Placeholder 5"/>
          <p:cNvSpPr>
            <a:spLocks noGrp="1"/>
          </p:cNvSpPr>
          <p:nvPr>
            <p:ph type="pic" sz="quarter" idx="15"/>
          </p:nvPr>
        </p:nvSpPr>
        <p:spPr>
          <a:xfrm>
            <a:off x="9457511" y="1748077"/>
            <a:ext cx="1896289" cy="1896289"/>
          </a:xfrm>
        </p:spPr>
        <p:txBody>
          <a:bodyPr/>
          <a:lstStyle/>
          <a:p>
            <a:endParaRPr lang="en-GB"/>
          </a:p>
        </p:txBody>
      </p:sp>
      <p:sp>
        <p:nvSpPr>
          <p:cNvPr id="11" name="Picture Placeholder 5"/>
          <p:cNvSpPr>
            <a:spLocks noGrp="1"/>
          </p:cNvSpPr>
          <p:nvPr>
            <p:ph type="pic" sz="quarter" idx="16"/>
          </p:nvPr>
        </p:nvSpPr>
        <p:spPr>
          <a:xfrm>
            <a:off x="838199" y="3934111"/>
            <a:ext cx="1896289" cy="1896289"/>
          </a:xfrm>
        </p:spPr>
        <p:txBody>
          <a:bodyPr/>
          <a:lstStyle/>
          <a:p>
            <a:endParaRPr lang="en-GB"/>
          </a:p>
        </p:txBody>
      </p:sp>
      <p:sp>
        <p:nvSpPr>
          <p:cNvPr id="12" name="Picture Placeholder 5"/>
          <p:cNvSpPr>
            <a:spLocks noGrp="1"/>
          </p:cNvSpPr>
          <p:nvPr>
            <p:ph type="pic" sz="quarter" idx="17"/>
          </p:nvPr>
        </p:nvSpPr>
        <p:spPr>
          <a:xfrm>
            <a:off x="2993027" y="3934111"/>
            <a:ext cx="1896289" cy="1896289"/>
          </a:xfrm>
        </p:spPr>
        <p:txBody>
          <a:bodyPr/>
          <a:lstStyle/>
          <a:p>
            <a:endParaRPr lang="en-GB"/>
          </a:p>
        </p:txBody>
      </p:sp>
      <p:sp>
        <p:nvSpPr>
          <p:cNvPr id="13" name="Picture Placeholder 5"/>
          <p:cNvSpPr>
            <a:spLocks noGrp="1"/>
          </p:cNvSpPr>
          <p:nvPr>
            <p:ph type="pic" sz="quarter" idx="18"/>
          </p:nvPr>
        </p:nvSpPr>
        <p:spPr>
          <a:xfrm>
            <a:off x="5147855" y="3934110"/>
            <a:ext cx="1896289" cy="1896289"/>
          </a:xfrm>
        </p:spPr>
        <p:txBody>
          <a:bodyPr/>
          <a:lstStyle/>
          <a:p>
            <a:endParaRPr lang="en-GB"/>
          </a:p>
        </p:txBody>
      </p:sp>
      <p:sp>
        <p:nvSpPr>
          <p:cNvPr id="14" name="Picture Placeholder 5"/>
          <p:cNvSpPr>
            <a:spLocks noGrp="1"/>
          </p:cNvSpPr>
          <p:nvPr>
            <p:ph type="pic" sz="quarter" idx="19"/>
          </p:nvPr>
        </p:nvSpPr>
        <p:spPr>
          <a:xfrm>
            <a:off x="7302683" y="3934109"/>
            <a:ext cx="1896289" cy="1896289"/>
          </a:xfrm>
        </p:spPr>
        <p:txBody>
          <a:bodyPr/>
          <a:lstStyle/>
          <a:p>
            <a:endParaRPr lang="en-GB"/>
          </a:p>
        </p:txBody>
      </p:sp>
      <p:sp>
        <p:nvSpPr>
          <p:cNvPr id="15" name="Picture Placeholder 5"/>
          <p:cNvSpPr>
            <a:spLocks noGrp="1"/>
          </p:cNvSpPr>
          <p:nvPr>
            <p:ph type="pic" sz="quarter" idx="20"/>
          </p:nvPr>
        </p:nvSpPr>
        <p:spPr>
          <a:xfrm>
            <a:off x="9457511" y="3934109"/>
            <a:ext cx="1896289" cy="1896289"/>
          </a:xfrm>
        </p:spPr>
        <p:txBody>
          <a:bodyPr/>
          <a:lstStyle/>
          <a:p>
            <a:endParaRPr lang="en-GB"/>
          </a:p>
        </p:txBody>
      </p:sp>
      <p:sp>
        <p:nvSpPr>
          <p:cNvPr id="16"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41178213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Collage">
    <p:spTree>
      <p:nvGrpSpPr>
        <p:cNvPr id="1" name=""/>
        <p:cNvGrpSpPr/>
        <p:nvPr/>
      </p:nvGrpSpPr>
      <p:grpSpPr>
        <a:xfrm>
          <a:off x="0" y="0"/>
          <a:ext cx="0" cy="0"/>
          <a:chOff x="0" y="0"/>
          <a:chExt cx="0" cy="0"/>
        </a:xfrm>
      </p:grpSpPr>
      <p:sp>
        <p:nvSpPr>
          <p:cNvPr id="10" name="Picture Placeholder 5"/>
          <p:cNvSpPr>
            <a:spLocks noGrp="1"/>
          </p:cNvSpPr>
          <p:nvPr>
            <p:ph type="pic" sz="quarter" idx="15"/>
          </p:nvPr>
        </p:nvSpPr>
        <p:spPr>
          <a:xfrm>
            <a:off x="9478619" y="1913416"/>
            <a:ext cx="1875181" cy="2434309"/>
          </a:xfrm>
          <a:solidFill>
            <a:schemeClr val="bg2"/>
          </a:solidFill>
          <a:ln w="28575">
            <a:solidFill>
              <a:schemeClr val="bg1"/>
            </a:solidFill>
          </a:ln>
        </p:spPr>
        <p:txBody>
          <a:bodyPr/>
          <a:lstStyle/>
          <a:p>
            <a:endParaRPr lang="en-GB"/>
          </a:p>
        </p:txBody>
      </p:sp>
      <p:sp>
        <p:nvSpPr>
          <p:cNvPr id="9" name="Picture Placeholder 5"/>
          <p:cNvSpPr>
            <a:spLocks noGrp="1"/>
          </p:cNvSpPr>
          <p:nvPr>
            <p:ph type="pic" sz="quarter" idx="14"/>
          </p:nvPr>
        </p:nvSpPr>
        <p:spPr>
          <a:xfrm>
            <a:off x="7051401" y="2898477"/>
            <a:ext cx="2307284" cy="2307284"/>
          </a:xfrm>
          <a:solidFill>
            <a:schemeClr val="bg2"/>
          </a:solidFill>
          <a:ln w="28575">
            <a:solidFill>
              <a:schemeClr val="bg1"/>
            </a:solidFill>
          </a:ln>
        </p:spPr>
        <p:txBody>
          <a:bodyPr/>
          <a:lstStyle/>
          <a:p>
            <a:endParaRPr lang="en-GB"/>
          </a:p>
        </p:txBody>
      </p:sp>
      <p:sp>
        <p:nvSpPr>
          <p:cNvPr id="8" name="Picture Placeholder 5"/>
          <p:cNvSpPr>
            <a:spLocks noGrp="1"/>
          </p:cNvSpPr>
          <p:nvPr>
            <p:ph type="pic" sz="quarter" idx="13"/>
          </p:nvPr>
        </p:nvSpPr>
        <p:spPr>
          <a:xfrm>
            <a:off x="4081980" y="1913416"/>
            <a:ext cx="3185512" cy="2184030"/>
          </a:xfrm>
          <a:solidFill>
            <a:schemeClr val="bg2"/>
          </a:solidFill>
          <a:ln w="28575">
            <a:solidFill>
              <a:schemeClr val="bg1"/>
            </a:solidFill>
          </a:ln>
        </p:spPr>
        <p:txBody>
          <a:bodyPr/>
          <a:lstStyle/>
          <a:p>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‹nr.›</a:t>
            </a:fld>
            <a:endParaRPr lang="en-GB"/>
          </a:p>
        </p:txBody>
      </p:sp>
      <p:cxnSp>
        <p:nvCxnSpPr>
          <p:cNvPr id="4" name="Straight Connector 3"/>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1"/>
          </p:nvPr>
        </p:nvSpPr>
        <p:spPr>
          <a:xfrm>
            <a:off x="938213" y="1748077"/>
            <a:ext cx="2643187" cy="1868487"/>
          </a:xfrm>
          <a:solidFill>
            <a:schemeClr val="bg2"/>
          </a:solidFill>
          <a:ln w="28575">
            <a:solidFill>
              <a:schemeClr val="bg1"/>
            </a:solidFill>
          </a:ln>
        </p:spPr>
        <p:txBody>
          <a:bodyPr/>
          <a:lstStyle/>
          <a:p>
            <a:endParaRPr lang="en-GB"/>
          </a:p>
        </p:txBody>
      </p:sp>
      <p:sp>
        <p:nvSpPr>
          <p:cNvPr id="7" name="Picture Placeholder 5"/>
          <p:cNvSpPr>
            <a:spLocks noGrp="1"/>
          </p:cNvSpPr>
          <p:nvPr>
            <p:ph type="pic" sz="quarter" idx="12"/>
          </p:nvPr>
        </p:nvSpPr>
        <p:spPr>
          <a:xfrm>
            <a:off x="2840251" y="2860831"/>
            <a:ext cx="1620431" cy="2184030"/>
          </a:xfrm>
          <a:solidFill>
            <a:schemeClr val="bg2"/>
          </a:solidFill>
          <a:ln w="28575">
            <a:solidFill>
              <a:schemeClr val="bg1"/>
            </a:solidFill>
          </a:ln>
        </p:spPr>
        <p:txBody>
          <a:bodyPr/>
          <a:lstStyle/>
          <a:p>
            <a:endParaRPr lang="en-GB"/>
          </a:p>
        </p:txBody>
      </p:sp>
      <p:sp>
        <p:nvSpPr>
          <p:cNvPr id="12" name="Picture Placeholder 11"/>
          <p:cNvSpPr>
            <a:spLocks noGrp="1"/>
          </p:cNvSpPr>
          <p:nvPr>
            <p:ph type="pic" sz="quarter" idx="16"/>
          </p:nvPr>
        </p:nvSpPr>
        <p:spPr>
          <a:xfrm>
            <a:off x="4919097" y="3790927"/>
            <a:ext cx="1987550" cy="1987550"/>
          </a:xfrm>
          <a:solidFill>
            <a:schemeClr val="bg2"/>
          </a:solidFill>
          <a:ln w="28575">
            <a:solidFill>
              <a:schemeClr val="bg1"/>
            </a:solidFill>
          </a:ln>
        </p:spPr>
        <p:txBody>
          <a:bodyPr vert="horz" lIns="91440" tIns="45720" rIns="91440" bIns="45720" rtlCol="0">
            <a:noAutofit/>
          </a:bodyPr>
          <a:lstStyle>
            <a:lvl1pPr>
              <a:defRPr lang="en-GB"/>
            </a:lvl1pPr>
          </a:lstStyle>
          <a:p>
            <a:pPr lvl="0"/>
            <a:endParaRPr lang="en-GB"/>
          </a:p>
        </p:txBody>
      </p:sp>
      <p:sp>
        <p:nvSpPr>
          <p:cNvPr id="13" name="Picture Placeholder 11"/>
          <p:cNvSpPr>
            <a:spLocks noGrp="1"/>
          </p:cNvSpPr>
          <p:nvPr>
            <p:ph type="pic" sz="quarter" idx="17"/>
          </p:nvPr>
        </p:nvSpPr>
        <p:spPr>
          <a:xfrm>
            <a:off x="938213" y="3908959"/>
            <a:ext cx="1751486" cy="1751486"/>
          </a:xfrm>
          <a:solidFill>
            <a:schemeClr val="bg2"/>
          </a:solidFill>
          <a:ln w="28575">
            <a:solidFill>
              <a:schemeClr val="bg1"/>
            </a:solidFill>
          </a:ln>
        </p:spPr>
        <p:txBody>
          <a:bodyPr vert="horz" lIns="91440" tIns="45720" rIns="91440" bIns="45720" rtlCol="0">
            <a:noAutofit/>
          </a:bodyPr>
          <a:lstStyle>
            <a:lvl1pPr>
              <a:defRPr lang="en-GB"/>
            </a:lvl1pPr>
          </a:lstStyle>
          <a:p>
            <a:pPr lvl="0"/>
            <a:endParaRPr lang="en-GB"/>
          </a:p>
        </p:txBody>
      </p:sp>
      <p:sp>
        <p:nvSpPr>
          <p:cNvPr id="14"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0028737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ound pictur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46C79FD-C571-418B-AB0F-5EE936C85276}" type="slidenum">
              <a:rPr lang="en-GB" smtClean="0"/>
              <a:pPr/>
              <a:t>‹nr.›</a:t>
            </a:fld>
            <a:endParaRPr lang="en-GB"/>
          </a:p>
        </p:txBody>
      </p:sp>
      <p:cxnSp>
        <p:nvCxnSpPr>
          <p:cNvPr id="4" name="Straight Connector 3"/>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5"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12" name="Picture Placeholder 11"/>
          <p:cNvSpPr>
            <a:spLocks noGrp="1"/>
          </p:cNvSpPr>
          <p:nvPr>
            <p:ph type="pic" sz="quarter" idx="11"/>
          </p:nvPr>
        </p:nvSpPr>
        <p:spPr>
          <a:xfrm>
            <a:off x="969963" y="1843395"/>
            <a:ext cx="2138669" cy="2138669"/>
          </a:xfrm>
          <a:prstGeom prst="ellipse">
            <a:avLst/>
          </a:prstGeom>
          <a:solidFill>
            <a:schemeClr val="bg2"/>
          </a:solidFill>
        </p:spPr>
        <p:txBody>
          <a:bodyPr/>
          <a:lstStyle/>
          <a:p>
            <a:endParaRPr lang="en-GB"/>
          </a:p>
        </p:txBody>
      </p:sp>
      <p:sp>
        <p:nvSpPr>
          <p:cNvPr id="13" name="Picture Placeholder 11"/>
          <p:cNvSpPr>
            <a:spLocks noGrp="1"/>
          </p:cNvSpPr>
          <p:nvPr>
            <p:ph type="pic" sz="quarter" idx="12"/>
          </p:nvPr>
        </p:nvSpPr>
        <p:spPr>
          <a:xfrm>
            <a:off x="3581400" y="1843394"/>
            <a:ext cx="2138669" cy="2138669"/>
          </a:xfrm>
          <a:prstGeom prst="ellipse">
            <a:avLst/>
          </a:prstGeom>
          <a:solidFill>
            <a:schemeClr val="bg2"/>
          </a:solidFill>
        </p:spPr>
        <p:txBody>
          <a:bodyPr/>
          <a:lstStyle/>
          <a:p>
            <a:endParaRPr lang="en-GB"/>
          </a:p>
        </p:txBody>
      </p:sp>
      <p:sp>
        <p:nvSpPr>
          <p:cNvPr id="14" name="Picture Placeholder 11"/>
          <p:cNvSpPr>
            <a:spLocks noGrp="1"/>
          </p:cNvSpPr>
          <p:nvPr>
            <p:ph type="pic" sz="quarter" idx="13"/>
          </p:nvPr>
        </p:nvSpPr>
        <p:spPr>
          <a:xfrm>
            <a:off x="6192837" y="1843393"/>
            <a:ext cx="2138669" cy="2138669"/>
          </a:xfrm>
          <a:prstGeom prst="ellipse">
            <a:avLst/>
          </a:prstGeom>
          <a:solidFill>
            <a:schemeClr val="bg2"/>
          </a:solidFill>
        </p:spPr>
        <p:txBody>
          <a:bodyPr/>
          <a:lstStyle/>
          <a:p>
            <a:endParaRPr lang="en-GB"/>
          </a:p>
        </p:txBody>
      </p:sp>
      <p:sp>
        <p:nvSpPr>
          <p:cNvPr id="15" name="Picture Placeholder 11"/>
          <p:cNvSpPr>
            <a:spLocks noGrp="1"/>
          </p:cNvSpPr>
          <p:nvPr>
            <p:ph type="pic" sz="quarter" idx="14"/>
          </p:nvPr>
        </p:nvSpPr>
        <p:spPr>
          <a:xfrm>
            <a:off x="8804274" y="1843392"/>
            <a:ext cx="2138669" cy="2138669"/>
          </a:xfrm>
          <a:prstGeom prst="ellipse">
            <a:avLst/>
          </a:prstGeom>
          <a:solidFill>
            <a:schemeClr val="bg2"/>
          </a:solidFill>
        </p:spPr>
        <p:txBody>
          <a:bodyPr/>
          <a:lstStyle/>
          <a:p>
            <a:endParaRPr lang="en-GB"/>
          </a:p>
        </p:txBody>
      </p:sp>
    </p:spTree>
    <p:extLst>
      <p:ext uri="{BB962C8B-B14F-4D97-AF65-F5344CB8AC3E}">
        <p14:creationId xmlns:p14="http://schemas.microsoft.com/office/powerpoint/2010/main" val="15271167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59635" y="-59635"/>
            <a:ext cx="6155635" cy="6983896"/>
          </a:xfrm>
          <a:ln w="28575">
            <a:solidFill>
              <a:schemeClr val="accent5"/>
            </a:solidFill>
          </a:ln>
        </p:spPr>
        <p:txBody>
          <a:bodyPr/>
          <a:lstStyle/>
          <a:p>
            <a:endParaRPr lang="en-GB"/>
          </a:p>
        </p:txBody>
      </p:sp>
      <p:sp>
        <p:nvSpPr>
          <p:cNvPr id="10" name="Rectangle 9"/>
          <p:cNvSpPr/>
          <p:nvPr userDrawn="1"/>
        </p:nvSpPr>
        <p:spPr>
          <a:xfrm>
            <a:off x="3214048" y="1992573"/>
            <a:ext cx="855032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9447" y="743802"/>
            <a:ext cx="544923" cy="544923"/>
          </a:xfrm>
          <a:prstGeom prst="rect">
            <a:avLst/>
          </a:prstGeom>
        </p:spPr>
      </p:pic>
      <p:sp>
        <p:nvSpPr>
          <p:cNvPr id="3" name="Content Placeholder 2"/>
          <p:cNvSpPr>
            <a:spLocks noGrp="1"/>
          </p:cNvSpPr>
          <p:nvPr>
            <p:ph idx="1"/>
          </p:nvPr>
        </p:nvSpPr>
        <p:spPr>
          <a:xfrm>
            <a:off x="4660710" y="1992572"/>
            <a:ext cx="710366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Edit Master text styles</a:t>
            </a:r>
          </a:p>
        </p:txBody>
      </p:sp>
    </p:spTree>
    <p:extLst>
      <p:ext uri="{BB962C8B-B14F-4D97-AF65-F5344CB8AC3E}">
        <p14:creationId xmlns:p14="http://schemas.microsoft.com/office/powerpoint/2010/main" val="19885874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‹nr.›</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5871469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‹nr.›</a:t>
            </a:fld>
            <a:endParaRPr lang="en-GB"/>
          </a:p>
        </p:txBody>
      </p:sp>
    </p:spTree>
    <p:extLst>
      <p:ext uri="{BB962C8B-B14F-4D97-AF65-F5344CB8AC3E}">
        <p14:creationId xmlns:p14="http://schemas.microsoft.com/office/powerpoint/2010/main" val="3658431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8"/>
            <a:ext cx="12192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‹nr.›</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4"/>
            <a:ext cx="12192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872647"/>
          </a:xfrm>
        </p:spPr>
        <p:txBody>
          <a:bodyPr anchor="t">
            <a:normAutofit/>
          </a:bodyPr>
          <a:lstStyle>
            <a:lvl1pPr algn="l">
              <a:defRPr sz="60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3067468"/>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9" name="Text Placeholder 18"/>
          <p:cNvSpPr>
            <a:spLocks noGrp="1"/>
          </p:cNvSpPr>
          <p:nvPr>
            <p:ph type="body" sz="quarter" idx="13"/>
          </p:nvPr>
        </p:nvSpPr>
        <p:spPr>
          <a:xfrm>
            <a:off x="6096000" y="5783535"/>
            <a:ext cx="5040313" cy="528998"/>
          </a:xfrm>
        </p:spPr>
        <p:txBody>
          <a:bodyPr anchor="b" anchorCtr="0">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28987021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12192000" cy="6059194"/>
          </a:xfrm>
          <a:prstGeom prst="rect">
            <a:avLst/>
          </a:prstGeom>
        </p:spPr>
      </p:pic>
      <p:sp>
        <p:nvSpPr>
          <p:cNvPr id="14" name="Rectangle 13"/>
          <p:cNvSpPr/>
          <p:nvPr userDrawn="1"/>
        </p:nvSpPr>
        <p:spPr>
          <a:xfrm>
            <a:off x="5289" y="1078173"/>
            <a:ext cx="12197346"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2" name="Subtitle 2"/>
          <p:cNvSpPr>
            <a:spLocks noGrp="1"/>
          </p:cNvSpPr>
          <p:nvPr>
            <p:ph type="subTitle" idx="1"/>
          </p:nvPr>
        </p:nvSpPr>
        <p:spPr>
          <a:xfrm>
            <a:off x="1071351" y="4418049"/>
            <a:ext cx="10065224" cy="897754"/>
          </a:xfrm>
        </p:spPr>
        <p:txBody>
          <a:bodyPr wrap="none">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16" name="Text Placeholder 18"/>
          <p:cNvSpPr>
            <a:spLocks noGrp="1"/>
          </p:cNvSpPr>
          <p:nvPr>
            <p:ph type="body" sz="quarter" idx="13"/>
          </p:nvPr>
        </p:nvSpPr>
        <p:spPr>
          <a:xfrm>
            <a:off x="6096000" y="5557903"/>
            <a:ext cx="5040313" cy="528998"/>
          </a:xfrm>
        </p:spPr>
        <p:txBody>
          <a:bodyPr wrap="none">
            <a:noAutofit/>
          </a:bodyPr>
          <a:lstStyle>
            <a:lvl1pPr marL="0" indent="0" algn="r">
              <a:buFontTx/>
              <a:buNone/>
              <a:defRPr sz="2200" i="1">
                <a:solidFill>
                  <a:schemeClr val="bg1"/>
                </a:solidFill>
              </a:defRPr>
            </a:lvl1pPr>
          </a:lstStyle>
          <a:p>
            <a:pPr lvl="0"/>
            <a:r>
              <a:rPr lang="en-US"/>
              <a:t>Edit Master text styles</a:t>
            </a:r>
          </a:p>
        </p:txBody>
      </p:sp>
    </p:spTree>
    <p:extLst>
      <p:ext uri="{BB962C8B-B14F-4D97-AF65-F5344CB8AC3E}">
        <p14:creationId xmlns:p14="http://schemas.microsoft.com/office/powerpoint/2010/main" val="33391426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Title 1"/>
          <p:cNvSpPr>
            <a:spLocks noGrp="1"/>
          </p:cNvSpPr>
          <p:nvPr>
            <p:ph type="ctrTitle"/>
          </p:nvPr>
        </p:nvSpPr>
        <p:spPr>
          <a:xfrm>
            <a:off x="1070189" y="1122363"/>
            <a:ext cx="10676038" cy="2387600"/>
          </a:xfrm>
        </p:spPr>
        <p:txBody>
          <a:bodyPr anchor="b">
            <a:noAutofit/>
          </a:bodyPr>
          <a:lstStyle>
            <a:lvl1pPr algn="l">
              <a:defRPr sz="6000">
                <a:solidFill>
                  <a:schemeClr val="accent5"/>
                </a:solidFill>
              </a:defRPr>
            </a:lvl1pPr>
          </a:lstStyle>
          <a:p>
            <a:r>
              <a:rPr lang="en-US"/>
              <a:t>Click to edit Master title style</a:t>
            </a:r>
            <a:endParaRPr lang="en-GB"/>
          </a:p>
        </p:txBody>
      </p:sp>
      <p:sp>
        <p:nvSpPr>
          <p:cNvPr id="3" name="Subtitle 2"/>
          <p:cNvSpPr>
            <a:spLocks noGrp="1"/>
          </p:cNvSpPr>
          <p:nvPr>
            <p:ph type="subTitle" idx="1"/>
          </p:nvPr>
        </p:nvSpPr>
        <p:spPr>
          <a:xfrm>
            <a:off x="1070189" y="3602038"/>
            <a:ext cx="10676038" cy="1655762"/>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‹nr.›</a:t>
            </a:fld>
            <a:endParaRPr lang="en-GB"/>
          </a:p>
        </p:txBody>
      </p:sp>
      <p:cxnSp>
        <p:nvCxnSpPr>
          <p:cNvPr id="7" name="Straight Connector 6"/>
          <p:cNvCxnSpPr/>
          <p:nvPr userDrawn="1"/>
        </p:nvCxnSpPr>
        <p:spPr>
          <a:xfrm>
            <a:off x="83820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27715" y="6045257"/>
            <a:ext cx="1718512" cy="451153"/>
          </a:xfrm>
          <a:prstGeom prst="rect">
            <a:avLst/>
          </a:prstGeom>
        </p:spPr>
      </p:pic>
    </p:spTree>
    <p:extLst>
      <p:ext uri="{BB962C8B-B14F-4D97-AF65-F5344CB8AC3E}">
        <p14:creationId xmlns:p14="http://schemas.microsoft.com/office/powerpoint/2010/main" val="3963222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‹nr.›</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33852" y="6045865"/>
            <a:ext cx="1716200" cy="450546"/>
          </a:xfrm>
          <a:prstGeom prst="rect">
            <a:avLst/>
          </a:prstGeom>
        </p:spPr>
      </p:pic>
      <p:sp>
        <p:nvSpPr>
          <p:cNvPr id="11" name="Title 1"/>
          <p:cNvSpPr>
            <a:spLocks noGrp="1"/>
          </p:cNvSpPr>
          <p:nvPr>
            <p:ph type="ctrTitle"/>
          </p:nvPr>
        </p:nvSpPr>
        <p:spPr>
          <a:xfrm>
            <a:off x="1077013" y="1122363"/>
            <a:ext cx="10156297" cy="2387600"/>
          </a:xfrm>
        </p:spPr>
        <p:txBody>
          <a:bodyPr anchor="b">
            <a:noAutofit/>
          </a:bodyPr>
          <a:lstStyle>
            <a:lvl1pPr algn="l">
              <a:defRPr sz="60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83820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1070189" y="3602038"/>
            <a:ext cx="10156297" cy="1655762"/>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909983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905699" cy="3881904"/>
          </a:xfrm>
        </p:spPr>
        <p:txBody>
          <a:bodyPr>
            <a:noAutofit/>
          </a:bodyPr>
          <a:lstStyle>
            <a:lvl1pPr>
              <a:spcBef>
                <a:spcPts val="0"/>
              </a:spcBef>
              <a:spcAft>
                <a:spcPts val="1800"/>
              </a:spcAft>
              <a:defRPr/>
            </a:lvl1pPr>
            <a:lvl2pPr>
              <a:spcAft>
                <a:spcPts val="1800"/>
              </a:spcAft>
              <a:defRPr/>
            </a:lvl2pPr>
            <a:lvl3pPr>
              <a:spcAft>
                <a:spcPts val="1800"/>
              </a:spcAft>
              <a:defRPr/>
            </a:lvl3pPr>
            <a:lvl4pPr>
              <a:spcAft>
                <a:spcPts val="1800"/>
              </a:spcAft>
              <a:defRPr/>
            </a:lvl4pPr>
            <a:lvl5pPr>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‹nr.›</a:t>
            </a:fld>
            <a:endParaRPr lang="en-GB"/>
          </a:p>
        </p:txBody>
      </p:sp>
      <p:cxnSp>
        <p:nvCxnSpPr>
          <p:cNvPr id="7" name="Straight Connector 6"/>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722156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1pPr>
              <a:spcAft>
                <a:spcPts val="1800"/>
              </a:spcAft>
              <a:defRPr/>
            </a:lvl1pPr>
            <a:lvl2pPr>
              <a:spcAft>
                <a:spcPts val="1800"/>
              </a:spcAft>
              <a:defRPr/>
            </a:lvl2pPr>
            <a:lvl3pPr>
              <a:spcAft>
                <a:spcPts val="1800"/>
              </a:spcAft>
              <a:defRPr/>
            </a:lvl3pPr>
            <a:lvl4pPr>
              <a:spcAft>
                <a:spcPts val="1800"/>
              </a:spcAft>
              <a:defRPr/>
            </a:lvl4pPr>
            <a:lvl5pPr>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02250" y="1825625"/>
            <a:ext cx="5328000" cy="3906435"/>
          </a:xfrm>
          <a:noFill/>
        </p:spPr>
        <p:txBody>
          <a:bodyPr>
            <a:noAutofit/>
          </a:bodyPr>
          <a:lstStyle>
            <a:lvl1pPr marL="0" indent="0">
              <a:buNone/>
              <a:defRPr/>
            </a:lvl1pPr>
          </a:lstStyle>
          <a:p>
            <a:pPr lvl="0"/>
            <a:endParaRPr lang="en-GB"/>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‹nr.›</a:t>
            </a:fld>
            <a:endParaRPr lang="en-GB"/>
          </a:p>
        </p:txBody>
      </p:sp>
      <p:cxnSp>
        <p:nvCxnSpPr>
          <p:cNvPr id="9" name="Straight Connector 8"/>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298135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02250" y="1825625"/>
            <a:ext cx="5328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t>‹nr.›</a:t>
            </a:fld>
            <a:endParaRPr lang="en-GB"/>
          </a:p>
        </p:txBody>
      </p:sp>
      <p:cxnSp>
        <p:nvCxnSpPr>
          <p:cNvPr id="10" name="Straight Connector 9"/>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001088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6"/>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‹nr.›</a:t>
            </a:fld>
            <a:endParaRPr lang="en-GB"/>
          </a:p>
        </p:txBody>
      </p:sp>
      <p:sp>
        <p:nvSpPr>
          <p:cNvPr id="9" name="Content Placeholder 2"/>
          <p:cNvSpPr>
            <a:spLocks noGrp="1"/>
          </p:cNvSpPr>
          <p:nvPr>
            <p:ph sz="half" idx="13"/>
          </p:nvPr>
        </p:nvSpPr>
        <p:spPr>
          <a:xfrm>
            <a:off x="4604979" y="1825625"/>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sz="half" idx="14"/>
          </p:nvPr>
        </p:nvSpPr>
        <p:spPr>
          <a:xfrm>
            <a:off x="8371761" y="1825625"/>
            <a:ext cx="3358489"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550441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3881904"/>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838200" y="6131286"/>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fld id="{F46C79FD-C571-418B-AB0F-5EE936C85276}" type="slidenum">
              <a:rPr lang="en-GB" smtClean="0"/>
              <a:pPr/>
              <a:t>‹nr.›</a:t>
            </a:fld>
            <a:endParaRPr lang="en-GB"/>
          </a:p>
        </p:txBody>
      </p:sp>
      <p:pic>
        <p:nvPicPr>
          <p:cNvPr id="7" name="Picture 6"/>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10033852" y="6045988"/>
            <a:ext cx="1715733" cy="450423"/>
          </a:xfrm>
          <a:prstGeom prst="rect">
            <a:avLst/>
          </a:prstGeom>
        </p:spPr>
      </p:pic>
    </p:spTree>
    <p:extLst>
      <p:ext uri="{BB962C8B-B14F-4D97-AF65-F5344CB8AC3E}">
        <p14:creationId xmlns:p14="http://schemas.microsoft.com/office/powerpoint/2010/main" val="40914206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Lst>
  <p:hf hdr="0" ftr="0" dt="0"/>
  <p:txStyles>
    <p:titleStyle>
      <a:lvl1pPr algn="l" defTabSz="914400" rtl="0" eaLnBrk="1" latinLnBrk="0" hangingPunct="1">
        <a:lnSpc>
          <a:spcPct val="9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s://coolblueproject.eu/" TargetMode="External"/><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hyperlink" Target="https://submariner-network.eu/cool-blue-baltic/" TargetMode="External"/><Relationship Id="rId4" Type="http://schemas.openxmlformats.org/officeDocument/2006/relationships/hyperlink" Target="https://www.c-faarer.eu/"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euronews.com/green/2024/05/28/fishers-turn-to-seaweed-farming" TargetMode="External"/><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aquaculture.ec.europa.eu/media"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102006" y="2119953"/>
            <a:ext cx="9987987" cy="2093354"/>
          </a:xfrm>
        </p:spPr>
        <p:txBody>
          <a:bodyPr>
            <a:noAutofit/>
          </a:bodyPr>
          <a:lstStyle/>
          <a:p>
            <a:pPr algn="ctr"/>
            <a:r>
              <a:rPr lang="en-US" b="1" dirty="0">
                <a:latin typeface="EC Square Sans Cond Pro" panose="020B0506040000020004" pitchFamily="34" charset="0"/>
                <a:cs typeface="Arial"/>
                <a:sym typeface="Arial"/>
              </a:rPr>
              <a:t>EU support to algae-sector</a:t>
            </a:r>
            <a:br>
              <a:rPr lang="en-US" b="1" dirty="0">
                <a:latin typeface="EC Square Sans Cond Pro" panose="020B0506040000020004" pitchFamily="34" charset="0"/>
                <a:cs typeface="Arial"/>
                <a:sym typeface="Arial"/>
              </a:rPr>
            </a:br>
            <a:r>
              <a:rPr lang="en-US" b="1" dirty="0">
                <a:latin typeface="EC Square Sans Cond Pro" panose="020B0506040000020004" pitchFamily="34" charset="0"/>
                <a:cs typeface="Arial"/>
                <a:sym typeface="Arial"/>
              </a:rPr>
              <a:t> developments</a:t>
            </a:r>
            <a:br>
              <a:rPr lang="en-GB" sz="6000" b="1" dirty="0">
                <a:solidFill>
                  <a:srgbClr val="FFD966"/>
                </a:solidFill>
                <a:latin typeface="EC Square Sans Cond Pro" panose="020B0506040000020004" pitchFamily="34" charset="0"/>
              </a:rPr>
            </a:br>
            <a:endParaRPr lang="en-GB" b="1" dirty="0">
              <a:latin typeface="EC Square Sans Cond Pro" panose="020B0506040000020004" pitchFamily="34" charset="0"/>
            </a:endParaRPr>
          </a:p>
        </p:txBody>
      </p:sp>
      <p:sp>
        <p:nvSpPr>
          <p:cNvPr id="8" name="Text Placeholder 7"/>
          <p:cNvSpPr>
            <a:spLocks noGrp="1"/>
          </p:cNvSpPr>
          <p:nvPr>
            <p:ph type="body" sz="quarter" idx="13"/>
          </p:nvPr>
        </p:nvSpPr>
        <p:spPr>
          <a:xfrm>
            <a:off x="5777782" y="4213307"/>
            <a:ext cx="6248428" cy="1959160"/>
          </a:xfrm>
        </p:spPr>
        <p:txBody>
          <a:bodyPr/>
          <a:lstStyle/>
          <a:p>
            <a:pPr>
              <a:spcAft>
                <a:spcPts val="600"/>
              </a:spcAft>
            </a:pPr>
            <a:r>
              <a:rPr lang="en-GB" sz="2800" dirty="0">
                <a:latin typeface="EC Square Sans Cond Pro" panose="020B0506040000020004" pitchFamily="34" charset="0"/>
              </a:rPr>
              <a:t>Felix </a:t>
            </a:r>
            <a:r>
              <a:rPr lang="en-GB" sz="2800" dirty="0" err="1">
                <a:latin typeface="EC Square Sans Cond Pro" panose="020B0506040000020004" pitchFamily="34" charset="0"/>
              </a:rPr>
              <a:t>Leinemann</a:t>
            </a:r>
            <a:endParaRPr lang="en-GB" sz="2800" dirty="0">
              <a:latin typeface="EC Square Sans Cond Pro" panose="020B0506040000020004" pitchFamily="34" charset="0"/>
            </a:endParaRPr>
          </a:p>
          <a:p>
            <a:pPr>
              <a:spcAft>
                <a:spcPts val="600"/>
              </a:spcAft>
            </a:pPr>
            <a:r>
              <a:rPr lang="en-GB" sz="2800" dirty="0">
                <a:solidFill>
                  <a:srgbClr val="FFD966"/>
                </a:solidFill>
                <a:latin typeface="EC Square Sans Cond Pro" panose="020B0506040000020004" pitchFamily="34" charset="0"/>
              </a:rPr>
              <a:t>Head of Unit Blue Economy Sectors, </a:t>
            </a:r>
          </a:p>
          <a:p>
            <a:pPr>
              <a:spcAft>
                <a:spcPts val="600"/>
              </a:spcAft>
            </a:pPr>
            <a:r>
              <a:rPr lang="en-GB" sz="2800" dirty="0">
                <a:solidFill>
                  <a:srgbClr val="FFD966"/>
                </a:solidFill>
                <a:latin typeface="EC Square Sans Cond Pro" panose="020B0506040000020004" pitchFamily="34" charset="0"/>
              </a:rPr>
              <a:t>Aquaculture and Maritime Spatial Planning</a:t>
            </a:r>
          </a:p>
          <a:p>
            <a:r>
              <a:rPr lang="en-US" sz="2800" dirty="0">
                <a:latin typeface="EC Square Sans Cond Pro" panose="020B0506040000020004" pitchFamily="34" charset="0"/>
              </a:rPr>
              <a:t>DG MARE – European Commission</a:t>
            </a:r>
            <a:endParaRPr lang="en-GB" sz="2800" dirty="0">
              <a:latin typeface="EC Square Sans Cond Pro" panose="020B0506040000020004" pitchFamily="34" charset="0"/>
            </a:endParaRPr>
          </a:p>
        </p:txBody>
      </p:sp>
      <p:sp>
        <p:nvSpPr>
          <p:cNvPr id="2" name="TextBox 1">
            <a:extLst>
              <a:ext uri="{FF2B5EF4-FFF2-40B4-BE49-F238E27FC236}">
                <a16:creationId xmlns:a16="http://schemas.microsoft.com/office/drawing/2014/main" id="{56B6C8A0-20EB-4AFC-BAF5-4D4E990D1845}"/>
              </a:ext>
            </a:extLst>
          </p:cNvPr>
          <p:cNvSpPr txBox="1"/>
          <p:nvPr/>
        </p:nvSpPr>
        <p:spPr>
          <a:xfrm>
            <a:off x="926756" y="5321231"/>
            <a:ext cx="5169244" cy="584775"/>
          </a:xfrm>
          <a:prstGeom prst="rect">
            <a:avLst/>
          </a:prstGeom>
          <a:noFill/>
        </p:spPr>
        <p:txBody>
          <a:bodyPr wrap="square" rtlCol="0">
            <a:spAutoFit/>
          </a:bodyPr>
          <a:lstStyle/>
          <a:p>
            <a:r>
              <a:rPr lang="fr-BE" sz="3200" dirty="0">
                <a:solidFill>
                  <a:schemeClr val="bg1"/>
                </a:solidFill>
                <a:latin typeface="EC Square Sans Cond Pro" panose="020B0506040000020004" pitchFamily="34" charset="0"/>
              </a:rPr>
              <a:t>20 </a:t>
            </a:r>
            <a:r>
              <a:rPr lang="fr-BE" sz="3200" dirty="0" err="1">
                <a:solidFill>
                  <a:schemeClr val="bg1"/>
                </a:solidFill>
                <a:latin typeface="EC Square Sans Cond Pro" panose="020B0506040000020004" pitchFamily="34" charset="0"/>
              </a:rPr>
              <a:t>September</a:t>
            </a:r>
            <a:r>
              <a:rPr lang="fr-BE" sz="3200" dirty="0">
                <a:solidFill>
                  <a:schemeClr val="bg1"/>
                </a:solidFill>
                <a:latin typeface="EC Square Sans Cond Pro" panose="020B0506040000020004" pitchFamily="34" charset="0"/>
              </a:rPr>
              <a:t> 2024</a:t>
            </a:r>
            <a:endParaRPr lang="en-IE" sz="3200" dirty="0">
              <a:solidFill>
                <a:schemeClr val="bg1"/>
              </a:solidFill>
              <a:latin typeface="EC Square Sans Cond Pro" panose="020B0506040000020004" pitchFamily="34" charset="0"/>
            </a:endParaRPr>
          </a:p>
        </p:txBody>
      </p:sp>
    </p:spTree>
    <p:extLst>
      <p:ext uri="{BB962C8B-B14F-4D97-AF65-F5344CB8AC3E}">
        <p14:creationId xmlns:p14="http://schemas.microsoft.com/office/powerpoint/2010/main" val="1007627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563D75-640E-E6C8-000D-6DA0C221317C}"/>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GB" smtClean="0"/>
              <a:t>10</a:t>
            </a:fld>
            <a:endParaRPr lang="en-GB"/>
          </a:p>
        </p:txBody>
      </p:sp>
      <p:sp>
        <p:nvSpPr>
          <p:cNvPr id="3" name="Title 2">
            <a:extLst>
              <a:ext uri="{FF2B5EF4-FFF2-40B4-BE49-F238E27FC236}">
                <a16:creationId xmlns:a16="http://schemas.microsoft.com/office/drawing/2014/main" id="{15FDA71A-6BD9-B305-A8D4-B6AD9DDE6B6F}"/>
              </a:ext>
            </a:extLst>
          </p:cNvPr>
          <p:cNvSpPr>
            <a:spLocks noGrp="1"/>
          </p:cNvSpPr>
          <p:nvPr>
            <p:ph type="title"/>
          </p:nvPr>
        </p:nvSpPr>
        <p:spPr>
          <a:xfrm>
            <a:off x="1069307" y="450270"/>
            <a:ext cx="10515600" cy="782357"/>
          </a:xfrm>
        </p:spPr>
        <p:txBody>
          <a:bodyPr/>
          <a:lstStyle/>
          <a:p>
            <a:r>
              <a:rPr lang="en-US" sz="3200"/>
              <a:t>Action 9: Funding pilot projects to support reorientation of fishers’ careers to regenerative ocean farming</a:t>
            </a:r>
            <a:endParaRPr lang="en-IE" sz="3200"/>
          </a:p>
        </p:txBody>
      </p:sp>
      <p:sp>
        <p:nvSpPr>
          <p:cNvPr id="4" name="Text Placeholder 3">
            <a:extLst>
              <a:ext uri="{FF2B5EF4-FFF2-40B4-BE49-F238E27FC236}">
                <a16:creationId xmlns:a16="http://schemas.microsoft.com/office/drawing/2014/main" id="{DE46106C-99E0-266C-5F5F-860CD4EE6298}"/>
              </a:ext>
            </a:extLst>
          </p:cNvPr>
          <p:cNvSpPr>
            <a:spLocks noGrp="1"/>
          </p:cNvSpPr>
          <p:nvPr>
            <p:ph type="body" idx="1"/>
          </p:nvPr>
        </p:nvSpPr>
        <p:spPr>
          <a:xfrm>
            <a:off x="885543" y="1462649"/>
            <a:ext cx="10883128" cy="2343135"/>
          </a:xfrm>
        </p:spPr>
        <p:txBody>
          <a:bodyPr/>
          <a:lstStyle/>
          <a:p>
            <a:pPr marL="0" indent="0">
              <a:spcAft>
                <a:spcPts val="1800"/>
              </a:spcAft>
              <a:buClr>
                <a:srgbClr val="034EA2"/>
              </a:buClr>
              <a:buSzTx/>
              <a:buNone/>
              <a:defRPr/>
            </a:pPr>
            <a:r>
              <a:rPr lang="en-GB">
                <a:effectLst/>
                <a:latin typeface="+mj-lt"/>
                <a:ea typeface="Times New Roman" panose="02020603050405020304" pitchFamily="18" charset="0"/>
              </a:rPr>
              <a:t>To promote diversification from fishing towards regenerative ocean farming 3 projects launched in 2023:</a:t>
            </a:r>
            <a:r>
              <a:rPr lang="en-IE">
                <a:effectLst/>
                <a:latin typeface="+mj-lt"/>
                <a:ea typeface="Times New Roman" panose="02020603050405020304" pitchFamily="18" charset="0"/>
              </a:rPr>
              <a:t> (1) </a:t>
            </a:r>
            <a:r>
              <a:rPr lang="en-IE" err="1">
                <a:effectLst/>
                <a:latin typeface="+mj-lt"/>
                <a:ea typeface="Times New Roman" panose="02020603050405020304" pitchFamily="18" charset="0"/>
              </a:rPr>
              <a:t>COmmunity</a:t>
            </a:r>
            <a:r>
              <a:rPr lang="en-IE">
                <a:effectLst/>
                <a:latin typeface="+mj-lt"/>
                <a:ea typeface="Times New Roman" panose="02020603050405020304" pitchFamily="18" charset="0"/>
              </a:rPr>
              <a:t> Ocean farms and Local Business </a:t>
            </a:r>
            <a:r>
              <a:rPr lang="en-IE" err="1">
                <a:effectLst/>
                <a:latin typeface="+mj-lt"/>
                <a:ea typeface="Times New Roman" panose="02020603050405020304" pitchFamily="18" charset="0"/>
              </a:rPr>
              <a:t>cLUstErs</a:t>
            </a:r>
            <a:r>
              <a:rPr lang="en-IE">
                <a:effectLst/>
                <a:latin typeface="+mj-lt"/>
                <a:ea typeface="Times New Roman" panose="02020603050405020304" pitchFamily="18" charset="0"/>
              </a:rPr>
              <a:t> (</a:t>
            </a:r>
            <a:r>
              <a:rPr lang="en-IE" u="sng">
                <a:solidFill>
                  <a:srgbClr val="0563C1"/>
                </a:solidFill>
                <a:effectLst/>
                <a:latin typeface="+mj-lt"/>
                <a:ea typeface="Times New Roman" panose="02020603050405020304" pitchFamily="18" charset="0"/>
                <a:hlinkClick r:id="rId3"/>
              </a:rPr>
              <a:t>Cool Blue</a:t>
            </a:r>
            <a:r>
              <a:rPr lang="en-IE">
                <a:effectLst/>
                <a:latin typeface="+mj-lt"/>
                <a:ea typeface="Times New Roman" panose="02020603050405020304" pitchFamily="18" charset="0"/>
              </a:rPr>
              <a:t>); (2) Community-driven Farming for the Atlantic and Arctic sea basins through </a:t>
            </a:r>
            <a:r>
              <a:rPr lang="en-IE" err="1">
                <a:effectLst/>
                <a:latin typeface="+mj-lt"/>
                <a:ea typeface="Times New Roman" panose="02020603050405020304" pitchFamily="18" charset="0"/>
              </a:rPr>
              <a:t>REgeneRative</a:t>
            </a:r>
            <a:r>
              <a:rPr lang="en-IE">
                <a:effectLst/>
                <a:latin typeface="+mj-lt"/>
                <a:ea typeface="Times New Roman" panose="02020603050405020304" pitchFamily="18" charset="0"/>
              </a:rPr>
              <a:t> aquaculture (</a:t>
            </a:r>
            <a:r>
              <a:rPr lang="en-IE" u="sng">
                <a:solidFill>
                  <a:srgbClr val="0563C1"/>
                </a:solidFill>
                <a:effectLst/>
                <a:latin typeface="+mj-lt"/>
                <a:ea typeface="Times New Roman" panose="02020603050405020304" pitchFamily="18" charset="0"/>
                <a:hlinkClick r:id="rId4"/>
              </a:rPr>
              <a:t>C-</a:t>
            </a:r>
            <a:r>
              <a:rPr lang="en-IE" u="sng" err="1">
                <a:solidFill>
                  <a:srgbClr val="0563C1"/>
                </a:solidFill>
                <a:effectLst/>
                <a:latin typeface="+mj-lt"/>
                <a:ea typeface="Times New Roman" panose="02020603050405020304" pitchFamily="18" charset="0"/>
                <a:hlinkClick r:id="rId4"/>
              </a:rPr>
              <a:t>Faarer</a:t>
            </a:r>
            <a:r>
              <a:rPr lang="en-IE">
                <a:effectLst/>
                <a:latin typeface="+mj-lt"/>
                <a:ea typeface="Times New Roman" panose="02020603050405020304" pitchFamily="18" charset="0"/>
              </a:rPr>
              <a:t>) and (3) EMFAF Flagship for the Baltic Sea “</a:t>
            </a:r>
            <a:r>
              <a:rPr lang="en-IE" err="1">
                <a:effectLst/>
                <a:latin typeface="+mj-lt"/>
                <a:ea typeface="Times New Roman" panose="02020603050405020304" pitchFamily="18" charset="0"/>
              </a:rPr>
              <a:t>COmmunity</a:t>
            </a:r>
            <a:r>
              <a:rPr lang="en-IE">
                <a:effectLst/>
                <a:latin typeface="+mj-lt"/>
                <a:ea typeface="Times New Roman" panose="02020603050405020304" pitchFamily="18" charset="0"/>
              </a:rPr>
              <a:t> Ocean farms and Local Business </a:t>
            </a:r>
            <a:r>
              <a:rPr lang="en-IE" err="1">
                <a:effectLst/>
                <a:latin typeface="+mj-lt"/>
                <a:ea typeface="Times New Roman" panose="02020603050405020304" pitchFamily="18" charset="0"/>
              </a:rPr>
              <a:t>cLUstErs</a:t>
            </a:r>
            <a:r>
              <a:rPr lang="en-IE">
                <a:effectLst/>
                <a:latin typeface="+mj-lt"/>
                <a:ea typeface="Times New Roman" panose="02020603050405020304" pitchFamily="18" charset="0"/>
              </a:rPr>
              <a:t> in the BALTIC sea” (</a:t>
            </a:r>
            <a:r>
              <a:rPr lang="en-IE" u="sng">
                <a:solidFill>
                  <a:srgbClr val="0563C1"/>
                </a:solidFill>
                <a:effectLst/>
                <a:latin typeface="+mj-lt"/>
                <a:ea typeface="Times New Roman" panose="02020603050405020304" pitchFamily="18" charset="0"/>
                <a:hlinkClick r:id="rId5"/>
              </a:rPr>
              <a:t>Cool Blue Baltic</a:t>
            </a:r>
            <a:r>
              <a:rPr lang="en-IE">
                <a:effectLst/>
                <a:latin typeface="+mj-lt"/>
                <a:ea typeface="Times New Roman" panose="02020603050405020304" pitchFamily="18" charset="0"/>
              </a:rPr>
              <a:t>).  </a:t>
            </a:r>
          </a:p>
          <a:p>
            <a:endParaRPr lang="en-IE" sz="2000">
              <a:latin typeface="+mj-lt"/>
            </a:endParaRPr>
          </a:p>
        </p:txBody>
      </p:sp>
      <p:pic>
        <p:nvPicPr>
          <p:cNvPr id="14" name="Picture 13">
            <a:extLst>
              <a:ext uri="{FF2B5EF4-FFF2-40B4-BE49-F238E27FC236}">
                <a16:creationId xmlns:a16="http://schemas.microsoft.com/office/drawing/2014/main" id="{2A9C0387-5445-554B-C179-A3ECF71A3467}"/>
              </a:ext>
            </a:extLst>
          </p:cNvPr>
          <p:cNvPicPr>
            <a:picLocks noChangeAspect="1"/>
          </p:cNvPicPr>
          <p:nvPr/>
        </p:nvPicPr>
        <p:blipFill>
          <a:blip r:embed="rId6"/>
          <a:stretch>
            <a:fillRect/>
          </a:stretch>
        </p:blipFill>
        <p:spPr>
          <a:xfrm>
            <a:off x="5302915" y="3767824"/>
            <a:ext cx="4849001" cy="1470013"/>
          </a:xfrm>
          <a:prstGeom prst="rect">
            <a:avLst/>
          </a:prstGeom>
        </p:spPr>
      </p:pic>
      <p:pic>
        <p:nvPicPr>
          <p:cNvPr id="16" name="Picture 15">
            <a:extLst>
              <a:ext uri="{FF2B5EF4-FFF2-40B4-BE49-F238E27FC236}">
                <a16:creationId xmlns:a16="http://schemas.microsoft.com/office/drawing/2014/main" id="{0E0E103B-C686-67F4-FFFD-6D973C02DB6C}"/>
              </a:ext>
            </a:extLst>
          </p:cNvPr>
          <p:cNvPicPr>
            <a:picLocks noChangeAspect="1"/>
          </p:cNvPicPr>
          <p:nvPr/>
        </p:nvPicPr>
        <p:blipFill>
          <a:blip r:embed="rId7"/>
          <a:stretch>
            <a:fillRect/>
          </a:stretch>
        </p:blipFill>
        <p:spPr>
          <a:xfrm>
            <a:off x="7843167" y="5305493"/>
            <a:ext cx="4070597" cy="1552507"/>
          </a:xfrm>
          <a:prstGeom prst="rect">
            <a:avLst/>
          </a:prstGeom>
        </p:spPr>
      </p:pic>
      <p:pic>
        <p:nvPicPr>
          <p:cNvPr id="6" name="Picture 5">
            <a:extLst>
              <a:ext uri="{FF2B5EF4-FFF2-40B4-BE49-F238E27FC236}">
                <a16:creationId xmlns:a16="http://schemas.microsoft.com/office/drawing/2014/main" id="{65E7593E-3D1C-15E6-2AE4-FEFDAB688800}"/>
              </a:ext>
            </a:extLst>
          </p:cNvPr>
          <p:cNvPicPr>
            <a:picLocks noChangeAspect="1"/>
          </p:cNvPicPr>
          <p:nvPr/>
        </p:nvPicPr>
        <p:blipFill>
          <a:blip r:embed="rId8"/>
          <a:stretch>
            <a:fillRect/>
          </a:stretch>
        </p:blipFill>
        <p:spPr>
          <a:xfrm>
            <a:off x="278236" y="4502831"/>
            <a:ext cx="4070597" cy="1168412"/>
          </a:xfrm>
          <a:prstGeom prst="rect">
            <a:avLst/>
          </a:prstGeom>
        </p:spPr>
      </p:pic>
    </p:spTree>
    <p:extLst>
      <p:ext uri="{BB962C8B-B14F-4D97-AF65-F5344CB8AC3E}">
        <p14:creationId xmlns:p14="http://schemas.microsoft.com/office/powerpoint/2010/main" val="2477485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84574A5-2305-DE40-666F-0950D4C65626}"/>
              </a:ext>
            </a:extLst>
          </p:cNvPr>
          <p:cNvSpPr>
            <a:spLocks noGrp="1"/>
          </p:cNvSpPr>
          <p:nvPr>
            <p:ph sz="quarter" idx="4"/>
          </p:nvPr>
        </p:nvSpPr>
        <p:spPr>
          <a:xfrm>
            <a:off x="9490841" y="2558864"/>
            <a:ext cx="1995480" cy="3097331"/>
          </a:xfrm>
        </p:spPr>
        <p:txBody>
          <a:bodyPr/>
          <a:lstStyle/>
          <a:p>
            <a:pPr marL="0" indent="0">
              <a:buNone/>
            </a:pPr>
            <a:r>
              <a:rPr lang="en-IE" sz="2000" b="1">
                <a:hlinkClick r:id="rId3"/>
              </a:rPr>
              <a:t>https://www.euronews.com/green/2024/05/28/fishers-turn-to-seaweed-farming</a:t>
            </a:r>
            <a:r>
              <a:rPr lang="en-IE" sz="2000" b="1"/>
              <a:t> </a:t>
            </a:r>
          </a:p>
        </p:txBody>
      </p:sp>
      <p:sp>
        <p:nvSpPr>
          <p:cNvPr id="6" name="Title 5">
            <a:extLst>
              <a:ext uri="{FF2B5EF4-FFF2-40B4-BE49-F238E27FC236}">
                <a16:creationId xmlns:a16="http://schemas.microsoft.com/office/drawing/2014/main" id="{DF5DCFD4-8489-BFFE-E1D2-166B6BE48F5F}"/>
              </a:ext>
            </a:extLst>
          </p:cNvPr>
          <p:cNvSpPr>
            <a:spLocks noGrp="1"/>
          </p:cNvSpPr>
          <p:nvPr>
            <p:ph type="title"/>
          </p:nvPr>
        </p:nvSpPr>
        <p:spPr>
          <a:xfrm>
            <a:off x="3188405" y="114998"/>
            <a:ext cx="4725885" cy="782357"/>
          </a:xfrm>
        </p:spPr>
        <p:txBody>
          <a:bodyPr/>
          <a:lstStyle/>
          <a:p>
            <a:r>
              <a:rPr lang="fr-BE"/>
              <a:t>             </a:t>
            </a:r>
            <a:r>
              <a:rPr lang="fr-BE" sz="5400">
                <a:latin typeface="Aharoni" panose="020F0502020204030204" pitchFamily="2" charset="-79"/>
                <a:cs typeface="Aharoni" panose="020F0502020204030204" pitchFamily="2" charset="-79"/>
              </a:rPr>
              <a:t>ocean</a:t>
            </a:r>
            <a:endParaRPr lang="en-IE" sz="5400">
              <a:latin typeface="Aharoni" panose="020F0502020204030204" pitchFamily="2" charset="-79"/>
              <a:cs typeface="Aharoni" panose="020F0502020204030204" pitchFamily="2" charset="-79"/>
            </a:endParaRPr>
          </a:p>
        </p:txBody>
      </p:sp>
      <p:pic>
        <p:nvPicPr>
          <p:cNvPr id="8" name="Picture 7">
            <a:hlinkClick r:id="rId3"/>
            <a:extLst>
              <a:ext uri="{FF2B5EF4-FFF2-40B4-BE49-F238E27FC236}">
                <a16:creationId xmlns:a16="http://schemas.microsoft.com/office/drawing/2014/main" id="{0B9C24B6-8843-973F-FADC-C4877810FEF1}"/>
              </a:ext>
            </a:extLst>
          </p:cNvPr>
          <p:cNvPicPr>
            <a:picLocks noChangeAspect="1"/>
          </p:cNvPicPr>
          <p:nvPr/>
        </p:nvPicPr>
        <p:blipFill>
          <a:blip r:embed="rId4"/>
          <a:stretch>
            <a:fillRect/>
          </a:stretch>
        </p:blipFill>
        <p:spPr>
          <a:xfrm>
            <a:off x="1317562" y="959227"/>
            <a:ext cx="7900010" cy="5783775"/>
          </a:xfrm>
          <a:prstGeom prst="rect">
            <a:avLst/>
          </a:prstGeom>
        </p:spPr>
      </p:pic>
      <p:pic>
        <p:nvPicPr>
          <p:cNvPr id="4" name="Picture 3">
            <a:extLst>
              <a:ext uri="{FF2B5EF4-FFF2-40B4-BE49-F238E27FC236}">
                <a16:creationId xmlns:a16="http://schemas.microsoft.com/office/drawing/2014/main" id="{44746E19-2066-B44A-9F66-A9FD5492EABC}"/>
              </a:ext>
            </a:extLst>
          </p:cNvPr>
          <p:cNvPicPr>
            <a:picLocks noChangeAspect="1"/>
          </p:cNvPicPr>
          <p:nvPr/>
        </p:nvPicPr>
        <p:blipFill>
          <a:blip r:embed="rId5"/>
          <a:stretch>
            <a:fillRect/>
          </a:stretch>
        </p:blipFill>
        <p:spPr>
          <a:xfrm>
            <a:off x="2105517" y="262786"/>
            <a:ext cx="2809875" cy="600075"/>
          </a:xfrm>
          <a:prstGeom prst="rect">
            <a:avLst/>
          </a:prstGeom>
        </p:spPr>
      </p:pic>
      <p:sp>
        <p:nvSpPr>
          <p:cNvPr id="2" name="Slide Number Placeholder 1">
            <a:extLst>
              <a:ext uri="{FF2B5EF4-FFF2-40B4-BE49-F238E27FC236}">
                <a16:creationId xmlns:a16="http://schemas.microsoft.com/office/drawing/2014/main" id="{1F9E69BB-B3A8-B00E-0A38-8039BFFA08C2}"/>
              </a:ext>
            </a:extLst>
          </p:cNvPr>
          <p:cNvSpPr>
            <a:spLocks noGrp="1"/>
          </p:cNvSpPr>
          <p:nvPr>
            <p:ph type="sldNum" sz="quarter" idx="12"/>
          </p:nvPr>
        </p:nvSpPr>
        <p:spPr/>
        <p:txBody>
          <a:bodyPr/>
          <a:lstStyle/>
          <a:p>
            <a:fld id="{F46C79FD-C571-418B-AB0F-5EE936C85276}" type="slidenum">
              <a:rPr lang="en-GB" smtClean="0"/>
              <a:t>11</a:t>
            </a:fld>
            <a:endParaRPr lang="en-GB"/>
          </a:p>
        </p:txBody>
      </p:sp>
    </p:spTree>
    <p:extLst>
      <p:ext uri="{BB962C8B-B14F-4D97-AF65-F5344CB8AC3E}">
        <p14:creationId xmlns:p14="http://schemas.microsoft.com/office/powerpoint/2010/main" val="948421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F53DC3F-A56F-3D29-3DEE-A6755D394F7E}"/>
              </a:ext>
            </a:extLst>
          </p:cNvPr>
          <p:cNvSpPr>
            <a:spLocks noGrp="1"/>
          </p:cNvSpPr>
          <p:nvPr>
            <p:ph sz="half" idx="1"/>
          </p:nvPr>
        </p:nvSpPr>
        <p:spPr>
          <a:xfrm>
            <a:off x="844113" y="1633744"/>
            <a:ext cx="6227065" cy="4764532"/>
          </a:xfrm>
        </p:spPr>
        <p:txBody>
          <a:bodyPr>
            <a:noAutofit/>
          </a:bodyPr>
          <a:lstStyle/>
          <a:p>
            <a:pPr marL="288000" indent="-285750">
              <a:lnSpc>
                <a:spcPct val="90000"/>
              </a:lnSpc>
              <a:spcAft>
                <a:spcPts val="600"/>
              </a:spcAft>
            </a:pPr>
            <a:r>
              <a:rPr lang="en-GB" sz="2000" dirty="0">
                <a:latin typeface="+mj-lt"/>
              </a:rPr>
              <a:t>984 registered members from Europe, and beyond</a:t>
            </a:r>
          </a:p>
          <a:p>
            <a:pPr marL="288000" indent="-285750">
              <a:lnSpc>
                <a:spcPct val="90000"/>
              </a:lnSpc>
              <a:spcAft>
                <a:spcPts val="600"/>
              </a:spcAft>
            </a:pPr>
            <a:r>
              <a:rPr lang="en-GB" sz="2000" dirty="0">
                <a:latin typeface="+mj-lt"/>
              </a:rPr>
              <a:t>Share business-related information, access funding calls and events, collaborative space for algae stakeholders, share best practices</a:t>
            </a:r>
          </a:p>
          <a:p>
            <a:pPr marL="288000" indent="-285750">
              <a:lnSpc>
                <a:spcPct val="90000"/>
              </a:lnSpc>
              <a:spcAft>
                <a:spcPts val="600"/>
              </a:spcAft>
            </a:pPr>
            <a:r>
              <a:rPr lang="en-GB" sz="2000" dirty="0">
                <a:latin typeface="+mj-lt"/>
              </a:rPr>
              <a:t>7 thematic </a:t>
            </a:r>
            <a:r>
              <a:rPr lang="en-IE" sz="2000" dirty="0">
                <a:latin typeface="+mj-lt"/>
              </a:rPr>
              <a:t>Working</a:t>
            </a:r>
            <a:r>
              <a:rPr lang="en-GB" sz="2000" dirty="0">
                <a:latin typeface="+mj-lt"/>
              </a:rPr>
              <a:t> Groups with working plans, qualified chairs from algae sector – deliver on actions defined bottom up and solving specific problems algae sector faces</a:t>
            </a:r>
          </a:p>
          <a:p>
            <a:pPr marL="457200" indent="0">
              <a:lnSpc>
                <a:spcPct val="90000"/>
              </a:lnSpc>
              <a:spcAft>
                <a:spcPts val="600"/>
              </a:spcAft>
              <a:buNone/>
            </a:pPr>
            <a:endParaRPr lang="en-GB" sz="2000" dirty="0"/>
          </a:p>
          <a:p>
            <a:pPr marL="304800" indent="0">
              <a:lnSpc>
                <a:spcPct val="90000"/>
              </a:lnSpc>
              <a:spcAft>
                <a:spcPts val="600"/>
              </a:spcAft>
              <a:buNone/>
            </a:pPr>
            <a:r>
              <a:rPr lang="en-GB" sz="2000" i="1" u="sng" dirty="0">
                <a:effectLst/>
              </a:rPr>
              <a:t>Next EU4Algae contract</a:t>
            </a:r>
            <a:endParaRPr lang="en-IE" sz="2000" dirty="0">
              <a:effectLst/>
            </a:endParaRPr>
          </a:p>
          <a:p>
            <a:pPr marL="363220" indent="-285750">
              <a:lnSpc>
                <a:spcPct val="90000"/>
              </a:lnSpc>
              <a:spcAft>
                <a:spcPts val="1200"/>
              </a:spcAft>
            </a:pPr>
            <a:r>
              <a:rPr lang="en-GB" sz="2000" dirty="0">
                <a:effectLst/>
              </a:rPr>
              <a:t>Will kick off in January 2025</a:t>
            </a:r>
          </a:p>
          <a:p>
            <a:pPr marL="363220" indent="-285750">
              <a:lnSpc>
                <a:spcPct val="90000"/>
              </a:lnSpc>
              <a:spcAft>
                <a:spcPts val="1200"/>
              </a:spcAft>
            </a:pPr>
            <a:r>
              <a:rPr lang="en-GB" sz="2000" dirty="0">
                <a:effectLst/>
              </a:rPr>
              <a:t>2+2 years contract </a:t>
            </a:r>
          </a:p>
          <a:p>
            <a:pPr marL="363220" indent="-285750">
              <a:lnSpc>
                <a:spcPct val="90000"/>
              </a:lnSpc>
              <a:spcAft>
                <a:spcPts val="1200"/>
              </a:spcAft>
            </a:pPr>
            <a:r>
              <a:rPr lang="en-GB" sz="2000" dirty="0"/>
              <a:t>Will include: </a:t>
            </a:r>
            <a:r>
              <a:rPr lang="en-GB" sz="2000" dirty="0">
                <a:effectLst/>
              </a:rPr>
              <a:t>New Algae Farmers Toolkit and organizing 2</a:t>
            </a:r>
            <a:r>
              <a:rPr lang="en-GB" sz="2000" baseline="30000" dirty="0">
                <a:effectLst/>
              </a:rPr>
              <a:t>nd</a:t>
            </a:r>
            <a:r>
              <a:rPr lang="en-GB" sz="2000" dirty="0">
                <a:effectLst/>
              </a:rPr>
              <a:t> EU Algae </a:t>
            </a:r>
            <a:r>
              <a:rPr lang="en-IE" sz="2000" dirty="0">
                <a:effectLst/>
              </a:rPr>
              <a:t>Awareness</a:t>
            </a:r>
            <a:r>
              <a:rPr lang="en-GB" sz="2000" dirty="0">
                <a:effectLst/>
              </a:rPr>
              <a:t> Summit</a:t>
            </a:r>
          </a:p>
        </p:txBody>
      </p:sp>
      <p:sp>
        <p:nvSpPr>
          <p:cNvPr id="3" name="Title 2">
            <a:extLst>
              <a:ext uri="{FF2B5EF4-FFF2-40B4-BE49-F238E27FC236}">
                <a16:creationId xmlns:a16="http://schemas.microsoft.com/office/drawing/2014/main" id="{B0954A50-8E77-3BAE-0262-0DE1F10FD284}"/>
              </a:ext>
            </a:extLst>
          </p:cNvPr>
          <p:cNvSpPr>
            <a:spLocks noGrp="1"/>
          </p:cNvSpPr>
          <p:nvPr>
            <p:ph type="title"/>
          </p:nvPr>
        </p:nvSpPr>
        <p:spPr>
          <a:xfrm>
            <a:off x="964153" y="459724"/>
            <a:ext cx="10515600" cy="782357"/>
          </a:xfrm>
        </p:spPr>
        <p:txBody>
          <a:bodyPr anchor="b">
            <a:normAutofit/>
          </a:bodyPr>
          <a:lstStyle/>
          <a:p>
            <a:r>
              <a:rPr lang="fr-BE" sz="3600" err="1"/>
              <a:t>European</a:t>
            </a:r>
            <a:r>
              <a:rPr lang="fr-BE" sz="3600"/>
              <a:t> </a:t>
            </a:r>
            <a:r>
              <a:rPr lang="fr-BE" sz="3600" err="1"/>
              <a:t>Algae</a:t>
            </a:r>
            <a:r>
              <a:rPr lang="fr-BE" sz="3600"/>
              <a:t> Stakeholder Platform – EU4Algae</a:t>
            </a:r>
            <a:endParaRPr lang="en-IE" sz="3600"/>
          </a:p>
        </p:txBody>
      </p:sp>
      <p:sp>
        <p:nvSpPr>
          <p:cNvPr id="2" name="Slide Number Placeholder 1" hidden="1">
            <a:extLst>
              <a:ext uri="{FF2B5EF4-FFF2-40B4-BE49-F238E27FC236}">
                <a16:creationId xmlns:a16="http://schemas.microsoft.com/office/drawing/2014/main" id="{4F3DCC02-8845-4D8C-E716-9881AF73023F}"/>
              </a:ext>
            </a:extLst>
          </p:cNvPr>
          <p:cNvSpPr>
            <a:spLocks noGrp="1"/>
          </p:cNvSpPr>
          <p:nvPr>
            <p:ph type="sldNum" idx="12"/>
          </p:nvPr>
        </p:nvSpPr>
        <p:spPr/>
        <p:txBody>
          <a:bodyPr/>
          <a:lstStyle/>
          <a:p>
            <a:pPr marL="0" lvl="0" indent="0" algn="l" rtl="0">
              <a:spcBef>
                <a:spcPts val="0"/>
              </a:spcBef>
              <a:spcAft>
                <a:spcPts val="600"/>
              </a:spcAft>
              <a:buNone/>
            </a:pPr>
            <a:fld id="{00000000-1234-1234-1234-123412341234}" type="slidenum">
              <a:rPr lang="en-GB" smtClean="0"/>
              <a:pPr marL="0" lvl="0" indent="0" algn="l" rtl="0">
                <a:spcBef>
                  <a:spcPts val="0"/>
                </a:spcBef>
                <a:spcAft>
                  <a:spcPts val="600"/>
                </a:spcAft>
                <a:buNone/>
              </a:pPr>
              <a:t>12</a:t>
            </a:fld>
            <a:endParaRPr lang="en-GB"/>
          </a:p>
        </p:txBody>
      </p:sp>
      <p:grpSp>
        <p:nvGrpSpPr>
          <p:cNvPr id="11" name="Group 10">
            <a:extLst>
              <a:ext uri="{FF2B5EF4-FFF2-40B4-BE49-F238E27FC236}">
                <a16:creationId xmlns:a16="http://schemas.microsoft.com/office/drawing/2014/main" id="{648FF9F4-0FC1-CEB0-4648-37C333ED43D1}"/>
              </a:ext>
            </a:extLst>
          </p:cNvPr>
          <p:cNvGrpSpPr/>
          <p:nvPr/>
        </p:nvGrpSpPr>
        <p:grpSpPr>
          <a:xfrm>
            <a:off x="6947353" y="1389874"/>
            <a:ext cx="5059660" cy="4382276"/>
            <a:chOff x="6499903" y="1446435"/>
            <a:chExt cx="5328001" cy="4616570"/>
          </a:xfrm>
        </p:grpSpPr>
        <p:pic>
          <p:nvPicPr>
            <p:cNvPr id="6" name="Picture 5">
              <a:extLst>
                <a:ext uri="{FF2B5EF4-FFF2-40B4-BE49-F238E27FC236}">
                  <a16:creationId xmlns:a16="http://schemas.microsoft.com/office/drawing/2014/main" id="{7455DEB3-1DFC-661E-24A3-52045F5F5C27}"/>
                </a:ext>
              </a:extLst>
            </p:cNvPr>
            <p:cNvPicPr>
              <a:picLocks noChangeAspect="1"/>
            </p:cNvPicPr>
            <p:nvPr/>
          </p:nvPicPr>
          <p:blipFill>
            <a:blip r:embed="rId3"/>
            <a:stretch>
              <a:fillRect/>
            </a:stretch>
          </p:blipFill>
          <p:spPr>
            <a:xfrm>
              <a:off x="6499904" y="3145926"/>
              <a:ext cx="5328000" cy="2917079"/>
            </a:xfrm>
            <a:prstGeom prst="rect">
              <a:avLst/>
            </a:prstGeom>
            <a:ln>
              <a:noFill/>
            </a:ln>
            <a:effectLst>
              <a:softEdge rad="112500"/>
            </a:effectLst>
          </p:spPr>
        </p:pic>
        <p:pic>
          <p:nvPicPr>
            <p:cNvPr id="10" name="Picture 9">
              <a:extLst>
                <a:ext uri="{FF2B5EF4-FFF2-40B4-BE49-F238E27FC236}">
                  <a16:creationId xmlns:a16="http://schemas.microsoft.com/office/drawing/2014/main" id="{5D80786B-2075-6BE8-7A70-85703FFB7857}"/>
                </a:ext>
              </a:extLst>
            </p:cNvPr>
            <p:cNvPicPr>
              <a:picLocks noChangeAspect="1"/>
            </p:cNvPicPr>
            <p:nvPr/>
          </p:nvPicPr>
          <p:blipFill>
            <a:blip r:embed="rId4"/>
            <a:stretch>
              <a:fillRect/>
            </a:stretch>
          </p:blipFill>
          <p:spPr>
            <a:xfrm>
              <a:off x="6499903" y="1446435"/>
              <a:ext cx="5327999" cy="1699491"/>
            </a:xfrm>
            <a:prstGeom prst="rect">
              <a:avLst/>
            </a:prstGeom>
            <a:ln>
              <a:noFill/>
            </a:ln>
            <a:effectLst>
              <a:softEdge rad="112500"/>
            </a:effectLst>
          </p:spPr>
        </p:pic>
      </p:grpSp>
    </p:spTree>
    <p:extLst>
      <p:ext uri="{BB962C8B-B14F-4D97-AF65-F5344CB8AC3E}">
        <p14:creationId xmlns:p14="http://schemas.microsoft.com/office/powerpoint/2010/main" val="1072839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A443F3-57BB-DD59-3DE0-FCCDC0BA4F27}"/>
              </a:ext>
            </a:extLst>
          </p:cNvPr>
          <p:cNvSpPr>
            <a:spLocks noGrp="1"/>
          </p:cNvSpPr>
          <p:nvPr>
            <p:ph idx="1"/>
          </p:nvPr>
        </p:nvSpPr>
        <p:spPr>
          <a:xfrm>
            <a:off x="6711953" y="1238872"/>
            <a:ext cx="4926841" cy="5161928"/>
          </a:xfrm>
        </p:spPr>
        <p:txBody>
          <a:bodyPr>
            <a:noAutofit/>
          </a:bodyPr>
          <a:lstStyle/>
          <a:p>
            <a:pPr>
              <a:lnSpc>
                <a:spcPct val="90000"/>
              </a:lnSpc>
            </a:pPr>
            <a:r>
              <a:rPr lang="en-GB"/>
              <a:t>The novel-food status of the majority of algae species has been considered one of the major bottlenecks in the EU that slows down algae sector developments</a:t>
            </a:r>
            <a:endParaRPr lang="fr-FR"/>
          </a:p>
          <a:p>
            <a:pPr>
              <a:lnSpc>
                <a:spcPct val="90000"/>
              </a:lnSpc>
            </a:pPr>
            <a:r>
              <a:rPr lang="fr-FR"/>
              <a:t>2021 JRC report “Algae as </a:t>
            </a:r>
            <a:r>
              <a:rPr lang="fr-FR" err="1"/>
              <a:t>food</a:t>
            </a:r>
            <a:r>
              <a:rPr lang="fr-FR"/>
              <a:t> and </a:t>
            </a:r>
            <a:r>
              <a:rPr lang="fr-FR" err="1"/>
              <a:t>food</a:t>
            </a:r>
            <a:r>
              <a:rPr lang="fr-FR"/>
              <a:t> </a:t>
            </a:r>
            <a:r>
              <a:rPr lang="fr-FR" err="1"/>
              <a:t>supplements</a:t>
            </a:r>
            <a:r>
              <a:rPr lang="fr-FR"/>
              <a:t> in Europe”, a process </a:t>
            </a:r>
            <a:r>
              <a:rPr lang="fr-FR" err="1"/>
              <a:t>performed</a:t>
            </a:r>
            <a:r>
              <a:rPr lang="fr-FR"/>
              <a:t> by the Commission (DG SANTE) and EU national </a:t>
            </a:r>
            <a:r>
              <a:rPr lang="fr-FR" err="1"/>
              <a:t>health</a:t>
            </a:r>
            <a:r>
              <a:rPr lang="fr-FR"/>
              <a:t> </a:t>
            </a:r>
            <a:r>
              <a:rPr lang="fr-FR" err="1"/>
              <a:t>authorities</a:t>
            </a:r>
            <a:r>
              <a:rPr lang="fr-FR"/>
              <a:t>, </a:t>
            </a:r>
            <a:r>
              <a:rPr lang="fr-FR" err="1"/>
              <a:t>allowed</a:t>
            </a:r>
            <a:r>
              <a:rPr lang="fr-FR"/>
              <a:t> to </a:t>
            </a:r>
            <a:r>
              <a:rPr lang="fr-FR" err="1"/>
              <a:t>add</a:t>
            </a:r>
            <a:r>
              <a:rPr lang="fr-FR"/>
              <a:t> </a:t>
            </a:r>
            <a:r>
              <a:rPr lang="fr-FR">
                <a:solidFill>
                  <a:srgbClr val="4D4D4D"/>
                </a:solidFill>
              </a:rPr>
              <a:t>30 new </a:t>
            </a:r>
            <a:r>
              <a:rPr lang="fr-FR" err="1">
                <a:solidFill>
                  <a:srgbClr val="4D4D4D"/>
                </a:solidFill>
              </a:rPr>
              <a:t>algae</a:t>
            </a:r>
            <a:r>
              <a:rPr lang="fr-FR">
                <a:solidFill>
                  <a:srgbClr val="4D4D4D"/>
                </a:solidFill>
              </a:rPr>
              <a:t> </a:t>
            </a:r>
            <a:r>
              <a:rPr lang="fr-FR" err="1">
                <a:solidFill>
                  <a:srgbClr val="4D4D4D"/>
                </a:solidFill>
              </a:rPr>
              <a:t>species</a:t>
            </a:r>
            <a:r>
              <a:rPr lang="fr-FR">
                <a:solidFill>
                  <a:srgbClr val="4D4D4D"/>
                </a:solidFill>
              </a:rPr>
              <a:t> to the EU </a:t>
            </a:r>
            <a:r>
              <a:rPr lang="fr-FR" err="1">
                <a:solidFill>
                  <a:srgbClr val="4D4D4D"/>
                </a:solidFill>
              </a:rPr>
              <a:t>food</a:t>
            </a:r>
            <a:r>
              <a:rPr lang="fr-FR">
                <a:solidFill>
                  <a:srgbClr val="4D4D4D"/>
                </a:solidFill>
              </a:rPr>
              <a:t> catalogue as “non-</a:t>
            </a:r>
            <a:r>
              <a:rPr lang="fr-FR" err="1">
                <a:solidFill>
                  <a:srgbClr val="4D4D4D"/>
                </a:solidFill>
              </a:rPr>
              <a:t>novel</a:t>
            </a:r>
            <a:r>
              <a:rPr lang="fr-FR">
                <a:solidFill>
                  <a:srgbClr val="4D4D4D"/>
                </a:solidFill>
              </a:rPr>
              <a:t>” </a:t>
            </a:r>
          </a:p>
        </p:txBody>
      </p:sp>
      <p:sp>
        <p:nvSpPr>
          <p:cNvPr id="3" name="Title 2">
            <a:extLst>
              <a:ext uri="{FF2B5EF4-FFF2-40B4-BE49-F238E27FC236}">
                <a16:creationId xmlns:a16="http://schemas.microsoft.com/office/drawing/2014/main" id="{3120A154-877E-90EB-8984-1FE8FCC459D7}"/>
              </a:ext>
            </a:extLst>
          </p:cNvPr>
          <p:cNvSpPr>
            <a:spLocks noGrp="1"/>
          </p:cNvSpPr>
          <p:nvPr>
            <p:ph type="title"/>
          </p:nvPr>
        </p:nvSpPr>
        <p:spPr>
          <a:xfrm>
            <a:off x="6711953" y="323850"/>
            <a:ext cx="4669266" cy="782357"/>
          </a:xfrm>
        </p:spPr>
        <p:txBody>
          <a:bodyPr anchor="b">
            <a:normAutofit/>
          </a:bodyPr>
          <a:lstStyle/>
          <a:p>
            <a:r>
              <a:rPr lang="fr-BE" err="1"/>
              <a:t>Algae</a:t>
            </a:r>
            <a:r>
              <a:rPr lang="fr-BE"/>
              <a:t> as </a:t>
            </a:r>
            <a:r>
              <a:rPr lang="fr-BE" err="1"/>
              <a:t>novel</a:t>
            </a:r>
            <a:r>
              <a:rPr lang="fr-BE"/>
              <a:t> </a:t>
            </a:r>
            <a:r>
              <a:rPr lang="fr-BE" err="1"/>
              <a:t>food</a:t>
            </a:r>
            <a:r>
              <a:rPr lang="fr-BE"/>
              <a:t> </a:t>
            </a:r>
            <a:endParaRPr lang="en-IE"/>
          </a:p>
        </p:txBody>
      </p:sp>
      <p:pic>
        <p:nvPicPr>
          <p:cNvPr id="5" name="Picture 4">
            <a:extLst>
              <a:ext uri="{FF2B5EF4-FFF2-40B4-BE49-F238E27FC236}">
                <a16:creationId xmlns:a16="http://schemas.microsoft.com/office/drawing/2014/main" id="{F680F547-F44B-3E22-90A5-73E7DEF51380}"/>
              </a:ext>
            </a:extLst>
          </p:cNvPr>
          <p:cNvPicPr>
            <a:picLocks noChangeAspect="1"/>
          </p:cNvPicPr>
          <p:nvPr/>
        </p:nvPicPr>
        <p:blipFill rotWithShape="1">
          <a:blip r:embed="rId3"/>
          <a:srcRect l="16702" r="26848" b="-1"/>
          <a:stretch/>
        </p:blipFill>
        <p:spPr>
          <a:xfrm>
            <a:off x="-46383" y="-46383"/>
            <a:ext cx="6142383" cy="6964017"/>
          </a:xfrm>
          <a:prstGeom prst="rect">
            <a:avLst/>
          </a:prstGeom>
          <a:noFill/>
          <a:ln w="28575">
            <a:solidFill>
              <a:schemeClr val="accent5"/>
            </a:solidFill>
          </a:ln>
        </p:spPr>
      </p:pic>
      <p:sp>
        <p:nvSpPr>
          <p:cNvPr id="4" name="Slide Number Placeholder 3">
            <a:extLst>
              <a:ext uri="{FF2B5EF4-FFF2-40B4-BE49-F238E27FC236}">
                <a16:creationId xmlns:a16="http://schemas.microsoft.com/office/drawing/2014/main" id="{6E358F5B-8669-7905-49B7-D75DC157FB96}"/>
              </a:ext>
            </a:extLst>
          </p:cNvPr>
          <p:cNvSpPr>
            <a:spLocks noGrp="1"/>
          </p:cNvSpPr>
          <p:nvPr>
            <p:ph type="sldNum" sz="quarter" idx="12"/>
          </p:nvPr>
        </p:nvSpPr>
        <p:spPr/>
        <p:txBody>
          <a:bodyPr/>
          <a:lstStyle/>
          <a:p>
            <a:fld id="{F46C79FD-C571-418B-AB0F-5EE936C85276}" type="slidenum">
              <a:rPr lang="en-GB" smtClean="0"/>
              <a:t>13</a:t>
            </a:fld>
            <a:endParaRPr lang="en-GB"/>
          </a:p>
        </p:txBody>
      </p:sp>
    </p:spTree>
    <p:extLst>
      <p:ext uri="{BB962C8B-B14F-4D97-AF65-F5344CB8AC3E}">
        <p14:creationId xmlns:p14="http://schemas.microsoft.com/office/powerpoint/2010/main" val="20742574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905E5-5919-C739-5D70-6198F6A67975}"/>
              </a:ext>
            </a:extLst>
          </p:cNvPr>
          <p:cNvSpPr>
            <a:spLocks noGrp="1"/>
          </p:cNvSpPr>
          <p:nvPr>
            <p:ph type="ctrTitle"/>
          </p:nvPr>
        </p:nvSpPr>
        <p:spPr>
          <a:xfrm>
            <a:off x="1039149" y="1717675"/>
            <a:ext cx="10676038" cy="3422650"/>
          </a:xfrm>
        </p:spPr>
        <p:txBody>
          <a:bodyPr/>
          <a:lstStyle/>
          <a:p>
            <a:pPr algn="ctr"/>
            <a:r>
              <a:rPr lang="fr-BE" dirty="0"/>
              <a:t>Action area 3: </a:t>
            </a:r>
            <a:br>
              <a:rPr lang="fr-BE" dirty="0"/>
            </a:br>
            <a:r>
              <a:rPr lang="fr-BE" dirty="0" err="1"/>
              <a:t>Closing</a:t>
            </a:r>
            <a:r>
              <a:rPr lang="fr-BE" dirty="0"/>
              <a:t> </a:t>
            </a:r>
            <a:r>
              <a:rPr lang="fr-BE" dirty="0" err="1"/>
              <a:t>knowledge</a:t>
            </a:r>
            <a:r>
              <a:rPr lang="fr-BE" dirty="0"/>
              <a:t>, </a:t>
            </a:r>
            <a:r>
              <a:rPr lang="fr-BE" dirty="0" err="1"/>
              <a:t>research</a:t>
            </a:r>
            <a:r>
              <a:rPr lang="fr-BE" dirty="0"/>
              <a:t>, </a:t>
            </a:r>
            <a:r>
              <a:rPr lang="fr-BE" dirty="0" err="1"/>
              <a:t>technological</a:t>
            </a:r>
            <a:r>
              <a:rPr lang="fr-BE" dirty="0"/>
              <a:t> and </a:t>
            </a:r>
            <a:br>
              <a:rPr lang="fr-BE" dirty="0"/>
            </a:br>
            <a:r>
              <a:rPr lang="fr-BE" dirty="0"/>
              <a:t>innovation gaps</a:t>
            </a:r>
            <a:endParaRPr lang="en-IE" dirty="0"/>
          </a:p>
        </p:txBody>
      </p:sp>
      <p:sp>
        <p:nvSpPr>
          <p:cNvPr id="3" name="Slide Number Placeholder 2">
            <a:extLst>
              <a:ext uri="{FF2B5EF4-FFF2-40B4-BE49-F238E27FC236}">
                <a16:creationId xmlns:a16="http://schemas.microsoft.com/office/drawing/2014/main" id="{46969024-B249-43DA-6E73-161F4C2125D2}"/>
              </a:ext>
            </a:extLst>
          </p:cNvPr>
          <p:cNvSpPr>
            <a:spLocks noGrp="1"/>
          </p:cNvSpPr>
          <p:nvPr>
            <p:ph type="sldNum" sz="quarter" idx="12"/>
          </p:nvPr>
        </p:nvSpPr>
        <p:spPr/>
        <p:txBody>
          <a:bodyPr/>
          <a:lstStyle/>
          <a:p>
            <a:fld id="{F46C79FD-C571-418B-AB0F-5EE936C85276}" type="slidenum">
              <a:rPr lang="en-GB" smtClean="0"/>
              <a:pPr/>
              <a:t>14</a:t>
            </a:fld>
            <a:endParaRPr lang="en-GB"/>
          </a:p>
        </p:txBody>
      </p:sp>
    </p:spTree>
    <p:extLst>
      <p:ext uri="{BB962C8B-B14F-4D97-AF65-F5344CB8AC3E}">
        <p14:creationId xmlns:p14="http://schemas.microsoft.com/office/powerpoint/2010/main" val="3341913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BB3ED2-8646-8E7D-0D4F-E67A93155AE1}"/>
              </a:ext>
            </a:extLst>
          </p:cNvPr>
          <p:cNvPicPr>
            <a:picLocks noChangeAspect="1"/>
          </p:cNvPicPr>
          <p:nvPr/>
        </p:nvPicPr>
        <p:blipFill>
          <a:blip r:embed="rId3"/>
          <a:stretch>
            <a:fillRect/>
          </a:stretch>
        </p:blipFill>
        <p:spPr>
          <a:xfrm>
            <a:off x="1242354" y="0"/>
            <a:ext cx="9707291" cy="6858000"/>
          </a:xfrm>
          <a:prstGeom prst="rect">
            <a:avLst/>
          </a:prstGeom>
        </p:spPr>
      </p:pic>
      <p:sp>
        <p:nvSpPr>
          <p:cNvPr id="2" name="Slide Number Placeholder 1">
            <a:extLst>
              <a:ext uri="{FF2B5EF4-FFF2-40B4-BE49-F238E27FC236}">
                <a16:creationId xmlns:a16="http://schemas.microsoft.com/office/drawing/2014/main" id="{9A302937-4CC2-FACF-3B3F-1963064E3437}"/>
              </a:ext>
            </a:extLst>
          </p:cNvPr>
          <p:cNvSpPr>
            <a:spLocks noGrp="1"/>
          </p:cNvSpPr>
          <p:nvPr>
            <p:ph type="sldNum" sz="quarter" idx="12"/>
          </p:nvPr>
        </p:nvSpPr>
        <p:spPr/>
        <p:txBody>
          <a:bodyPr/>
          <a:lstStyle/>
          <a:p>
            <a:fld id="{F46C79FD-C571-418B-AB0F-5EE936C85276}" type="slidenum">
              <a:rPr lang="en-GB" smtClean="0"/>
              <a:t>15</a:t>
            </a:fld>
            <a:endParaRPr lang="en-GB"/>
          </a:p>
        </p:txBody>
      </p:sp>
    </p:spTree>
    <p:extLst>
      <p:ext uri="{BB962C8B-B14F-4D97-AF65-F5344CB8AC3E}">
        <p14:creationId xmlns:p14="http://schemas.microsoft.com/office/powerpoint/2010/main" val="197289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18D5AA-4D0A-9AF0-B394-BB0F202DDDD8}"/>
              </a:ext>
            </a:extLst>
          </p:cNvPr>
          <p:cNvPicPr>
            <a:picLocks noChangeAspect="1"/>
          </p:cNvPicPr>
          <p:nvPr/>
        </p:nvPicPr>
        <p:blipFill>
          <a:blip r:embed="rId3"/>
          <a:stretch>
            <a:fillRect/>
          </a:stretch>
        </p:blipFill>
        <p:spPr>
          <a:xfrm>
            <a:off x="1245496" y="0"/>
            <a:ext cx="9701008" cy="6858000"/>
          </a:xfrm>
          <a:prstGeom prst="rect">
            <a:avLst/>
          </a:prstGeom>
        </p:spPr>
      </p:pic>
      <p:sp>
        <p:nvSpPr>
          <p:cNvPr id="2" name="Slide Number Placeholder 1">
            <a:extLst>
              <a:ext uri="{FF2B5EF4-FFF2-40B4-BE49-F238E27FC236}">
                <a16:creationId xmlns:a16="http://schemas.microsoft.com/office/drawing/2014/main" id="{B3F4B401-D720-939B-6764-BC375C906C8B}"/>
              </a:ext>
            </a:extLst>
          </p:cNvPr>
          <p:cNvSpPr>
            <a:spLocks noGrp="1"/>
          </p:cNvSpPr>
          <p:nvPr>
            <p:ph type="sldNum" sz="quarter" idx="12"/>
          </p:nvPr>
        </p:nvSpPr>
        <p:spPr/>
        <p:txBody>
          <a:bodyPr/>
          <a:lstStyle/>
          <a:p>
            <a:fld id="{F46C79FD-C571-418B-AB0F-5EE936C85276}" type="slidenum">
              <a:rPr lang="en-GB" smtClean="0"/>
              <a:t>16</a:t>
            </a:fld>
            <a:endParaRPr lang="en-GB"/>
          </a:p>
        </p:txBody>
      </p:sp>
    </p:spTree>
    <p:extLst>
      <p:ext uri="{BB962C8B-B14F-4D97-AF65-F5344CB8AC3E}">
        <p14:creationId xmlns:p14="http://schemas.microsoft.com/office/powerpoint/2010/main" val="1045190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559F0C-E3C7-3B7B-927D-CCE195B1BD3A}"/>
              </a:ext>
            </a:extLst>
          </p:cNvPr>
          <p:cNvSpPr>
            <a:spLocks noGrp="1"/>
          </p:cNvSpPr>
          <p:nvPr>
            <p:ph idx="1"/>
          </p:nvPr>
        </p:nvSpPr>
        <p:spPr>
          <a:xfrm>
            <a:off x="974946" y="3395917"/>
            <a:ext cx="10905699" cy="1477978"/>
          </a:xfrm>
        </p:spPr>
        <p:txBody>
          <a:bodyPr/>
          <a:lstStyle/>
          <a:p>
            <a:pPr marL="0" indent="0">
              <a:spcAft>
                <a:spcPts val="600"/>
              </a:spcAft>
              <a:buNone/>
            </a:pPr>
            <a:r>
              <a:rPr lang="en-IE" sz="3200" b="1" dirty="0"/>
              <a:t>Actions 17, 18, 19: </a:t>
            </a:r>
            <a:r>
              <a:rPr lang="en-IE" sz="3200" dirty="0"/>
              <a:t>integrating further algae-related research and innovation needs into Horizon Europe with DG RTD</a:t>
            </a:r>
          </a:p>
        </p:txBody>
      </p:sp>
      <p:sp>
        <p:nvSpPr>
          <p:cNvPr id="3" name="Title 2">
            <a:extLst>
              <a:ext uri="{FF2B5EF4-FFF2-40B4-BE49-F238E27FC236}">
                <a16:creationId xmlns:a16="http://schemas.microsoft.com/office/drawing/2014/main" id="{678D1759-D3C7-DD38-8B85-74841FF50D5C}"/>
              </a:ext>
            </a:extLst>
          </p:cNvPr>
          <p:cNvSpPr>
            <a:spLocks noGrp="1"/>
          </p:cNvSpPr>
          <p:nvPr>
            <p:ph type="title"/>
          </p:nvPr>
        </p:nvSpPr>
        <p:spPr>
          <a:xfrm>
            <a:off x="974946" y="459444"/>
            <a:ext cx="5212908" cy="782357"/>
          </a:xfrm>
        </p:spPr>
        <p:txBody>
          <a:bodyPr/>
          <a:lstStyle/>
          <a:p>
            <a:r>
              <a:rPr lang="fr-BE" dirty="0" err="1"/>
              <a:t>Other</a:t>
            </a:r>
            <a:r>
              <a:rPr lang="fr-BE" dirty="0"/>
              <a:t> </a:t>
            </a:r>
            <a:r>
              <a:rPr lang="fr-BE" dirty="0" err="1"/>
              <a:t>ongoing</a:t>
            </a:r>
            <a:r>
              <a:rPr lang="fr-BE" dirty="0"/>
              <a:t> actions</a:t>
            </a:r>
            <a:endParaRPr lang="en-IE" dirty="0"/>
          </a:p>
        </p:txBody>
      </p:sp>
      <p:pic>
        <p:nvPicPr>
          <p:cNvPr id="5" name="Picture 4">
            <a:extLst>
              <a:ext uri="{FF2B5EF4-FFF2-40B4-BE49-F238E27FC236}">
                <a16:creationId xmlns:a16="http://schemas.microsoft.com/office/drawing/2014/main" id="{87343434-6A9E-65A8-0EE5-FD58FEA7B94F}"/>
              </a:ext>
            </a:extLst>
          </p:cNvPr>
          <p:cNvPicPr>
            <a:picLocks noChangeAspect="1"/>
          </p:cNvPicPr>
          <p:nvPr/>
        </p:nvPicPr>
        <p:blipFill>
          <a:blip r:embed="rId3"/>
          <a:stretch>
            <a:fillRect/>
          </a:stretch>
        </p:blipFill>
        <p:spPr>
          <a:xfrm>
            <a:off x="9505244" y="0"/>
            <a:ext cx="2686756" cy="3311142"/>
          </a:xfrm>
          <a:prstGeom prst="rect">
            <a:avLst/>
          </a:prstGeom>
          <a:ln>
            <a:noFill/>
          </a:ln>
          <a:effectLst>
            <a:outerShdw blurRad="292100" dist="139700" dir="2700000" algn="tl" rotWithShape="0">
              <a:srgbClr val="333333">
                <a:alpha val="65000"/>
              </a:srgbClr>
            </a:outerShdw>
            <a:softEdge rad="31750"/>
          </a:effectLst>
        </p:spPr>
      </p:pic>
      <p:pic>
        <p:nvPicPr>
          <p:cNvPr id="7" name="Picture 6">
            <a:extLst>
              <a:ext uri="{FF2B5EF4-FFF2-40B4-BE49-F238E27FC236}">
                <a16:creationId xmlns:a16="http://schemas.microsoft.com/office/drawing/2014/main" id="{CC397B75-D55F-A67D-1F7E-741DDDE642E5}"/>
              </a:ext>
            </a:extLst>
          </p:cNvPr>
          <p:cNvPicPr>
            <a:picLocks noChangeAspect="1"/>
          </p:cNvPicPr>
          <p:nvPr/>
        </p:nvPicPr>
        <p:blipFill>
          <a:blip r:embed="rId4"/>
          <a:stretch>
            <a:fillRect/>
          </a:stretch>
        </p:blipFill>
        <p:spPr>
          <a:xfrm>
            <a:off x="6558844" y="54449"/>
            <a:ext cx="2835105" cy="2374704"/>
          </a:xfrm>
          <a:prstGeom prst="rect">
            <a:avLst/>
          </a:prstGeom>
          <a:effectLst>
            <a:outerShdw blurRad="63500" sx="102000" sy="102000" algn="ctr" rotWithShape="0">
              <a:prstClr val="black">
                <a:alpha val="40000"/>
              </a:prstClr>
            </a:outerShdw>
          </a:effectLst>
        </p:spPr>
      </p:pic>
      <p:sp>
        <p:nvSpPr>
          <p:cNvPr id="4" name="Slide Number Placeholder 3">
            <a:extLst>
              <a:ext uri="{FF2B5EF4-FFF2-40B4-BE49-F238E27FC236}">
                <a16:creationId xmlns:a16="http://schemas.microsoft.com/office/drawing/2014/main" id="{DB2FFFAF-55D3-0B13-0444-BB1FF1964DD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46C79FD-C571-418B-AB0F-5EE936C85276}" type="slidenum">
              <a:rPr kumimoji="0" lang="en-GB" sz="1200" b="0" i="0" u="none" strike="noStrike" kern="0" cap="none" spc="0" normalizeH="0" baseline="0" noProof="0" smtClean="0">
                <a:ln>
                  <a:noFill/>
                </a:ln>
                <a:solidFill>
                  <a:srgbClr val="4D4D4D">
                    <a:tint val="75000"/>
                  </a:srgb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GB" sz="1200" b="0" i="0" u="none" strike="noStrike" kern="0" cap="none" spc="0" normalizeH="0" baseline="0" noProof="0">
              <a:ln>
                <a:noFill/>
              </a:ln>
              <a:solidFill>
                <a:srgbClr val="4D4D4D">
                  <a:tint val="75000"/>
                </a:srgbClr>
              </a:solidFill>
              <a:effectLst/>
              <a:uLnTx/>
              <a:uFillTx/>
              <a:latin typeface="Arial"/>
              <a:cs typeface="Arial"/>
              <a:sym typeface="Arial"/>
            </a:endParaRPr>
          </a:p>
        </p:txBody>
      </p:sp>
    </p:spTree>
    <p:extLst>
      <p:ext uri="{BB962C8B-B14F-4D97-AF65-F5344CB8AC3E}">
        <p14:creationId xmlns:p14="http://schemas.microsoft.com/office/powerpoint/2010/main" val="776998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905E5-5919-C739-5D70-6198F6A67975}"/>
              </a:ext>
            </a:extLst>
          </p:cNvPr>
          <p:cNvSpPr>
            <a:spLocks noGrp="1"/>
          </p:cNvSpPr>
          <p:nvPr>
            <p:ph type="ctrTitle"/>
          </p:nvPr>
        </p:nvSpPr>
        <p:spPr>
          <a:xfrm>
            <a:off x="1086774" y="2235200"/>
            <a:ext cx="10676038" cy="2387600"/>
          </a:xfrm>
        </p:spPr>
        <p:txBody>
          <a:bodyPr/>
          <a:lstStyle/>
          <a:p>
            <a:pPr algn="ctr"/>
            <a:r>
              <a:rPr lang="fr-BE"/>
              <a:t>Action 4: </a:t>
            </a:r>
            <a:r>
              <a:rPr lang="fr-BE" err="1"/>
              <a:t>Increasing</a:t>
            </a:r>
            <a:r>
              <a:rPr lang="fr-BE"/>
              <a:t> social </a:t>
            </a:r>
            <a:r>
              <a:rPr lang="fr-BE" err="1"/>
              <a:t>awareness</a:t>
            </a:r>
            <a:r>
              <a:rPr lang="fr-BE"/>
              <a:t> and </a:t>
            </a:r>
            <a:r>
              <a:rPr lang="fr-BE" err="1"/>
              <a:t>market</a:t>
            </a:r>
            <a:r>
              <a:rPr lang="fr-BE"/>
              <a:t> acceptance of </a:t>
            </a:r>
            <a:r>
              <a:rPr lang="fr-BE" err="1"/>
              <a:t>algae</a:t>
            </a:r>
            <a:r>
              <a:rPr lang="fr-BE"/>
              <a:t> in the EU</a:t>
            </a:r>
            <a:endParaRPr lang="en-IE"/>
          </a:p>
        </p:txBody>
      </p:sp>
      <p:sp>
        <p:nvSpPr>
          <p:cNvPr id="3" name="Slide Number Placeholder 2">
            <a:extLst>
              <a:ext uri="{FF2B5EF4-FFF2-40B4-BE49-F238E27FC236}">
                <a16:creationId xmlns:a16="http://schemas.microsoft.com/office/drawing/2014/main" id="{377ECA29-6EB7-6F08-0902-A15F216FF61E}"/>
              </a:ext>
            </a:extLst>
          </p:cNvPr>
          <p:cNvSpPr>
            <a:spLocks noGrp="1"/>
          </p:cNvSpPr>
          <p:nvPr>
            <p:ph type="sldNum" sz="quarter" idx="12"/>
          </p:nvPr>
        </p:nvSpPr>
        <p:spPr/>
        <p:txBody>
          <a:bodyPr/>
          <a:lstStyle/>
          <a:p>
            <a:fld id="{F46C79FD-C571-418B-AB0F-5EE936C85276}" type="slidenum">
              <a:rPr lang="en-GB" smtClean="0"/>
              <a:pPr/>
              <a:t>18</a:t>
            </a:fld>
            <a:endParaRPr lang="en-GB"/>
          </a:p>
        </p:txBody>
      </p:sp>
    </p:spTree>
    <p:extLst>
      <p:ext uri="{BB962C8B-B14F-4D97-AF65-F5344CB8AC3E}">
        <p14:creationId xmlns:p14="http://schemas.microsoft.com/office/powerpoint/2010/main" val="763338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8239E8-181D-EFA8-8FD6-3D5193B6B007}"/>
              </a:ext>
            </a:extLst>
          </p:cNvPr>
          <p:cNvSpPr>
            <a:spLocks noGrp="1"/>
          </p:cNvSpPr>
          <p:nvPr>
            <p:ph sz="half" idx="1"/>
          </p:nvPr>
        </p:nvSpPr>
        <p:spPr>
          <a:xfrm>
            <a:off x="838200" y="1688412"/>
            <a:ext cx="5205133" cy="4338507"/>
          </a:xfrm>
        </p:spPr>
        <p:txBody>
          <a:bodyPr>
            <a:normAutofit lnSpcReduction="10000"/>
          </a:bodyPr>
          <a:lstStyle/>
          <a:p>
            <a:r>
              <a:rPr lang="fr-BE" dirty="0"/>
              <a:t>DG MARE </a:t>
            </a:r>
            <a:r>
              <a:rPr lang="fr-BE" dirty="0" err="1"/>
              <a:t>regularly</a:t>
            </a:r>
            <a:r>
              <a:rPr lang="fr-BE" dirty="0"/>
              <a:t> </a:t>
            </a:r>
            <a:r>
              <a:rPr lang="fr-BE" dirty="0" err="1"/>
              <a:t>meets</a:t>
            </a:r>
            <a:r>
              <a:rPr lang="fr-BE" dirty="0"/>
              <a:t> </a:t>
            </a:r>
            <a:r>
              <a:rPr lang="fr-BE" b="1" dirty="0"/>
              <a:t>MS </a:t>
            </a:r>
            <a:r>
              <a:rPr lang="fr-BE" b="1" dirty="0" err="1"/>
              <a:t>authorities</a:t>
            </a:r>
            <a:r>
              <a:rPr lang="fr-BE" b="1" dirty="0"/>
              <a:t> </a:t>
            </a:r>
            <a:r>
              <a:rPr lang="fr-BE" dirty="0"/>
              <a:t>to </a:t>
            </a:r>
            <a:r>
              <a:rPr lang="fr-BE" dirty="0" err="1"/>
              <a:t>facilitate</a:t>
            </a:r>
            <a:r>
              <a:rPr lang="fr-BE" dirty="0"/>
              <a:t> </a:t>
            </a:r>
            <a:r>
              <a:rPr lang="fr-BE" dirty="0" err="1"/>
              <a:t>governance</a:t>
            </a:r>
            <a:r>
              <a:rPr lang="fr-BE" dirty="0"/>
              <a:t>, </a:t>
            </a:r>
            <a:r>
              <a:rPr lang="fr-BE" dirty="0" err="1"/>
              <a:t>share</a:t>
            </a:r>
            <a:r>
              <a:rPr lang="fr-BE" dirty="0"/>
              <a:t> good practices etc.</a:t>
            </a:r>
          </a:p>
          <a:p>
            <a:r>
              <a:rPr lang="en-IE" dirty="0"/>
              <a:t>In line with </a:t>
            </a:r>
            <a:r>
              <a:rPr lang="en-IE" b="1" dirty="0"/>
              <a:t>Action 12</a:t>
            </a:r>
            <a:r>
              <a:rPr lang="en-IE" dirty="0"/>
              <a:t>, algae sector knowledge has been already integrated into the Aquaculture Assistance Mechanism (AAM) website + infographic on “How the EU supports the algae sector” was published </a:t>
            </a:r>
            <a:r>
              <a:rPr lang="en-IE" dirty="0">
                <a:hlinkClick r:id="rId3"/>
              </a:rPr>
              <a:t>online</a:t>
            </a:r>
            <a:r>
              <a:rPr lang="en-IE" dirty="0"/>
              <a:t>.</a:t>
            </a:r>
          </a:p>
        </p:txBody>
      </p:sp>
      <p:pic>
        <p:nvPicPr>
          <p:cNvPr id="4" name="Content Placeholder 4">
            <a:extLst>
              <a:ext uri="{FF2B5EF4-FFF2-40B4-BE49-F238E27FC236}">
                <a16:creationId xmlns:a16="http://schemas.microsoft.com/office/drawing/2014/main" id="{01921090-24B5-C269-9097-16115EF45D60}"/>
              </a:ext>
            </a:extLst>
          </p:cNvPr>
          <p:cNvPicPr>
            <a:picLocks noChangeAspect="1"/>
          </p:cNvPicPr>
          <p:nvPr/>
        </p:nvPicPr>
        <p:blipFill>
          <a:blip r:embed="rId4"/>
          <a:stretch>
            <a:fillRect/>
          </a:stretch>
        </p:blipFill>
        <p:spPr>
          <a:xfrm>
            <a:off x="6043333" y="1309549"/>
            <a:ext cx="2054034" cy="1032152"/>
          </a:xfrm>
          <a:prstGeom prst="rect">
            <a:avLst/>
          </a:prstGeom>
          <a:noFill/>
        </p:spPr>
      </p:pic>
      <p:sp>
        <p:nvSpPr>
          <p:cNvPr id="3" name="Title 2">
            <a:extLst>
              <a:ext uri="{FF2B5EF4-FFF2-40B4-BE49-F238E27FC236}">
                <a16:creationId xmlns:a16="http://schemas.microsoft.com/office/drawing/2014/main" id="{7F9492A0-4BC9-EAB8-4BFD-8602D22FC1DA}"/>
              </a:ext>
            </a:extLst>
          </p:cNvPr>
          <p:cNvSpPr>
            <a:spLocks noGrp="1"/>
          </p:cNvSpPr>
          <p:nvPr>
            <p:ph type="title"/>
          </p:nvPr>
        </p:nvSpPr>
        <p:spPr>
          <a:xfrm>
            <a:off x="970722" y="482860"/>
            <a:ext cx="10515600" cy="782357"/>
          </a:xfrm>
        </p:spPr>
        <p:txBody>
          <a:bodyPr anchor="b">
            <a:normAutofit/>
          </a:bodyPr>
          <a:lstStyle/>
          <a:p>
            <a:r>
              <a:rPr lang="fr-BE" sz="3600"/>
              <a:t>EU Open Method of Coordination on aquaculture</a:t>
            </a:r>
            <a:endParaRPr lang="en-IE" sz="3600"/>
          </a:p>
        </p:txBody>
      </p:sp>
      <p:pic>
        <p:nvPicPr>
          <p:cNvPr id="6" name="Picture 5">
            <a:extLst>
              <a:ext uri="{FF2B5EF4-FFF2-40B4-BE49-F238E27FC236}">
                <a16:creationId xmlns:a16="http://schemas.microsoft.com/office/drawing/2014/main" id="{5D50D6FF-8A86-2381-7F35-9A766478E576}"/>
              </a:ext>
            </a:extLst>
          </p:cNvPr>
          <p:cNvPicPr>
            <a:picLocks noChangeAspect="1"/>
          </p:cNvPicPr>
          <p:nvPr/>
        </p:nvPicPr>
        <p:blipFill>
          <a:blip r:embed="rId5"/>
          <a:stretch>
            <a:fillRect/>
          </a:stretch>
        </p:blipFill>
        <p:spPr>
          <a:xfrm>
            <a:off x="8198886" y="1420716"/>
            <a:ext cx="3731345" cy="2634574"/>
          </a:xfrm>
          <a:prstGeom prst="rect">
            <a:avLst/>
          </a:prstGeom>
        </p:spPr>
      </p:pic>
      <p:pic>
        <p:nvPicPr>
          <p:cNvPr id="8" name="Picture 7">
            <a:extLst>
              <a:ext uri="{FF2B5EF4-FFF2-40B4-BE49-F238E27FC236}">
                <a16:creationId xmlns:a16="http://schemas.microsoft.com/office/drawing/2014/main" id="{E5D24D4E-0357-7DC5-5FB2-2F175A6FDF58}"/>
              </a:ext>
            </a:extLst>
          </p:cNvPr>
          <p:cNvPicPr>
            <a:picLocks noChangeAspect="1"/>
          </p:cNvPicPr>
          <p:nvPr/>
        </p:nvPicPr>
        <p:blipFill>
          <a:blip r:embed="rId6"/>
          <a:stretch>
            <a:fillRect/>
          </a:stretch>
        </p:blipFill>
        <p:spPr>
          <a:xfrm>
            <a:off x="6228522" y="3857666"/>
            <a:ext cx="3737691" cy="2634574"/>
          </a:xfrm>
          <a:prstGeom prst="rect">
            <a:avLst/>
          </a:prstGeom>
        </p:spPr>
      </p:pic>
      <p:sp>
        <p:nvSpPr>
          <p:cNvPr id="5" name="Slide Number Placeholder 4">
            <a:extLst>
              <a:ext uri="{FF2B5EF4-FFF2-40B4-BE49-F238E27FC236}">
                <a16:creationId xmlns:a16="http://schemas.microsoft.com/office/drawing/2014/main" id="{0D244C3D-0E0E-28F2-4878-79920263D6EE}"/>
              </a:ext>
            </a:extLst>
          </p:cNvPr>
          <p:cNvSpPr>
            <a:spLocks noGrp="1"/>
          </p:cNvSpPr>
          <p:nvPr>
            <p:ph type="sldNum" sz="quarter" idx="12"/>
          </p:nvPr>
        </p:nvSpPr>
        <p:spPr/>
        <p:txBody>
          <a:bodyPr/>
          <a:lstStyle/>
          <a:p>
            <a:fld id="{F46C79FD-C571-418B-AB0F-5EE936C85276}" type="slidenum">
              <a:rPr lang="en-GB" smtClean="0"/>
              <a:t>19</a:t>
            </a:fld>
            <a:endParaRPr lang="en-GB"/>
          </a:p>
        </p:txBody>
      </p:sp>
    </p:spTree>
    <p:extLst>
      <p:ext uri="{BB962C8B-B14F-4D97-AF65-F5344CB8AC3E}">
        <p14:creationId xmlns:p14="http://schemas.microsoft.com/office/powerpoint/2010/main" val="757740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6F754EAC-E129-4C96-BF03-73959CF32925}"/>
              </a:ext>
            </a:extLst>
          </p:cNvPr>
          <p:cNvSpPr>
            <a:spLocks noGrp="1"/>
          </p:cNvSpPr>
          <p:nvPr>
            <p:ph type="title"/>
          </p:nvPr>
        </p:nvSpPr>
        <p:spPr>
          <a:xfrm>
            <a:off x="1100010" y="287979"/>
            <a:ext cx="3964136" cy="2460931"/>
          </a:xfrm>
        </p:spPr>
        <p:txBody>
          <a:bodyPr/>
          <a:lstStyle/>
          <a:p>
            <a:r>
              <a:rPr lang="en-US" dirty="0"/>
              <a:t>The EU Algae Initiative – Adopted November 2022</a:t>
            </a:r>
            <a:endParaRPr lang="en-IE" dirty="0"/>
          </a:p>
        </p:txBody>
      </p:sp>
      <p:pic>
        <p:nvPicPr>
          <p:cNvPr id="6" name="Picture 5">
            <a:extLst>
              <a:ext uri="{FF2B5EF4-FFF2-40B4-BE49-F238E27FC236}">
                <a16:creationId xmlns:a16="http://schemas.microsoft.com/office/drawing/2014/main" id="{98219D75-C551-4318-9FEC-33B1346C80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22108" r="300" b="49569"/>
          <a:stretch/>
        </p:blipFill>
        <p:spPr>
          <a:xfrm>
            <a:off x="0" y="4865213"/>
            <a:ext cx="12235324" cy="1992787"/>
          </a:xfrm>
          <a:prstGeom prst="rect">
            <a:avLst/>
          </a:prstGeom>
        </p:spPr>
      </p:pic>
      <p:pic>
        <p:nvPicPr>
          <p:cNvPr id="1026" name="Picture 2">
            <a:extLst>
              <a:ext uri="{FF2B5EF4-FFF2-40B4-BE49-F238E27FC236}">
                <a16:creationId xmlns:a16="http://schemas.microsoft.com/office/drawing/2014/main" id="{EB177058-75C9-43A6-8310-7E312C79C63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89" t="3540" r="13938" b="65600"/>
          <a:stretch/>
        </p:blipFill>
        <p:spPr bwMode="auto">
          <a:xfrm>
            <a:off x="-36584" y="3280229"/>
            <a:ext cx="11163987" cy="328979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7723C4E2-48B2-4C7A-A64E-06673B477D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0577" y="632608"/>
            <a:ext cx="6886064" cy="4955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3937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A68E0F-2C2C-6D5F-99B8-692A81F3DD2C}"/>
              </a:ext>
            </a:extLst>
          </p:cNvPr>
          <p:cNvSpPr>
            <a:spLocks noGrp="1"/>
          </p:cNvSpPr>
          <p:nvPr>
            <p:ph sz="half" idx="1"/>
          </p:nvPr>
        </p:nvSpPr>
        <p:spPr>
          <a:xfrm>
            <a:off x="838200" y="1528410"/>
            <a:ext cx="10765223" cy="3906435"/>
          </a:xfrm>
        </p:spPr>
        <p:txBody>
          <a:bodyPr/>
          <a:lstStyle/>
          <a:p>
            <a:pPr>
              <a:spcAft>
                <a:spcPts val="600"/>
              </a:spcAft>
            </a:pPr>
            <a:r>
              <a:rPr lang="en-IE" sz="2400" b="1" dirty="0"/>
              <a:t>Action 21-A:</a:t>
            </a:r>
            <a:r>
              <a:rPr lang="en-IE" sz="2400" dirty="0"/>
              <a:t> perform a consumer behaviour and preference analysis of the perception of algae-based products with EU4Algae and MARE A4</a:t>
            </a:r>
          </a:p>
          <a:p>
            <a:pPr>
              <a:spcAft>
                <a:spcPts val="600"/>
              </a:spcAft>
            </a:pPr>
            <a:r>
              <a:rPr lang="en-IE" sz="2400" b="1" dirty="0"/>
              <a:t>Action 23: </a:t>
            </a:r>
            <a:r>
              <a:rPr lang="en-IE" sz="2400" dirty="0"/>
              <a:t>promote awareness-raising actions about blue bioeconomy with EU4Algae</a:t>
            </a:r>
            <a:endParaRPr lang="en-IE" sz="2400" b="1" dirty="0"/>
          </a:p>
          <a:p>
            <a:endParaRPr lang="en-IE" dirty="0"/>
          </a:p>
        </p:txBody>
      </p:sp>
      <p:sp>
        <p:nvSpPr>
          <p:cNvPr id="4" name="Slide Number Placeholder 3">
            <a:extLst>
              <a:ext uri="{FF2B5EF4-FFF2-40B4-BE49-F238E27FC236}">
                <a16:creationId xmlns:a16="http://schemas.microsoft.com/office/drawing/2014/main" id="{BD24893E-BF93-258D-7E69-F0DCE516B277}"/>
              </a:ext>
            </a:extLst>
          </p:cNvPr>
          <p:cNvSpPr>
            <a:spLocks noGrp="1"/>
          </p:cNvSpPr>
          <p:nvPr>
            <p:ph type="sldNum" sz="quarter" idx="12"/>
          </p:nvPr>
        </p:nvSpPr>
        <p:spPr/>
        <p:txBody>
          <a:bodyPr/>
          <a:lstStyle/>
          <a:p>
            <a:fld id="{F46C79FD-C571-418B-AB0F-5EE936C85276}" type="slidenum">
              <a:rPr lang="en-GB" smtClean="0"/>
              <a:t>20</a:t>
            </a:fld>
            <a:endParaRPr lang="en-GB"/>
          </a:p>
        </p:txBody>
      </p:sp>
      <p:sp>
        <p:nvSpPr>
          <p:cNvPr id="6" name="Title 2">
            <a:extLst>
              <a:ext uri="{FF2B5EF4-FFF2-40B4-BE49-F238E27FC236}">
                <a16:creationId xmlns:a16="http://schemas.microsoft.com/office/drawing/2014/main" id="{B3FC975F-F5C8-B259-0239-2F9D4F5259BA}"/>
              </a:ext>
            </a:extLst>
          </p:cNvPr>
          <p:cNvSpPr txBox="1">
            <a:spLocks/>
          </p:cNvSpPr>
          <p:nvPr/>
        </p:nvSpPr>
        <p:spPr>
          <a:xfrm>
            <a:off x="974946" y="482858"/>
            <a:ext cx="5212908" cy="782357"/>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pPr>
              <a:buClrTx/>
              <a:buFontTx/>
            </a:pPr>
            <a:r>
              <a:rPr lang="fr-BE"/>
              <a:t>Other ongoing actions</a:t>
            </a:r>
            <a:endParaRPr lang="en-IE" dirty="0"/>
          </a:p>
        </p:txBody>
      </p:sp>
      <p:pic>
        <p:nvPicPr>
          <p:cNvPr id="7" name="Picture 6">
            <a:extLst>
              <a:ext uri="{FF2B5EF4-FFF2-40B4-BE49-F238E27FC236}">
                <a16:creationId xmlns:a16="http://schemas.microsoft.com/office/drawing/2014/main" id="{49F42700-FB00-3C91-AF12-6658F0FDB392}"/>
              </a:ext>
            </a:extLst>
          </p:cNvPr>
          <p:cNvPicPr>
            <a:picLocks noChangeAspect="1"/>
          </p:cNvPicPr>
          <p:nvPr/>
        </p:nvPicPr>
        <p:blipFill>
          <a:blip r:embed="rId3"/>
          <a:stretch>
            <a:fillRect/>
          </a:stretch>
        </p:blipFill>
        <p:spPr>
          <a:xfrm>
            <a:off x="3062485" y="3030130"/>
            <a:ext cx="6316652" cy="3466281"/>
          </a:xfrm>
          <a:prstGeom prst="rect">
            <a:avLst/>
          </a:prstGeom>
        </p:spPr>
      </p:pic>
    </p:spTree>
    <p:extLst>
      <p:ext uri="{BB962C8B-B14F-4D97-AF65-F5344CB8AC3E}">
        <p14:creationId xmlns:p14="http://schemas.microsoft.com/office/powerpoint/2010/main" val="12809235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5AD7ABCA-57C9-99F8-9283-8C5B7D3A587D}"/>
              </a:ext>
            </a:extLst>
          </p:cNvPr>
          <p:cNvSpPr txBox="1">
            <a:spLocks/>
          </p:cNvSpPr>
          <p:nvPr/>
        </p:nvSpPr>
        <p:spPr>
          <a:xfrm>
            <a:off x="928681" y="168166"/>
            <a:ext cx="10515600" cy="614191"/>
          </a:xfrm>
          <a:prstGeom prst="rect">
            <a:avLst/>
          </a:prstGeom>
        </p:spPr>
        <p:txBody>
          <a:bodyPr vert="horz" lIns="91440" tIns="45720" rIns="91440" bIns="0" rtlCol="0" anchor="b" anchorCtr="0">
            <a:norm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pPr algn="ctr">
              <a:spcAft>
                <a:spcPts val="600"/>
              </a:spcAft>
            </a:pPr>
            <a:r>
              <a:rPr lang="en-US"/>
              <a:t>Closing Remarks</a:t>
            </a:r>
          </a:p>
        </p:txBody>
      </p:sp>
      <p:graphicFrame>
        <p:nvGraphicFramePr>
          <p:cNvPr id="13" name="Content Placeholder 1">
            <a:extLst>
              <a:ext uri="{FF2B5EF4-FFF2-40B4-BE49-F238E27FC236}">
                <a16:creationId xmlns:a16="http://schemas.microsoft.com/office/drawing/2014/main" id="{C1C754CB-44AD-74D1-01C8-CBD3968A0136}"/>
              </a:ext>
            </a:extLst>
          </p:cNvPr>
          <p:cNvGraphicFramePr>
            <a:graphicFrameLocks noGrp="1"/>
          </p:cNvGraphicFramePr>
          <p:nvPr>
            <p:ph idx="1"/>
            <p:extLst>
              <p:ext uri="{D42A27DB-BD31-4B8C-83A1-F6EECF244321}">
                <p14:modId xmlns:p14="http://schemas.microsoft.com/office/powerpoint/2010/main" val="139178808"/>
              </p:ext>
            </p:extLst>
          </p:nvPr>
        </p:nvGraphicFramePr>
        <p:xfrm>
          <a:off x="848709" y="782358"/>
          <a:ext cx="10905699" cy="59074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22F861D2-AC59-06B9-3192-1D10B25891CD}"/>
              </a:ext>
            </a:extLst>
          </p:cNvPr>
          <p:cNvSpPr>
            <a:spLocks noGrp="1"/>
          </p:cNvSpPr>
          <p:nvPr>
            <p:ph type="sldNum" sz="quarter" idx="12"/>
          </p:nvPr>
        </p:nvSpPr>
        <p:spPr/>
        <p:txBody>
          <a:bodyPr/>
          <a:lstStyle/>
          <a:p>
            <a:fld id="{F46C79FD-C571-418B-AB0F-5EE936C85276}" type="slidenum">
              <a:rPr lang="en-GB" smtClean="0"/>
              <a:t>21</a:t>
            </a:fld>
            <a:endParaRPr lang="en-GB"/>
          </a:p>
        </p:txBody>
      </p:sp>
    </p:spTree>
    <p:extLst>
      <p:ext uri="{BB962C8B-B14F-4D97-AF65-F5344CB8AC3E}">
        <p14:creationId xmlns:p14="http://schemas.microsoft.com/office/powerpoint/2010/main" val="3912235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915E8C-F667-6D00-1DAB-516EFCE2E45E}"/>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GB" smtClean="0"/>
              <a:t>3</a:t>
            </a:fld>
            <a:endParaRPr lang="en-GB"/>
          </a:p>
        </p:txBody>
      </p:sp>
      <p:sp>
        <p:nvSpPr>
          <p:cNvPr id="3" name="Title 2">
            <a:extLst>
              <a:ext uri="{FF2B5EF4-FFF2-40B4-BE49-F238E27FC236}">
                <a16:creationId xmlns:a16="http://schemas.microsoft.com/office/drawing/2014/main" id="{E827F280-EE3F-283C-C250-2D9002FB509F}"/>
              </a:ext>
            </a:extLst>
          </p:cNvPr>
          <p:cNvSpPr>
            <a:spLocks noGrp="1"/>
          </p:cNvSpPr>
          <p:nvPr>
            <p:ph type="title"/>
          </p:nvPr>
        </p:nvSpPr>
        <p:spPr>
          <a:xfrm>
            <a:off x="969509" y="626023"/>
            <a:ext cx="10515600" cy="693569"/>
          </a:xfrm>
        </p:spPr>
        <p:txBody>
          <a:bodyPr/>
          <a:lstStyle/>
          <a:p>
            <a:r>
              <a:rPr lang="fr-BE" dirty="0" err="1"/>
              <a:t>Implementation</a:t>
            </a:r>
            <a:r>
              <a:rPr lang="fr-BE" sz="4000" dirty="0">
                <a:latin typeface="Times New Roman"/>
              </a:rPr>
              <a:t> </a:t>
            </a:r>
            <a:r>
              <a:rPr lang="fr-BE" dirty="0"/>
              <a:t>of the EU </a:t>
            </a:r>
            <a:r>
              <a:rPr lang="fr-BE" dirty="0" err="1"/>
              <a:t>Algae</a:t>
            </a:r>
            <a:r>
              <a:rPr lang="fr-BE" dirty="0"/>
              <a:t> Initiative</a:t>
            </a:r>
            <a:endParaRPr lang="en-IE" dirty="0"/>
          </a:p>
        </p:txBody>
      </p:sp>
      <p:sp>
        <p:nvSpPr>
          <p:cNvPr id="4" name="Text Placeholder 3">
            <a:extLst>
              <a:ext uri="{FF2B5EF4-FFF2-40B4-BE49-F238E27FC236}">
                <a16:creationId xmlns:a16="http://schemas.microsoft.com/office/drawing/2014/main" id="{5F64677A-9652-B10E-0445-5E270E6DC585}"/>
              </a:ext>
            </a:extLst>
          </p:cNvPr>
          <p:cNvSpPr>
            <a:spLocks noGrp="1"/>
          </p:cNvSpPr>
          <p:nvPr>
            <p:ph type="body" idx="1"/>
          </p:nvPr>
        </p:nvSpPr>
        <p:spPr>
          <a:xfrm>
            <a:off x="838200" y="1672070"/>
            <a:ext cx="10515600" cy="4953520"/>
          </a:xfrm>
        </p:spPr>
        <p:txBody>
          <a:bodyPr vert="horz" lIns="91440" tIns="45720" rIns="91440" bIns="45720" rtlCol="0" anchor="t">
            <a:noAutofit/>
          </a:bodyPr>
          <a:lstStyle/>
          <a:p>
            <a:pPr marL="0" lvl="1" indent="0" algn="just">
              <a:spcBef>
                <a:spcPts val="0"/>
              </a:spcBef>
              <a:spcAft>
                <a:spcPts val="1200"/>
              </a:spcAft>
              <a:buSzPts val="2400"/>
              <a:buNone/>
              <a:defRPr/>
            </a:pPr>
            <a:r>
              <a:rPr lang="fr-BE" sz="2800" dirty="0" err="1">
                <a:latin typeface="+mj-lt"/>
              </a:rPr>
              <a:t>Implementation</a:t>
            </a:r>
            <a:r>
              <a:rPr lang="fr-BE" sz="2800" dirty="0">
                <a:latin typeface="+mj-lt"/>
              </a:rPr>
              <a:t> of the Initiative </a:t>
            </a:r>
            <a:r>
              <a:rPr lang="fr-BE" sz="2800" dirty="0" err="1">
                <a:latin typeface="+mj-lt"/>
              </a:rPr>
              <a:t>is</a:t>
            </a:r>
            <a:r>
              <a:rPr lang="fr-BE" sz="2800" dirty="0">
                <a:latin typeface="+mj-lt"/>
              </a:rPr>
              <a:t> </a:t>
            </a:r>
            <a:r>
              <a:rPr lang="fr-BE" sz="2800" dirty="0" err="1">
                <a:latin typeface="+mj-lt"/>
              </a:rPr>
              <a:t>ongoing</a:t>
            </a:r>
            <a:r>
              <a:rPr lang="fr-BE" sz="2800" dirty="0">
                <a:latin typeface="+mj-lt"/>
              </a:rPr>
              <a:t> at full speed </a:t>
            </a:r>
            <a:br>
              <a:rPr lang="fr-BE" sz="2800" dirty="0">
                <a:latin typeface="+mj-lt"/>
              </a:rPr>
            </a:br>
            <a:r>
              <a:rPr lang="fr-BE" sz="2800" dirty="0">
                <a:latin typeface="+mj-lt"/>
              </a:rPr>
              <a:t>(23 actions </a:t>
            </a:r>
            <a:r>
              <a:rPr lang="fr-BE" sz="2800" dirty="0" err="1">
                <a:latin typeface="+mj-lt"/>
              </a:rPr>
              <a:t>covering</a:t>
            </a:r>
            <a:r>
              <a:rPr lang="fr-BE" sz="2800" dirty="0">
                <a:latin typeface="+mj-lt"/>
              </a:rPr>
              <a:t> 4 </a:t>
            </a:r>
            <a:r>
              <a:rPr lang="fr-BE" sz="2800" dirty="0" err="1">
                <a:latin typeface="+mj-lt"/>
              </a:rPr>
              <a:t>broad</a:t>
            </a:r>
            <a:r>
              <a:rPr lang="fr-BE" sz="2800" dirty="0">
                <a:latin typeface="+mj-lt"/>
              </a:rPr>
              <a:t> action areas):  </a:t>
            </a:r>
            <a:endParaRPr lang="fr-BE" sz="2800" dirty="0">
              <a:latin typeface="+mj-lt"/>
              <a:cs typeface="Arial"/>
            </a:endParaRPr>
          </a:p>
          <a:p>
            <a:pPr marL="800100" lvl="1" indent="-342900" algn="just" fontAlgn="base">
              <a:buFont typeface="+mj-lt"/>
              <a:buAutoNum type="arabicPeriod"/>
            </a:pPr>
            <a:r>
              <a:rPr lang="en-US" sz="2400" dirty="0">
                <a:latin typeface="+mj-lt"/>
              </a:rPr>
              <a:t>Improving the governance framework and the legislation; </a:t>
            </a:r>
            <a:endParaRPr lang="en-US" sz="2400" dirty="0">
              <a:latin typeface="+mj-lt"/>
              <a:cs typeface="Arial"/>
            </a:endParaRPr>
          </a:p>
          <a:p>
            <a:pPr marL="800100" lvl="1" indent="-342900" algn="just" fontAlgn="base">
              <a:buFont typeface="+mj-lt"/>
              <a:buAutoNum type="arabicPeriod"/>
            </a:pPr>
            <a:r>
              <a:rPr lang="en-US" sz="2400" dirty="0">
                <a:latin typeface="+mj-lt"/>
              </a:rPr>
              <a:t>Improving the business environment; </a:t>
            </a:r>
            <a:endParaRPr lang="en-US" sz="2400" dirty="0">
              <a:latin typeface="+mj-lt"/>
              <a:cs typeface="Arial"/>
            </a:endParaRPr>
          </a:p>
          <a:p>
            <a:pPr marL="800100" lvl="1" indent="-342900" algn="just" fontAlgn="base">
              <a:buFont typeface="+mj-lt"/>
              <a:buAutoNum type="arabicPeriod"/>
            </a:pPr>
            <a:r>
              <a:rPr lang="en-US" sz="2400" dirty="0">
                <a:latin typeface="+mj-lt"/>
              </a:rPr>
              <a:t>Closing knowledge, research, technological and innovation gaps; </a:t>
            </a:r>
            <a:endParaRPr lang="en-US" sz="2400" dirty="0">
              <a:latin typeface="+mj-lt"/>
              <a:cs typeface="Arial"/>
            </a:endParaRPr>
          </a:p>
          <a:p>
            <a:pPr marL="800100" lvl="1" indent="-342900" algn="just" fontAlgn="base">
              <a:buFont typeface="+mj-lt"/>
              <a:buAutoNum type="arabicPeriod"/>
            </a:pPr>
            <a:r>
              <a:rPr lang="en-US" sz="2400" dirty="0">
                <a:latin typeface="+mj-lt"/>
              </a:rPr>
              <a:t>Increasing social awareness &amp; market acceptance of algae in the EU </a:t>
            </a:r>
            <a:endParaRPr lang="fr-BE" sz="2400" dirty="0">
              <a:latin typeface="+mj-lt"/>
            </a:endParaRPr>
          </a:p>
          <a:p>
            <a:pPr marL="0" indent="0" algn="just">
              <a:spcAft>
                <a:spcPts val="600"/>
              </a:spcAft>
              <a:buNone/>
            </a:pPr>
            <a:endParaRPr lang="en-IE" sz="1800" dirty="0">
              <a:latin typeface="+mj-lt"/>
            </a:endParaRPr>
          </a:p>
        </p:txBody>
      </p:sp>
    </p:spTree>
    <p:extLst>
      <p:ext uri="{BB962C8B-B14F-4D97-AF65-F5344CB8AC3E}">
        <p14:creationId xmlns:p14="http://schemas.microsoft.com/office/powerpoint/2010/main" val="1057748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1E5E7-9BB6-36CD-9478-EEF778246412}"/>
              </a:ext>
            </a:extLst>
          </p:cNvPr>
          <p:cNvSpPr>
            <a:spLocks noGrp="1"/>
          </p:cNvSpPr>
          <p:nvPr>
            <p:ph type="ctrTitle"/>
          </p:nvPr>
        </p:nvSpPr>
        <p:spPr>
          <a:xfrm>
            <a:off x="977404" y="2235200"/>
            <a:ext cx="10676038" cy="2387600"/>
          </a:xfrm>
        </p:spPr>
        <p:txBody>
          <a:bodyPr/>
          <a:lstStyle/>
          <a:p>
            <a:pPr algn="ctr"/>
            <a:r>
              <a:rPr lang="fr-BE"/>
              <a:t>Action area 1: </a:t>
            </a:r>
            <a:r>
              <a:rPr lang="fr-BE" err="1"/>
              <a:t>Improving</a:t>
            </a:r>
            <a:r>
              <a:rPr lang="fr-BE"/>
              <a:t> the </a:t>
            </a:r>
            <a:r>
              <a:rPr lang="fr-BE" err="1"/>
              <a:t>governance</a:t>
            </a:r>
            <a:r>
              <a:rPr lang="fr-BE"/>
              <a:t> </a:t>
            </a:r>
            <a:r>
              <a:rPr lang="fr-BE" err="1"/>
              <a:t>framework</a:t>
            </a:r>
            <a:r>
              <a:rPr lang="fr-BE"/>
              <a:t> and </a:t>
            </a:r>
            <a:r>
              <a:rPr lang="fr-BE" err="1"/>
              <a:t>legislation</a:t>
            </a:r>
            <a:r>
              <a:rPr lang="fr-BE"/>
              <a:t> </a:t>
            </a:r>
            <a:endParaRPr lang="en-IE"/>
          </a:p>
        </p:txBody>
      </p:sp>
      <p:sp>
        <p:nvSpPr>
          <p:cNvPr id="3" name="Slide Number Placeholder 2">
            <a:extLst>
              <a:ext uri="{FF2B5EF4-FFF2-40B4-BE49-F238E27FC236}">
                <a16:creationId xmlns:a16="http://schemas.microsoft.com/office/drawing/2014/main" id="{9D06C0F3-1337-95EB-50E0-DC457593CA36}"/>
              </a:ext>
            </a:extLst>
          </p:cNvPr>
          <p:cNvSpPr>
            <a:spLocks noGrp="1"/>
          </p:cNvSpPr>
          <p:nvPr>
            <p:ph type="sldNum" sz="quarter" idx="12"/>
          </p:nvPr>
        </p:nvSpPr>
        <p:spPr/>
        <p:txBody>
          <a:bodyPr/>
          <a:lstStyle/>
          <a:p>
            <a:fld id="{F46C79FD-C571-418B-AB0F-5EE936C85276}" type="slidenum">
              <a:rPr lang="en-GB" smtClean="0"/>
              <a:pPr/>
              <a:t>4</a:t>
            </a:fld>
            <a:endParaRPr lang="en-GB"/>
          </a:p>
        </p:txBody>
      </p:sp>
    </p:spTree>
    <p:extLst>
      <p:ext uri="{BB962C8B-B14F-4D97-AF65-F5344CB8AC3E}">
        <p14:creationId xmlns:p14="http://schemas.microsoft.com/office/powerpoint/2010/main" val="298077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9ADC853-4E42-246D-63C8-2B36A8C31713}"/>
              </a:ext>
            </a:extLst>
          </p:cNvPr>
          <p:cNvSpPr>
            <a:spLocks noGrp="1"/>
          </p:cNvSpPr>
          <p:nvPr>
            <p:ph sz="quarter" idx="4"/>
          </p:nvPr>
        </p:nvSpPr>
        <p:spPr/>
        <p:txBody>
          <a:bodyPr/>
          <a:lstStyle/>
          <a:p>
            <a:endParaRPr lang="en-IE"/>
          </a:p>
        </p:txBody>
      </p:sp>
      <p:sp>
        <p:nvSpPr>
          <p:cNvPr id="6" name="Title 5">
            <a:extLst>
              <a:ext uri="{FF2B5EF4-FFF2-40B4-BE49-F238E27FC236}">
                <a16:creationId xmlns:a16="http://schemas.microsoft.com/office/drawing/2014/main" id="{60444565-9FB9-CE2E-9897-AA72EA73BA28}"/>
              </a:ext>
            </a:extLst>
          </p:cNvPr>
          <p:cNvSpPr>
            <a:spLocks noGrp="1"/>
          </p:cNvSpPr>
          <p:nvPr>
            <p:ph type="title"/>
          </p:nvPr>
        </p:nvSpPr>
        <p:spPr/>
        <p:txBody>
          <a:bodyPr/>
          <a:lstStyle/>
          <a:p>
            <a:endParaRPr lang="en-IE"/>
          </a:p>
        </p:txBody>
      </p:sp>
      <p:pic>
        <p:nvPicPr>
          <p:cNvPr id="8" name="Picture 7">
            <a:extLst>
              <a:ext uri="{FF2B5EF4-FFF2-40B4-BE49-F238E27FC236}">
                <a16:creationId xmlns:a16="http://schemas.microsoft.com/office/drawing/2014/main" id="{14746261-8B85-DF06-89CE-D63A1200CBC0}"/>
              </a:ext>
            </a:extLst>
          </p:cNvPr>
          <p:cNvPicPr>
            <a:picLocks noChangeAspect="1"/>
          </p:cNvPicPr>
          <p:nvPr/>
        </p:nvPicPr>
        <p:blipFill>
          <a:blip r:embed="rId3"/>
          <a:stretch>
            <a:fillRect/>
          </a:stretch>
        </p:blipFill>
        <p:spPr>
          <a:xfrm>
            <a:off x="27683" y="0"/>
            <a:ext cx="12136633" cy="6858000"/>
          </a:xfrm>
          <a:prstGeom prst="rect">
            <a:avLst/>
          </a:prstGeom>
        </p:spPr>
      </p:pic>
      <p:sp>
        <p:nvSpPr>
          <p:cNvPr id="2" name="Slide Number Placeholder 1">
            <a:extLst>
              <a:ext uri="{FF2B5EF4-FFF2-40B4-BE49-F238E27FC236}">
                <a16:creationId xmlns:a16="http://schemas.microsoft.com/office/drawing/2014/main" id="{12EB1003-1A48-841E-428D-3044448EAEAD}"/>
              </a:ext>
            </a:extLst>
          </p:cNvPr>
          <p:cNvSpPr>
            <a:spLocks noGrp="1"/>
          </p:cNvSpPr>
          <p:nvPr>
            <p:ph type="sldNum" sz="quarter" idx="12"/>
          </p:nvPr>
        </p:nvSpPr>
        <p:spPr/>
        <p:txBody>
          <a:bodyPr/>
          <a:lstStyle/>
          <a:p>
            <a:fld id="{F46C79FD-C571-418B-AB0F-5EE936C85276}" type="slidenum">
              <a:rPr lang="en-GB" smtClean="0"/>
              <a:t>5</a:t>
            </a:fld>
            <a:endParaRPr lang="en-GB"/>
          </a:p>
        </p:txBody>
      </p:sp>
    </p:spTree>
    <p:extLst>
      <p:ext uri="{BB962C8B-B14F-4D97-AF65-F5344CB8AC3E}">
        <p14:creationId xmlns:p14="http://schemas.microsoft.com/office/powerpoint/2010/main" val="3799052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9C733F-930C-E41C-694F-8697EF4ED4D0}"/>
              </a:ext>
            </a:extLst>
          </p:cNvPr>
          <p:cNvSpPr>
            <a:spLocks noGrp="1"/>
          </p:cNvSpPr>
          <p:nvPr>
            <p:ph type="title"/>
          </p:nvPr>
        </p:nvSpPr>
        <p:spPr>
          <a:xfrm>
            <a:off x="8334366" y="1575412"/>
            <a:ext cx="3519784" cy="2589011"/>
          </a:xfrm>
        </p:spPr>
        <p:txBody>
          <a:bodyPr/>
          <a:lstStyle/>
          <a:p>
            <a:pPr algn="ctr"/>
            <a:r>
              <a:rPr lang="fr-BE"/>
              <a:t>Working </a:t>
            </a:r>
            <a:r>
              <a:rPr lang="fr-BE" err="1"/>
              <a:t>together</a:t>
            </a:r>
            <a:r>
              <a:rPr lang="fr-BE"/>
              <a:t> </a:t>
            </a:r>
            <a:r>
              <a:rPr lang="fr-BE" err="1"/>
              <a:t>with</a:t>
            </a:r>
            <a:r>
              <a:rPr lang="fr-BE"/>
              <a:t> </a:t>
            </a:r>
            <a:r>
              <a:rPr lang="fr-BE" b="1"/>
              <a:t>EU national </a:t>
            </a:r>
            <a:r>
              <a:rPr lang="fr-BE" b="1" err="1"/>
              <a:t>authorities</a:t>
            </a:r>
            <a:endParaRPr lang="en-IE" b="1"/>
          </a:p>
        </p:txBody>
      </p:sp>
      <p:pic>
        <p:nvPicPr>
          <p:cNvPr id="9" name="Picture 8">
            <a:extLst>
              <a:ext uri="{FF2B5EF4-FFF2-40B4-BE49-F238E27FC236}">
                <a16:creationId xmlns:a16="http://schemas.microsoft.com/office/drawing/2014/main" id="{65881AF0-DD76-EB31-6FD8-1C33BBDE7A6E}"/>
              </a:ext>
            </a:extLst>
          </p:cNvPr>
          <p:cNvPicPr>
            <a:picLocks noChangeAspect="1"/>
          </p:cNvPicPr>
          <p:nvPr/>
        </p:nvPicPr>
        <p:blipFill>
          <a:blip r:embed="rId3"/>
          <a:stretch>
            <a:fillRect/>
          </a:stretch>
        </p:blipFill>
        <p:spPr>
          <a:xfrm>
            <a:off x="145948" y="1"/>
            <a:ext cx="7549439" cy="6764130"/>
          </a:xfrm>
          <a:prstGeom prst="rect">
            <a:avLst/>
          </a:prstGeom>
        </p:spPr>
      </p:pic>
      <p:sp>
        <p:nvSpPr>
          <p:cNvPr id="2" name="Slide Number Placeholder 1">
            <a:extLst>
              <a:ext uri="{FF2B5EF4-FFF2-40B4-BE49-F238E27FC236}">
                <a16:creationId xmlns:a16="http://schemas.microsoft.com/office/drawing/2014/main" id="{F3449B30-8F8B-EE26-DBF9-EFDF78093A71}"/>
              </a:ext>
            </a:extLst>
          </p:cNvPr>
          <p:cNvSpPr>
            <a:spLocks noGrp="1"/>
          </p:cNvSpPr>
          <p:nvPr>
            <p:ph type="sldNum" sz="quarter" idx="12"/>
          </p:nvPr>
        </p:nvSpPr>
        <p:spPr/>
        <p:txBody>
          <a:bodyPr/>
          <a:lstStyle/>
          <a:p>
            <a:fld id="{F46C79FD-C571-418B-AB0F-5EE936C85276}" type="slidenum">
              <a:rPr lang="en-GB" smtClean="0"/>
              <a:t>6</a:t>
            </a:fld>
            <a:endParaRPr lang="en-GB"/>
          </a:p>
        </p:txBody>
      </p:sp>
    </p:spTree>
    <p:extLst>
      <p:ext uri="{BB962C8B-B14F-4D97-AF65-F5344CB8AC3E}">
        <p14:creationId xmlns:p14="http://schemas.microsoft.com/office/powerpoint/2010/main" val="2900898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559F0C-E3C7-3B7B-927D-CCE195B1BD3A}"/>
              </a:ext>
            </a:extLst>
          </p:cNvPr>
          <p:cNvSpPr>
            <a:spLocks noGrp="1"/>
          </p:cNvSpPr>
          <p:nvPr>
            <p:ph idx="1"/>
          </p:nvPr>
        </p:nvSpPr>
        <p:spPr>
          <a:xfrm>
            <a:off x="723160" y="1865070"/>
            <a:ext cx="10905699" cy="4259882"/>
          </a:xfrm>
        </p:spPr>
        <p:txBody>
          <a:bodyPr/>
          <a:lstStyle/>
          <a:p>
            <a:pPr>
              <a:spcAft>
                <a:spcPts val="600"/>
              </a:spcAft>
            </a:pPr>
            <a:r>
              <a:rPr lang="en-IE" sz="3200" b="1" dirty="0"/>
              <a:t>Actions 3 and 4:</a:t>
            </a:r>
            <a:r>
              <a:rPr lang="en-IE" sz="3200" dirty="0"/>
              <a:t> development of algae industry standards with DG ENER &amp; DG GROW</a:t>
            </a:r>
          </a:p>
          <a:p>
            <a:pPr>
              <a:spcAft>
                <a:spcPts val="600"/>
              </a:spcAft>
            </a:pPr>
            <a:r>
              <a:rPr lang="en-IE" sz="3200" b="1" dirty="0"/>
              <a:t>Action 5: </a:t>
            </a:r>
            <a:r>
              <a:rPr lang="en-IE" sz="3200" dirty="0"/>
              <a:t>assessment of the market potential, efficiency and safety of algae-based materials when used in fertilising products with DG GROW</a:t>
            </a:r>
          </a:p>
          <a:p>
            <a:pPr>
              <a:spcAft>
                <a:spcPts val="600"/>
              </a:spcAft>
            </a:pPr>
            <a:r>
              <a:rPr lang="en-IE" sz="3200" b="1" dirty="0"/>
              <a:t>Action 11:</a:t>
            </a:r>
            <a:r>
              <a:rPr lang="en-IE" sz="3200" dirty="0"/>
              <a:t> facilitation of the sea basin and macroregional cooperation by promoting innovative interregional partnership with DG MARE A3</a:t>
            </a:r>
          </a:p>
          <a:p>
            <a:pPr>
              <a:spcAft>
                <a:spcPts val="600"/>
              </a:spcAft>
            </a:pPr>
            <a:endParaRPr lang="en-IE" sz="3200" dirty="0"/>
          </a:p>
        </p:txBody>
      </p:sp>
      <p:sp>
        <p:nvSpPr>
          <p:cNvPr id="3" name="Title 2">
            <a:extLst>
              <a:ext uri="{FF2B5EF4-FFF2-40B4-BE49-F238E27FC236}">
                <a16:creationId xmlns:a16="http://schemas.microsoft.com/office/drawing/2014/main" id="{678D1759-D3C7-DD38-8B85-74841FF50D5C}"/>
              </a:ext>
            </a:extLst>
          </p:cNvPr>
          <p:cNvSpPr>
            <a:spLocks noGrp="1"/>
          </p:cNvSpPr>
          <p:nvPr>
            <p:ph type="title"/>
          </p:nvPr>
        </p:nvSpPr>
        <p:spPr>
          <a:xfrm>
            <a:off x="1027386" y="541357"/>
            <a:ext cx="5830128" cy="782357"/>
          </a:xfrm>
        </p:spPr>
        <p:txBody>
          <a:bodyPr/>
          <a:lstStyle/>
          <a:p>
            <a:r>
              <a:rPr lang="fr-BE" dirty="0" err="1"/>
              <a:t>Other</a:t>
            </a:r>
            <a:r>
              <a:rPr lang="fr-BE" dirty="0"/>
              <a:t> </a:t>
            </a:r>
            <a:r>
              <a:rPr lang="fr-BE" dirty="0" err="1"/>
              <a:t>ongoing</a:t>
            </a:r>
            <a:r>
              <a:rPr lang="fr-BE" dirty="0"/>
              <a:t> actions</a:t>
            </a:r>
            <a:endParaRPr lang="en-IE" dirty="0"/>
          </a:p>
        </p:txBody>
      </p:sp>
      <p:pic>
        <p:nvPicPr>
          <p:cNvPr id="5" name="Picture 4">
            <a:extLst>
              <a:ext uri="{FF2B5EF4-FFF2-40B4-BE49-F238E27FC236}">
                <a16:creationId xmlns:a16="http://schemas.microsoft.com/office/drawing/2014/main" id="{87343434-6A9E-65A8-0EE5-FD58FEA7B94F}"/>
              </a:ext>
            </a:extLst>
          </p:cNvPr>
          <p:cNvPicPr>
            <a:picLocks noChangeAspect="1"/>
          </p:cNvPicPr>
          <p:nvPr/>
        </p:nvPicPr>
        <p:blipFill>
          <a:blip r:embed="rId3"/>
          <a:stretch>
            <a:fillRect/>
          </a:stretch>
        </p:blipFill>
        <p:spPr>
          <a:xfrm>
            <a:off x="10176734" y="0"/>
            <a:ext cx="2015266" cy="2483602"/>
          </a:xfrm>
          <a:prstGeom prst="rect">
            <a:avLst/>
          </a:prstGeom>
          <a:ln>
            <a:noFill/>
          </a:ln>
          <a:effectLst>
            <a:outerShdw blurRad="292100" dist="139700" dir="2700000" algn="tl" rotWithShape="0">
              <a:srgbClr val="333333">
                <a:alpha val="65000"/>
              </a:srgbClr>
            </a:outerShdw>
            <a:softEdge rad="31750"/>
          </a:effectLst>
        </p:spPr>
      </p:pic>
      <p:pic>
        <p:nvPicPr>
          <p:cNvPr id="7" name="Picture 6">
            <a:extLst>
              <a:ext uri="{FF2B5EF4-FFF2-40B4-BE49-F238E27FC236}">
                <a16:creationId xmlns:a16="http://schemas.microsoft.com/office/drawing/2014/main" id="{CC397B75-D55F-A67D-1F7E-741DDDE642E5}"/>
              </a:ext>
            </a:extLst>
          </p:cNvPr>
          <p:cNvPicPr>
            <a:picLocks noChangeAspect="1"/>
          </p:cNvPicPr>
          <p:nvPr/>
        </p:nvPicPr>
        <p:blipFill>
          <a:blip r:embed="rId4"/>
          <a:stretch>
            <a:fillRect/>
          </a:stretch>
        </p:blipFill>
        <p:spPr>
          <a:xfrm>
            <a:off x="8143539" y="85603"/>
            <a:ext cx="1882588" cy="1576869"/>
          </a:xfrm>
          <a:prstGeom prst="rect">
            <a:avLst/>
          </a:prstGeom>
          <a:effectLst>
            <a:outerShdw blurRad="63500" sx="102000" sy="102000" algn="ctr" rotWithShape="0">
              <a:prstClr val="black">
                <a:alpha val="40000"/>
              </a:prstClr>
            </a:outerShdw>
          </a:effectLst>
        </p:spPr>
      </p:pic>
      <p:sp>
        <p:nvSpPr>
          <p:cNvPr id="4" name="Slide Number Placeholder 3">
            <a:extLst>
              <a:ext uri="{FF2B5EF4-FFF2-40B4-BE49-F238E27FC236}">
                <a16:creationId xmlns:a16="http://schemas.microsoft.com/office/drawing/2014/main" id="{DB2FFFAF-55D3-0B13-0444-BB1FF1964DD1}"/>
              </a:ext>
            </a:extLst>
          </p:cNvPr>
          <p:cNvSpPr>
            <a:spLocks noGrp="1"/>
          </p:cNvSpPr>
          <p:nvPr>
            <p:ph type="sldNum" sz="quarter" idx="12"/>
          </p:nvPr>
        </p:nvSpPr>
        <p:spPr/>
        <p:txBody>
          <a:bodyPr/>
          <a:lstStyle/>
          <a:p>
            <a:fld id="{F46C79FD-C571-418B-AB0F-5EE936C85276}" type="slidenum">
              <a:rPr lang="en-GB" smtClean="0"/>
              <a:t>7</a:t>
            </a:fld>
            <a:endParaRPr lang="en-GB"/>
          </a:p>
        </p:txBody>
      </p:sp>
    </p:spTree>
    <p:extLst>
      <p:ext uri="{BB962C8B-B14F-4D97-AF65-F5344CB8AC3E}">
        <p14:creationId xmlns:p14="http://schemas.microsoft.com/office/powerpoint/2010/main" val="3770793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905E5-5919-C739-5D70-6198F6A67975}"/>
              </a:ext>
            </a:extLst>
          </p:cNvPr>
          <p:cNvSpPr>
            <a:spLocks noGrp="1"/>
          </p:cNvSpPr>
          <p:nvPr>
            <p:ph type="ctrTitle"/>
          </p:nvPr>
        </p:nvSpPr>
        <p:spPr>
          <a:xfrm>
            <a:off x="1107795" y="2457669"/>
            <a:ext cx="10676038" cy="1942662"/>
          </a:xfrm>
        </p:spPr>
        <p:txBody>
          <a:bodyPr/>
          <a:lstStyle/>
          <a:p>
            <a:pPr algn="ctr"/>
            <a:r>
              <a:rPr lang="fr-BE"/>
              <a:t>Action area 2: </a:t>
            </a:r>
            <a:r>
              <a:rPr lang="fr-BE" err="1"/>
              <a:t>Improving</a:t>
            </a:r>
            <a:r>
              <a:rPr lang="fr-BE"/>
              <a:t> the business </a:t>
            </a:r>
            <a:r>
              <a:rPr lang="fr-BE" err="1"/>
              <a:t>environment</a:t>
            </a:r>
            <a:endParaRPr lang="en-IE"/>
          </a:p>
        </p:txBody>
      </p:sp>
      <p:sp>
        <p:nvSpPr>
          <p:cNvPr id="3" name="Slide Number Placeholder 2">
            <a:extLst>
              <a:ext uri="{FF2B5EF4-FFF2-40B4-BE49-F238E27FC236}">
                <a16:creationId xmlns:a16="http://schemas.microsoft.com/office/drawing/2014/main" id="{B8CFB56D-0CB8-CA0F-9590-FAB48C3B392F}"/>
              </a:ext>
            </a:extLst>
          </p:cNvPr>
          <p:cNvSpPr>
            <a:spLocks noGrp="1"/>
          </p:cNvSpPr>
          <p:nvPr>
            <p:ph type="sldNum" sz="quarter" idx="12"/>
          </p:nvPr>
        </p:nvSpPr>
        <p:spPr/>
        <p:txBody>
          <a:bodyPr/>
          <a:lstStyle/>
          <a:p>
            <a:fld id="{F46C79FD-C571-418B-AB0F-5EE936C85276}" type="slidenum">
              <a:rPr lang="en-GB" smtClean="0"/>
              <a:pPr/>
              <a:t>8</a:t>
            </a:fld>
            <a:endParaRPr lang="en-GB"/>
          </a:p>
        </p:txBody>
      </p:sp>
    </p:spTree>
    <p:extLst>
      <p:ext uri="{BB962C8B-B14F-4D97-AF65-F5344CB8AC3E}">
        <p14:creationId xmlns:p14="http://schemas.microsoft.com/office/powerpoint/2010/main" val="5132779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E630D9-32A6-6C85-43B7-1FAC43DA2DC9}"/>
              </a:ext>
            </a:extLst>
          </p:cNvPr>
          <p:cNvSpPr>
            <a:spLocks noGrp="1"/>
          </p:cNvSpPr>
          <p:nvPr>
            <p:ph idx="1"/>
          </p:nvPr>
        </p:nvSpPr>
        <p:spPr>
          <a:xfrm>
            <a:off x="775672" y="1574774"/>
            <a:ext cx="10905699" cy="3881904"/>
          </a:xfrm>
        </p:spPr>
        <p:txBody>
          <a:bodyPr/>
          <a:lstStyle/>
          <a:p>
            <a:r>
              <a:rPr lang="fr-BE" sz="2400" b="1" dirty="0" err="1">
                <a:latin typeface="+mj-lt"/>
              </a:rPr>
              <a:t>Algae</a:t>
            </a:r>
            <a:r>
              <a:rPr lang="fr-BE" sz="2400" b="1" dirty="0">
                <a:latin typeface="+mj-lt"/>
              </a:rPr>
              <a:t> </a:t>
            </a:r>
            <a:r>
              <a:rPr lang="fr-BE" sz="2400" b="1" dirty="0" err="1">
                <a:latin typeface="+mj-lt"/>
              </a:rPr>
              <a:t>Industry</a:t>
            </a:r>
            <a:r>
              <a:rPr lang="fr-BE" sz="2400" b="1" dirty="0">
                <a:latin typeface="+mj-lt"/>
              </a:rPr>
              <a:t> </a:t>
            </a:r>
            <a:r>
              <a:rPr lang="fr-BE" sz="2400" b="1" dirty="0" err="1">
                <a:latin typeface="+mj-lt"/>
              </a:rPr>
              <a:t>Study</a:t>
            </a:r>
            <a:r>
              <a:rPr lang="fr-BE" sz="2400" b="1" dirty="0">
                <a:latin typeface="+mj-lt"/>
              </a:rPr>
              <a:t> </a:t>
            </a:r>
            <a:r>
              <a:rPr lang="fr-BE" sz="2400" dirty="0">
                <a:latin typeface="+mj-lt"/>
              </a:rPr>
              <a:t>(</a:t>
            </a:r>
            <a:r>
              <a:rPr lang="fr-BE" dirty="0" err="1">
                <a:latin typeface="+mj-lt"/>
              </a:rPr>
              <a:t>kicked</a:t>
            </a:r>
            <a:r>
              <a:rPr lang="fr-BE" dirty="0">
                <a:latin typeface="+mj-lt"/>
              </a:rPr>
              <a:t> off</a:t>
            </a:r>
            <a:r>
              <a:rPr lang="fr-BE" sz="2400" dirty="0">
                <a:latin typeface="+mj-lt"/>
              </a:rPr>
              <a:t> </a:t>
            </a:r>
            <a:r>
              <a:rPr lang="fr-BE" sz="2400" dirty="0" err="1">
                <a:latin typeface="+mj-lt"/>
              </a:rPr>
              <a:t>January</a:t>
            </a:r>
            <a:r>
              <a:rPr lang="fr-BE" sz="2400" dirty="0">
                <a:latin typeface="+mj-lt"/>
              </a:rPr>
              <a:t> 2024 – 18 </a:t>
            </a:r>
            <a:r>
              <a:rPr lang="fr-BE" sz="2400" dirty="0" err="1">
                <a:latin typeface="+mj-lt"/>
              </a:rPr>
              <a:t>months</a:t>
            </a:r>
            <a:r>
              <a:rPr lang="fr-BE" sz="2400" dirty="0">
                <a:latin typeface="+mj-lt"/>
              </a:rPr>
              <a:t>) – </a:t>
            </a:r>
            <a:r>
              <a:rPr lang="fr-BE" sz="2400" dirty="0" err="1">
                <a:latin typeface="+mj-lt"/>
              </a:rPr>
              <a:t>will</a:t>
            </a:r>
            <a:r>
              <a:rPr lang="fr-BE" sz="2400" dirty="0">
                <a:latin typeface="+mj-lt"/>
              </a:rPr>
              <a:t> </a:t>
            </a:r>
            <a:r>
              <a:rPr lang="fr-BE" sz="2400" dirty="0" err="1">
                <a:latin typeface="+mj-lt"/>
              </a:rPr>
              <a:t>implement</a:t>
            </a:r>
            <a:r>
              <a:rPr lang="fr-BE" sz="2400" dirty="0">
                <a:latin typeface="+mj-lt"/>
              </a:rPr>
              <a:t> </a:t>
            </a:r>
            <a:r>
              <a:rPr lang="fr-BE" sz="2400" b="1" dirty="0">
                <a:latin typeface="+mj-lt"/>
              </a:rPr>
              <a:t>7 actions </a:t>
            </a:r>
            <a:r>
              <a:rPr lang="fr-BE" sz="2400" dirty="0">
                <a:latin typeface="+mj-lt"/>
              </a:rPr>
              <a:t>e.g. on </a:t>
            </a:r>
            <a:r>
              <a:rPr lang="fr-BE" sz="2400" dirty="0" err="1">
                <a:latin typeface="+mj-lt"/>
              </a:rPr>
              <a:t>algae-based</a:t>
            </a:r>
            <a:r>
              <a:rPr lang="fr-BE" sz="2400" dirty="0">
                <a:latin typeface="+mj-lt"/>
              </a:rPr>
              <a:t> </a:t>
            </a:r>
            <a:r>
              <a:rPr lang="fr-BE" sz="2400" dirty="0" err="1">
                <a:latin typeface="+mj-lt"/>
              </a:rPr>
              <a:t>feed</a:t>
            </a:r>
            <a:r>
              <a:rPr lang="fr-BE" sz="2400" dirty="0">
                <a:latin typeface="+mj-lt"/>
              </a:rPr>
              <a:t>, </a:t>
            </a:r>
            <a:r>
              <a:rPr lang="fr-BE" sz="2400" dirty="0" err="1">
                <a:latin typeface="+mj-lt"/>
              </a:rPr>
              <a:t>nutrients</a:t>
            </a:r>
            <a:r>
              <a:rPr lang="fr-BE" sz="2400" dirty="0">
                <a:latin typeface="+mj-lt"/>
              </a:rPr>
              <a:t> </a:t>
            </a:r>
            <a:r>
              <a:rPr lang="fr-BE" sz="2400" dirty="0" err="1">
                <a:latin typeface="+mj-lt"/>
              </a:rPr>
              <a:t>recycling</a:t>
            </a:r>
            <a:r>
              <a:rPr lang="fr-BE" sz="2400" dirty="0">
                <a:latin typeface="+mj-lt"/>
              </a:rPr>
              <a:t>, </a:t>
            </a:r>
            <a:r>
              <a:rPr lang="fr-BE" sz="2400" dirty="0" err="1">
                <a:latin typeface="+mj-lt"/>
              </a:rPr>
              <a:t>bioremediation</a:t>
            </a:r>
            <a:r>
              <a:rPr lang="fr-BE" sz="2400" dirty="0">
                <a:latin typeface="+mj-lt"/>
              </a:rPr>
              <a:t>, </a:t>
            </a:r>
            <a:r>
              <a:rPr lang="fr-BE" sz="2400" dirty="0" err="1">
                <a:latin typeface="+mj-lt"/>
              </a:rPr>
              <a:t>blue</a:t>
            </a:r>
            <a:r>
              <a:rPr lang="fr-BE" sz="2400" dirty="0">
                <a:latin typeface="+mj-lt"/>
              </a:rPr>
              <a:t> </a:t>
            </a:r>
            <a:r>
              <a:rPr lang="fr-BE" sz="2400" dirty="0" err="1">
                <a:latin typeface="+mj-lt"/>
              </a:rPr>
              <a:t>carbon</a:t>
            </a:r>
            <a:r>
              <a:rPr lang="fr-BE" sz="2400" dirty="0">
                <a:latin typeface="+mj-lt"/>
              </a:rPr>
              <a:t>, on </a:t>
            </a:r>
            <a:r>
              <a:rPr lang="fr-BE" sz="2400" dirty="0" err="1">
                <a:latin typeface="+mj-lt"/>
              </a:rPr>
              <a:t>extent</a:t>
            </a:r>
            <a:r>
              <a:rPr lang="fr-BE" sz="2400" dirty="0">
                <a:latin typeface="+mj-lt"/>
              </a:rPr>
              <a:t> of kelp </a:t>
            </a:r>
            <a:r>
              <a:rPr lang="fr-BE" sz="2400" dirty="0" err="1">
                <a:latin typeface="+mj-lt"/>
              </a:rPr>
              <a:t>forests</a:t>
            </a:r>
            <a:r>
              <a:rPr lang="fr-BE" sz="2400" dirty="0">
                <a:latin typeface="+mj-lt"/>
              </a:rPr>
              <a:t> and the </a:t>
            </a:r>
            <a:r>
              <a:rPr lang="fr-BE" sz="2400" dirty="0" err="1">
                <a:latin typeface="+mj-lt"/>
              </a:rPr>
              <a:t>market</a:t>
            </a:r>
            <a:r>
              <a:rPr lang="fr-BE" sz="2400" dirty="0">
                <a:latin typeface="+mj-lt"/>
              </a:rPr>
              <a:t> </a:t>
            </a:r>
            <a:r>
              <a:rPr lang="fr-BE" sz="2400" dirty="0" err="1">
                <a:latin typeface="+mj-lt"/>
              </a:rPr>
              <a:t>potential</a:t>
            </a:r>
            <a:r>
              <a:rPr lang="fr-BE" sz="2400" dirty="0">
                <a:latin typeface="+mj-lt"/>
              </a:rPr>
              <a:t> of </a:t>
            </a:r>
            <a:r>
              <a:rPr lang="fr-BE" sz="2400" dirty="0" err="1">
                <a:latin typeface="+mj-lt"/>
              </a:rPr>
              <a:t>beachcast</a:t>
            </a:r>
            <a:r>
              <a:rPr lang="fr-BE" sz="2400" dirty="0">
                <a:latin typeface="+mj-lt"/>
              </a:rPr>
              <a:t> </a:t>
            </a:r>
            <a:r>
              <a:rPr lang="fr-BE" sz="2400" dirty="0" err="1">
                <a:latin typeface="+mj-lt"/>
              </a:rPr>
              <a:t>algae</a:t>
            </a:r>
            <a:r>
              <a:rPr lang="fr-BE" sz="2400" dirty="0">
                <a:latin typeface="+mj-lt"/>
              </a:rPr>
              <a:t> in the EU etc.</a:t>
            </a:r>
          </a:p>
          <a:p>
            <a:endParaRPr lang="en-IE" dirty="0"/>
          </a:p>
        </p:txBody>
      </p:sp>
      <p:sp>
        <p:nvSpPr>
          <p:cNvPr id="3" name="Title 2">
            <a:extLst>
              <a:ext uri="{FF2B5EF4-FFF2-40B4-BE49-F238E27FC236}">
                <a16:creationId xmlns:a16="http://schemas.microsoft.com/office/drawing/2014/main" id="{4A13BE3A-32B3-B02F-690B-3AFFA2B0B523}"/>
              </a:ext>
            </a:extLst>
          </p:cNvPr>
          <p:cNvSpPr>
            <a:spLocks noGrp="1"/>
          </p:cNvSpPr>
          <p:nvPr>
            <p:ph type="title"/>
          </p:nvPr>
        </p:nvSpPr>
        <p:spPr/>
        <p:txBody>
          <a:bodyPr/>
          <a:lstStyle/>
          <a:p>
            <a:r>
              <a:rPr lang="fr-BE" err="1"/>
              <a:t>Algae</a:t>
            </a:r>
            <a:r>
              <a:rPr lang="fr-BE"/>
              <a:t> </a:t>
            </a:r>
            <a:r>
              <a:rPr lang="fr-BE" err="1"/>
              <a:t>Industry</a:t>
            </a:r>
            <a:r>
              <a:rPr lang="fr-BE"/>
              <a:t> </a:t>
            </a:r>
            <a:r>
              <a:rPr lang="fr-BE" err="1"/>
              <a:t>Study</a:t>
            </a:r>
            <a:endParaRPr lang="en-IE"/>
          </a:p>
        </p:txBody>
      </p:sp>
      <p:pic>
        <p:nvPicPr>
          <p:cNvPr id="5" name="Picture 4">
            <a:extLst>
              <a:ext uri="{FF2B5EF4-FFF2-40B4-BE49-F238E27FC236}">
                <a16:creationId xmlns:a16="http://schemas.microsoft.com/office/drawing/2014/main" id="{885A864B-85CA-2703-8963-DAC4B115C510}"/>
              </a:ext>
            </a:extLst>
          </p:cNvPr>
          <p:cNvPicPr>
            <a:picLocks noChangeAspect="1"/>
          </p:cNvPicPr>
          <p:nvPr/>
        </p:nvPicPr>
        <p:blipFill>
          <a:blip r:embed="rId3"/>
          <a:stretch>
            <a:fillRect/>
          </a:stretch>
        </p:blipFill>
        <p:spPr>
          <a:xfrm>
            <a:off x="3542062" y="3193575"/>
            <a:ext cx="2599479" cy="2643046"/>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C0C2EE77-8EE6-234A-DED7-6C16910EA81A}"/>
              </a:ext>
            </a:extLst>
          </p:cNvPr>
          <p:cNvPicPr>
            <a:picLocks noChangeAspect="1"/>
          </p:cNvPicPr>
          <p:nvPr/>
        </p:nvPicPr>
        <p:blipFill>
          <a:blip r:embed="rId4"/>
          <a:stretch>
            <a:fillRect/>
          </a:stretch>
        </p:blipFill>
        <p:spPr>
          <a:xfrm>
            <a:off x="6472911" y="4698245"/>
            <a:ext cx="2970183" cy="1779512"/>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5D785C26-5E6F-E31B-555C-10187CE4E504}"/>
              </a:ext>
            </a:extLst>
          </p:cNvPr>
          <p:cNvPicPr>
            <a:picLocks noChangeAspect="1"/>
          </p:cNvPicPr>
          <p:nvPr/>
        </p:nvPicPr>
        <p:blipFill>
          <a:blip r:embed="rId5"/>
          <a:stretch>
            <a:fillRect/>
          </a:stretch>
        </p:blipFill>
        <p:spPr>
          <a:xfrm>
            <a:off x="9774464" y="3193575"/>
            <a:ext cx="1321523" cy="2643046"/>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2BC0576F-F281-7049-B305-FC0C4712A58B}"/>
              </a:ext>
            </a:extLst>
          </p:cNvPr>
          <p:cNvPicPr>
            <a:picLocks noChangeAspect="1"/>
          </p:cNvPicPr>
          <p:nvPr/>
        </p:nvPicPr>
        <p:blipFill>
          <a:blip r:embed="rId6"/>
          <a:stretch>
            <a:fillRect/>
          </a:stretch>
        </p:blipFill>
        <p:spPr>
          <a:xfrm>
            <a:off x="524267" y="4782070"/>
            <a:ext cx="2686425" cy="1695687"/>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C247714E-DE07-1849-FA4F-2FCF8226762E}"/>
              </a:ext>
            </a:extLst>
          </p:cNvPr>
          <p:cNvSpPr>
            <a:spLocks noGrp="1"/>
          </p:cNvSpPr>
          <p:nvPr>
            <p:ph type="sldNum" sz="quarter" idx="12"/>
          </p:nvPr>
        </p:nvSpPr>
        <p:spPr/>
        <p:txBody>
          <a:bodyPr/>
          <a:lstStyle/>
          <a:p>
            <a:fld id="{F46C79FD-C571-418B-AB0F-5EE936C85276}" type="slidenum">
              <a:rPr lang="en-GB" smtClean="0"/>
              <a:t>9</a:t>
            </a:fld>
            <a:endParaRPr lang="en-GB"/>
          </a:p>
        </p:txBody>
      </p:sp>
    </p:spTree>
    <p:extLst>
      <p:ext uri="{BB962C8B-B14F-4D97-AF65-F5344CB8AC3E}">
        <p14:creationId xmlns:p14="http://schemas.microsoft.com/office/powerpoint/2010/main" val="3948905748"/>
      </p:ext>
    </p:extLst>
  </p:cSld>
  <p:clrMapOvr>
    <a:masterClrMapping/>
  </p:clrMapOvr>
</p:sld>
</file>

<file path=ppt/theme/theme1.xml><?xml version="1.0" encoding="utf-8"?>
<a:theme xmlns:a="http://schemas.openxmlformats.org/drawingml/2006/main" name="1_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Presentation.pptx" id="{DF0E4C23-23CF-4CA0-B78D-4EE4E4812529}" vid="{A275074F-6DFA-4FBF-AA5C-38C3649C393F}"/>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505a3aa-4ccd-4fd3-abaf-48af8a364fa5">
      <Terms xmlns="http://schemas.microsoft.com/office/infopath/2007/PartnerControls"/>
    </lcf76f155ced4ddcb4097134ff3c332f>
    <TaxCatchAll xmlns="14906338-d88f-4a39-9274-142124749d1b" xsi:nil="true"/>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19BE242CF4817748B64E7079EF2FD0A3" ma:contentTypeVersion="20" ma:contentTypeDescription="Ein neues Dokument erstellen." ma:contentTypeScope="" ma:versionID="7eedbfa6e8b21858a98e1fb0db3edf85">
  <xsd:schema xmlns:xsd="http://www.w3.org/2001/XMLSchema" xmlns:xs="http://www.w3.org/2001/XMLSchema" xmlns:p="http://schemas.microsoft.com/office/2006/metadata/properties" xmlns:ns1="http://schemas.microsoft.com/sharepoint/v3" xmlns:ns2="a505a3aa-4ccd-4fd3-abaf-48af8a364fa5" xmlns:ns3="14906338-d88f-4a39-9274-142124749d1b" targetNamespace="http://schemas.microsoft.com/office/2006/metadata/properties" ma:root="true" ma:fieldsID="84cd695591ee2029bc6bef0af09a5427" ns1:_="" ns2:_="" ns3:_="">
    <xsd:import namespace="http://schemas.microsoft.com/sharepoint/v3"/>
    <xsd:import namespace="a505a3aa-4ccd-4fd3-abaf-48af8a364fa5"/>
    <xsd:import namespace="14906338-d88f-4a39-9274-142124749d1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LengthInSeconds" minOccurs="0"/>
                <xsd:element ref="ns1:_ip_UnifiedCompliancePolicyProperties" minOccurs="0"/>
                <xsd:element ref="ns1:_ip_UnifiedCompliancePolicyUIAction"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Eigenschaften der einheitlichen Compliancerichtlinie" ma:hidden="true" ma:internalName="_ip_UnifiedCompliancePolicyProperties">
      <xsd:simpleType>
        <xsd:restriction base="dms:Note"/>
      </xsd:simpleType>
    </xsd:element>
    <xsd:element name="_ip_UnifiedCompliancePolicyUIAction" ma:index="24" nillable="true" ma:displayName="UI-Aktion der einheitlichen Compliancerichtlinie"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505a3aa-4ccd-4fd3-abaf-48af8a364f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Bildmarkierungen" ma:readOnly="false" ma:fieldId="{5cf76f15-5ced-4ddc-b409-7134ff3c332f}" ma:taxonomyMulti="true" ma:sspId="2dac7193-a067-47c6-9c54-93550889dc8c"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Location" ma:index="27"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4906338-d88f-4a39-9274-142124749d1b" elementFormDefault="qualified">
    <xsd:import namespace="http://schemas.microsoft.com/office/2006/documentManagement/types"/>
    <xsd:import namespace="http://schemas.microsoft.com/office/infopath/2007/PartnerControls"/>
    <xsd:element name="SharedWithUsers" ma:index="17"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Freigegeben für - Details" ma:internalName="SharedWithDetails" ma:readOnly="true">
      <xsd:simpleType>
        <xsd:restriction base="dms:Note">
          <xsd:maxLength value="255"/>
        </xsd:restriction>
      </xsd:simpleType>
    </xsd:element>
    <xsd:element name="TaxCatchAll" ma:index="21" nillable="true" ma:displayName="Taxonomy Catch All Column" ma:hidden="true" ma:list="{aa1649a5-79f4-4170-b052-4133ad9e7ad6}" ma:internalName="TaxCatchAll" ma:showField="CatchAllData" ma:web="14906338-d88f-4a39-9274-142124749d1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DDB09C1-8C4C-4A21-8D49-535A94F52E1B}">
  <ds:schemaRefs>
    <ds:schemaRef ds:uri="http://purl.org/dc/terms/"/>
    <ds:schemaRef ds:uri="aab6e386-44d2-4fb5-9a3e-e765ff6962c1"/>
    <ds:schemaRef ds:uri="http://purl.org/dc/elements/1.1/"/>
    <ds:schemaRef ds:uri="http://schemas.microsoft.com/office/2006/metadata/properties"/>
    <ds:schemaRef ds:uri="143df74d-9af4-4f98-9378-663f31c63d7c"/>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http://purl.org/dc/dcmitype/"/>
    <ds:schemaRef ds:uri="a505a3aa-4ccd-4fd3-abaf-48af8a364fa5"/>
    <ds:schemaRef ds:uri="14906338-d88f-4a39-9274-142124749d1b"/>
    <ds:schemaRef ds:uri="http://schemas.microsoft.com/sharepoint/v3"/>
  </ds:schemaRefs>
</ds:datastoreItem>
</file>

<file path=customXml/itemProps2.xml><?xml version="1.0" encoding="utf-8"?>
<ds:datastoreItem xmlns:ds="http://schemas.openxmlformats.org/officeDocument/2006/customXml" ds:itemID="{21EE624D-73A1-4007-9A4D-CD623216DEDA}">
  <ds:schemaRefs>
    <ds:schemaRef ds:uri="http://schemas.microsoft.com/sharepoint/v3/contenttype/forms"/>
  </ds:schemaRefs>
</ds:datastoreItem>
</file>

<file path=customXml/itemProps3.xml><?xml version="1.0" encoding="utf-8"?>
<ds:datastoreItem xmlns:ds="http://schemas.openxmlformats.org/officeDocument/2006/customXml" ds:itemID="{49984DE6-7261-4ECB-AF43-1F0CBF3E40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505a3aa-4ccd-4fd3-abaf-48af8a364fa5"/>
    <ds:schemaRef ds:uri="14906338-d88f-4a39-9274-142124749d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691</TotalTime>
  <Words>1738</Words>
  <Application>Microsoft Office PowerPoint</Application>
  <PresentationFormat>Breedbeeld</PresentationFormat>
  <Paragraphs>129</Paragraphs>
  <Slides>21</Slides>
  <Notes>21</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21</vt:i4>
      </vt:variant>
    </vt:vector>
  </HeadingPairs>
  <TitlesOfParts>
    <vt:vector size="28" baseType="lpstr">
      <vt:lpstr>Aharoni</vt:lpstr>
      <vt:lpstr>Arial</vt:lpstr>
      <vt:lpstr>Calibri</vt:lpstr>
      <vt:lpstr>EC Square Sans Cond Pro</vt:lpstr>
      <vt:lpstr>Symbol</vt:lpstr>
      <vt:lpstr>Times New Roman</vt:lpstr>
      <vt:lpstr>1_Office Theme</vt:lpstr>
      <vt:lpstr>EU support to algae-sector  developments </vt:lpstr>
      <vt:lpstr>The EU Algae Initiative – Adopted November 2022</vt:lpstr>
      <vt:lpstr>Implementation of the EU Algae Initiative</vt:lpstr>
      <vt:lpstr>Action area 1: Improving the governance framework and legislation </vt:lpstr>
      <vt:lpstr>PowerPoint-presentatie</vt:lpstr>
      <vt:lpstr>Working together with EU national authorities</vt:lpstr>
      <vt:lpstr>Other ongoing actions</vt:lpstr>
      <vt:lpstr>Action area 2: Improving the business environment</vt:lpstr>
      <vt:lpstr>Algae Industry Study</vt:lpstr>
      <vt:lpstr>Action 9: Funding pilot projects to support reorientation of fishers’ careers to regenerative ocean farming</vt:lpstr>
      <vt:lpstr>             ocean</vt:lpstr>
      <vt:lpstr>European Algae Stakeholder Platform – EU4Algae</vt:lpstr>
      <vt:lpstr>Algae as novel food </vt:lpstr>
      <vt:lpstr>Action area 3:  Closing knowledge, research, technological and  innovation gaps</vt:lpstr>
      <vt:lpstr>PowerPoint-presentatie</vt:lpstr>
      <vt:lpstr>PowerPoint-presentatie</vt:lpstr>
      <vt:lpstr>Other ongoing actions</vt:lpstr>
      <vt:lpstr>Action 4: Increasing social awareness and market acceptance of algae in the EU</vt:lpstr>
      <vt:lpstr>EU Open Method of Coordination on aquaculture</vt:lpstr>
      <vt:lpstr>PowerPoint-presentatie</vt:lpstr>
      <vt:lpstr>PowerPoint-presentatie</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DG MARE update on EU Alga-related developements</dc:title>
  <dc:creator>STULGIS Maris (MARE)</dc:creator>
  <cp:lastModifiedBy>Christie de Vrij</cp:lastModifiedBy>
  <cp:revision>37</cp:revision>
  <cp:lastPrinted>2024-06-25T13:22:32Z</cp:lastPrinted>
  <dcterms:created xsi:type="dcterms:W3CDTF">2024-04-05T05:54:07Z</dcterms:created>
  <dcterms:modified xsi:type="dcterms:W3CDTF">2024-09-30T18:15:49Z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0x01010019BE242CF4817748B64E7079EF2FD0A3</vt:lpwstr>
  </property>
  <property fmtid="{D5CDD505-2E9C-101B-9397-08002B2CF9AE}" pid="3" name="MSIP_Label_6bd9ddd1-4d20-43f6-abfa-fc3c07406f94_Enabled">
    <vt:lpwstr>true</vt:lpwstr>
  </property>
  <property fmtid="{D5CDD505-2E9C-101B-9397-08002B2CF9AE}" pid="4" name="MSIP_Label_6bd9ddd1-4d20-43f6-abfa-fc3c07406f94_SetDate">
    <vt:lpwstr>2023-09-26T10:27:54Z</vt:lpwstr>
  </property>
  <property fmtid="{D5CDD505-2E9C-101B-9397-08002B2CF9AE}" pid="5" name="MSIP_Label_6bd9ddd1-4d20-43f6-abfa-fc3c07406f94_Method">
    <vt:lpwstr>Standard</vt:lpwstr>
  </property>
  <property fmtid="{D5CDD505-2E9C-101B-9397-08002B2CF9AE}" pid="6" name="MSIP_Label_6bd9ddd1-4d20-43f6-abfa-fc3c07406f94_Name">
    <vt:lpwstr>Commission Use</vt:lpwstr>
  </property>
  <property fmtid="{D5CDD505-2E9C-101B-9397-08002B2CF9AE}" pid="7" name="MSIP_Label_6bd9ddd1-4d20-43f6-abfa-fc3c07406f94_SiteId">
    <vt:lpwstr>b24c8b06-522c-46fe-9080-70926f8dddb1</vt:lpwstr>
  </property>
  <property fmtid="{D5CDD505-2E9C-101B-9397-08002B2CF9AE}" pid="8" name="MSIP_Label_6bd9ddd1-4d20-43f6-abfa-fc3c07406f94_ActionId">
    <vt:lpwstr>5f9041e0-26c3-439f-9557-91c751557f9e</vt:lpwstr>
  </property>
  <property fmtid="{D5CDD505-2E9C-101B-9397-08002B2CF9AE}" pid="9" name="MSIP_Label_6bd9ddd1-4d20-43f6-abfa-fc3c07406f94_ContentBits">
    <vt:lpwstr>0</vt:lpwstr>
  </property>
  <property fmtid="{D5CDD505-2E9C-101B-9397-08002B2CF9AE}" pid="10" name="MediaServiceImageTags">
    <vt:lpwstr/>
  </property>
</Properties>
</file>