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9144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NEW EUROPEAN BAUHAUS · 2026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822960" y="1371600"/>
            <a:ext cx="1691640" cy="3657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3716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2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187452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Edificio-LAB</a:t>
            </a:r>
            <a:endParaRPr lang="en-US" sz="7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i="1" dirty="0">
                <a:solidFill>
                  <a:srgbClr val="D884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edificio que enseña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822960" y="352044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i="1" dirty="0">
                <a:solidFill>
                  <a:srgbClr val="D884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mientras vive.</a:t>
            </a:r>
            <a:endParaRPr lang="en-US" sz="4400" dirty="0"/>
          </a:p>
        </p:txBody>
      </p:sp>
      <p:sp>
        <p:nvSpPr>
          <p:cNvPr id="9" name="Shape 7"/>
          <p:cNvSpPr/>
          <p:nvPr/>
        </p:nvSpPr>
        <p:spPr>
          <a:xfrm>
            <a:off x="822960" y="4434840"/>
            <a:ext cx="1371600" cy="0"/>
          </a:xfrm>
          <a:prstGeom prst="line">
            <a:avLst/>
          </a:prstGeom>
          <a:noFill/>
          <a:ln w="38100">
            <a:solidFill>
              <a:srgbClr val="E7B2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4617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Rehabilitación demostrador en un casco histórico patrimonial: vivienda joven, aula viva y espacio social en un solo edificio.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22960" y="576072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Convocatoria objetivo: HORIZON-NEB-2026-01-REGEN-02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6126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 para el NEB Brokerage Event · ETSAM · 12 de mayo de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· INTERCAMBIO DE VALOR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aportamos · Lo que esperamos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comunidad se construye en doble sentido. Esto es lo que ponemos sobre la mesa hoy.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53949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539496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0487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APORTAMOS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9260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43000" y="2898648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experimentada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43000" y="3154680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para coordinar consorcios europeos. 15+ años gestionando proyectos complejos.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602736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6027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43000" y="357530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 español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43000" y="3831336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 identificable en casco histórico patrimonial UNESCO que cumple los dos requisitos clave de la convocatoria.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279392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2793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43000" y="4251960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 activa de vivienda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43000" y="4507992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gestión de vivienda joven asequible. Aporta el caso de uso más diferencial.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4956048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9560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" y="4928616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Sensibilidad humana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3000" y="5184648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 de proyectos centrados en personas, con especial atención a la juventud y a la inclusión real.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5632704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5632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560527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territorial sólida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143000" y="5861304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Conexión con administraciones locales y autonómicas, consorcios de ciudades patrimoniales y tejido social de los cascos históricos.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309360" y="2286000"/>
            <a:ext cx="53949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309360" y="2286000"/>
            <a:ext cx="5394960" cy="502920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83680" y="240487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BUSCAMOS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583680" y="2926080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83680" y="29260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995160" y="2898648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 2 (vivienda social UE)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995160" y="3154680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Operador con edificio rehabilitable disponible — preferentemente NL, DE o FR por zona climática distinta.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583680" y="3602736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0" y="36027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6995160" y="357530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 3 (otro contexto)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995160" y="3831336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 rural o periurbano en otro país UE — cooperativa, ayuntamiento o entidad sin ánimo de lucro.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583680" y="4279392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42793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6995160" y="4251960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 industrializadora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995160" y="4507992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constructivo reversible (madera, acero ligero, híbrido). Compartible con el Living HUB hermano.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583680" y="4956048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83680" y="49560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6995160" y="4928616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 predictiva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6995160" y="5184648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Sensorización IoT + gemelo digital + LCA dinámico. Producto cercano a comercial preferido.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583680" y="5632704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83680" y="5632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6995160" y="560527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 SSH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6995160" y="5861304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con investigación en sociología urbana, gentrificación o patrimonio vivido. Obligatorio.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82296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· HABLEMOS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12801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Hagamos juntos un edificio que enseñe.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10515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tienes un edificio rehabilitable en otro país UE, una empresa industrializadora o investigación SSH — hablemos durante los encuentros B2B.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822960" y="4023360"/>
            <a:ext cx="105156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22960" y="4023360"/>
            <a:ext cx="91440" cy="18288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42519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AGILYZA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97280" y="4663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Consultoría · Formación · Desarrollo inmobiliario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5029200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  </a:t>
            </a:r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pmartinez@agilyza.com</a:t>
            </a:r>
            <a:endParaRPr lang="en-US" sz="14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</a:t>
            </a:r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www.agilyza.com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0" y="4251960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B2B HOY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0" y="4617720"/>
            <a:ext cx="4846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Buscamos: </a:t>
            </a:r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demostradores UE · industrializadora · IoT/predictiva · SSH.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Pregúntanos también por el </a:t>
            </a:r>
            <a:pPr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HUB</a:t>
            </a:r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proyecto hermano en la misma convocatoria.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6126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NEB Brokerage Event · ETSAM · Madrid · 12 de mayo de 2026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QUIÉNES SOMOS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Agilyza en 30 segundos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entidad que conecta el desarrollo inmobiliario con la formación y el emprendimiento.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53949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194560"/>
            <a:ext cx="73152" cy="3931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2316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LÍNEAS COMPLEMENTARIAS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788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Desarrollo inmobiliario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3154680"/>
            <a:ext cx="4937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 activa centrada en el acceso a la vivienda. Soluciones innovadoras y adaptadas, especialmente para jóvenes.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443484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Consultoría, formación y proyectos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31520" y="4800600"/>
            <a:ext cx="4937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años acompañando a personas y organizaciones. Formación a medida, consultoría estratégica, conferencias que movilizan equipos.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09360" y="2194560"/>
            <a:ext cx="5394960" cy="3931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09360" y="2194560"/>
            <a:ext cx="73152" cy="393192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0" y="242316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ALINEADOS CON LOS VALORES NEB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83680" y="2834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223760" y="283464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PLANETA · Sostenibilidad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223760" y="315468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Proyectos responsables con el entorno, orientados a la regeneración y resiliencia.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583680" y="38404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7223760" y="384048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· Inclusión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223760" y="416052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a la vivienda, oportunidades para jóvenes, cohesión social, todas las voces.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583680" y="48463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223760" y="484632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LUGAR · Estética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223760" y="516636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cuidado, espacios que inspiran, proyectos que elevan la calidad de vida.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LA OPORTUNIDAD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REGEN-02: Mantenimiento y reparación sostenibles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qué un edificio rehabilitado en patrimonio UNESCO puede ser referencia europea.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9319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73152" cy="416052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5146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CLAVE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29260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Código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731520" y="30906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HORIZON-NEB-2026-01-REGEN-02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31520" y="33604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de acción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731520" y="352501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Action (IA) · TRL 6-8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79476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Presupuesto total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731520" y="395935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 M€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422910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proyecto (UE)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731520" y="43936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5,00 M€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466344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Proyectos previstos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731520" y="482803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proyectos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50977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Modalidad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731520" y="52623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Lump Sum (sin reporte de costes reales)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" y="55321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731520" y="569671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mayo 2026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" y="596646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Deadline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31520" y="613105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diciembre 2026 · 17h Bruselas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709160" y="228600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QUÉ PIDE LA CONVOCATORIA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09160" y="2560320"/>
            <a:ext cx="7040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Prolongar la vida de los edificios existentes con mantenimiento predictivo + paquetes de reparación circulares. Hoy las intervenciones son reactivas y disruptivas para los vecinos.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709160" y="374904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REQUISITOS DE LOS DEMOSTRADORES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709160" y="4023360"/>
            <a:ext cx="7040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■"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Demostración en 3 edificios en 3 países UE/asociados.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■"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menos 1 edificio de patrimonio cultural.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■"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menos 1 vivienda social o asequible.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■"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Involucrar a inhabitantes y propietarios en diseño e implementación.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4709160" y="5897880"/>
            <a:ext cx="7040880" cy="54864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92040" y="59436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QUÉ EDIFICIO-LAB: </a:t>
            </a:r>
            <a:pPr indent="0" marL="0">
              <a:buNone/>
            </a:pPr>
            <a:r>
              <a:rPr lang="en-US" sz="1200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casco histórico patrimonial cumple ambos requisitos clave (UNESCO + vivienda asequible joven) en un solo edificio.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EL CONTEXTO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Casco histórico patrimonial UNESCO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escenario representativo de los conjuntos históricos españoles y de muchas ciudades patrimoniales europeas.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5029200" cy="41605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5603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ESCENARIO PILOTO ILUSTRATIVO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4572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Cuenca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731520" y="3840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884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Ciudad Alta · Casco Histórico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4343400"/>
            <a:ext cx="914400" cy="0"/>
          </a:xfrm>
          <a:prstGeom prst="line">
            <a:avLst/>
          </a:prstGeom>
          <a:noFill/>
          <a:ln w="25400">
            <a:solidFill>
              <a:srgbClr val="E7B2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4526280"/>
            <a:ext cx="45720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Patrimonio Mundial UNESCO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(1996, conjunto medieval colgado sobre la hoz del Huécar y el Júcar).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 histórico con tensión turismo-residencia y población envejecida.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de provincia con &lt; 55.000 hab. en una de las regiones más despobladas de Europa.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D884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Otros cascos históricos patrimoniales españoles encajan igualmente; la ubicación final se cerrará con el consorcio.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669280" y="2286000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RETOS QUE ABORDAMOS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0" y="2651760"/>
            <a:ext cx="6035040" cy="90297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669280" y="2651760"/>
            <a:ext cx="73152" cy="90297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97880" y="2788920"/>
            <a:ext cx="548640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537960" y="277063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Pérdida de vecindario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37960" y="3072384"/>
            <a:ext cx="50292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turismo expulsa residentes. Pisos turísticos crecen, vecinos disminuyen, servicios cierran.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669280" y="3600450"/>
            <a:ext cx="6035040" cy="90297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669280" y="3600450"/>
            <a:ext cx="73152" cy="90297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897880" y="3737610"/>
            <a:ext cx="548640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6537960" y="371932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Vivienda inaccesible para jóvenes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537960" y="4021074"/>
            <a:ext cx="50292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Precio elevado, parque envejecido, sin opciones de alquiler asequible para población joven.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669280" y="4549140"/>
            <a:ext cx="6035040" cy="90297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669280" y="4549140"/>
            <a:ext cx="73152" cy="90297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897880" y="4686300"/>
            <a:ext cx="548640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537960" y="466801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Patrimonio que envejece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537960" y="4969764"/>
            <a:ext cx="50292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Edificios BIC con patologías acumuladas que reciben mantenimiento reactivo y costoso.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669280" y="5497830"/>
            <a:ext cx="6035040" cy="90297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669280" y="5497830"/>
            <a:ext cx="73152" cy="90297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897880" y="5634990"/>
            <a:ext cx="548640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600" dirty="0"/>
          </a:p>
        </p:txBody>
      </p:sp>
      <p:sp>
        <p:nvSpPr>
          <p:cNvPr id="31" name="Text 29"/>
          <p:cNvSpPr/>
          <p:nvPr/>
        </p:nvSpPr>
        <p:spPr>
          <a:xfrm>
            <a:off x="6537960" y="561670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Falta espacio social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537960" y="5918454"/>
            <a:ext cx="50292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casco se vacía socialmente fuera de horario turístico. No hay lugares de encuentro vecinal.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EL CONCEPTO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edificio. Tres vidas. Una rehabilitación.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Vivienda joven, aula viva del Living HUB y espacio social del barrio convivirán en un mismo inmueble.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1124712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2103120" cy="13258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688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PLANTA ALTA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31520" y="2788920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Vivienda joven asequible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788920" y="2468880"/>
            <a:ext cx="8641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unidades de alquiler social para jóvenes (&lt; 35 años) con seguimiento durante el proyecto. Modelo de tenencia con compromiso temporal y precio limitado. Aporta evidencia para la convocatoria sobre 'inhabitantes en el centro' de la rehabilitación.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749040"/>
            <a:ext cx="1124712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3749040"/>
            <a:ext cx="2103120" cy="132588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393192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PLANTA INTERMEDIA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4251960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Aula viva del Living HUB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788920" y="3931920"/>
            <a:ext cx="8641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Taller-laboratorio con sistemas reales en uso. Los profesionales del Living HUB (proyecto hermano) se forman aquí en mantenimiento predictivo, sensorización IoT y rehabilitación industrializada en un edificio que está habitado.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5212080"/>
            <a:ext cx="1124712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5212080"/>
            <a:ext cx="2103120" cy="1325880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539496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PLANTA BAJA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5715000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Espacio social del barrio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2788920" y="5394960"/>
            <a:ext cx="8641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Cafetería social, sala polivalente, oficina de información sobre rehabilitación. Co-gestionado con asociaciones vecinales. Atrae actividad al casco, lucha contra la 'turistificación' sin vecinos y revaloriza la calle.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CÓMO LO DESARROLLAMOS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Estructura de paquetes de trabajo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Seis Work Packages encadenados que cumplen los requisitos REGEN-02 (modalidad Lump Sum).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73152" cy="1997964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468880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55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788920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Co-diseño con el barrio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" y="3291840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meses de proceso participativo con vecinos, jóvenes, técnicos y propietarios. Programa funcional definido por la comunidad.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61104" y="2286000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261104" y="2286000"/>
            <a:ext cx="73152" cy="1997964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89704" y="2468880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55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489704" y="2788920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Plataforma predictiva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489704" y="3291840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Gemelo digital de bajo coste + sensorización IoT + LCA dinámico. Anticipa intervenciones, calcula impacto ambiental.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065008" y="2286000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065008" y="2286000"/>
            <a:ext cx="73152" cy="1997964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93608" y="2468880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93608" y="2788920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Obra industrializada reversible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93608" y="3291840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Rehabilitación con sistemas modulares de madera y materiales locales. Reversibilidad total, principios de circularidad.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448556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4448556"/>
            <a:ext cx="73152" cy="1997964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63143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" y="4951476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Operación como aula viva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85800" y="5454396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meses de operación con habitantes + cohortes del Living HUB formándose en el propio edificio. Métricas de salud, energía, satisfacción.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261104" y="4448556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261104" y="4448556"/>
            <a:ext cx="73152" cy="1997964"/>
          </a:xfrm>
          <a:prstGeom prst="rect">
            <a:avLst/>
          </a:prstGeom>
          <a:solidFill>
            <a:srgbClr val="7D3329"/>
          </a:solidFill>
          <a:ln w="12700">
            <a:solidFill>
              <a:srgbClr val="7D332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89704" y="463143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489704" y="4951476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Replicabilidad y barreras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489704" y="5454396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Toolkit + análisis regulatorio (CTE, normativa BIC, ordenanzas municipales). Manual para los 800+ conjuntos históricos españoles.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065008" y="4448556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8065008" y="4448556"/>
            <a:ext cx="73152" cy="1997964"/>
          </a:xfrm>
          <a:prstGeom prst="rect">
            <a:avLst/>
          </a:prstGeom>
          <a:solidFill>
            <a:srgbClr val="7D3329"/>
          </a:solidFill>
          <a:ln w="12700">
            <a:solidFill>
              <a:srgbClr val="7D332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93608" y="463143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293608" y="4951476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Coordinación + difusión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8293608" y="5454396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general · 0,8% al NEB Hub · Plan de explotación · NEB Festival · publicación en revistas indexadas.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IMPACTO ESPERADO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tangibles en un solo edificio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demostrador útil para los 800+ conjuntos históricos españoles y todo el patrimonio europeo.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68880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063240" y="26517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 · 3 vidas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063240" y="306324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vivienda + aula + espacio social en un solo demostrador. Nada de espacios virtuales: todo medible.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08192" y="2286000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108192" y="2286000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82512" y="2468880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4-6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8714232" y="26517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viviendas jóvenes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714232" y="306324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unidades de alquiler social asequible con seguimiento durante toda la operación del proyecto.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4233672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4233672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416552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800+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3063240" y="459943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conjuntos históricos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063240" y="5010912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BIC en España con patologías similares. El toolkit del WP5 los apunta como replicables.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108192" y="4233672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08192" y="4233672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82512" y="4416552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8714232" y="459943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reversible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714232" y="5010912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sistemas constructivos industrializados desmontables. Cumple normativa BIC sin daño al original.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57200" y="6126480"/>
            <a:ext cx="11247120" cy="36576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6144768"/>
            <a:ext cx="10881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ALCANCE EUROPEO: </a:t>
            </a:r>
            <a:pPr indent="0" marL="0">
              <a:buNone/>
            </a:pPr>
            <a:r>
              <a:rPr lang="en-US" sz="1200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se replica con 2 demostradores adicionales en otros 2 países UE — buscamos esos socios.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EL CONSORCIO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socios buscamos para Edificio-LAB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Aquí está la mesa: lo que aporta Agilyza y los perfiles que necesitamos cerrar antes del 1 de diciembre.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4572000" cy="41605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5603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APORTAMOS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8803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· Demostrador español · Vivienda joven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4114800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del consorcio (Agilyza, ES).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 en España (1 de los 3 obligatorios) en casco histórico patrimonial UNESCO.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gestión de vivienda joven asequible.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Conexión con el Living HUB hermano para que el edificio sea aula viva durante todo el proyecto.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sólida con administraciones locales y autonómicas, consorcios de ciudades patrimoniales y tejido social asociado.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303520" y="22860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BUSCAMOS PARA EL CONSORCIO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03520" y="2651760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03520" y="2651760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0" y="272491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 2 (vivienda social UE)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0" y="2980944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Operador de vivienda social europeo con edificio rehabilitable disponible. Idealmente Países Bajos, Alemania o Francia (zona climática distinta a la del demostrador español).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303520" y="3456432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303520" y="3456432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0" y="3529584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Demostrador 3 (otro contexto)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0" y="3785616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 rural o periurbano en otro país UE. Cooperativa de vivienda, ayuntamiento o entidad sin ánimo de lucro.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303520" y="4261104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303520" y="4261104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0" y="4334256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 industrializadora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0" y="4590288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constructivo industrializado reversible. Compartible con el Living HUB hermano. Madera, acero ligero o híbrido.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303520" y="5065776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03520" y="5065776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0" y="5138928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 predictiva / IoT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0" y="5394960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 tecnológica con sensorización y gemelo digital de bajo coste. Idealmente con producto comercial casi listo.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303520" y="5870448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303520" y="5870448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0" y="5943600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 SSH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0" y="6199632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Universidad o centro con investigación en sociología urbana, gentrificación o patrimonio vivido. Obligatorio por la convocatoria.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· PROYECTO HERMANO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Edificio-LAB no viene solo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Existe un proyecto hermano de Agilyza en la misma convocatoria. No es requisito para este, pero refuerza ambos.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112471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11247120" cy="548640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50592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1 · LIVING HUB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063240"/>
            <a:ext cx="53492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Reinventar quién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construye Europa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31520" y="4206240"/>
            <a:ext cx="5349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europea de capacitación en construcción industrializada. (Re)evolución de tres perfiles a la vez.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5166360"/>
            <a:ext cx="13716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514807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Profesionales del sector tradicional · reskilling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5532120"/>
            <a:ext cx="137160" cy="274320"/>
          </a:xfrm>
          <a:prstGeom prst="rect">
            <a:avLst/>
          </a:prstGeom>
          <a:solidFill>
            <a:srgbClr val="7D3329"/>
          </a:solidFill>
          <a:ln w="12700">
            <a:solidFill>
              <a:srgbClr val="7D332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0120" y="551383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Nuevos perfiles · jóvenes, mujeres, transición laboral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5897880"/>
            <a:ext cx="137160" cy="27432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60120" y="587959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Arquitectos, ingenieros, técnicos · postgrado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355080" y="3063240"/>
            <a:ext cx="5349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CONECTA CON EDIFICIO-LAB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55080" y="3429000"/>
            <a:ext cx="53492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Living HUB forma a los profesionales que ejecutarán la rehabilitación industrializada europea — incluida la del propio Edificio-LAB. La planta intermedia del edificio será </a:t>
            </a:r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aula viva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las cohortes del Living HUB durante todo el proyecto.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Living HUB, 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Edificio-LAB no tiene quien lo replique. </a:t>
            </a:r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Edificio-LAB, 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Living HUB es teoría.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+ 1 = 3.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Edificio-LAB · NEB Brokerage 2026 · ETSAM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Agilyza · Edificio-LAB · Pitch NEB Brokerage 2026</dc:title>
  <dc:subject>PptxGenJS Presentation</dc:subject>
  <dc:creator>Agilyza</dc:creator>
  <cp:lastModifiedBy>Agilyza</cp:lastModifiedBy>
  <cp:revision>1</cp:revision>
  <dcterms:created xsi:type="dcterms:W3CDTF">2026-04-30T14:57:33Z</dcterms:created>
  <dcterms:modified xsi:type="dcterms:W3CDTF">2026-04-30T14:57:33Z</dcterms:modified>
</cp:coreProperties>
</file>