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59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384048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5BA7FF"/>
                </a:solidFill>
              </a:rPr>
              <a:t>CYNTRA Insights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66928" y="1234440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6F7FB"/>
                </a:solidFill>
              </a:rPr>
              <a:t>The governance infrastructure for trustworthy AI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603504" y="2194559"/>
            <a:ext cx="5989320" cy="1097269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600" dirty="0" err="1">
                <a:solidFill>
                  <a:srgbClr val="A7B0C2"/>
                </a:solidFill>
              </a:rPr>
              <a:t>Cyntra builds a governance and control layer for organisations seeking to deploy AI systems and autonomous agents safely, transparently and accountably.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17219" y="3574586"/>
            <a:ext cx="2720341" cy="421335"/>
          </a:xfrm>
          <a:prstGeom prst="rect">
            <a:avLst/>
          </a:prstGeom>
          <a:solidFill>
            <a:srgbClr val="0B1220"/>
          </a:solidFill>
          <a:ln>
            <a:solidFill>
              <a:srgbClr val="22D3EE">
                <a:alpha val="90000"/>
              </a:srgbClr>
            </a:solidFill>
          </a:ln>
        </p:spPr>
        <p:txBody>
          <a:bodyPr wrap="square" lIns="699" tIns="699" rIns="699" bIns="699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Investor deck · Dotslash / ROM / RVO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429000" y="3566162"/>
            <a:ext cx="1325880" cy="429754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0000"/>
              </a:srgbClr>
            </a:solidFill>
          </a:ln>
        </p:spPr>
        <p:txBody>
          <a:bodyPr wrap="square" lIns="699" tIns="699" rIns="699" bIns="699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The Netherlands · 2026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543800" y="1005840"/>
            <a:ext cx="1463040" cy="411480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AI systems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509760" y="1005840"/>
            <a:ext cx="1280160" cy="411480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Agents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311179" y="2157979"/>
            <a:ext cx="1645920" cy="457200"/>
          </a:xfrm>
          <a:prstGeom prst="rect">
            <a:avLst/>
          </a:prstGeom>
          <a:solidFill>
            <a:srgbClr val="0B1220"/>
          </a:solidFill>
          <a:ln>
            <a:solidFill>
              <a:srgbClr val="22D3EE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Governance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178040" y="3246120"/>
            <a:ext cx="1325880" cy="411480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Evidence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966960" y="3246120"/>
            <a:ext cx="1143000" cy="411480"/>
          </a:xfrm>
          <a:prstGeom prst="rect">
            <a:avLst/>
          </a:prstGeom>
          <a:solidFill>
            <a:srgbClr val="0B1220"/>
          </a:solidFill>
          <a:ln>
            <a:solidFill>
              <a:srgbClr val="FBBF24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Decision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75320" y="4480560"/>
            <a:ext cx="1463040" cy="457200"/>
          </a:xfrm>
          <a:prstGeom prst="rect">
            <a:avLst/>
          </a:prstGeom>
          <a:solidFill>
            <a:srgbClr val="0B1220"/>
          </a:solidFill>
          <a:ln>
            <a:solidFill>
              <a:srgbClr val="F6F7FB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Leadership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275320" y="1417320"/>
            <a:ext cx="612648" cy="731520"/>
          </a:xfrm>
          <a:prstGeom prst="line">
            <a:avLst/>
          </a:prstGeom>
          <a:noFill/>
          <a:ln w="12700">
            <a:solidFill>
              <a:srgbClr val="5BA7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1" name="Shape 29"/>
          <p:cNvSpPr/>
          <p:nvPr/>
        </p:nvSpPr>
        <p:spPr>
          <a:xfrm>
            <a:off x="10149840" y="1417320"/>
            <a:ext cx="0" cy="731520"/>
          </a:xfrm>
          <a:prstGeom prst="line">
            <a:avLst/>
          </a:prstGeom>
          <a:noFill/>
          <a:ln w="12700">
            <a:solidFill>
              <a:srgbClr val="A78BFA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2" name="Shape 30"/>
          <p:cNvSpPr/>
          <p:nvPr/>
        </p:nvSpPr>
        <p:spPr>
          <a:xfrm>
            <a:off x="9235440" y="2606040"/>
            <a:ext cx="0" cy="640080"/>
          </a:xfrm>
          <a:prstGeom prst="line">
            <a:avLst/>
          </a:prstGeom>
          <a:noFill/>
          <a:ln w="12700">
            <a:solidFill>
              <a:srgbClr val="34D399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3" name="Shape 31"/>
          <p:cNvSpPr/>
          <p:nvPr/>
        </p:nvSpPr>
        <p:spPr>
          <a:xfrm>
            <a:off x="9189720" y="2606040"/>
            <a:ext cx="1325880" cy="640080"/>
          </a:xfrm>
          <a:prstGeom prst="line">
            <a:avLst/>
          </a:prstGeom>
          <a:noFill/>
          <a:ln w="12700">
            <a:solidFill>
              <a:srgbClr val="FBBF2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4" name="Shape 32"/>
          <p:cNvSpPr/>
          <p:nvPr/>
        </p:nvSpPr>
        <p:spPr>
          <a:xfrm>
            <a:off x="7845552" y="3657600"/>
            <a:ext cx="886968" cy="822960"/>
          </a:xfrm>
          <a:prstGeom prst="line">
            <a:avLst/>
          </a:prstGeom>
          <a:noFill/>
          <a:ln w="12700">
            <a:solidFill>
              <a:srgbClr val="34D399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5" name="Shape 33"/>
          <p:cNvSpPr/>
          <p:nvPr/>
        </p:nvSpPr>
        <p:spPr>
          <a:xfrm>
            <a:off x="10515600" y="3657600"/>
            <a:ext cx="0" cy="822960"/>
          </a:xfrm>
          <a:prstGeom prst="line">
            <a:avLst/>
          </a:prstGeom>
          <a:noFill/>
          <a:ln w="12700">
            <a:solidFill>
              <a:srgbClr val="FBBF2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6" name="Text 34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7" name="Text 35"/>
          <p:cNvSpPr/>
          <p:nvPr/>
        </p:nvSpPr>
        <p:spPr>
          <a:xfrm>
            <a:off x="2514600" y="6428232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deck · EN</a:t>
            </a:r>
            <a:endParaRPr lang="en-US" sz="650" dirty="0"/>
          </a:p>
        </p:txBody>
      </p:sp>
      <p:sp>
        <p:nvSpPr>
          <p:cNvPr id="38" name="Text 36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DECISION INTELLIGENCE ENGINE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Cyntra reveals where decision-making stalls.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6062467" cy="384043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Not merely registering risks, but connecting accountability, mandates, evidence and next steps.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14400" y="2011680"/>
            <a:ext cx="1280160" cy="457200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Signal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2834640" y="2011680"/>
            <a:ext cx="1280160" cy="457200"/>
          </a:xfrm>
          <a:prstGeom prst="rect">
            <a:avLst/>
          </a:prstGeom>
          <a:solidFill>
            <a:srgbClr val="0B1220"/>
          </a:solidFill>
          <a:ln>
            <a:solidFill>
              <a:srgbClr val="FB7185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Risk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4754880" y="2011680"/>
            <a:ext cx="1280160" cy="457200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Owner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6675120" y="2011680"/>
            <a:ext cx="1280160" cy="457200"/>
          </a:xfrm>
          <a:prstGeom prst="rect">
            <a:avLst/>
          </a:prstGeom>
          <a:solidFill>
            <a:srgbClr val="0B1220"/>
          </a:solidFill>
          <a:ln>
            <a:solidFill>
              <a:srgbClr val="FBBF24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Decision</a:t>
            </a:r>
            <a:endParaRPr lang="en-US" sz="920" dirty="0"/>
          </a:p>
        </p:txBody>
      </p:sp>
      <p:sp>
        <p:nvSpPr>
          <p:cNvPr id="26" name="Text 24"/>
          <p:cNvSpPr/>
          <p:nvPr/>
        </p:nvSpPr>
        <p:spPr>
          <a:xfrm>
            <a:off x="8595360" y="2011680"/>
            <a:ext cx="1463040" cy="457200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Intervention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2194560" y="2240280"/>
            <a:ext cx="6400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Shape 26"/>
          <p:cNvSpPr/>
          <p:nvPr/>
        </p:nvSpPr>
        <p:spPr>
          <a:xfrm>
            <a:off x="4114800" y="2240280"/>
            <a:ext cx="6400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9" name="Shape 27"/>
          <p:cNvSpPr/>
          <p:nvPr/>
        </p:nvSpPr>
        <p:spPr>
          <a:xfrm>
            <a:off x="6035040" y="2240280"/>
            <a:ext cx="6400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0" name="Shape 28"/>
          <p:cNvSpPr/>
          <p:nvPr/>
        </p:nvSpPr>
        <p:spPr>
          <a:xfrm>
            <a:off x="7955280" y="2240280"/>
            <a:ext cx="6400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1" name="Text 29"/>
          <p:cNvSpPr/>
          <p:nvPr/>
        </p:nvSpPr>
        <p:spPr>
          <a:xfrm>
            <a:off x="914400" y="3657600"/>
            <a:ext cx="9098280" cy="100584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F6F7FB"/>
                </a:solidFill>
              </a:rPr>
              <a:t>Every finding is linked to its source, uncertainty, counter-evidence, owner, decision point and action.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4" name="Text 32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EVIDENCE ENGINE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No claim without an evidence status.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2"/>
            <a:ext cx="6361893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A7B0C2"/>
                </a:solidFill>
              </a:rPr>
              <a:t>Cyntra distinguishes supported findings from assumptions, uncertainty and conflicting evidence.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914400" y="1828800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34D399"/>
                </a:solidFill>
              </a:rPr>
              <a:t>supported</a:t>
            </a:r>
            <a:endParaRPr lang="en-US" sz="1080" dirty="0"/>
          </a:p>
        </p:txBody>
      </p:sp>
      <p:sp>
        <p:nvSpPr>
          <p:cNvPr id="23" name="Text 21"/>
          <p:cNvSpPr/>
          <p:nvPr/>
        </p:nvSpPr>
        <p:spPr>
          <a:xfrm>
            <a:off x="3977640" y="1828800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F6F7FB"/>
                </a:solidFill>
              </a:rPr>
              <a:t>supported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914400" y="2395728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FBBF24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FBBF24"/>
                </a:solidFill>
              </a:rPr>
              <a:t>partially supported</a:t>
            </a:r>
            <a:endParaRPr lang="en-US" sz="1080" dirty="0"/>
          </a:p>
        </p:txBody>
      </p:sp>
      <p:sp>
        <p:nvSpPr>
          <p:cNvPr id="25" name="Text 23"/>
          <p:cNvSpPr/>
          <p:nvPr/>
        </p:nvSpPr>
        <p:spPr>
          <a:xfrm>
            <a:off x="3977640" y="2395728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F6F7FB"/>
                </a:solidFill>
              </a:rPr>
              <a:t>partially supported</a:t>
            </a:r>
            <a:endParaRPr lang="en-US" sz="1080" dirty="0"/>
          </a:p>
        </p:txBody>
      </p:sp>
      <p:sp>
        <p:nvSpPr>
          <p:cNvPr id="26" name="Text 24"/>
          <p:cNvSpPr/>
          <p:nvPr/>
        </p:nvSpPr>
        <p:spPr>
          <a:xfrm>
            <a:off x="914400" y="2962656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FB7185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FB7185"/>
                </a:solidFill>
              </a:rPr>
              <a:t>conflicting</a:t>
            </a:r>
            <a:endParaRPr lang="en-US" sz="1080" dirty="0"/>
          </a:p>
        </p:txBody>
      </p:sp>
      <p:sp>
        <p:nvSpPr>
          <p:cNvPr id="27" name="Text 25"/>
          <p:cNvSpPr/>
          <p:nvPr/>
        </p:nvSpPr>
        <p:spPr>
          <a:xfrm>
            <a:off x="3977640" y="2962656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F6F7FB"/>
                </a:solidFill>
              </a:rPr>
              <a:t>conflicting</a:t>
            </a:r>
            <a:endParaRPr lang="en-US" sz="1080" dirty="0"/>
          </a:p>
        </p:txBody>
      </p:sp>
      <p:sp>
        <p:nvSpPr>
          <p:cNvPr id="28" name="Text 26"/>
          <p:cNvSpPr/>
          <p:nvPr/>
        </p:nvSpPr>
        <p:spPr>
          <a:xfrm>
            <a:off x="914400" y="3529584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64748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64748B"/>
                </a:solidFill>
              </a:rPr>
              <a:t>insufficient</a:t>
            </a:r>
            <a:endParaRPr lang="en-US" sz="1080" dirty="0"/>
          </a:p>
        </p:txBody>
      </p:sp>
      <p:sp>
        <p:nvSpPr>
          <p:cNvPr id="29" name="Text 27"/>
          <p:cNvSpPr/>
          <p:nvPr/>
        </p:nvSpPr>
        <p:spPr>
          <a:xfrm>
            <a:off x="3977640" y="3529584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F6F7FB"/>
                </a:solidFill>
              </a:rPr>
              <a:t>insufficient</a:t>
            </a:r>
            <a:endParaRPr lang="en-US" sz="1080" dirty="0"/>
          </a:p>
        </p:txBody>
      </p:sp>
      <p:sp>
        <p:nvSpPr>
          <p:cNvPr id="30" name="Text 28"/>
          <p:cNvSpPr/>
          <p:nvPr/>
        </p:nvSpPr>
        <p:spPr>
          <a:xfrm>
            <a:off x="914400" y="4096512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A78BFA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A78BFA"/>
                </a:solidFill>
              </a:rPr>
              <a:t>assumption</a:t>
            </a:r>
            <a:endParaRPr lang="en-US" sz="1080" dirty="0"/>
          </a:p>
        </p:txBody>
      </p:sp>
      <p:sp>
        <p:nvSpPr>
          <p:cNvPr id="31" name="Text 29"/>
          <p:cNvSpPr/>
          <p:nvPr/>
        </p:nvSpPr>
        <p:spPr>
          <a:xfrm>
            <a:off x="3977640" y="4096512"/>
            <a:ext cx="27432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F6F7FB"/>
                </a:solidFill>
              </a:rPr>
              <a:t>assumption</a:t>
            </a:r>
            <a:endParaRPr lang="en-US" sz="1080" dirty="0"/>
          </a:p>
        </p:txBody>
      </p:sp>
      <p:sp>
        <p:nvSpPr>
          <p:cNvPr id="32" name="Text 30"/>
          <p:cNvSpPr/>
          <p:nvPr/>
        </p:nvSpPr>
        <p:spPr>
          <a:xfrm>
            <a:off x="7315200" y="1828800"/>
            <a:ext cx="3291840" cy="265176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Audit appendix</a:t>
            </a: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source values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source references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formula versions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assumptions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warnings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6F7FB"/>
                </a:solidFill>
              </a:rPr>
              <a:t>review status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KNOWLEDGE GRAPH &amp; ONTOLOGY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The core is not text generation. The core is structured understanding.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5879577" cy="448053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Cyntra models relationships between systems, people, risks, decisions, policies and evidence.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2926080" y="214884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AI system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5486400" y="187452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Owner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7818120" y="233172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FB7185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Risk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3886200" y="352044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FBBF24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Decision</a:t>
            </a:r>
            <a:endParaRPr lang="en-US" sz="920" dirty="0"/>
          </a:p>
        </p:txBody>
      </p:sp>
      <p:sp>
        <p:nvSpPr>
          <p:cNvPr id="26" name="Text 24"/>
          <p:cNvSpPr/>
          <p:nvPr/>
        </p:nvSpPr>
        <p:spPr>
          <a:xfrm>
            <a:off x="6492240" y="388620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Evidence</a:t>
            </a:r>
            <a:endParaRPr lang="en-US" sz="920" dirty="0"/>
          </a:p>
        </p:txBody>
      </p:sp>
      <p:sp>
        <p:nvSpPr>
          <p:cNvPr id="27" name="Text 25"/>
          <p:cNvSpPr/>
          <p:nvPr/>
        </p:nvSpPr>
        <p:spPr>
          <a:xfrm>
            <a:off x="8778240" y="393192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22D3EE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Policy</a:t>
            </a:r>
            <a:endParaRPr lang="en-US" sz="920" dirty="0"/>
          </a:p>
        </p:txBody>
      </p:sp>
      <p:sp>
        <p:nvSpPr>
          <p:cNvPr id="28" name="Text 26"/>
          <p:cNvSpPr/>
          <p:nvPr/>
        </p:nvSpPr>
        <p:spPr>
          <a:xfrm>
            <a:off x="5074920" y="4892040"/>
            <a:ext cx="1143000" cy="384048"/>
          </a:xfrm>
          <a:prstGeom prst="rect">
            <a:avLst/>
          </a:prstGeom>
          <a:solidFill>
            <a:srgbClr val="0B1220"/>
          </a:solidFill>
          <a:ln>
            <a:solidFill>
              <a:srgbClr val="F6F7FB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Intervention</a:t>
            </a:r>
            <a:endParaRPr lang="en-US" sz="920" dirty="0"/>
          </a:p>
        </p:txBody>
      </p:sp>
      <p:sp>
        <p:nvSpPr>
          <p:cNvPr id="29" name="Text 27"/>
          <p:cNvSpPr/>
          <p:nvPr/>
        </p:nvSpPr>
        <p:spPr>
          <a:xfrm>
            <a:off x="777239" y="5715000"/>
            <a:ext cx="10515587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6F7FB"/>
                </a:solidFill>
              </a:rPr>
              <a:t>For investors: this makes the platform defensible, extensible and less dependent on any single LLM provider.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2" name="Text 30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HUMAN OVERSIGHT FRAMEWORK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Human oversight must be demonstrable, not merely promised.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8" y="1444751"/>
            <a:ext cx="5166360" cy="47352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Cyntra records when AI may act, when people must intervene and how accountability is demonstrated.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275320" y="3044952"/>
            <a:ext cx="1188720" cy="402336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Detect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6253448" y="4436386"/>
            <a:ext cx="1188720" cy="402336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Classify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2981992" y="3904905"/>
            <a:ext cx="1188720" cy="402336"/>
          </a:xfrm>
          <a:prstGeom prst="rect">
            <a:avLst/>
          </a:prstGeom>
          <a:solidFill>
            <a:srgbClr val="0B1220"/>
          </a:solidFill>
          <a:ln>
            <a:solidFill>
              <a:srgbClr val="FB7185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Escalate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2981992" y="2184999"/>
            <a:ext cx="1188720" cy="402336"/>
          </a:xfrm>
          <a:prstGeom prst="rect">
            <a:avLst/>
          </a:prstGeom>
          <a:solidFill>
            <a:srgbClr val="0B1220"/>
          </a:solidFill>
          <a:ln>
            <a:solidFill>
              <a:srgbClr val="FBBF24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Decide</a:t>
            </a:r>
            <a:endParaRPr lang="en-US" sz="920" dirty="0"/>
          </a:p>
        </p:txBody>
      </p:sp>
      <p:sp>
        <p:nvSpPr>
          <p:cNvPr id="26" name="Text 24"/>
          <p:cNvSpPr/>
          <p:nvPr/>
        </p:nvSpPr>
        <p:spPr>
          <a:xfrm>
            <a:off x="6253448" y="1653518"/>
            <a:ext cx="1188720" cy="402336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Audit</a:t>
            </a:r>
            <a:endParaRPr lang="en-US" sz="920" dirty="0"/>
          </a:p>
        </p:txBody>
      </p:sp>
      <p:sp>
        <p:nvSpPr>
          <p:cNvPr id="27" name="Text 25"/>
          <p:cNvSpPr/>
          <p:nvPr/>
        </p:nvSpPr>
        <p:spPr>
          <a:xfrm>
            <a:off x="5257800" y="2880360"/>
            <a:ext cx="1371600" cy="658368"/>
          </a:xfrm>
          <a:prstGeom prst="rect">
            <a:avLst/>
          </a:prstGeom>
          <a:solidFill>
            <a:srgbClr val="0B1220"/>
          </a:solidFill>
          <a:ln>
            <a:solidFill>
              <a:srgbClr val="F6F7FB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Human</a:t>
            </a:r>
            <a:endParaRPr lang="en-US" sz="920" dirty="0"/>
          </a:p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oversight</a:t>
            </a:r>
            <a:endParaRPr lang="en-US" sz="920" dirty="0"/>
          </a:p>
        </p:txBody>
      </p:sp>
      <p:sp>
        <p:nvSpPr>
          <p:cNvPr id="28" name="Text 26"/>
          <p:cNvSpPr/>
          <p:nvPr/>
        </p:nvSpPr>
        <p:spPr>
          <a:xfrm>
            <a:off x="868679" y="5394960"/>
            <a:ext cx="8445643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6F7FB"/>
                </a:solidFill>
              </a:rPr>
              <a:t>Human-in-the-loop is translated into roles, rights, mandates, interventions and evidence.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194534" y="6513576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MARKET OPPORTUNITY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The market is moving towards AI governance infrastructure.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5788145" cy="56691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Cyntra is positioned at the intersection of AI governance, AI operations, decision intelligence and enterprise control.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77240" y="2331720"/>
            <a:ext cx="2377440" cy="123444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AI Governance</a:t>
            </a:r>
            <a:endParaRPr lang="en-US" sz="1220" dirty="0"/>
          </a:p>
          <a:p>
            <a:pPr marL="0" indent="0" algn="ctr">
              <a:buNone/>
            </a:pP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risk · compliance · oversight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3520440" y="2331720"/>
            <a:ext cx="2377440" cy="1234440"/>
          </a:xfrm>
          <a:prstGeom prst="rect">
            <a:avLst/>
          </a:prstGeom>
          <a:solidFill>
            <a:srgbClr val="0B1220"/>
          </a:solidFill>
          <a:ln>
            <a:solidFill>
              <a:srgbClr val="22D3E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AI Operations</a:t>
            </a:r>
            <a:endParaRPr lang="en-US" sz="1220" dirty="0"/>
          </a:p>
          <a:p>
            <a:pPr marL="0" indent="0" algn="ctr">
              <a:buNone/>
            </a:pP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monitoring · agents · controls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6263640" y="2331720"/>
            <a:ext cx="2377440" cy="1234440"/>
          </a:xfrm>
          <a:prstGeom prst="rect">
            <a:avLst/>
          </a:prstGeom>
          <a:solidFill>
            <a:srgbClr val="0B1220"/>
          </a:solidFill>
          <a:ln>
            <a:solidFill>
              <a:srgbClr val="FBBF2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Decision Intelligence</a:t>
            </a:r>
            <a:endParaRPr lang="en-US" sz="1220" dirty="0"/>
          </a:p>
          <a:p>
            <a:pPr marL="0" indent="0" algn="ctr">
              <a:buNone/>
            </a:pP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decision-making · accountability</a:t>
            </a:r>
            <a:endParaRPr lang="en-US" sz="1220" dirty="0"/>
          </a:p>
        </p:txBody>
      </p:sp>
      <p:sp>
        <p:nvSpPr>
          <p:cNvPr id="25" name="Text 23"/>
          <p:cNvSpPr/>
          <p:nvPr/>
        </p:nvSpPr>
        <p:spPr>
          <a:xfrm>
            <a:off x="9006840" y="2331720"/>
            <a:ext cx="2377440" cy="123444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Evidence &amp; Audit</a:t>
            </a:r>
            <a:endParaRPr lang="en-US" sz="1220" dirty="0"/>
          </a:p>
          <a:p>
            <a:pPr marL="0" indent="0" algn="ctr">
              <a:buNone/>
            </a:pP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F6F7FB"/>
                </a:solidFill>
              </a:rPr>
              <a:t>traceability · assurance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1097279" y="4663440"/>
            <a:ext cx="10195551" cy="640080"/>
          </a:xfrm>
          <a:prstGeom prst="rect">
            <a:avLst/>
          </a:prstGeom>
          <a:solidFill>
            <a:srgbClr val="0F172A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</a:rPr>
              <a:t>Market figures will be substantiated with external sources before the investment round; this deck makes no unverified TAM claim.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COMPETITIVE POSITIONING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Cyntra does not replace GRC, BI or model monitoring. It connects them.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8" y="1444752"/>
            <a:ext cx="5166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A7B0C2"/>
                </a:solidFill>
              </a:rPr>
              <a:t>The value lies in the layer between technical AI activity and executive decision-making.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1828800" y="5074920"/>
            <a:ext cx="8046720" cy="0"/>
          </a:xfrm>
          <a:prstGeom prst="line">
            <a:avLst/>
          </a:prstGeom>
          <a:noFill/>
          <a:ln w="12700">
            <a:solidFill>
              <a:srgbClr val="64748B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Shape 21"/>
          <p:cNvSpPr/>
          <p:nvPr/>
        </p:nvSpPr>
        <p:spPr>
          <a:xfrm>
            <a:off x="1828800" y="5074920"/>
            <a:ext cx="0" cy="0"/>
          </a:xfrm>
          <a:prstGeom prst="line">
            <a:avLst/>
          </a:prstGeom>
          <a:noFill/>
          <a:ln w="12700">
            <a:solidFill>
              <a:srgbClr val="64748B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8229600" y="5303520"/>
            <a:ext cx="16459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chemeClr val="bg1"/>
                </a:solidFill>
              </a:rPr>
              <a:t>operational AI behaviour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594360" y="1874519"/>
            <a:ext cx="1005840" cy="393175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bg1"/>
                </a:solidFill>
              </a:rPr>
              <a:t>executive oversight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2377440" y="4160520"/>
            <a:ext cx="1783080" cy="4572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chemeClr val="bg1"/>
                </a:solidFill>
              </a:rPr>
              <a:t>BI dashboards</a:t>
            </a:r>
          </a:p>
        </p:txBody>
      </p:sp>
      <p:sp>
        <p:nvSpPr>
          <p:cNvPr id="27" name="Text 25"/>
          <p:cNvSpPr/>
          <p:nvPr/>
        </p:nvSpPr>
        <p:spPr>
          <a:xfrm>
            <a:off x="5577840" y="3840480"/>
            <a:ext cx="1783080" cy="4572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chemeClr val="bg1"/>
                </a:solidFill>
              </a:rPr>
              <a:t>Model monitoring</a:t>
            </a:r>
          </a:p>
        </p:txBody>
      </p:sp>
      <p:sp>
        <p:nvSpPr>
          <p:cNvPr id="28" name="Text 26"/>
          <p:cNvSpPr/>
          <p:nvPr/>
        </p:nvSpPr>
        <p:spPr>
          <a:xfrm>
            <a:off x="2953513" y="2130552"/>
            <a:ext cx="1783080" cy="4572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chemeClr val="bg1"/>
                </a:solidFill>
              </a:rPr>
              <a:t>GRC tools</a:t>
            </a:r>
          </a:p>
        </p:txBody>
      </p:sp>
      <p:sp>
        <p:nvSpPr>
          <p:cNvPr id="29" name="Text 27"/>
          <p:cNvSpPr/>
          <p:nvPr/>
        </p:nvSpPr>
        <p:spPr>
          <a:xfrm>
            <a:off x="7360920" y="1874520"/>
            <a:ext cx="1920240" cy="530352"/>
          </a:xfrm>
          <a:prstGeom prst="rect">
            <a:avLst/>
          </a:prstGeom>
          <a:solidFill>
            <a:srgbClr val="10233B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5BA7FF"/>
                </a:solidFill>
              </a:rPr>
              <a:t>Cyntra</a:t>
            </a: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2" name="Text 30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BUSINESS MODEL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Multiple revenue routes, one core platform.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6254309" cy="384041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Cyntra starts with accessible paid scans and grows into SaaS, enterprise and partner licensing.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94360" y="2377440"/>
            <a:ext cx="192024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Scans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paid entry point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accessible pricing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834640" y="2377440"/>
            <a:ext cx="192024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SaaS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cockpit + registry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monthly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074920" y="2377440"/>
            <a:ext cx="192024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22D3E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Enterprise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implementation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customisation + support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315200" y="2377440"/>
            <a:ext cx="192024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A78B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Partners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consultancy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licences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555480" y="2377440"/>
            <a:ext cx="192024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FBBF2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Public / EU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pilots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R&amp;D + validation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5800" y="4983480"/>
            <a:ext cx="786384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6F7FB"/>
                </a:solidFill>
              </a:rPr>
              <a:t>Goal: accelerate commercial validation without delaying the R&amp;D route.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0" name="Text 28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GO-TO-MARKET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First, a pain point customers will pay to solve. Then, platform adoption.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5854429" cy="54863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Cyntra combines direct scan revenue with pilots and strategic partner channels.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77240" y="2148840"/>
            <a:ext cx="2331720" cy="146304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1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Paid scans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evidence of willingness to pay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108960" y="2880360"/>
            <a:ext cx="4114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3520440" y="2148840"/>
            <a:ext cx="2331720" cy="146304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2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Pilot organisations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validation in real-world settings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852160" y="2880360"/>
            <a:ext cx="4114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6263640" y="2148840"/>
            <a:ext cx="2331720" cy="1463040"/>
          </a:xfrm>
          <a:prstGeom prst="rect">
            <a:avLst/>
          </a:prstGeom>
          <a:solidFill>
            <a:srgbClr val="0B1220"/>
          </a:solidFill>
          <a:ln>
            <a:solidFill>
              <a:srgbClr val="FBBF2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3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Enterprise cockpit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recurring revenue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595360" y="2880360"/>
            <a:ext cx="41148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9006840" y="2148840"/>
            <a:ext cx="2331720" cy="1463040"/>
          </a:xfrm>
          <a:prstGeom prst="rect">
            <a:avLst/>
          </a:prstGeom>
          <a:solidFill>
            <a:srgbClr val="0B1220"/>
          </a:solidFill>
          <a:ln>
            <a:solidFill>
              <a:srgbClr val="A78B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4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Partner channel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consultants, RTOs, sector partners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ROADMAP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From demonstrator to validated governance platform.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5650981" cy="38404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The product roadmap aligns commercial validation with European R&amp;D.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77240" y="2057400"/>
            <a:ext cx="2240280" cy="201168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Now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demonstrator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executive cockpit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scan pipeline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520440" y="2057400"/>
            <a:ext cx="2240280" cy="2011680"/>
          </a:xfrm>
          <a:prstGeom prst="rect">
            <a:avLst/>
          </a:prstGeom>
          <a:solidFill>
            <a:srgbClr val="0B1220"/>
          </a:solidFill>
          <a:ln>
            <a:solidFill>
              <a:srgbClr val="22D3E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2026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AI Registry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OCR &amp; evidence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first pilots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263640" y="2057400"/>
            <a:ext cx="2240280" cy="201168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2027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knowledge graph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agent monitoring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EU consortium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006840" y="2057400"/>
            <a:ext cx="2240280" cy="2011680"/>
          </a:xfrm>
          <a:prstGeom prst="rect">
            <a:avLst/>
          </a:prstGeom>
          <a:solidFill>
            <a:srgbClr val="0B1220"/>
          </a:solidFill>
          <a:ln>
            <a:solidFill>
              <a:srgbClr val="FBBF2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2028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enterprise scale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partner channel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EU positioning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1920240" y="4709160"/>
            <a:ext cx="786384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7" name="Text 25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29" name="Text 27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TRACTION &amp; VALIDATION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The product has been built. Now market validation must accelerate.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8136905" cy="466343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No fabricated customer claims—only evidence of what exists and which discussions are underway.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77240" y="1965960"/>
            <a:ext cx="374904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b="1" dirty="0">
                <a:solidFill>
                  <a:srgbClr val="F6F7FB"/>
                </a:solidFill>
              </a:rPr>
              <a:t>Working software demonstrator</a:t>
            </a:r>
            <a:endParaRPr lang="en-US" sz="1060" dirty="0"/>
          </a:p>
        </p:txBody>
      </p:sp>
      <p:sp>
        <p:nvSpPr>
          <p:cNvPr id="23" name="Text 21"/>
          <p:cNvSpPr/>
          <p:nvPr/>
        </p:nvSpPr>
        <p:spPr>
          <a:xfrm>
            <a:off x="4800600" y="1965960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A7B0C2"/>
                </a:solidFill>
              </a:rPr>
              <a:t>cockpit and modules</a:t>
            </a:r>
            <a:endParaRPr lang="en-US" sz="1060" dirty="0"/>
          </a:p>
        </p:txBody>
      </p:sp>
      <p:sp>
        <p:nvSpPr>
          <p:cNvPr id="24" name="Text 22"/>
          <p:cNvSpPr/>
          <p:nvPr/>
        </p:nvSpPr>
        <p:spPr>
          <a:xfrm>
            <a:off x="777240" y="2542032"/>
            <a:ext cx="374904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b="1" dirty="0">
                <a:solidFill>
                  <a:srgbClr val="F6F7FB"/>
                </a:solidFill>
              </a:rPr>
              <a:t>Four scans developed</a:t>
            </a:r>
            <a:endParaRPr lang="en-US" sz="1060" dirty="0"/>
          </a:p>
        </p:txBody>
      </p:sp>
      <p:sp>
        <p:nvSpPr>
          <p:cNvPr id="25" name="Text 23"/>
          <p:cNvSpPr/>
          <p:nvPr/>
        </p:nvSpPr>
        <p:spPr>
          <a:xfrm>
            <a:off x="4800600" y="2542032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A7B0C2"/>
                </a:solidFill>
              </a:rPr>
              <a:t>commercial entry point</a:t>
            </a:r>
            <a:endParaRPr lang="en-US" sz="1060" dirty="0"/>
          </a:p>
        </p:txBody>
      </p:sp>
      <p:sp>
        <p:nvSpPr>
          <p:cNvPr id="26" name="Text 24"/>
          <p:cNvSpPr/>
          <p:nvPr/>
        </p:nvSpPr>
        <p:spPr>
          <a:xfrm>
            <a:off x="777240" y="3118104"/>
            <a:ext cx="374904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b="1" dirty="0">
                <a:solidFill>
                  <a:srgbClr val="F6F7FB"/>
                </a:solidFill>
              </a:rPr>
              <a:t>EEN / RVO pathway</a:t>
            </a:r>
            <a:endParaRPr lang="en-US" sz="1060" dirty="0"/>
          </a:p>
        </p:txBody>
      </p:sp>
      <p:sp>
        <p:nvSpPr>
          <p:cNvPr id="27" name="Text 25"/>
          <p:cNvSpPr/>
          <p:nvPr/>
        </p:nvSpPr>
        <p:spPr>
          <a:xfrm>
            <a:off x="4800600" y="3118104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A7B0C2"/>
                </a:solidFill>
              </a:rPr>
              <a:t>active partner search</a:t>
            </a:r>
            <a:endParaRPr lang="en-US" sz="1060" dirty="0"/>
          </a:p>
        </p:txBody>
      </p:sp>
      <p:sp>
        <p:nvSpPr>
          <p:cNvPr id="28" name="Text 26"/>
          <p:cNvSpPr/>
          <p:nvPr/>
        </p:nvSpPr>
        <p:spPr>
          <a:xfrm>
            <a:off x="777240" y="3694176"/>
            <a:ext cx="374904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b="1" dirty="0">
                <a:solidFill>
                  <a:srgbClr val="F6F7FB"/>
                </a:solidFill>
              </a:rPr>
              <a:t>Horizon positioning</a:t>
            </a:r>
            <a:endParaRPr lang="en-US" sz="1060" dirty="0"/>
          </a:p>
        </p:txBody>
      </p:sp>
      <p:sp>
        <p:nvSpPr>
          <p:cNvPr id="29" name="Text 27"/>
          <p:cNvSpPr/>
          <p:nvPr/>
        </p:nvSpPr>
        <p:spPr>
          <a:xfrm>
            <a:off x="4800600" y="3694176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A7B0C2"/>
                </a:solidFill>
              </a:rPr>
              <a:t>Cluster 4 + AI-agents</a:t>
            </a:r>
            <a:endParaRPr lang="en-US" sz="1060" dirty="0"/>
          </a:p>
        </p:txBody>
      </p:sp>
      <p:sp>
        <p:nvSpPr>
          <p:cNvPr id="30" name="Text 28"/>
          <p:cNvSpPr/>
          <p:nvPr/>
        </p:nvSpPr>
        <p:spPr>
          <a:xfrm>
            <a:off x="777240" y="4270248"/>
            <a:ext cx="374904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b="1" dirty="0">
                <a:solidFill>
                  <a:srgbClr val="F6F7FB"/>
                </a:solidFill>
              </a:rPr>
              <a:t>TNO contacts</a:t>
            </a:r>
            <a:endParaRPr lang="en-US" sz="1060" dirty="0"/>
          </a:p>
        </p:txBody>
      </p:sp>
      <p:sp>
        <p:nvSpPr>
          <p:cNvPr id="31" name="Text 29"/>
          <p:cNvSpPr/>
          <p:nvPr/>
        </p:nvSpPr>
        <p:spPr>
          <a:xfrm>
            <a:off x="4800600" y="4270248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60" dirty="0">
                <a:solidFill>
                  <a:srgbClr val="A7B0C2"/>
                </a:solidFill>
              </a:rPr>
              <a:t>research and validation</a:t>
            </a:r>
            <a:endParaRPr lang="en-US" sz="1060" dirty="0"/>
          </a:p>
        </p:txBody>
      </p:sp>
      <p:sp>
        <p:nvSpPr>
          <p:cNvPr id="32" name="Text 30"/>
          <p:cNvSpPr/>
          <p:nvPr/>
        </p:nvSpPr>
        <p:spPr>
          <a:xfrm>
            <a:off x="8412480" y="2057400"/>
            <a:ext cx="2423160" cy="224028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Next validation milestone</a:t>
            </a:r>
            <a:endParaRPr lang="en-US" sz="1300" b="1" dirty="0"/>
          </a:p>
          <a:p>
            <a:pPr marL="0" indent="0" algn="ctr">
              <a:buNone/>
            </a:pPr>
            <a:endParaRPr lang="en-US" sz="1300" b="1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1. paid scans</a:t>
            </a:r>
            <a:endParaRPr lang="en-US" sz="1300" b="1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2. pilot cases</a:t>
            </a:r>
            <a:endParaRPr lang="en-US" sz="1300" b="1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3. retention</a:t>
            </a:r>
            <a:endParaRPr lang="en-US" sz="1300" b="1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4. partner commitment</a:t>
            </a:r>
            <a:endParaRPr lang="en-US" sz="1300" b="1" dirty="0"/>
          </a:p>
        </p:txBody>
      </p:sp>
      <p:sp>
        <p:nvSpPr>
          <p:cNvPr id="33" name="Text 31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EXECUTIVE THESIS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AI is becoming operational. Governance remains document-based.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8" y="1444752"/>
            <a:ext cx="5166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A7B0C2"/>
                </a:solidFill>
              </a:rPr>
              <a:t>The next major market will not emerge around building AI, but around controlling it.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640080" y="2514600"/>
            <a:ext cx="6949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Organisations do not have an AI problem.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They have a control problem.</a:t>
            </a:r>
            <a:endParaRPr lang="en-US" sz="3100" dirty="0"/>
          </a:p>
        </p:txBody>
      </p:sp>
      <p:sp>
        <p:nvSpPr>
          <p:cNvPr id="23" name="Text 21"/>
          <p:cNvSpPr/>
          <p:nvPr/>
        </p:nvSpPr>
        <p:spPr>
          <a:xfrm>
            <a:off x="7726680" y="1828800"/>
            <a:ext cx="31546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845552" y="1938528"/>
            <a:ext cx="29169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SHIFT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845552" y="2157984"/>
            <a:ext cx="2916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2D3EE"/>
                </a:solidFill>
              </a:rPr>
              <a:t>From model to control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845552" y="2496312"/>
            <a:ext cx="29169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A7B0C2"/>
                </a:solidFill>
              </a:rPr>
              <a:t>AI becomes infrastructure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726680" y="2971800"/>
            <a:ext cx="31546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5552" y="3081528"/>
            <a:ext cx="29169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RISK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845552" y="3300984"/>
            <a:ext cx="2916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B7185"/>
                </a:solidFill>
              </a:rPr>
              <a:t>Invisible agents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7845552" y="3639312"/>
            <a:ext cx="29169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A7B0C2"/>
                </a:solidFill>
              </a:rPr>
              <a:t>accountability is missing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7726680" y="4114800"/>
            <a:ext cx="31546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845552" y="4224528"/>
            <a:ext cx="29169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OPPORTUNITY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845552" y="4443984"/>
            <a:ext cx="29169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34D399"/>
                </a:solidFill>
              </a:rPr>
              <a:t>Governance layer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7845552" y="4782312"/>
            <a:ext cx="29169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 err="1">
                <a:solidFill>
                  <a:srgbClr val="A7B0C2"/>
                </a:solidFill>
              </a:rPr>
              <a:t>new technology category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6" name="Text 34"/>
          <p:cNvSpPr/>
          <p:nvPr/>
        </p:nvSpPr>
        <p:spPr>
          <a:xfrm>
            <a:off x="2514600" y="6428232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deck · </a:t>
            </a:r>
            <a:endParaRPr lang="en-US" sz="650" dirty="0"/>
          </a:p>
        </p:txBody>
      </p:sp>
      <p:sp>
        <p:nvSpPr>
          <p:cNvPr id="37" name="Text 35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INVESTMENT OPPORTUNITY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Seeking €250k–€500k in growth capital.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5669273" cy="393193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Capital for product development, commercial validation, pilots and European consortium building.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77240" y="1920240"/>
            <a:ext cx="29260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896112" y="2029968"/>
            <a:ext cx="2688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PRODUCT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96112" y="2249424"/>
            <a:ext cx="26883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5BA7FF"/>
                </a:solidFill>
              </a:rPr>
              <a:t>AI Registry + Evidence Engine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96112" y="2587752"/>
            <a:ext cx="26883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A7B0C2"/>
                </a:solidFill>
              </a:rPr>
              <a:t>core platform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251960" y="1920240"/>
            <a:ext cx="274320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370832" y="2029968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MARKET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370832" y="2249424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34D399"/>
                </a:solidFill>
              </a:rPr>
              <a:t>Scans + pilots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4370832" y="2587752"/>
            <a:ext cx="2505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A7B0C2"/>
                </a:solidFill>
              </a:rPr>
              <a:t>initial revenue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543800" y="1920240"/>
            <a:ext cx="29260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62672" y="2029968"/>
            <a:ext cx="2688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EU ROUTE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662672" y="2249424"/>
            <a:ext cx="26883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BBF24"/>
                </a:solidFill>
              </a:rPr>
              <a:t>Horizon / Eurostars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7662672" y="2587752"/>
            <a:ext cx="26883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A7B0C2"/>
                </a:solidFill>
              </a:rPr>
              <a:t>co-financing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14400" y="4023360"/>
            <a:ext cx="9326880" cy="105156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6F7FB"/>
                </a:solidFill>
              </a:rPr>
              <a:t>Round objective: move from a proven demonstrator to commercial and technical validation in regulated organisations.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7" name="Text 35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6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384048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5BA7FF"/>
                </a:solidFill>
              </a:rPr>
              <a:t>CYNTRA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94360" y="1325880"/>
            <a:ext cx="6766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F6F7FB"/>
                </a:solidFill>
              </a:rPr>
              <a:t>The new governance layer for a world of autonomous AI.</a:t>
            </a:r>
            <a:endParaRPr lang="en-US" sz="3500" dirty="0"/>
          </a:p>
        </p:txBody>
      </p:sp>
      <p:sp>
        <p:nvSpPr>
          <p:cNvPr id="21" name="Text 19"/>
          <p:cNvSpPr/>
          <p:nvPr/>
        </p:nvSpPr>
        <p:spPr>
          <a:xfrm>
            <a:off x="640080" y="2514599"/>
            <a:ext cx="6492240" cy="530349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A7B0C2"/>
                </a:solidFill>
              </a:rPr>
              <a:t>Just as ERP standardised financial processes, Cyntra aims to make the governance of AI systems and agents controllable and auditable.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5800" y="4434840"/>
            <a:ext cx="3840480" cy="77724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6F7FB"/>
                </a:solidFill>
              </a:rPr>
              <a:t>Trustworthy. Explainable. Governable.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7818120" y="2057400"/>
            <a:ext cx="1051560" cy="411480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AI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692640" y="2057400"/>
            <a:ext cx="1051560" cy="411480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Human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275320" y="3337560"/>
            <a:ext cx="2103120" cy="502920"/>
          </a:xfrm>
          <a:prstGeom prst="rect">
            <a:avLst/>
          </a:prstGeom>
          <a:solidFill>
            <a:srgbClr val="0B1220"/>
          </a:solidFill>
          <a:ln>
            <a:solidFill>
              <a:srgbClr val="22D3EE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Cyntra Governance Layer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732520" y="4617720"/>
            <a:ext cx="1188720" cy="411480"/>
          </a:xfrm>
          <a:prstGeom prst="rect">
            <a:avLst/>
          </a:prstGeom>
          <a:solidFill>
            <a:srgbClr val="0B1220"/>
          </a:solidFill>
          <a:ln>
            <a:solidFill>
              <a:srgbClr val="F6F7FB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Leadership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8339328" y="2468880"/>
            <a:ext cx="621792" cy="868680"/>
          </a:xfrm>
          <a:prstGeom prst="line">
            <a:avLst/>
          </a:prstGeom>
          <a:noFill/>
          <a:ln w="12700">
            <a:solidFill>
              <a:srgbClr val="5BA7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Shape 26"/>
          <p:cNvSpPr/>
          <p:nvPr/>
        </p:nvSpPr>
        <p:spPr>
          <a:xfrm>
            <a:off x="10149840" y="2468880"/>
            <a:ext cx="0" cy="868680"/>
          </a:xfrm>
          <a:prstGeom prst="line">
            <a:avLst/>
          </a:prstGeom>
          <a:noFill/>
          <a:ln w="12700">
            <a:solidFill>
              <a:srgbClr val="34D399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9" name="Shape 27"/>
          <p:cNvSpPr/>
          <p:nvPr/>
        </p:nvSpPr>
        <p:spPr>
          <a:xfrm>
            <a:off x="9326880" y="3840480"/>
            <a:ext cx="0" cy="77724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0" name="Text 28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2" name="Text 30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THE GOVERNANCE GAP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AI scales faster than organisations can govern it.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8" y="1444752"/>
            <a:ext cx="5166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A7B0C2"/>
                </a:solidFill>
              </a:rPr>
              <a:t>The gap emerges between operational AI activity and executive oversight.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731520" y="2743200"/>
            <a:ext cx="1417320" cy="685800"/>
          </a:xfrm>
          <a:prstGeom prst="rect">
            <a:avLst/>
          </a:prstGeom>
          <a:solidFill>
            <a:srgbClr val="0B1220"/>
          </a:solidFill>
          <a:ln>
            <a:solidFill>
              <a:srgbClr val="64748B">
                <a:alpha val="95000"/>
              </a:srgbClr>
            </a:solidFill>
          </a:ln>
        </p:spPr>
        <p:txBody>
          <a:bodyPr wrap="square" lIns="1143" tIns="1143" rIns="1143" bIns="1143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6F7FB"/>
                </a:solidFill>
              </a:rPr>
              <a:t>AI models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6F7FB"/>
                </a:solidFill>
              </a:rPr>
              <a:t>advice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148840" y="3090672"/>
            <a:ext cx="429768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2606040" y="2743200"/>
            <a:ext cx="1417320" cy="685800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6F7FB"/>
                </a:solidFill>
              </a:rPr>
              <a:t>AI copilots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6F7FB"/>
                </a:solidFill>
              </a:rPr>
              <a:t>assistance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023360" y="3090672"/>
            <a:ext cx="429768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4480560" y="2743200"/>
            <a:ext cx="1417320" cy="685800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6F7FB"/>
                </a:solidFill>
              </a:rPr>
              <a:t>AI agents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6F7FB"/>
                </a:solidFill>
              </a:rPr>
              <a:t>action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897880" y="3090672"/>
            <a:ext cx="429768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6355080" y="2743200"/>
            <a:ext cx="1417320" cy="685800"/>
          </a:xfrm>
          <a:prstGeom prst="rect">
            <a:avLst/>
          </a:prstGeom>
          <a:solidFill>
            <a:srgbClr val="0B1220"/>
          </a:solidFill>
          <a:ln>
            <a:solidFill>
              <a:srgbClr val="FB7185">
                <a:alpha val="95000"/>
              </a:srgbClr>
            </a:solidFill>
          </a:ln>
        </p:spPr>
        <p:txBody>
          <a:bodyPr wrap="square" lIns="1143" tIns="1143" rIns="1143" bIns="1143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Autonomous workflows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decision chains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31520" y="4663440"/>
            <a:ext cx="4206240" cy="64008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6F7FB"/>
                </a:solidFill>
              </a:rPr>
              <a:t>Technology is accelerating towards autonomous action.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532120" y="4663440"/>
            <a:ext cx="4206240" cy="64008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6F7FB"/>
                </a:solidFill>
              </a:rPr>
              <a:t>Governance often remains periodic reporting.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074920" y="2103120"/>
            <a:ext cx="0" cy="3474720"/>
          </a:xfrm>
          <a:prstGeom prst="line">
            <a:avLst/>
          </a:prstGeom>
          <a:noFill/>
          <a:ln w="12700">
            <a:solidFill>
              <a:srgbClr val="FB7185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2" name="Text 30"/>
          <p:cNvSpPr/>
          <p:nvPr/>
        </p:nvSpPr>
        <p:spPr>
          <a:xfrm>
            <a:off x="4206242" y="1664209"/>
            <a:ext cx="1865368" cy="416051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7185"/>
                </a:solidFill>
              </a:rPr>
              <a:t>CONTROL GAP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WHY NOW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The market is shifting from AI adoption to AI accountability.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8" y="1371599"/>
            <a:ext cx="5605272" cy="658365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Regulation, autonomous agents and executive accountability are converging.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5800" y="2743200"/>
            <a:ext cx="187452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AI Act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new obligations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898648" y="2743200"/>
            <a:ext cx="187452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A78B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AI agents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rapid autonomy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11496" y="2743200"/>
            <a:ext cx="187452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FBBF2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Board accountability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greater leadership pressure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324344" y="2743200"/>
            <a:ext cx="187452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Audit &amp; evidence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verifiable proof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537192" y="2743200"/>
            <a:ext cx="1874520" cy="1325880"/>
          </a:xfrm>
          <a:prstGeom prst="rect">
            <a:avLst/>
          </a:prstGeom>
          <a:solidFill>
            <a:srgbClr val="0B1220"/>
          </a:solidFill>
          <a:ln>
            <a:solidFill>
              <a:srgbClr val="22D3E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Data governance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6F7FB"/>
                </a:solidFill>
              </a:rPr>
              <a:t>lawful access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31520" y="489204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F6F7FB"/>
                </a:solidFill>
              </a:rPr>
              <a:t>From trusting AI</a:t>
            </a:r>
            <a:endParaRPr lang="en-US" sz="2700" dirty="0"/>
          </a:p>
          <a:p>
            <a:pPr marL="0" indent="0">
              <a:buNone/>
            </a:pPr>
            <a:r>
              <a:rPr lang="en-US" sz="2700" b="1" dirty="0">
                <a:solidFill>
                  <a:srgbClr val="F6F7FB"/>
                </a:solidFill>
              </a:rPr>
              <a:t>to controlling AI.</a:t>
            </a:r>
            <a:endParaRPr lang="en-US" sz="2700" dirty="0"/>
          </a:p>
        </p:txBody>
      </p:sp>
      <p:sp>
        <p:nvSpPr>
          <p:cNvPr id="28" name="Text 26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0" name="Text 28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WHY EXISTING SOLUTIONS FALL SHORT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Most tools register, scan or report. They do not govern.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2"/>
            <a:ext cx="5483347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25000" lnSpcReduction="20000"/>
          </a:bodyPr>
          <a:lstStyle/>
          <a:p>
            <a:pPr marL="0" indent="0">
              <a:buNone/>
            </a:pPr>
            <a:r>
              <a:rPr lang="en-US" sz="4300" dirty="0">
                <a:solidFill>
                  <a:srgbClr val="A7B0C2"/>
                </a:solidFill>
              </a:rPr>
              <a:t>Autonomous AI requires operational governance, not merely policy or retrospective compliance.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685800" y="1920240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6F7FB"/>
                </a:solidFill>
              </a:rPr>
              <a:t>Compliance tools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886200" y="1920240"/>
            <a:ext cx="61264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A7B0C2"/>
                </a:solidFill>
              </a:rPr>
              <a:t>Evidence policy, but lack real-time control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85800" y="2514600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6F7FB"/>
                </a:solidFill>
              </a:rPr>
              <a:t>Dashboards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886200" y="2514600"/>
            <a:ext cx="61264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A7B0C2"/>
                </a:solidFill>
              </a:rPr>
              <a:t>Show data, but lack accountability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85800" y="3108960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6F7FB"/>
                </a:solidFill>
              </a:rPr>
              <a:t>Model monitoring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886200" y="3108960"/>
            <a:ext cx="61264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A7B0C2"/>
                </a:solidFill>
              </a:rPr>
              <a:t>Monitors model behaviour, not decision chains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85800" y="3703320"/>
            <a:ext cx="29260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6F7FB"/>
                </a:solidFill>
              </a:rPr>
              <a:t>GRC systems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3886200" y="3703320"/>
            <a:ext cx="6126480" cy="43891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A7B0C2"/>
                </a:solidFill>
              </a:rPr>
              <a:t>Manage risks, but miss agents and evidence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85800" y="4297680"/>
            <a:ext cx="2926080" cy="438912"/>
          </a:xfrm>
          <a:prstGeom prst="rect">
            <a:avLst/>
          </a:prstGeom>
          <a:solidFill>
            <a:srgbClr val="10233B"/>
          </a:solidFill>
          <a:ln>
            <a:solidFill>
              <a:srgbClr val="5BA7FF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5BA7FF"/>
                </a:solidFill>
              </a:rPr>
              <a:t>Cyntra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3886200" y="4297680"/>
            <a:ext cx="6126480" cy="438912"/>
          </a:xfrm>
          <a:prstGeom prst="rect">
            <a:avLst/>
          </a:prstGeom>
          <a:solidFill>
            <a:srgbClr val="10233B"/>
          </a:solidFill>
          <a:ln>
            <a:solidFill>
              <a:srgbClr val="5BA7FF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A7B0C2"/>
                </a:solidFill>
              </a:rPr>
              <a:t>Connects systems, people, decisions and evidence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31519" y="5486400"/>
            <a:ext cx="10151632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6F7FB"/>
                </a:solidFill>
              </a:rPr>
              <a:t>Positioning: not a replacement for existing tools, but the missing executive control layer above them.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EUROPEAN OPPORTUNITY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Europe is building the rules. The execution layer is still missing.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8" y="1444752"/>
            <a:ext cx="5166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A7B0C2"/>
                </a:solidFill>
              </a:rPr>
              <a:t>Cyntra researches and develops the infrastructure that makes AI governance operational.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868680" y="2057400"/>
            <a:ext cx="1920240" cy="822960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Regulation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AI Act · NIS2 · CRA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383280" y="2057400"/>
            <a:ext cx="1920240" cy="822960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Organisation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owners · mandates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897880" y="2057400"/>
            <a:ext cx="1920240" cy="822960"/>
          </a:xfrm>
          <a:prstGeom prst="rect">
            <a:avLst/>
          </a:prstGeom>
          <a:solidFill>
            <a:srgbClr val="0B1220"/>
          </a:solidFill>
          <a:ln>
            <a:solidFill>
              <a:srgbClr val="22D3EE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AI systems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models · agents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412480" y="2057400"/>
            <a:ext cx="1920240" cy="822960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Control layer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6F7FB"/>
                </a:solidFill>
              </a:rPr>
              <a:t>evidence · audit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2788920" y="2468880"/>
            <a:ext cx="59436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7" name="Shape 25"/>
          <p:cNvSpPr/>
          <p:nvPr/>
        </p:nvSpPr>
        <p:spPr>
          <a:xfrm>
            <a:off x="5303520" y="2468880"/>
            <a:ext cx="59436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Shape 26"/>
          <p:cNvSpPr/>
          <p:nvPr/>
        </p:nvSpPr>
        <p:spPr>
          <a:xfrm>
            <a:off x="7818120" y="2468880"/>
            <a:ext cx="59436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9" name="Text 27"/>
          <p:cNvSpPr/>
          <p:nvPr/>
        </p:nvSpPr>
        <p:spPr>
          <a:xfrm>
            <a:off x="868680" y="406908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6F7FB"/>
                </a:solidFill>
              </a:rPr>
              <a:t>Europe’s infrastructure challenge: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6F7FB"/>
                </a:solidFill>
              </a:rPr>
              <a:t>how can human control remain demonstrable?</a:t>
            </a:r>
            <a:endParaRPr lang="en-US" sz="2800" dirty="0"/>
          </a:p>
        </p:txBody>
      </p:sp>
      <p:sp>
        <p:nvSpPr>
          <p:cNvPr id="30" name="Text 28"/>
          <p:cNvSpPr/>
          <p:nvPr/>
        </p:nvSpPr>
        <p:spPr>
          <a:xfrm>
            <a:off x="8275319" y="3977640"/>
            <a:ext cx="2885731" cy="96012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6F7FB"/>
                </a:solidFill>
              </a:rPr>
              <a:t>Cyntra = governance + control + evidence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3" name="Text 31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PLATFORM ARCHITECTURE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One governance layer above existing systems.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2"/>
            <a:ext cx="6738405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Cyntra connects AI systems, processes, documents, decisions and people in an auditable model.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840480" y="1874520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F6F7FB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Executive Cockpit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5897880" y="2203704"/>
            <a:ext cx="0" cy="100584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3840480" y="2350008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5BA7FF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Decision Intelligence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5897880" y="2679192"/>
            <a:ext cx="0" cy="100584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 24"/>
          <p:cNvSpPr/>
          <p:nvPr/>
        </p:nvSpPr>
        <p:spPr>
          <a:xfrm>
            <a:off x="3840480" y="2825496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22D3EE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Governance Engine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5897880" y="3154680"/>
            <a:ext cx="0" cy="100584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3840480" y="3300984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34D399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Evidence Engine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5897880" y="3630168"/>
            <a:ext cx="0" cy="100584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0" name="Text 28"/>
          <p:cNvSpPr/>
          <p:nvPr/>
        </p:nvSpPr>
        <p:spPr>
          <a:xfrm>
            <a:off x="3840480" y="3776472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A78BFA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Knowledge Graph</a:t>
            </a:r>
            <a:endParaRPr lang="en-US" sz="920" dirty="0"/>
          </a:p>
        </p:txBody>
      </p:sp>
      <p:sp>
        <p:nvSpPr>
          <p:cNvPr id="31" name="Shape 29"/>
          <p:cNvSpPr/>
          <p:nvPr/>
        </p:nvSpPr>
        <p:spPr>
          <a:xfrm>
            <a:off x="5897880" y="4105656"/>
            <a:ext cx="0" cy="100584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2" name="Text 30"/>
          <p:cNvSpPr/>
          <p:nvPr/>
        </p:nvSpPr>
        <p:spPr>
          <a:xfrm>
            <a:off x="3840480" y="4251960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FBBF24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AI System &amp; Agent Registry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5897880" y="4581144"/>
            <a:ext cx="0" cy="100584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4" name="Text 32"/>
          <p:cNvSpPr/>
          <p:nvPr/>
        </p:nvSpPr>
        <p:spPr>
          <a:xfrm>
            <a:off x="3840480" y="4727448"/>
            <a:ext cx="4114800" cy="329184"/>
          </a:xfrm>
          <a:prstGeom prst="rect">
            <a:avLst/>
          </a:prstGeom>
          <a:solidFill>
            <a:srgbClr val="0B1220"/>
          </a:solidFill>
          <a:ln>
            <a:solidFill>
              <a:srgbClr val="64748B">
                <a:alpha val="95000"/>
              </a:srgbClr>
            </a:solidFill>
          </a:ln>
        </p:spPr>
        <p:txBody>
          <a:bodyPr wrap="square" lIns="1143" tIns="1143" rIns="1143" bIns="1143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6F7FB"/>
                </a:solidFill>
              </a:rPr>
              <a:t>Connectors</a:t>
            </a:r>
            <a:endParaRPr lang="en-US" sz="920" dirty="0"/>
          </a:p>
        </p:txBody>
      </p:sp>
      <p:sp>
        <p:nvSpPr>
          <p:cNvPr id="35" name="Text 33"/>
          <p:cNvSpPr/>
          <p:nvPr/>
        </p:nvSpPr>
        <p:spPr>
          <a:xfrm>
            <a:off x="731520" y="2121408"/>
            <a:ext cx="2377440" cy="190195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SOURCES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CRM · ERP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DMS · policies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AI tools · agents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interfaces</a:t>
            </a:r>
          </a:p>
        </p:txBody>
      </p:sp>
      <p:sp>
        <p:nvSpPr>
          <p:cNvPr id="36" name="Text 34"/>
          <p:cNvSpPr/>
          <p:nvPr/>
        </p:nvSpPr>
        <p:spPr>
          <a:xfrm>
            <a:off x="8686800" y="2121408"/>
            <a:ext cx="2377440" cy="1901952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OUTCOMES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risks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accountability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decisions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interventions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audit trail</a:t>
            </a:r>
          </a:p>
        </p:txBody>
      </p:sp>
      <p:sp>
        <p:nvSpPr>
          <p:cNvPr id="37" name="Shape 35"/>
          <p:cNvSpPr/>
          <p:nvPr/>
        </p:nvSpPr>
        <p:spPr>
          <a:xfrm>
            <a:off x="3108960" y="3035808"/>
            <a:ext cx="73152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8" name="Shape 36"/>
          <p:cNvSpPr/>
          <p:nvPr/>
        </p:nvSpPr>
        <p:spPr>
          <a:xfrm>
            <a:off x="7955280" y="3035808"/>
            <a:ext cx="731520" cy="0"/>
          </a:xfrm>
          <a:prstGeom prst="line">
            <a:avLst/>
          </a:prstGeom>
          <a:noFill/>
          <a:ln w="12700">
            <a:solidFill>
              <a:srgbClr val="26324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9" name="Text 37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40" name="Text 38"/>
          <p:cNvSpPr/>
          <p:nvPr/>
        </p:nvSpPr>
        <p:spPr>
          <a:xfrm>
            <a:off x="2514600" y="6428232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deck · EN</a:t>
            </a:r>
            <a:endParaRPr lang="en-US" sz="650" dirty="0"/>
          </a:p>
        </p:txBody>
      </p:sp>
      <p:sp>
        <p:nvSpPr>
          <p:cNvPr id="41" name="Text 39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AI SYSTEM &amp; AGENT REGISTRY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You cannot govern what you do not register.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6336787" cy="475483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For every system or agent, Cyntra records what it does, who is accountable and where human approval is required.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5800" y="2240280"/>
            <a:ext cx="1874520" cy="1645920"/>
          </a:xfrm>
          <a:prstGeom prst="rect">
            <a:avLst/>
          </a:prstGeom>
          <a:solidFill>
            <a:srgbClr val="0B1220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System ID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purpose · provider · model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834640" y="2240280"/>
            <a:ext cx="1874520" cy="1645920"/>
          </a:xfrm>
          <a:prstGeom prst="rect">
            <a:avLst/>
          </a:prstGeom>
          <a:solidFill>
            <a:srgbClr val="0B1220"/>
          </a:solidFill>
          <a:ln>
            <a:solidFill>
              <a:srgbClr val="A78B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Autonomy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tasks · permissions · actions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983480" y="2240280"/>
            <a:ext cx="1874520" cy="1645920"/>
          </a:xfrm>
          <a:prstGeom prst="rect">
            <a:avLst/>
          </a:prstGeom>
          <a:solidFill>
            <a:srgbClr val="0B1220"/>
          </a:solidFill>
          <a:ln>
            <a:solidFill>
              <a:srgbClr val="22D3E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Ownership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process · technical · executive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132320" y="2240280"/>
            <a:ext cx="1874520" cy="1645920"/>
          </a:xfrm>
          <a:prstGeom prst="rect">
            <a:avLst/>
          </a:prstGeom>
          <a:solidFill>
            <a:srgbClr val="0B1220"/>
          </a:solidFill>
          <a:ln>
            <a:solidFill>
              <a:srgbClr val="FB718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Risk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class · controls · interventions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281160" y="2240280"/>
            <a:ext cx="1874520" cy="1645920"/>
          </a:xfrm>
          <a:prstGeom prst="rect">
            <a:avLst/>
          </a:prstGeom>
          <a:solidFill>
            <a:srgbClr val="0B1220"/>
          </a:solidFill>
          <a:ln>
            <a:solidFill>
              <a:srgbClr val="34D399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Evidence</a:t>
            </a: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6F7FB"/>
                </a:solidFill>
              </a:rPr>
              <a:t>sources · audit · status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77240" y="4983480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F6F7FB"/>
                </a:solidFill>
              </a:rPr>
              <a:t>From inventory to executive control.</a:t>
            </a:r>
            <a:endParaRPr lang="en-US" sz="2700" dirty="0"/>
          </a:p>
        </p:txBody>
      </p:sp>
      <p:sp>
        <p:nvSpPr>
          <p:cNvPr id="28" name="Text 26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30" name="Text 28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1828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2971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114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5257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6400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7543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8686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Shape 8"/>
          <p:cNvSpPr/>
          <p:nvPr/>
        </p:nvSpPr>
        <p:spPr>
          <a:xfrm>
            <a:off x="9829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Shape 9"/>
          <p:cNvSpPr/>
          <p:nvPr/>
        </p:nvSpPr>
        <p:spPr>
          <a:xfrm>
            <a:off x="10972800" y="274320"/>
            <a:ext cx="0" cy="6309360"/>
          </a:xfrm>
          <a:prstGeom prst="line">
            <a:avLst/>
          </a:prstGeom>
          <a:noFill/>
          <a:ln w="12700">
            <a:solidFill>
              <a:srgbClr val="101827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Shape 10"/>
          <p:cNvSpPr/>
          <p:nvPr/>
        </p:nvSpPr>
        <p:spPr>
          <a:xfrm>
            <a:off x="320040" y="7315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Shape 11"/>
          <p:cNvSpPr/>
          <p:nvPr/>
        </p:nvSpPr>
        <p:spPr>
          <a:xfrm>
            <a:off x="320040" y="16916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Shape 12"/>
          <p:cNvSpPr/>
          <p:nvPr/>
        </p:nvSpPr>
        <p:spPr>
          <a:xfrm>
            <a:off x="320040" y="265176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Shape 13"/>
          <p:cNvSpPr/>
          <p:nvPr/>
        </p:nvSpPr>
        <p:spPr>
          <a:xfrm>
            <a:off x="320040" y="361188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6" name="Shape 14"/>
          <p:cNvSpPr/>
          <p:nvPr/>
        </p:nvSpPr>
        <p:spPr>
          <a:xfrm>
            <a:off x="320040" y="457200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Shape 15"/>
          <p:cNvSpPr/>
          <p:nvPr/>
        </p:nvSpPr>
        <p:spPr>
          <a:xfrm>
            <a:off x="320040" y="553212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Shape 16"/>
          <p:cNvSpPr/>
          <p:nvPr/>
        </p:nvSpPr>
        <p:spPr>
          <a:xfrm>
            <a:off x="320040" y="6492240"/>
            <a:ext cx="11612880" cy="0"/>
          </a:xfrm>
          <a:prstGeom prst="line">
            <a:avLst/>
          </a:prstGeom>
          <a:noFill/>
          <a:ln w="12700">
            <a:solidFill>
              <a:srgbClr val="101827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94360" y="438912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5BA7FF"/>
                </a:solidFill>
              </a:rPr>
              <a:t>EXECUTIVE INTELLIGENCE COCKPIT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713232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6F7FB"/>
                </a:solidFill>
              </a:rPr>
              <a:t>Executives do not need another report. They need operational visibility.</a:t>
            </a:r>
            <a:endParaRPr lang="en-US" sz="3100" dirty="0"/>
          </a:p>
        </p:txBody>
      </p:sp>
      <p:sp>
        <p:nvSpPr>
          <p:cNvPr id="21" name="Text 19"/>
          <p:cNvSpPr/>
          <p:nvPr/>
        </p:nvSpPr>
        <p:spPr>
          <a:xfrm>
            <a:off x="612647" y="1444751"/>
            <a:ext cx="6062473" cy="658359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A7B0C2"/>
                </a:solidFill>
              </a:rPr>
              <a:t>The cockpit translates technical and organisational signals into executive decisions and interventions.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720840" y="1847088"/>
            <a:ext cx="4526280" cy="4069080"/>
          </a:xfrm>
          <a:prstGeom prst="rect">
            <a:avLst/>
          </a:prstGeom>
          <a:solidFill>
            <a:srgbClr val="0B1220"/>
          </a:solidFill>
          <a:ln>
            <a:solidFill>
              <a:srgbClr val="233044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931152" y="2029968"/>
            <a:ext cx="182880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5BA7FF"/>
                </a:solidFill>
              </a:rPr>
              <a:t>LIVE EXECUTIVE SURFACE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6931152" y="2331720"/>
            <a:ext cx="123444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050024" y="2441448"/>
            <a:ext cx="996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b="1" dirty="0">
                <a:solidFill>
                  <a:schemeClr val="bg1"/>
                </a:solidFill>
              </a:rPr>
              <a:t>AI SYSTEMS</a:t>
            </a:r>
            <a:endParaRPr lang="en-US" sz="670" dirty="0">
              <a:solidFill>
                <a:schemeClr val="bg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7050024" y="2660904"/>
            <a:ext cx="996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5BA7FF"/>
                </a:solidFill>
              </a:rPr>
              <a:t>128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050024" y="2999232"/>
            <a:ext cx="99669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30" dirty="0">
                <a:solidFill>
                  <a:srgbClr val="A7B0C2"/>
                </a:solidFill>
              </a:rPr>
              <a:t>registered</a:t>
            </a:r>
            <a:endParaRPr lang="en-US" sz="630" dirty="0"/>
          </a:p>
        </p:txBody>
      </p:sp>
      <p:sp>
        <p:nvSpPr>
          <p:cNvPr id="28" name="Text 26"/>
          <p:cNvSpPr/>
          <p:nvPr/>
        </p:nvSpPr>
        <p:spPr>
          <a:xfrm>
            <a:off x="8321040" y="2331720"/>
            <a:ext cx="123444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439912" y="2441448"/>
            <a:ext cx="996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b="1" dirty="0">
                <a:solidFill>
                  <a:schemeClr val="bg1"/>
                </a:solidFill>
              </a:rPr>
              <a:t>AGENTS</a:t>
            </a:r>
            <a:endParaRPr lang="en-US" sz="670" dirty="0">
              <a:solidFill>
                <a:schemeClr val="bg1"/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8439912" y="2660904"/>
            <a:ext cx="996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A78BFA"/>
                </a:solidFill>
              </a:rPr>
              <a:t>37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8439912" y="2999232"/>
            <a:ext cx="99669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30" dirty="0">
                <a:solidFill>
                  <a:srgbClr val="A7B0C2"/>
                </a:solidFill>
              </a:rPr>
              <a:t>active</a:t>
            </a:r>
            <a:endParaRPr lang="en-US" sz="630" dirty="0"/>
          </a:p>
        </p:txBody>
      </p:sp>
      <p:sp>
        <p:nvSpPr>
          <p:cNvPr id="32" name="Text 30"/>
          <p:cNvSpPr/>
          <p:nvPr/>
        </p:nvSpPr>
        <p:spPr>
          <a:xfrm>
            <a:off x="9710928" y="2331720"/>
            <a:ext cx="123444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9829800" y="2441448"/>
            <a:ext cx="996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b="1" dirty="0">
                <a:solidFill>
                  <a:schemeClr val="bg1"/>
                </a:solidFill>
              </a:rPr>
              <a:t>OWNER GAPS</a:t>
            </a:r>
            <a:endParaRPr lang="en-US" sz="670" dirty="0">
              <a:solidFill>
                <a:schemeClr val="bg1"/>
              </a:solidFill>
            </a:endParaRPr>
          </a:p>
        </p:txBody>
      </p:sp>
      <p:sp>
        <p:nvSpPr>
          <p:cNvPr id="34" name="Text 32"/>
          <p:cNvSpPr/>
          <p:nvPr/>
        </p:nvSpPr>
        <p:spPr>
          <a:xfrm>
            <a:off x="9829800" y="2660904"/>
            <a:ext cx="996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B7185"/>
                </a:solidFill>
              </a:rPr>
              <a:t>12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9829800" y="2999232"/>
            <a:ext cx="99669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30" dirty="0">
                <a:solidFill>
                  <a:srgbClr val="A7B0C2"/>
                </a:solidFill>
              </a:rPr>
              <a:t>critical</a:t>
            </a:r>
            <a:endParaRPr lang="en-US" sz="630" dirty="0"/>
          </a:p>
        </p:txBody>
      </p:sp>
      <p:sp>
        <p:nvSpPr>
          <p:cNvPr id="36" name="Text 34"/>
          <p:cNvSpPr/>
          <p:nvPr/>
        </p:nvSpPr>
        <p:spPr>
          <a:xfrm>
            <a:off x="6931152" y="3456432"/>
            <a:ext cx="15544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7050024" y="3566160"/>
            <a:ext cx="13167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b="1" dirty="0">
                <a:solidFill>
                  <a:schemeClr val="bg1"/>
                </a:solidFill>
              </a:rPr>
              <a:t>EVIDENCE CONFIDENCE</a:t>
            </a:r>
            <a:endParaRPr lang="en-US" sz="670" dirty="0">
              <a:solidFill>
                <a:schemeClr val="bg1"/>
              </a:solidFill>
            </a:endParaRPr>
          </a:p>
        </p:txBody>
      </p:sp>
      <p:sp>
        <p:nvSpPr>
          <p:cNvPr id="38" name="Text 36"/>
          <p:cNvSpPr/>
          <p:nvPr/>
        </p:nvSpPr>
        <p:spPr>
          <a:xfrm>
            <a:off x="7050024" y="3785616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34D399"/>
                </a:solidFill>
              </a:rPr>
              <a:t>71%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7050024" y="4123944"/>
            <a:ext cx="13167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30" dirty="0">
                <a:solidFill>
                  <a:srgbClr val="A7B0C2"/>
                </a:solidFill>
              </a:rPr>
              <a:t>average</a:t>
            </a:r>
            <a:endParaRPr lang="en-US" sz="630" dirty="0"/>
          </a:p>
        </p:txBody>
      </p:sp>
      <p:sp>
        <p:nvSpPr>
          <p:cNvPr id="40" name="Text 38"/>
          <p:cNvSpPr/>
          <p:nvPr/>
        </p:nvSpPr>
        <p:spPr>
          <a:xfrm>
            <a:off x="8659368" y="3456432"/>
            <a:ext cx="123444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8778240" y="3566160"/>
            <a:ext cx="996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b="1" dirty="0">
                <a:solidFill>
                  <a:schemeClr val="bg1"/>
                </a:solidFill>
              </a:rPr>
              <a:t>OPEN DECISIONS</a:t>
            </a:r>
            <a:endParaRPr lang="en-US" sz="670" dirty="0">
              <a:solidFill>
                <a:schemeClr val="bg1"/>
              </a:solidFill>
            </a:endParaRPr>
          </a:p>
        </p:txBody>
      </p:sp>
      <p:sp>
        <p:nvSpPr>
          <p:cNvPr id="42" name="Text 40"/>
          <p:cNvSpPr/>
          <p:nvPr/>
        </p:nvSpPr>
        <p:spPr>
          <a:xfrm>
            <a:off x="8778240" y="3785616"/>
            <a:ext cx="996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BBF24"/>
                </a:solidFill>
              </a:rPr>
              <a:t>18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8778240" y="4123944"/>
            <a:ext cx="99669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30" dirty="0">
                <a:solidFill>
                  <a:srgbClr val="A7B0C2"/>
                </a:solidFill>
              </a:rPr>
              <a:t>action required</a:t>
            </a:r>
            <a:endParaRPr lang="en-US" sz="630" dirty="0"/>
          </a:p>
        </p:txBody>
      </p:sp>
      <p:sp>
        <p:nvSpPr>
          <p:cNvPr id="44" name="Text 42"/>
          <p:cNvSpPr/>
          <p:nvPr/>
        </p:nvSpPr>
        <p:spPr>
          <a:xfrm>
            <a:off x="10040112" y="3456432"/>
            <a:ext cx="1097280" cy="914400"/>
          </a:xfrm>
          <a:prstGeom prst="rect">
            <a:avLst/>
          </a:prstGeom>
          <a:solidFill>
            <a:srgbClr val="0B1220"/>
          </a:solidFill>
          <a:ln>
            <a:solidFill>
              <a:srgbClr val="1E293B"/>
            </a:solidFill>
          </a:ln>
        </p:spPr>
        <p:txBody>
          <a:bodyPr wrap="square" lIns="1016" tIns="1016" rIns="1016" bIns="1016" rtlCol="0" anchor="t">
            <a:normAutofit/>
          </a:bodyPr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10158984" y="3566160"/>
            <a:ext cx="859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b="1" dirty="0">
                <a:solidFill>
                  <a:schemeClr val="bg1"/>
                </a:solidFill>
              </a:rPr>
              <a:t>HUMAN OVERRIDE</a:t>
            </a:r>
            <a:endParaRPr lang="en-US" sz="670" dirty="0">
              <a:solidFill>
                <a:schemeClr val="bg1"/>
              </a:solidFill>
            </a:endParaRPr>
          </a:p>
        </p:txBody>
      </p:sp>
      <p:sp>
        <p:nvSpPr>
          <p:cNvPr id="46" name="Text 44"/>
          <p:cNvSpPr/>
          <p:nvPr/>
        </p:nvSpPr>
        <p:spPr>
          <a:xfrm>
            <a:off x="10158984" y="3785616"/>
            <a:ext cx="8595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2D3EE"/>
                </a:solidFill>
              </a:rPr>
              <a:t>6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10158984" y="4123944"/>
            <a:ext cx="85953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30" dirty="0">
                <a:solidFill>
                  <a:srgbClr val="A7B0C2"/>
                </a:solidFill>
              </a:rPr>
              <a:t>this week</a:t>
            </a:r>
            <a:endParaRPr lang="en-US" sz="630" dirty="0"/>
          </a:p>
        </p:txBody>
      </p:sp>
      <p:sp>
        <p:nvSpPr>
          <p:cNvPr id="48" name="Text 46"/>
          <p:cNvSpPr/>
          <p:nvPr/>
        </p:nvSpPr>
        <p:spPr>
          <a:xfrm>
            <a:off x="6931152" y="4800600"/>
            <a:ext cx="3886200" cy="530352"/>
          </a:xfrm>
          <a:prstGeom prst="rect">
            <a:avLst/>
          </a:prstGeom>
          <a:solidFill>
            <a:srgbClr val="0F172A"/>
          </a:solidFill>
          <a:ln>
            <a:solidFill>
              <a:srgbClr val="5BA7FF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030" dirty="0">
                <a:solidFill>
                  <a:srgbClr val="F6F7FB"/>
                </a:solidFill>
              </a:rPr>
              <a:t>Decision priority: 3 systems require executive reconfirmation of their mandate.</a:t>
            </a:r>
            <a:endParaRPr lang="en-US" sz="1030" dirty="0"/>
          </a:p>
        </p:txBody>
      </p:sp>
      <p:sp>
        <p:nvSpPr>
          <p:cNvPr id="49" name="Text 47"/>
          <p:cNvSpPr/>
          <p:nvPr/>
        </p:nvSpPr>
        <p:spPr>
          <a:xfrm>
            <a:off x="731520" y="448056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6F7FB"/>
                </a:solidFill>
              </a:rPr>
              <a:t>From signal to decision.</a:t>
            </a:r>
            <a:endParaRPr lang="en-US" sz="2800" dirty="0"/>
          </a:p>
        </p:txBody>
      </p:sp>
      <p:sp>
        <p:nvSpPr>
          <p:cNvPr id="50" name="Text 48"/>
          <p:cNvSpPr/>
          <p:nvPr/>
        </p:nvSpPr>
        <p:spPr>
          <a:xfrm>
            <a:off x="502920" y="642823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CYNTRA INSIGHTS</a:t>
            </a:r>
            <a:endParaRPr lang="en-US" sz="650" dirty="0"/>
          </a:p>
        </p:txBody>
      </p:sp>
      <p:sp>
        <p:nvSpPr>
          <p:cNvPr id="52" name="Text 50"/>
          <p:cNvSpPr/>
          <p:nvPr/>
        </p:nvSpPr>
        <p:spPr>
          <a:xfrm>
            <a:off x="11292840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1361</Words>
  <Application>Microsoft Macintosh PowerPoint</Application>
  <PresentationFormat>Breedbeeld</PresentationFormat>
  <Paragraphs>395</Paragraphs>
  <Slides>21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4" baseType="lpstr">
      <vt:lpstr>Aptos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Cyntra Insights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Cyntra Insights - Palantir-style Investor Deck NL</dc:title>
  <dc:subject>Investor pitch deck - Nederlandse versie</dc:subject>
  <dc:creator>Cyntra Insights</dc:creator>
  <cp:lastModifiedBy>Office</cp:lastModifiedBy>
  <cp:revision>5</cp:revision>
  <dcterms:created xsi:type="dcterms:W3CDTF">2026-07-22T06:33:42Z</dcterms:created>
  <dcterms:modified xsi:type="dcterms:W3CDTF">2026-07-23T13:44:21Z</dcterms:modified>
</cp:coreProperties>
</file>